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s/slide5.xml" ContentType="application/vnd.openxmlformats-officedocument.presentationml.slide+xml"/>
  <Override PartName="/ppt/slides/slide70.xml" ContentType="application/vnd.openxmlformats-officedocument.presentationml.slide+xml"/>
  <Override PartName="/ppt/slides/slide69.xml" ContentType="application/vnd.openxmlformats-officedocument.presentationml.slide+xml"/>
  <Override PartName="/ppt/slides/slide68.xml" ContentType="application/vnd.openxmlformats-officedocument.presentationml.slide+xml"/>
  <Override PartName="/ppt/slides/slide67.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7.xml" ContentType="application/vnd.openxmlformats-officedocument.presentationml.slide+xml"/>
  <Override PartName="/ppt/slides/slide76.xml" ContentType="application/vnd.openxmlformats-officedocument.presentationml.slide+xml"/>
  <Override PartName="/ppt/slides/slide75.xml" ContentType="application/vnd.openxmlformats-officedocument.presentationml.slide+xml"/>
  <Override PartName="/ppt/slides/slide74.xml" ContentType="application/vnd.openxmlformats-officedocument.presentationml.slide+xml"/>
  <Override PartName="/ppt/slides/slide66.xml" ContentType="application/vnd.openxmlformats-officedocument.presentationml.slide+xml"/>
  <Override PartName="/ppt/slides/slide65.xml" ContentType="application/vnd.openxmlformats-officedocument.presentationml.slide+xml"/>
  <Override PartName="/ppt/slides/slide64.xml" ContentType="application/vnd.openxmlformats-officedocument.presentationml.slide+xml"/>
  <Override PartName="/ppt/slides/slide58.xml" ContentType="application/vnd.openxmlformats-officedocument.presentationml.slide+xml"/>
  <Override PartName="/ppt/slides/slide57.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90.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1.xml" ContentType="application/vnd.openxmlformats-officedocument.presentationml.slide+xml"/>
  <Override PartName="/ppt/slides/slide200.xml" ContentType="application/vnd.openxmlformats-officedocument.presentationml.slide+xml"/>
  <Override PartName="/ppt/slides/slide199.xml" ContentType="application/vnd.openxmlformats-officedocument.presentationml.slide+xml"/>
  <Override PartName="/ppt/slides/slide198.xml" ContentType="application/vnd.openxmlformats-officedocument.presentationml.slide+xml"/>
  <Override PartName="/ppt/slides/slide197.xml" ContentType="application/vnd.openxmlformats-officedocument.presentationml.slide+xml"/>
  <Override PartName="/ppt/slides/slide196.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84.xml" ContentType="application/vnd.openxmlformats-officedocument.presentationml.slide+xml"/>
  <Override PartName="/ppt/slides/slide83.xml" ContentType="application/vnd.openxmlformats-officedocument.presentationml.slide+xml"/>
  <Override PartName="/ppt/slides/slide4.xml" ContentType="application/vnd.openxmlformats-officedocument.presentationml.slide+xml"/>
  <Override PartName="/ppt/slides/slide81.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209.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1.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195.xml" ContentType="application/vnd.openxmlformats-officedocument.presentationml.slide+xml"/>
  <Override PartName="/ppt/slides/slide82.xml" ContentType="application/vnd.openxmlformats-officedocument.presentationml.slide+xml"/>
  <Override PartName="/ppt/slides/slide193.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27.xml" ContentType="application/vnd.openxmlformats-officedocument.presentationml.slide+xml"/>
  <Override PartName="/ppt/slides/slide126.xml" ContentType="application/vnd.openxmlformats-officedocument.presentationml.slide+xml"/>
  <Override PartName="/ppt/slides/slide125.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2.xml" ContentType="application/vnd.openxmlformats-officedocument.presentationml.slide+xml"/>
  <Override PartName="/ppt/slides/slide141.xml" ContentType="application/vnd.openxmlformats-officedocument.presentationml.slide+xml"/>
  <Override PartName="/ppt/slides/slide140.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20.xml" ContentType="application/vnd.openxmlformats-officedocument.presentationml.slide+xml"/>
  <Override PartName="/ppt/slides/slide119.xml" ContentType="application/vnd.openxmlformats-officedocument.presentationml.slide+xml"/>
  <Override PartName="/ppt/slides/slide118.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97.xml" ContentType="application/vnd.openxmlformats-officedocument.presentationml.slide+xml"/>
  <Override PartName="/ppt/slides/slide96.xml" ContentType="application/vnd.openxmlformats-officedocument.presentationml.slide+xml"/>
  <Override PartName="/ppt/slides/slide95.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2.xml" ContentType="application/vnd.openxmlformats-officedocument.presentationml.slide+xml"/>
  <Override PartName="/ppt/slides/slide111.xml" ContentType="application/vnd.openxmlformats-officedocument.presentationml.slide+xml"/>
  <Override PartName="/ppt/slides/slide110.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48.xml" ContentType="application/vnd.openxmlformats-officedocument.presentationml.slide+xml"/>
  <Override PartName="/ppt/slides/slide194.xml" ContentType="application/vnd.openxmlformats-officedocument.presentationml.slide+xml"/>
  <Override PartName="/ppt/slides/slide192.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49.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1.xml" ContentType="application/vnd.openxmlformats-officedocument.presentationml.slide+xml"/>
  <Override PartName="/ppt/slides/slide170.xml" ContentType="application/vnd.openxmlformats-officedocument.presentationml.slide+xml"/>
  <Override PartName="/ppt/slides/slide169.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86.xml" ContentType="application/vnd.openxmlformats-officedocument.presentationml.slide+xml"/>
  <Override PartName="/ppt/slides/slide185.xml" ContentType="application/vnd.openxmlformats-officedocument.presentationml.slide+xml"/>
  <Override PartName="/ppt/slides/slide184.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64.xml" ContentType="application/vnd.openxmlformats-officedocument.presentationml.slide+xml"/>
  <Override PartName="/ppt/slides/slide174.xml" ContentType="application/vnd.openxmlformats-officedocument.presentationml.slide+xml"/>
  <Override PartName="/ppt/slides/slide157.xml" ContentType="application/vnd.openxmlformats-officedocument.presentationml.slide+xml"/>
  <Override PartName="/ppt/slides/slide160.xml" ContentType="application/vnd.openxmlformats-officedocument.presentationml.slide+xml"/>
  <Override PartName="/ppt/slides/slide156.xml" ContentType="application/vnd.openxmlformats-officedocument.presentationml.slide+xml"/>
  <Override PartName="/ppt/slides/slide159.xml" ContentType="application/vnd.openxmlformats-officedocument.presentationml.slide+xml"/>
  <Override PartName="/ppt/slides/slide151.xml" ContentType="application/vnd.openxmlformats-officedocument.presentationml.slide+xml"/>
  <Override PartName="/ppt/slides/slide154.xml" ContentType="application/vnd.openxmlformats-officedocument.presentationml.slide+xml"/>
  <Override PartName="/ppt/slides/slide158.xml" ContentType="application/vnd.openxmlformats-officedocument.presentationml.slide+xml"/>
  <Override PartName="/ppt/slides/slide163.xml" ContentType="application/vnd.openxmlformats-officedocument.presentationml.slide+xml"/>
  <Override PartName="/ppt/slides/slide155.xml" ContentType="application/vnd.openxmlformats-officedocument.presentationml.slide+xml"/>
  <Override PartName="/ppt/slides/slide152.xml" ContentType="application/vnd.openxmlformats-officedocument.presentationml.slide+xml"/>
  <Override PartName="/ppt/slides/slide150.xml" ContentType="application/vnd.openxmlformats-officedocument.presentationml.slide+xml"/>
  <Override PartName="/ppt/slides/slide162.xml" ContentType="application/vnd.openxmlformats-officedocument.presentationml.slide+xml"/>
  <Override PartName="/ppt/slides/slide161.xml" ContentType="application/vnd.openxmlformats-officedocument.presentationml.slide+xml"/>
  <Override PartName="/ppt/slides/slide153.xml" ContentType="application/vnd.openxmlformats-officedocument.presentationml.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37.xml" ContentType="application/vnd.openxmlformats-officedocument.presentationml.notesSlide+xml"/>
  <Override PartName="/ppt/notesSlides/notesSlide154.xml" ContentType="application/vnd.openxmlformats-officedocument.presentationml.notesSlide+xml"/>
  <Override PartName="/ppt/notesSlides/notesSlide136.xml" ContentType="application/vnd.openxmlformats-officedocument.presentationml.notesSlide+xml"/>
  <Override PartName="/ppt/notesSlides/notesSlide153.xml" ContentType="application/vnd.openxmlformats-officedocument.presentationml.notesSlide+xml"/>
  <Override PartName="/ppt/notesSlides/notesSlide138.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0.xml" ContentType="application/vnd.openxmlformats-officedocument.presentationml.notesSlide+xml"/>
  <Override PartName="/ppt/notesSlides/notesSlide131.xml" ContentType="application/vnd.openxmlformats-officedocument.presentationml.notesSlide+xml"/>
  <Override PartName="/ppt/notesSlides/notesSlide142.xml" ContentType="application/vnd.openxmlformats-officedocument.presentationml.notesSlide+xml"/>
  <Override PartName="/ppt/notesSlides/notesSlide141.xml" ContentType="application/vnd.openxmlformats-officedocument.presentationml.notesSlide+xml"/>
  <Override PartName="/ppt/notesSlides/notesSlide133.xml" ContentType="application/vnd.openxmlformats-officedocument.presentationml.notesSlide+xml"/>
  <Override PartName="/ppt/notesSlides/notesSlide132.xml" ContentType="application/vnd.openxmlformats-officedocument.presentationml.notesSlide+xml"/>
  <Override PartName="/ppt/notesSlides/notesSlide140.xml" ContentType="application/vnd.openxmlformats-officedocument.presentationml.notesSlide+xml"/>
  <Override PartName="/ppt/notesSlides/notesSlide130.xml" ContentType="application/vnd.openxmlformats-officedocument.presentationml.notesSlide+xml"/>
  <Override PartName="/ppt/notesSlides/notesSlide139.xml" ContentType="application/vnd.openxmlformats-officedocument.presentationml.notesSlide+xml"/>
  <Override PartName="/ppt/notesSlides/notesSlide134.xml" ContentType="application/vnd.openxmlformats-officedocument.presentationml.notesSlide+xml"/>
  <Override PartName="/ppt/notesSlides/notesSlide147.xml" ContentType="application/vnd.openxmlformats-officedocument.presentationml.notesSlide+xml"/>
  <Override PartName="/ppt/notesSlides/notesSlide146.xml" ContentType="application/vnd.openxmlformats-officedocument.presentationml.notesSlide+xml"/>
  <Override PartName="/ppt/notesSlides/notesSlide145.xml" ContentType="application/vnd.openxmlformats-officedocument.presentationml.notesSlide+xml"/>
  <Override PartName="/ppt/notesSlides/notesSlide135.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97.xml" ContentType="application/vnd.openxmlformats-officedocument.presentationml.notesSlide+xml"/>
  <Override PartName="/ppt/notesSlides/notesSlide156.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slideMasters/slideMaster1.xml" ContentType="application/vnd.openxmlformats-officedocument.presentationml.slideMaster+xml"/>
  <Override PartName="/ppt/notesSlides/notesSlide195.xml" ContentType="application/vnd.openxmlformats-officedocument.presentationml.notesSlide+xml"/>
  <Override PartName="/ppt/notesSlides/notesSlide191.xml" ContentType="application/vnd.openxmlformats-officedocument.presentationml.notesSlide+xml"/>
  <Override PartName="/ppt/notesSlides/notesSlide190.xml" ContentType="application/vnd.openxmlformats-officedocument.presentationml.notesSlide+xml"/>
  <Override PartName="/ppt/notesSlides/notesSlide189.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96.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06.xml" ContentType="application/vnd.openxmlformats-officedocument.presentationml.notesSlide+xml"/>
  <Override PartName="/ppt/notesSlides/notesSlide205.xml" ContentType="application/vnd.openxmlformats-officedocument.presentationml.notesSlide+xml"/>
  <Override PartName="/ppt/notesSlides/notesSlide204.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184.xml" ContentType="application/vnd.openxmlformats-officedocument.presentationml.notesSlide+xml"/>
  <Override PartName="/ppt/notesSlides/notesSlide183.xml" ContentType="application/vnd.openxmlformats-officedocument.presentationml.notesSlide+xml"/>
  <Override PartName="/ppt/notesSlides/notesSlide182.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3.xml" ContentType="application/vnd.openxmlformats-officedocument.presentationml.notesSlide+xml"/>
  <Override PartName="/ppt/notesSlides/notesSlide162.xml" ContentType="application/vnd.openxmlformats-officedocument.presentationml.notesSlide+xml"/>
  <Override PartName="/ppt/notesSlides/notesSlide161.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77.xml" ContentType="application/vnd.openxmlformats-officedocument.presentationml.notesSlide+xml"/>
  <Override PartName="/ppt/notesSlides/notesSlide176.xml" ContentType="application/vnd.openxmlformats-officedocument.presentationml.notesSlide+xml"/>
  <Override PartName="/ppt/notesSlides/notesSlide175.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55.xml" ContentType="application/vnd.openxmlformats-officedocument.presentationml.notesSlide+xml"/>
  <Override PartName="/ppt/notesSlides/notesSlide129.xml" ContentType="application/vnd.openxmlformats-officedocument.presentationml.notesSlide+xml"/>
  <Override PartName="/ppt/notesSlides/notesSlide128.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41.xml" ContentType="application/vnd.openxmlformats-officedocument.presentationml.notesSlide+xml"/>
  <Override PartName="/ppt/notesSlides/notesSlide40.xml" ContentType="application/vnd.openxmlformats-officedocument.presentationml.notesSlide+xml"/>
  <Override PartName="/ppt/notesSlides/notesSlide39.xml" ContentType="application/vnd.openxmlformats-officedocument.presentationml.notesSlide+xml"/>
  <Override PartName="/ppt/notesSlides/notesSlide38.xml" ContentType="application/vnd.openxmlformats-officedocument.presentationml.notesSlide+xml"/>
  <Override PartName="/ppt/notesSlides/notesSlide35.xml" ContentType="application/vnd.openxmlformats-officedocument.presentationml.notesSlide+xml"/>
  <Override PartName="/ppt/notesSlides/notesSlide34.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3.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42.xml" ContentType="application/vnd.openxmlformats-officedocument.presentationml.notesSlide+xml"/>
  <Override PartName="/ppt/notesSlides/notesSlide57.xml" ContentType="application/vnd.openxmlformats-officedocument.presentationml.notesSlide+xml"/>
  <Override PartName="/ppt/notesSlides/notesSlide56.xml" ContentType="application/vnd.openxmlformats-officedocument.presentationml.notesSlide+xml"/>
  <Override PartName="/ppt/notesSlides/notesSlide55.xml" ContentType="application/vnd.openxmlformats-officedocument.presentationml.notesSlide+xml"/>
  <Override PartName="/ppt/notesSlides/notesSlide54.xml" ContentType="application/vnd.openxmlformats-officedocument.presentationml.notesSlide+xml"/>
  <Override PartName="/ppt/notesSlides/notesSlide58.xml" ContentType="application/vnd.openxmlformats-officedocument.presentationml.notesSlide+xml"/>
  <Override PartName="/ppt/notesSlides/notesSlide64.xml" ContentType="application/vnd.openxmlformats-officedocument.presentationml.notesSlide+xml"/>
  <Override PartName="/ppt/notesSlides/notesSlide63.xml" ContentType="application/vnd.openxmlformats-officedocument.presentationml.notesSlide+xml"/>
  <Override PartName="/ppt/notesSlides/notesSlide62.xml" ContentType="application/vnd.openxmlformats-officedocument.presentationml.notesSlide+xml"/>
  <Override PartName="/ppt/notesSlides/notesSlide61.xml" ContentType="application/vnd.openxmlformats-officedocument.presentationml.notesSlide+xml"/>
  <Override PartName="/ppt/notesSlides/notesSlide60.xml" ContentType="application/vnd.openxmlformats-officedocument.presentationml.notesSlide+xml"/>
  <Override PartName="/ppt/notesSlides/notesSlide59.xml" ContentType="application/vnd.openxmlformats-officedocument.presentationml.notesSlide+xml"/>
  <Override PartName="/ppt/notesSlides/notesSlide53.xml" ContentType="application/vnd.openxmlformats-officedocument.presentationml.notesSlide+xml"/>
  <Override PartName="/ppt/notesSlides/notesSlide46.xml" ContentType="application/vnd.openxmlformats-officedocument.presentationml.notesSlide+xml"/>
  <Override PartName="/ppt/notesSlides/notesSlide45.xml" ContentType="application/vnd.openxmlformats-officedocument.presentationml.notesSlide+xml"/>
  <Override PartName="/ppt/notesSlides/notesSlide44.xml" ContentType="application/vnd.openxmlformats-officedocument.presentationml.notesSlide+xml"/>
  <Override PartName="/ppt/notesSlides/notesSlide43.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52.xml" ContentType="application/vnd.openxmlformats-officedocument.presentationml.notesSlide+xml"/>
  <Override PartName="/ppt/notesSlides/notesSlide51.xml" ContentType="application/vnd.openxmlformats-officedocument.presentationml.notesSlide+xml"/>
  <Override PartName="/ppt/notesSlides/notesSlide50.xml" ContentType="application/vnd.openxmlformats-officedocument.presentationml.notesSlide+xml"/>
  <Override PartName="/ppt/notesSlides/notesSlide49.xml" ContentType="application/vnd.openxmlformats-officedocument.presentationml.notesSlide+xml"/>
  <Override PartName="/ppt/notesSlides/notesSlide22.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7.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4.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65.xml" ContentType="application/vnd.openxmlformats-officedocument.presentationml.notesSlide+xml"/>
  <Override PartName="/ppt/notesSlides/notesSlide104.xml" ContentType="application/vnd.openxmlformats-officedocument.presentationml.notesSlide+xml"/>
  <Override PartName="/ppt/notesSlides/notesSlide103.xml" ContentType="application/vnd.openxmlformats-officedocument.presentationml.notesSlide+xml"/>
  <Override PartName="/ppt/notesSlides/notesSlide106.xml" ContentType="application/vnd.openxmlformats-officedocument.presentationml.notesSlide+xml"/>
  <Override PartName="/ppt/notesSlides/notesSlide105.xml" ContentType="application/vnd.openxmlformats-officedocument.presentationml.notesSlide+xml"/>
  <Override PartName="/ppt/notesSlides/notesSlide102.xml" ContentType="application/vnd.openxmlformats-officedocument.presentationml.notesSlide+xml"/>
  <Override PartName="/ppt/notesSlides/notesSlide97.xml" ContentType="application/vnd.openxmlformats-officedocument.presentationml.notesSlide+xml"/>
  <Override PartName="/ppt/notesSlides/notesSlide96.xml" ContentType="application/vnd.openxmlformats-officedocument.presentationml.notesSlide+xml"/>
  <Override PartName="/ppt/notesSlides/notesSlide95.xml" ContentType="application/vnd.openxmlformats-officedocument.presentationml.notesSlide+xml"/>
  <Override PartName="/ppt/notesSlides/notesSlide94.xml" ContentType="application/vnd.openxmlformats-officedocument.presentationml.notesSlide+xml"/>
  <Override PartName="/ppt/notesSlides/notesSlide98.xml" ContentType="application/vnd.openxmlformats-officedocument.presentationml.notesSlide+xml"/>
  <Override PartName="/ppt/notesSlides/notesSlide101.xml" ContentType="application/vnd.openxmlformats-officedocument.presentationml.notesSlide+xml"/>
  <Override PartName="/ppt/notesSlides/notesSlide100.xml" ContentType="application/vnd.openxmlformats-officedocument.presentationml.notesSlide+xml"/>
  <Override PartName="/ppt/notesSlides/notesSlide99.xml" ContentType="application/vnd.openxmlformats-officedocument.presentationml.notesSlide+xml"/>
  <Override PartName="/ppt/notesSlides/notesSlide107.xml" ContentType="application/vnd.openxmlformats-officedocument.presentationml.notesSlide+xml"/>
  <Override PartName="/ppt/notesSlides/notesSlide121.xml" ContentType="application/vnd.openxmlformats-officedocument.presentationml.notesSlide+xml"/>
  <Override PartName="/ppt/notesSlides/notesSlide120.xml" ContentType="application/vnd.openxmlformats-officedocument.presentationml.notesSlide+xml"/>
  <Override PartName="/ppt/notesSlides/notesSlide119.xml" ContentType="application/vnd.openxmlformats-officedocument.presentationml.notesSlide+xml"/>
  <Override PartName="/ppt/notesSlides/notesSlide118.xml" ContentType="application/vnd.openxmlformats-officedocument.presentationml.notesSlide+xml"/>
  <Override PartName="/ppt/notesSlides/notesSlide117.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7.xml" ContentType="application/vnd.openxmlformats-officedocument.presentationml.notesSlide+xml"/>
  <Override PartName="/ppt/notesSlides/notesSlide126.xml" ContentType="application/vnd.openxmlformats-officedocument.presentationml.notesSlide+xml"/>
  <Override PartName="/ppt/notesSlides/notesSlide125.xml" ContentType="application/vnd.openxmlformats-officedocument.presentationml.notesSlide+xml"/>
  <Override PartName="/ppt/notesSlides/notesSlide124.xml" ContentType="application/vnd.openxmlformats-officedocument.presentationml.notesSlide+xml"/>
  <Override PartName="/ppt/notesSlides/notesSlide116.xml" ContentType="application/vnd.openxmlformats-officedocument.presentationml.notesSlide+xml"/>
  <Override PartName="/ppt/notesSlides/notesSlide115.xml" ContentType="application/vnd.openxmlformats-officedocument.presentationml.notesSlide+xml"/>
  <Override PartName="/ppt/notesSlides/notesSlide114.xml" ContentType="application/vnd.openxmlformats-officedocument.presentationml.notesSlide+xml"/>
  <Override PartName="/ppt/notesSlides/notesSlide110.xml" ContentType="application/vnd.openxmlformats-officedocument.presentationml.notesSlide+xml"/>
  <Override PartName="/ppt/notesSlides/notesSlide109.xml" ContentType="application/vnd.openxmlformats-officedocument.presentationml.notesSlide+xml"/>
  <Override PartName="/ppt/notesSlides/notesSlide108.xml" ContentType="application/vnd.openxmlformats-officedocument.presentationml.notesSlide+xml"/>
  <Override PartName="/ppt/notesSlides/notesSlide113.xml" ContentType="application/vnd.openxmlformats-officedocument.presentationml.notesSlide+xml"/>
  <Override PartName="/ppt/notesSlides/notesSlide112.xml" ContentType="application/vnd.openxmlformats-officedocument.presentationml.notesSlide+xml"/>
  <Override PartName="/ppt/notesSlides/notesSlide111.xml" ContentType="application/vnd.openxmlformats-officedocument.presentationml.notesSlide+xml"/>
  <Override PartName="/ppt/notesSlides/notesSlide93.xml" ContentType="application/vnd.openxmlformats-officedocument.presentationml.notesSlide+xml"/>
  <Override PartName="/ppt/notesSlides/notesSlide75.xml" ContentType="application/vnd.openxmlformats-officedocument.presentationml.notesSlide+xml"/>
  <Override PartName="/ppt/notesSlides/notesSlide74.xml" ContentType="application/vnd.openxmlformats-officedocument.presentationml.notesSlide+xml"/>
  <Override PartName="/ppt/notesSlides/notesSlide73.xml" ContentType="application/vnd.openxmlformats-officedocument.presentationml.notesSlide+xml"/>
  <Override PartName="/ppt/notesSlides/notesSlide76.xml" ContentType="application/vnd.openxmlformats-officedocument.presentationml.notesSlide+xml"/>
  <Override PartName="/ppt/notesSlides/notesSlide78.xml" ContentType="application/vnd.openxmlformats-officedocument.presentationml.notesSlide+xml"/>
  <Override PartName="/ppt/notesSlides/notesSlide77.xml" ContentType="application/vnd.openxmlformats-officedocument.presentationml.notesSlide+xml"/>
  <Override PartName="/ppt/notesSlides/notesSlide69.xml" ContentType="application/vnd.openxmlformats-officedocument.presentationml.notesSlide+xml"/>
  <Override PartName="/ppt/notesSlides/notesSlide68.xml" ContentType="application/vnd.openxmlformats-officedocument.presentationml.notesSlide+xml"/>
  <Override PartName="/ppt/notesSlides/notesSlide67.xml" ContentType="application/vnd.openxmlformats-officedocument.presentationml.notesSlide+xml"/>
  <Override PartName="/ppt/notesSlides/notesSlide66.xml" ContentType="application/vnd.openxmlformats-officedocument.presentationml.notesSlide+xml"/>
  <Override PartName="/ppt/notesSlides/notesSlide70.xml" ContentType="application/vnd.openxmlformats-officedocument.presentationml.notesSlide+xml"/>
  <Override PartName="/ppt/notesSlides/notesSlide72.xml" ContentType="application/vnd.openxmlformats-officedocument.presentationml.notesSlide+xml"/>
  <Override PartName="/ppt/notesSlides/notesSlide71.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9.xml" ContentType="application/vnd.openxmlformats-officedocument.presentationml.notesSlide+xml"/>
  <Override PartName="/ppt/notesSlides/notesSlide88.xml" ContentType="application/vnd.openxmlformats-officedocument.presentationml.notesSlide+xml"/>
  <Override PartName="/ppt/notesSlides/notesSlide87.xml" ContentType="application/vnd.openxmlformats-officedocument.presentationml.notesSlide+xml"/>
  <Override PartName="/ppt/notesSlides/notesSlide86.xml" ContentType="application/vnd.openxmlformats-officedocument.presentationml.notesSlide+xml"/>
  <Override PartName="/ppt/notesSlides/notesSlide90.xml" ContentType="application/vnd.openxmlformats-officedocument.presentationml.notesSlide+xml"/>
  <Override PartName="/ppt/notesSlides/notesSlide92.xml" ContentType="application/vnd.openxmlformats-officedocument.presentationml.notesSlide+xml"/>
  <Override PartName="/ppt/notesSlides/notesSlide91.xml" ContentType="application/vnd.openxmlformats-officedocument.presentationml.notesSlide+xml"/>
  <Override PartName="/ppt/notesSlides/notesSlide85.xml" ContentType="application/vnd.openxmlformats-officedocument.presentationml.notesSlide+xml"/>
  <Override PartName="/ppt/notesSlides/notesSlide82.xml" ContentType="application/vnd.openxmlformats-officedocument.presentationml.notesSlide+xml"/>
  <Override PartName="/ppt/notesSlides/notesSlide81.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handoutMasters/handoutMaster1.xml" ContentType="application/vnd.openxmlformats-officedocument.presentationml.handout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65" r:id="rId1"/>
  </p:sldMasterIdLst>
  <p:notesMasterIdLst>
    <p:notesMasterId r:id="rId211"/>
  </p:notesMasterIdLst>
  <p:handoutMasterIdLst>
    <p:handoutMasterId r:id="rId212"/>
  </p:handoutMasterIdLst>
  <p:sldIdLst>
    <p:sldId id="2546" r:id="rId2"/>
    <p:sldId id="2544" r:id="rId3"/>
    <p:sldId id="2545" r:id="rId4"/>
    <p:sldId id="1685" r:id="rId5"/>
    <p:sldId id="2384" r:id="rId6"/>
    <p:sldId id="2386" r:id="rId7"/>
    <p:sldId id="2387" r:id="rId8"/>
    <p:sldId id="2388" r:id="rId9"/>
    <p:sldId id="2899" r:id="rId10"/>
    <p:sldId id="2389" r:id="rId11"/>
    <p:sldId id="2390" r:id="rId12"/>
    <p:sldId id="2391" r:id="rId13"/>
    <p:sldId id="2392" r:id="rId14"/>
    <p:sldId id="2393" r:id="rId15"/>
    <p:sldId id="2394" r:id="rId16"/>
    <p:sldId id="2395" r:id="rId17"/>
    <p:sldId id="2396" r:id="rId18"/>
    <p:sldId id="2398" r:id="rId19"/>
    <p:sldId id="2779" r:id="rId20"/>
    <p:sldId id="2404" r:id="rId21"/>
    <p:sldId id="2405" r:id="rId22"/>
    <p:sldId id="2407" r:id="rId23"/>
    <p:sldId id="2406" r:id="rId24"/>
    <p:sldId id="2408" r:id="rId25"/>
    <p:sldId id="2409" r:id="rId26"/>
    <p:sldId id="2410" r:id="rId27"/>
    <p:sldId id="2547" r:id="rId28"/>
    <p:sldId id="2411" r:id="rId29"/>
    <p:sldId id="2412" r:id="rId30"/>
    <p:sldId id="2715" r:id="rId31"/>
    <p:sldId id="2826" r:id="rId32"/>
    <p:sldId id="2420" r:id="rId33"/>
    <p:sldId id="2504" r:id="rId34"/>
    <p:sldId id="2705" r:id="rId35"/>
    <p:sldId id="2424" r:id="rId36"/>
    <p:sldId id="2426" r:id="rId37"/>
    <p:sldId id="2706" r:id="rId38"/>
    <p:sldId id="2428" r:id="rId39"/>
    <p:sldId id="2430" r:id="rId40"/>
    <p:sldId id="2707" r:id="rId41"/>
    <p:sldId id="2432" r:id="rId42"/>
    <p:sldId id="2708" r:id="rId43"/>
    <p:sldId id="2739" r:id="rId44"/>
    <p:sldId id="2825" r:id="rId45"/>
    <p:sldId id="2567" r:id="rId46"/>
    <p:sldId id="2780" r:id="rId47"/>
    <p:sldId id="2568" r:id="rId48"/>
    <p:sldId id="2569" r:id="rId49"/>
    <p:sldId id="2570" r:id="rId50"/>
    <p:sldId id="2572" r:id="rId51"/>
    <p:sldId id="2702" r:id="rId52"/>
    <p:sldId id="2703" r:id="rId53"/>
    <p:sldId id="2575" r:id="rId54"/>
    <p:sldId id="2781" r:id="rId55"/>
    <p:sldId id="2582" r:id="rId56"/>
    <p:sldId id="2714" r:id="rId57"/>
    <p:sldId id="2699" r:id="rId58"/>
    <p:sldId id="2574" r:id="rId59"/>
    <p:sldId id="2698" r:id="rId60"/>
    <p:sldId id="2782" r:id="rId61"/>
    <p:sldId id="2627" r:id="rId62"/>
    <p:sldId id="2710" r:id="rId63"/>
    <p:sldId id="2798" r:id="rId64"/>
    <p:sldId id="2751" r:id="rId65"/>
    <p:sldId id="2435" r:id="rId66"/>
    <p:sldId id="2550" r:id="rId67"/>
    <p:sldId id="2878" r:id="rId68"/>
    <p:sldId id="2895" r:id="rId69"/>
    <p:sldId id="2438" r:id="rId70"/>
    <p:sldId id="2439" r:id="rId71"/>
    <p:sldId id="2440" r:id="rId72"/>
    <p:sldId id="2441" r:id="rId73"/>
    <p:sldId id="2735" r:id="rId74"/>
    <p:sldId id="2756" r:id="rId75"/>
    <p:sldId id="2736" r:id="rId76"/>
    <p:sldId id="2447" r:id="rId77"/>
    <p:sldId id="2444" r:id="rId78"/>
    <p:sldId id="2446" r:id="rId79"/>
    <p:sldId id="2445" r:id="rId80"/>
    <p:sldId id="2448" r:id="rId81"/>
    <p:sldId id="2449" r:id="rId82"/>
    <p:sldId id="2450" r:id="rId83"/>
    <p:sldId id="2451" r:id="rId84"/>
    <p:sldId id="2727" r:id="rId85"/>
    <p:sldId id="2455" r:id="rId86"/>
    <p:sldId id="2752" r:id="rId87"/>
    <p:sldId id="2892" r:id="rId88"/>
    <p:sldId id="2875" r:id="rId89"/>
    <p:sldId id="2884" r:id="rId90"/>
    <p:sldId id="2885" r:id="rId91"/>
    <p:sldId id="2886" r:id="rId92"/>
    <p:sldId id="2887" r:id="rId93"/>
    <p:sldId id="2888" r:id="rId94"/>
    <p:sldId id="2784" r:id="rId95"/>
    <p:sldId id="2802" r:id="rId96"/>
    <p:sldId id="2681" r:id="rId97"/>
    <p:sldId id="2674" r:id="rId98"/>
    <p:sldId id="2676" r:id="rId99"/>
    <p:sldId id="2678" r:id="rId100"/>
    <p:sldId id="2897" r:id="rId101"/>
    <p:sldId id="2791" r:id="rId102"/>
    <p:sldId id="2774" r:id="rId103"/>
    <p:sldId id="2898" r:id="rId104"/>
    <p:sldId id="2772" r:id="rId105"/>
    <p:sldId id="2785" r:id="rId106"/>
    <p:sldId id="2631" r:id="rId107"/>
    <p:sldId id="2786" r:id="rId108"/>
    <p:sldId id="2764" r:id="rId109"/>
    <p:sldId id="2632" r:id="rId110"/>
    <p:sldId id="2633" r:id="rId111"/>
    <p:sldId id="2890" r:id="rId112"/>
    <p:sldId id="2891" r:id="rId113"/>
    <p:sldId id="2585" r:id="rId114"/>
    <p:sldId id="2896" r:id="rId115"/>
    <p:sldId id="2587" r:id="rId116"/>
    <p:sldId id="2588" r:id="rId117"/>
    <p:sldId id="2589" r:id="rId118"/>
    <p:sldId id="2590" r:id="rId119"/>
    <p:sldId id="2591" r:id="rId120"/>
    <p:sldId id="2787" r:id="rId121"/>
    <p:sldId id="2593" r:id="rId122"/>
    <p:sldId id="2900" r:id="rId123"/>
    <p:sldId id="2594" r:id="rId124"/>
    <p:sldId id="2595" r:id="rId125"/>
    <p:sldId id="2596" r:id="rId126"/>
    <p:sldId id="2597" r:id="rId127"/>
    <p:sldId id="2788" r:id="rId128"/>
    <p:sldId id="2599" r:id="rId129"/>
    <p:sldId id="2600" r:id="rId130"/>
    <p:sldId id="2601" r:id="rId131"/>
    <p:sldId id="2602" r:id="rId132"/>
    <p:sldId id="2603" r:id="rId133"/>
    <p:sldId id="2797" r:id="rId134"/>
    <p:sldId id="2604" r:id="rId135"/>
    <p:sldId id="2605" r:id="rId136"/>
    <p:sldId id="2795" r:id="rId137"/>
    <p:sldId id="2789" r:id="rId138"/>
    <p:sldId id="2608" r:id="rId139"/>
    <p:sldId id="2609" r:id="rId140"/>
    <p:sldId id="2606" r:id="rId141"/>
    <p:sldId id="2894" r:id="rId142"/>
    <p:sldId id="2381" r:id="rId143"/>
    <p:sldId id="2874" r:id="rId144"/>
    <p:sldId id="2543" r:id="rId145"/>
    <p:sldId id="2616" r:id="rId146"/>
    <p:sldId id="2881" r:id="rId147"/>
    <p:sldId id="2539" r:id="rId148"/>
    <p:sldId id="2610" r:id="rId149"/>
    <p:sldId id="2540" r:id="rId150"/>
    <p:sldId id="2541" r:id="rId151"/>
    <p:sldId id="2685" r:id="rId152"/>
    <p:sldId id="2738" r:id="rId153"/>
    <p:sldId id="2741" r:id="rId154"/>
    <p:sldId id="2803" r:id="rId155"/>
    <p:sldId id="2807" r:id="rId156"/>
    <p:sldId id="2542" r:id="rId157"/>
    <p:sldId id="2615" r:id="rId158"/>
    <p:sldId id="2614" r:id="rId159"/>
    <p:sldId id="2823" r:id="rId160"/>
    <p:sldId id="2805" r:id="rId161"/>
    <p:sldId id="2712" r:id="rId162"/>
    <p:sldId id="2765" r:id="rId163"/>
    <p:sldId id="2617" r:id="rId164"/>
    <p:sldId id="2618" r:id="rId165"/>
    <p:sldId id="2808" r:id="rId166"/>
    <p:sldId id="2810" r:id="rId167"/>
    <p:sldId id="2809" r:id="rId168"/>
    <p:sldId id="2811" r:id="rId169"/>
    <p:sldId id="2812" r:id="rId170"/>
    <p:sldId id="2806" r:id="rId171"/>
    <p:sldId id="2461" r:id="rId172"/>
    <p:sldId id="2462" r:id="rId173"/>
    <p:sldId id="2463" r:id="rId174"/>
    <p:sldId id="2613" r:id="rId175"/>
    <p:sldId id="2818" r:id="rId176"/>
    <p:sldId id="2819" r:id="rId177"/>
    <p:sldId id="2820" r:id="rId178"/>
    <p:sldId id="2822" r:id="rId179"/>
    <p:sldId id="2565" r:id="rId180"/>
    <p:sldId id="2470" r:id="rId181"/>
    <p:sldId id="2824" r:id="rId182"/>
    <p:sldId id="2873" r:id="rId183"/>
    <p:sldId id="2827" r:id="rId184"/>
    <p:sldId id="2861" r:id="rId185"/>
    <p:sldId id="2832" r:id="rId186"/>
    <p:sldId id="2828" r:id="rId187"/>
    <p:sldId id="2829" r:id="rId188"/>
    <p:sldId id="2830" r:id="rId189"/>
    <p:sldId id="2831" r:id="rId190"/>
    <p:sldId id="2624" r:id="rId191"/>
    <p:sldId id="2842" r:id="rId192"/>
    <p:sldId id="2841" r:id="rId193"/>
    <p:sldId id="2845" r:id="rId194"/>
    <p:sldId id="2846" r:id="rId195"/>
    <p:sldId id="2847" r:id="rId196"/>
    <p:sldId id="2849" r:id="rId197"/>
    <p:sldId id="2851" r:id="rId198"/>
    <p:sldId id="2625" r:id="rId199"/>
    <p:sldId id="2688" r:id="rId200"/>
    <p:sldId id="2689" r:id="rId201"/>
    <p:sldId id="2690" r:id="rId202"/>
    <p:sldId id="2694" r:id="rId203"/>
    <p:sldId id="2869" r:id="rId204"/>
    <p:sldId id="2864" r:id="rId205"/>
    <p:sldId id="2865" r:id="rId206"/>
    <p:sldId id="2866" r:id="rId207"/>
    <p:sldId id="2868" r:id="rId208"/>
    <p:sldId id="2862" r:id="rId209"/>
    <p:sldId id="2867" r:id="rId210"/>
  </p:sldIdLst>
  <p:sldSz cx="12192000" cy="6858000"/>
  <p:notesSz cx="7315200" cy="9601200"/>
  <p:defaultTextStyle>
    <a:defPPr>
      <a:defRPr lang="en-CA"/>
    </a:defPPr>
    <a:lvl1pPr algn="l" rtl="0" eaLnBrk="0" fontAlgn="base" hangingPunct="0">
      <a:spcBef>
        <a:spcPct val="0"/>
      </a:spcBef>
      <a:spcAft>
        <a:spcPct val="0"/>
      </a:spcAft>
      <a:defRPr sz="1300" kern="1200">
        <a:solidFill>
          <a:schemeClr val="tx1"/>
        </a:solidFill>
        <a:latin typeface="Gill Sans MT" panose="020B0502020104020203" pitchFamily="34" charset="0"/>
        <a:ea typeface="MS PGothic" panose="020B0600070205080204" pitchFamily="34" charset="-128"/>
        <a:cs typeface="+mn-cs"/>
      </a:defRPr>
    </a:lvl1pPr>
    <a:lvl2pPr marL="457200" algn="l" rtl="0" eaLnBrk="0" fontAlgn="base" hangingPunct="0">
      <a:spcBef>
        <a:spcPct val="0"/>
      </a:spcBef>
      <a:spcAft>
        <a:spcPct val="0"/>
      </a:spcAft>
      <a:defRPr sz="1300" kern="1200">
        <a:solidFill>
          <a:schemeClr val="tx1"/>
        </a:solidFill>
        <a:latin typeface="Gill Sans MT" panose="020B0502020104020203" pitchFamily="34" charset="0"/>
        <a:ea typeface="MS PGothic" panose="020B0600070205080204" pitchFamily="34" charset="-128"/>
        <a:cs typeface="+mn-cs"/>
      </a:defRPr>
    </a:lvl2pPr>
    <a:lvl3pPr marL="914400" algn="l" rtl="0" eaLnBrk="0" fontAlgn="base" hangingPunct="0">
      <a:spcBef>
        <a:spcPct val="0"/>
      </a:spcBef>
      <a:spcAft>
        <a:spcPct val="0"/>
      </a:spcAft>
      <a:defRPr sz="1300" kern="1200">
        <a:solidFill>
          <a:schemeClr val="tx1"/>
        </a:solidFill>
        <a:latin typeface="Gill Sans MT" panose="020B0502020104020203" pitchFamily="34" charset="0"/>
        <a:ea typeface="MS PGothic" panose="020B0600070205080204" pitchFamily="34" charset="-128"/>
        <a:cs typeface="+mn-cs"/>
      </a:defRPr>
    </a:lvl3pPr>
    <a:lvl4pPr marL="1371600" algn="l" rtl="0" eaLnBrk="0" fontAlgn="base" hangingPunct="0">
      <a:spcBef>
        <a:spcPct val="0"/>
      </a:spcBef>
      <a:spcAft>
        <a:spcPct val="0"/>
      </a:spcAft>
      <a:defRPr sz="1300" kern="1200">
        <a:solidFill>
          <a:schemeClr val="tx1"/>
        </a:solidFill>
        <a:latin typeface="Gill Sans MT" panose="020B0502020104020203" pitchFamily="34" charset="0"/>
        <a:ea typeface="MS PGothic" panose="020B0600070205080204" pitchFamily="34" charset="-128"/>
        <a:cs typeface="+mn-cs"/>
      </a:defRPr>
    </a:lvl4pPr>
    <a:lvl5pPr marL="1828800" algn="l" rtl="0" eaLnBrk="0" fontAlgn="base" hangingPunct="0">
      <a:spcBef>
        <a:spcPct val="0"/>
      </a:spcBef>
      <a:spcAft>
        <a:spcPct val="0"/>
      </a:spcAft>
      <a:defRPr sz="1300" kern="1200">
        <a:solidFill>
          <a:schemeClr val="tx1"/>
        </a:solidFill>
        <a:latin typeface="Gill Sans MT" panose="020B0502020104020203" pitchFamily="34" charset="0"/>
        <a:ea typeface="MS PGothic" panose="020B0600070205080204" pitchFamily="34" charset="-128"/>
        <a:cs typeface="+mn-cs"/>
      </a:defRPr>
    </a:lvl5pPr>
    <a:lvl6pPr marL="2286000" algn="l" defTabSz="914400" rtl="0" eaLnBrk="1" latinLnBrk="0" hangingPunct="1">
      <a:defRPr sz="1300" kern="1200">
        <a:solidFill>
          <a:schemeClr val="tx1"/>
        </a:solidFill>
        <a:latin typeface="Gill Sans MT" panose="020B0502020104020203" pitchFamily="34" charset="0"/>
        <a:ea typeface="MS PGothic" panose="020B0600070205080204" pitchFamily="34" charset="-128"/>
        <a:cs typeface="+mn-cs"/>
      </a:defRPr>
    </a:lvl6pPr>
    <a:lvl7pPr marL="2743200" algn="l" defTabSz="914400" rtl="0" eaLnBrk="1" latinLnBrk="0" hangingPunct="1">
      <a:defRPr sz="1300" kern="1200">
        <a:solidFill>
          <a:schemeClr val="tx1"/>
        </a:solidFill>
        <a:latin typeface="Gill Sans MT" panose="020B0502020104020203" pitchFamily="34" charset="0"/>
        <a:ea typeface="MS PGothic" panose="020B0600070205080204" pitchFamily="34" charset="-128"/>
        <a:cs typeface="+mn-cs"/>
      </a:defRPr>
    </a:lvl7pPr>
    <a:lvl8pPr marL="3200400" algn="l" defTabSz="914400" rtl="0" eaLnBrk="1" latinLnBrk="0" hangingPunct="1">
      <a:defRPr sz="1300" kern="1200">
        <a:solidFill>
          <a:schemeClr val="tx1"/>
        </a:solidFill>
        <a:latin typeface="Gill Sans MT" panose="020B0502020104020203" pitchFamily="34" charset="0"/>
        <a:ea typeface="MS PGothic" panose="020B0600070205080204" pitchFamily="34" charset="-128"/>
        <a:cs typeface="+mn-cs"/>
      </a:defRPr>
    </a:lvl8pPr>
    <a:lvl9pPr marL="3657600" algn="l" defTabSz="914400" rtl="0" eaLnBrk="1" latinLnBrk="0" hangingPunct="1">
      <a:defRPr sz="1300" kern="1200">
        <a:solidFill>
          <a:schemeClr val="tx1"/>
        </a:solidFill>
        <a:latin typeface="Gill Sans MT" panose="020B0502020104020203"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071" userDrawn="1">
          <p15:clr>
            <a:srgbClr val="A4A3A4"/>
          </p15:clr>
        </p15:guide>
        <p15:guide id="2" orient="horz" pos="1389" userDrawn="1">
          <p15:clr>
            <a:srgbClr val="A4A3A4"/>
          </p15:clr>
        </p15:guide>
        <p15:guide id="3" orient="horz" pos="2160" userDrawn="1">
          <p15:clr>
            <a:srgbClr val="A4A3A4"/>
          </p15:clr>
        </p15:guide>
        <p15:guide id="4" orient="horz" pos="867" userDrawn="1">
          <p15:clr>
            <a:srgbClr val="A4A3A4"/>
          </p15:clr>
        </p15:guide>
        <p15:guide id="5" orient="horz" pos="3702" userDrawn="1">
          <p15:clr>
            <a:srgbClr val="A4A3A4"/>
          </p15:clr>
        </p15:guide>
        <p15:guide id="6" orient="horz" pos="436" userDrawn="1">
          <p15:clr>
            <a:srgbClr val="A4A3A4"/>
          </p15:clr>
        </p15:guide>
        <p15:guide id="7" orient="horz" pos="4133" userDrawn="1">
          <p15:clr>
            <a:srgbClr val="A4A3A4"/>
          </p15:clr>
        </p15:guide>
        <p15:guide id="8" orient="horz" pos="2455" userDrawn="1">
          <p15:clr>
            <a:srgbClr val="A4A3A4"/>
          </p15:clr>
        </p15:guide>
        <p15:guide id="9" pos="7424" userDrawn="1">
          <p15:clr>
            <a:srgbClr val="A4A3A4"/>
          </p15:clr>
        </p15:guide>
        <p15:guide id="10" pos="2366" userDrawn="1">
          <p15:clr>
            <a:srgbClr val="A4A3A4"/>
          </p15:clr>
        </p15:guide>
        <p15:guide id="11" pos="7552" userDrawn="1">
          <p15:clr>
            <a:srgbClr val="A4A3A4"/>
          </p15:clr>
        </p15:guide>
        <p15:guide id="12" pos="597" userDrawn="1">
          <p15:clr>
            <a:srgbClr val="A4A3A4"/>
          </p15:clr>
        </p15:guide>
        <p15:guide id="13" pos="393" userDrawn="1">
          <p15:clr>
            <a:srgbClr val="A4A3A4"/>
          </p15:clr>
        </p15:guide>
        <p15:guide id="16" pos="2706"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FD1FF"/>
    <a:srgbClr val="FFF5D5"/>
    <a:srgbClr val="FFD03B"/>
    <a:srgbClr val="FFD653"/>
    <a:srgbClr val="FFDD71"/>
    <a:srgbClr val="FFEAA7"/>
    <a:srgbClr val="FF6699"/>
    <a:srgbClr val="FFCCFF"/>
    <a:srgbClr val="00A44A"/>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90" autoAdjust="0"/>
    <p:restoredTop sz="52837" autoAdjust="0"/>
  </p:normalViewPr>
  <p:slideViewPr>
    <p:cSldViewPr snapToGrid="0">
      <p:cViewPr varScale="1">
        <p:scale>
          <a:sx n="61" d="100"/>
          <a:sy n="61" d="100"/>
        </p:scale>
        <p:origin x="2340" y="42"/>
      </p:cViewPr>
      <p:guideLst>
        <p:guide orient="horz" pos="1071"/>
        <p:guide orient="horz" pos="1389"/>
        <p:guide orient="horz" pos="2160"/>
        <p:guide orient="horz" pos="867"/>
        <p:guide orient="horz" pos="3702"/>
        <p:guide orient="horz" pos="436"/>
        <p:guide orient="horz" pos="4133"/>
        <p:guide orient="horz" pos="2455"/>
        <p:guide pos="7424"/>
        <p:guide pos="2366"/>
        <p:guide pos="7552"/>
        <p:guide pos="597"/>
        <p:guide pos="393"/>
        <p:guide pos="2706"/>
      </p:guideLst>
    </p:cSldViewPr>
  </p:slideViewPr>
  <p:outlineViewPr>
    <p:cViewPr>
      <p:scale>
        <a:sx n="33" d="100"/>
        <a:sy n="33" d="100"/>
      </p:scale>
      <p:origin x="0" y="-57306"/>
    </p:cViewPr>
  </p:outlineViewPr>
  <p:notesTextViewPr>
    <p:cViewPr>
      <p:scale>
        <a:sx n="3" d="2"/>
        <a:sy n="3" d="2"/>
      </p:scale>
      <p:origin x="0" y="0"/>
    </p:cViewPr>
  </p:notesTextViewPr>
  <p:sorterViewPr>
    <p:cViewPr>
      <p:scale>
        <a:sx n="103" d="100"/>
        <a:sy n="103" d="100"/>
      </p:scale>
      <p:origin x="0" y="-36378"/>
    </p:cViewPr>
  </p:sorterViewPr>
  <p:notesViewPr>
    <p:cSldViewPr snapToGrid="0">
      <p:cViewPr varScale="1">
        <p:scale>
          <a:sx n="84" d="100"/>
          <a:sy n="84" d="100"/>
        </p:scale>
        <p:origin x="-16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tableStyles" Target="tableStyle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customXml" Target="../customXml/item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customXml" Target="../customXml/item2.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customXml" Target="../customXml/item3.xml"/><Relationship Id="rId3" Type="http://schemas.openxmlformats.org/officeDocument/2006/relationships/slide" Target="slides/slide2.xml"/><Relationship Id="rId214" Type="http://schemas.openxmlformats.org/officeDocument/2006/relationships/viewProps" Target="view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theme" Target="theme/theme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notesMaster" Target="notesMasters/notesMaster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handoutMaster" Target="handoutMasters/handout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3170583" cy="480388"/>
          </a:xfrm>
          <a:prstGeom prst="rect">
            <a:avLst/>
          </a:prstGeom>
          <a:noFill/>
          <a:ln w="9525">
            <a:noFill/>
            <a:miter lim="800000"/>
            <a:headEnd/>
            <a:tailEnd/>
          </a:ln>
          <a:effectLst/>
        </p:spPr>
        <p:txBody>
          <a:bodyPr vert="horz" wrap="square" lIns="96598" tIns="48297" rIns="96598" bIns="48297" numCol="1" anchor="t" anchorCtr="0" compatLnSpc="1">
            <a:prstTxWarp prst="textNoShape">
              <a:avLst/>
            </a:prstTxWarp>
          </a:bodyPr>
          <a:lstStyle>
            <a:lvl1pPr defTabSz="964928" eaLnBrk="1" hangingPunct="1">
              <a:defRPr sz="1200">
                <a:latin typeface="Times New Roman" charset="0"/>
                <a:ea typeface="ＭＳ Ｐゴシック" charset="-128"/>
              </a:defRPr>
            </a:lvl1pPr>
          </a:lstStyle>
          <a:p>
            <a:pPr>
              <a:defRPr/>
            </a:pPr>
            <a:r>
              <a:rPr lang="en-CA"/>
              <a:t>CWC Introduction to Prefabrication </a:t>
            </a:r>
            <a:endParaRPr lang="en-US"/>
          </a:p>
        </p:txBody>
      </p:sp>
      <p:sp>
        <p:nvSpPr>
          <p:cNvPr id="57347" name="Rectangle 3"/>
          <p:cNvSpPr>
            <a:spLocks noGrp="1" noChangeArrowheads="1"/>
          </p:cNvSpPr>
          <p:nvPr>
            <p:ph type="dt" sz="quarter" idx="1"/>
          </p:nvPr>
        </p:nvSpPr>
        <p:spPr bwMode="auto">
          <a:xfrm>
            <a:off x="4144618" y="0"/>
            <a:ext cx="3170583" cy="480388"/>
          </a:xfrm>
          <a:prstGeom prst="rect">
            <a:avLst/>
          </a:prstGeom>
          <a:noFill/>
          <a:ln w="9525">
            <a:noFill/>
            <a:miter lim="800000"/>
            <a:headEnd/>
            <a:tailEnd/>
          </a:ln>
          <a:effectLst/>
        </p:spPr>
        <p:txBody>
          <a:bodyPr vert="horz" wrap="square" lIns="96598" tIns="48297" rIns="96598" bIns="48297" numCol="1" anchor="t" anchorCtr="0" compatLnSpc="1">
            <a:prstTxWarp prst="textNoShape">
              <a:avLst/>
            </a:prstTxWarp>
          </a:bodyPr>
          <a:lstStyle>
            <a:lvl1pPr algn="r" defTabSz="964928" eaLnBrk="1" hangingPunct="1">
              <a:defRPr sz="1200">
                <a:latin typeface="Times New Roman" charset="0"/>
                <a:ea typeface="ＭＳ Ｐゴシック" charset="-128"/>
              </a:defRPr>
            </a:lvl1pPr>
          </a:lstStyle>
          <a:p>
            <a:pPr>
              <a:defRPr/>
            </a:pPr>
            <a:endParaRPr lang="en-US"/>
          </a:p>
        </p:txBody>
      </p:sp>
      <p:sp>
        <p:nvSpPr>
          <p:cNvPr id="57348" name="Rectangle 4"/>
          <p:cNvSpPr>
            <a:spLocks noGrp="1" noChangeArrowheads="1"/>
          </p:cNvSpPr>
          <p:nvPr>
            <p:ph type="ftr" sz="quarter" idx="2"/>
          </p:nvPr>
        </p:nvSpPr>
        <p:spPr bwMode="auto">
          <a:xfrm>
            <a:off x="0" y="9120813"/>
            <a:ext cx="3170583" cy="480387"/>
          </a:xfrm>
          <a:prstGeom prst="rect">
            <a:avLst/>
          </a:prstGeom>
          <a:noFill/>
          <a:ln w="9525">
            <a:noFill/>
            <a:miter lim="800000"/>
            <a:headEnd/>
            <a:tailEnd/>
          </a:ln>
          <a:effectLst/>
        </p:spPr>
        <p:txBody>
          <a:bodyPr vert="horz" wrap="square" lIns="96598" tIns="48297" rIns="96598" bIns="48297" numCol="1" anchor="b" anchorCtr="0" compatLnSpc="1">
            <a:prstTxWarp prst="textNoShape">
              <a:avLst/>
            </a:prstTxWarp>
          </a:bodyPr>
          <a:lstStyle>
            <a:lvl1pPr defTabSz="964928" eaLnBrk="1" hangingPunct="1">
              <a:defRPr sz="1200">
                <a:latin typeface="Times New Roman" charset="0"/>
                <a:ea typeface="ＭＳ Ｐゴシック" charset="-128"/>
              </a:defRPr>
            </a:lvl1pPr>
          </a:lstStyle>
          <a:p>
            <a:pPr>
              <a:defRPr/>
            </a:pPr>
            <a:r>
              <a:rPr lang="en-US"/>
              <a:t>Wimmers</a:t>
            </a:r>
          </a:p>
        </p:txBody>
      </p:sp>
      <p:sp>
        <p:nvSpPr>
          <p:cNvPr id="57349" name="Rectangle 5"/>
          <p:cNvSpPr>
            <a:spLocks noGrp="1" noChangeArrowheads="1"/>
          </p:cNvSpPr>
          <p:nvPr>
            <p:ph type="sldNum" sz="quarter" idx="3"/>
          </p:nvPr>
        </p:nvSpPr>
        <p:spPr bwMode="auto">
          <a:xfrm>
            <a:off x="4144618" y="9120813"/>
            <a:ext cx="3170583" cy="480387"/>
          </a:xfrm>
          <a:prstGeom prst="rect">
            <a:avLst/>
          </a:prstGeom>
          <a:noFill/>
          <a:ln w="9525">
            <a:noFill/>
            <a:miter lim="800000"/>
            <a:headEnd/>
            <a:tailEnd/>
          </a:ln>
          <a:effectLst/>
        </p:spPr>
        <p:txBody>
          <a:bodyPr vert="horz" wrap="square" lIns="96598" tIns="48297" rIns="96598" bIns="48297" numCol="1" anchor="b" anchorCtr="0" compatLnSpc="1">
            <a:prstTxWarp prst="textNoShape">
              <a:avLst/>
            </a:prstTxWarp>
          </a:bodyPr>
          <a:lstStyle>
            <a:lvl1pPr algn="r" defTabSz="963472" eaLnBrk="1" hangingPunct="1">
              <a:defRPr sz="1200">
                <a:latin typeface="Times New Roman" panose="02020603050405020304" pitchFamily="18" charset="0"/>
              </a:defRPr>
            </a:lvl1pPr>
          </a:lstStyle>
          <a:p>
            <a:pPr>
              <a:defRPr/>
            </a:pPr>
            <a:fld id="{58C17640-16C1-4BB7-BDD7-0634688297F4}" type="slidenum">
              <a:rPr lang="en-CA" altLang="en-US"/>
              <a:pPr>
                <a:defRPr/>
              </a:pPr>
              <a:t>‹#›</a:t>
            </a:fld>
            <a:endParaRPr lang="en-CA"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08386" name="Rectangle 2"/>
          <p:cNvSpPr>
            <a:spLocks noGrp="1" noChangeArrowheads="1"/>
          </p:cNvSpPr>
          <p:nvPr>
            <p:ph type="hdr" sz="quarter"/>
          </p:nvPr>
        </p:nvSpPr>
        <p:spPr bwMode="auto">
          <a:xfrm>
            <a:off x="0" y="0"/>
            <a:ext cx="3170583" cy="480388"/>
          </a:xfrm>
          <a:prstGeom prst="rect">
            <a:avLst/>
          </a:prstGeom>
          <a:noFill/>
          <a:ln w="9525">
            <a:noFill/>
            <a:miter lim="800000"/>
            <a:headEnd/>
            <a:tailEnd/>
          </a:ln>
          <a:effectLst/>
        </p:spPr>
        <p:txBody>
          <a:bodyPr vert="horz" wrap="square" lIns="94811" tIns="47404" rIns="94811" bIns="47404" numCol="1" anchor="t" anchorCtr="0" compatLnSpc="1">
            <a:prstTxWarp prst="textNoShape">
              <a:avLst/>
            </a:prstTxWarp>
          </a:bodyPr>
          <a:lstStyle>
            <a:lvl1pPr defTabSz="945884" eaLnBrk="1" hangingPunct="1">
              <a:defRPr sz="1200">
                <a:latin typeface="Times New Roman" charset="0"/>
                <a:ea typeface="ＭＳ Ｐゴシック" charset="-128"/>
              </a:defRPr>
            </a:lvl1pPr>
          </a:lstStyle>
          <a:p>
            <a:pPr>
              <a:defRPr/>
            </a:pPr>
            <a:r>
              <a:rPr lang="en-CA"/>
              <a:t>CWC Introduction to Prefabrication </a:t>
            </a:r>
            <a:endParaRPr lang="en-US"/>
          </a:p>
        </p:txBody>
      </p:sp>
      <p:sp>
        <p:nvSpPr>
          <p:cNvPr id="1808387" name="Rectangle 3"/>
          <p:cNvSpPr>
            <a:spLocks noGrp="1" noChangeArrowheads="1"/>
          </p:cNvSpPr>
          <p:nvPr>
            <p:ph type="dt" idx="1"/>
          </p:nvPr>
        </p:nvSpPr>
        <p:spPr bwMode="auto">
          <a:xfrm>
            <a:off x="4142962" y="0"/>
            <a:ext cx="3170583" cy="480388"/>
          </a:xfrm>
          <a:prstGeom prst="rect">
            <a:avLst/>
          </a:prstGeom>
          <a:noFill/>
          <a:ln w="9525">
            <a:noFill/>
            <a:miter lim="800000"/>
            <a:headEnd/>
            <a:tailEnd/>
          </a:ln>
          <a:effectLst/>
        </p:spPr>
        <p:txBody>
          <a:bodyPr vert="horz" wrap="square" lIns="94811" tIns="47404" rIns="94811" bIns="47404" numCol="1" anchor="t" anchorCtr="0" compatLnSpc="1">
            <a:prstTxWarp prst="textNoShape">
              <a:avLst/>
            </a:prstTxWarp>
          </a:bodyPr>
          <a:lstStyle>
            <a:lvl1pPr algn="r" defTabSz="945884" eaLnBrk="1" hangingPunct="1">
              <a:defRPr sz="1200">
                <a:latin typeface="Times New Roman" charset="0"/>
                <a:ea typeface="ＭＳ Ｐゴシック" charset="-128"/>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457200" y="719138"/>
            <a:ext cx="64008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8389" name="Rectangle 5"/>
          <p:cNvSpPr>
            <a:spLocks noGrp="1" noChangeArrowheads="1"/>
          </p:cNvSpPr>
          <p:nvPr>
            <p:ph type="body" sz="quarter" idx="3"/>
          </p:nvPr>
        </p:nvSpPr>
        <p:spPr bwMode="auto">
          <a:xfrm>
            <a:off x="732183" y="4562866"/>
            <a:ext cx="5850835" cy="4318573"/>
          </a:xfrm>
          <a:prstGeom prst="rect">
            <a:avLst/>
          </a:prstGeom>
          <a:noFill/>
          <a:ln w="9525">
            <a:noFill/>
            <a:miter lim="800000"/>
            <a:headEnd/>
            <a:tailEnd/>
          </a:ln>
          <a:effectLst/>
        </p:spPr>
        <p:txBody>
          <a:bodyPr vert="horz" wrap="square" lIns="94811" tIns="47404" rIns="94811" bIns="4740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08390" name="Rectangle 6"/>
          <p:cNvSpPr>
            <a:spLocks noGrp="1" noChangeArrowheads="1"/>
          </p:cNvSpPr>
          <p:nvPr>
            <p:ph type="ftr" sz="quarter" idx="4"/>
          </p:nvPr>
        </p:nvSpPr>
        <p:spPr bwMode="auto">
          <a:xfrm>
            <a:off x="0" y="9119173"/>
            <a:ext cx="3170583" cy="480388"/>
          </a:xfrm>
          <a:prstGeom prst="rect">
            <a:avLst/>
          </a:prstGeom>
          <a:noFill/>
          <a:ln w="9525">
            <a:noFill/>
            <a:miter lim="800000"/>
            <a:headEnd/>
            <a:tailEnd/>
          </a:ln>
          <a:effectLst/>
        </p:spPr>
        <p:txBody>
          <a:bodyPr vert="horz" wrap="square" lIns="94811" tIns="47404" rIns="94811" bIns="47404" numCol="1" anchor="b" anchorCtr="0" compatLnSpc="1">
            <a:prstTxWarp prst="textNoShape">
              <a:avLst/>
            </a:prstTxWarp>
          </a:bodyPr>
          <a:lstStyle>
            <a:lvl1pPr defTabSz="945884" eaLnBrk="1" hangingPunct="1">
              <a:defRPr sz="1200">
                <a:latin typeface="Times New Roman" charset="0"/>
                <a:ea typeface="ＭＳ Ｐゴシック" charset="-128"/>
              </a:defRPr>
            </a:lvl1pPr>
          </a:lstStyle>
          <a:p>
            <a:pPr>
              <a:defRPr/>
            </a:pPr>
            <a:r>
              <a:rPr lang="en-US"/>
              <a:t>Wimmers</a:t>
            </a:r>
          </a:p>
        </p:txBody>
      </p:sp>
      <p:sp>
        <p:nvSpPr>
          <p:cNvPr id="1808391" name="Rectangle 7"/>
          <p:cNvSpPr>
            <a:spLocks noGrp="1" noChangeArrowheads="1"/>
          </p:cNvSpPr>
          <p:nvPr>
            <p:ph type="sldNum" sz="quarter" idx="5"/>
          </p:nvPr>
        </p:nvSpPr>
        <p:spPr bwMode="auto">
          <a:xfrm>
            <a:off x="4142962" y="9119173"/>
            <a:ext cx="3170583" cy="480388"/>
          </a:xfrm>
          <a:prstGeom prst="rect">
            <a:avLst/>
          </a:prstGeom>
          <a:noFill/>
          <a:ln w="9525">
            <a:noFill/>
            <a:miter lim="800000"/>
            <a:headEnd/>
            <a:tailEnd/>
          </a:ln>
          <a:effectLst/>
        </p:spPr>
        <p:txBody>
          <a:bodyPr vert="horz" wrap="square" lIns="94811" tIns="47404" rIns="94811" bIns="47404" numCol="1" anchor="b" anchorCtr="0" compatLnSpc="1">
            <a:prstTxWarp prst="textNoShape">
              <a:avLst/>
            </a:prstTxWarp>
          </a:bodyPr>
          <a:lstStyle>
            <a:lvl1pPr algn="r" defTabSz="944424" eaLnBrk="1" hangingPunct="1">
              <a:defRPr sz="1200">
                <a:latin typeface="Times New Roman" panose="02020603050405020304" pitchFamily="18" charset="0"/>
              </a:defRPr>
            </a:lvl1pPr>
          </a:lstStyle>
          <a:p>
            <a:pPr>
              <a:defRPr/>
            </a:pPr>
            <a:fld id="{37A63323-F589-4A47-A9B6-D9B76F8CBA3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3" Type="http://schemas.openxmlformats.org/officeDocument/2006/relationships/hyperlink" Target="https://www.youtube.com/watch?v=KML2oafKi4k" TargetMode="External"/><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3" Type="http://schemas.openxmlformats.org/officeDocument/2006/relationships/hyperlink" Target="https://www.youtube.com/watch?v=NgDRKSQp2RI" TargetMode="External"/><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3" Type="http://schemas.openxmlformats.org/officeDocument/2006/relationships/hyperlink" Target="https://www.youtube.com/watch?v=nHt3InxyvSg" TargetMode="External"/><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3" Type="http://schemas.openxmlformats.org/officeDocument/2006/relationships/hyperlink" Target="https://www.youtube.com/watch?v=be1LVts-yjU&amp;t=37s" TargetMode="External"/><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3.weforum.org/docs/WEF_Shaping_the_Future_of_Construction_full_report__.pdf"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www.futureofconstruction.org/"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module was developed by Dr. Guido Wimmers for Canadian Wood Council.</a:t>
            </a:r>
            <a:r>
              <a:rPr lang="en-CA" baseline="0" dirty="0"/>
              <a:t> It </a:t>
            </a:r>
            <a:r>
              <a:rPr lang="en-CA" dirty="0"/>
              <a:t>remains</a:t>
            </a:r>
            <a:r>
              <a:rPr lang="en-CA" baseline="0" dirty="0"/>
              <a:t> the intellectual property of Dr. Wimmers and is subject to copyright.</a:t>
            </a:r>
          </a:p>
          <a:p>
            <a:r>
              <a:rPr lang="en-CA" baseline="0" dirty="0"/>
              <a:t>The module is developed to be taught to students and professionals in either four blocks at 90-120 minutes each or as two blocks of 3-4h or one full day.</a:t>
            </a:r>
          </a:p>
          <a:p>
            <a:r>
              <a:rPr lang="en-CA" baseline="0" dirty="0"/>
              <a:t>Please respect the copyright and give credit where credit is due.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CA" altLang="en-US" baseline="0" dirty="0"/>
              <a:t>The intend of this module is to give an introduction into the field of prefabrication with wood </a:t>
            </a:r>
            <a:r>
              <a:rPr lang="en-CA" baseline="0" dirty="0"/>
              <a:t>analyzing the different levels and methods available and develop a fundamental understanding of the advantages and disadvantages of prefabrication and its levels. </a:t>
            </a:r>
            <a:r>
              <a:rPr lang="en-CA" altLang="en-US" baseline="0" dirty="0"/>
              <a:t>Furthermore an overview of the different factors influencing the success of prefabrication in the market will be discussed. </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2945771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0" dirty="0">
                <a:latin typeface="Times New Roman" panose="02020603050405020304" pitchFamily="18" charset="0"/>
                <a:cs typeface="Times New Roman" panose="02020603050405020304" pitchFamily="18" charset="0"/>
              </a:rPr>
              <a:t>In the 1920’s Sears offered </a:t>
            </a:r>
            <a:r>
              <a:rPr lang="en-CA" i="0" dirty="0" smtClean="0">
                <a:latin typeface="Times New Roman" panose="02020603050405020304" pitchFamily="18" charset="0"/>
                <a:cs typeface="Times New Roman" panose="02020603050405020304" pitchFamily="18" charset="0"/>
              </a:rPr>
              <a:t>catalogue </a:t>
            </a:r>
            <a:r>
              <a:rPr lang="en-CA" i="0" dirty="0">
                <a:latin typeface="Times New Roman" panose="02020603050405020304" pitchFamily="18" charset="0"/>
                <a:cs typeface="Times New Roman" panose="02020603050405020304" pitchFamily="18" charset="0"/>
              </a:rPr>
              <a:t>homes across the US. All lumber was precut and labeled so that the houses could be faster</a:t>
            </a:r>
            <a:r>
              <a:rPr lang="en-CA" i="0" baseline="0" dirty="0">
                <a:latin typeface="Times New Roman" panose="02020603050405020304" pitchFamily="18" charset="0"/>
                <a:cs typeface="Times New Roman" panose="02020603050405020304" pitchFamily="18" charset="0"/>
              </a:rPr>
              <a:t> build. Also other materials that were needed, were included in the packages. </a:t>
            </a:r>
            <a:r>
              <a:rPr lang="en-CA" i="0" dirty="0">
                <a:latin typeface="Times New Roman" panose="02020603050405020304" pitchFamily="18" charset="0"/>
                <a:cs typeface="Times New Roman" panose="02020603050405020304" pitchFamily="18" charset="0"/>
              </a:rPr>
              <a:t>Several are still standing today such as </a:t>
            </a:r>
            <a:r>
              <a:rPr lang="en-CA" i="0" dirty="0" smtClean="0">
                <a:latin typeface="Times New Roman" panose="02020603050405020304" pitchFamily="18" charset="0"/>
                <a:cs typeface="Times New Roman" panose="02020603050405020304" pitchFamily="18" charset="0"/>
              </a:rPr>
              <a:t>the</a:t>
            </a:r>
            <a:r>
              <a:rPr lang="en-CA" i="0" baseline="0" dirty="0" smtClean="0">
                <a:latin typeface="Times New Roman" panose="02020603050405020304" pitchFamily="18" charset="0"/>
                <a:cs typeface="Times New Roman" panose="02020603050405020304" pitchFamily="18" charset="0"/>
              </a:rPr>
              <a:t> </a:t>
            </a:r>
            <a:r>
              <a:rPr lang="en-CA" i="0" baseline="0" dirty="0">
                <a:latin typeface="Times New Roman" panose="02020603050405020304" pitchFamily="18" charset="0"/>
                <a:cs typeface="Times New Roman" panose="02020603050405020304" pitchFamily="18" charset="0"/>
              </a:rPr>
              <a:t>one in</a:t>
            </a:r>
            <a:r>
              <a:rPr lang="en-US" sz="1200" b="0" i="0" kern="1200" dirty="0">
                <a:solidFill>
                  <a:schemeClr val="tx1"/>
                </a:solidFill>
                <a:effectLst/>
                <a:latin typeface="Times New Roman" panose="02020603050405020304" pitchFamily="18" charset="0"/>
                <a:ea typeface="MS PGothic" pitchFamily="34" charset="-128"/>
                <a:cs typeface="Times New Roman" panose="02020603050405020304" pitchFamily="18" charset="0"/>
              </a:rPr>
              <a:t> Williamsburg, Virginia  Photo: James C. Massey</a:t>
            </a:r>
            <a:endParaRPr lang="en-US" i="0" dirty="0">
              <a:latin typeface="Times New Roman" panose="02020603050405020304" pitchFamily="18" charset="0"/>
              <a:cs typeface="Times New Roman" panose="02020603050405020304" pitchFamily="18" charset="0"/>
            </a:endParaRPr>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10</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97565364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One option for a </a:t>
            </a:r>
            <a:r>
              <a:rPr lang="en-CA" baseline="0" dirty="0" smtClean="0"/>
              <a:t>modular finishing line is to have the modules orientation perpendicular to the flow. The modules are sitting on dollies which are running on tracks. Between each module is a bridge which allows workers to always stay on the same level (no steps). When a module is finished the bridge is then moved to the start of the line and put between the just assembled module and the module which </a:t>
            </a:r>
            <a:endParaRPr lang="en-CA" dirty="0"/>
          </a:p>
        </p:txBody>
      </p:sp>
      <p:sp>
        <p:nvSpPr>
          <p:cNvPr id="4" name="Header Placeholder 3"/>
          <p:cNvSpPr>
            <a:spLocks noGrp="1"/>
          </p:cNvSpPr>
          <p:nvPr>
            <p:ph type="hdr" sz="quarter" idx="10"/>
          </p:nvPr>
        </p:nvSpPr>
        <p:spPr/>
        <p:txBody>
          <a:bodyPr/>
          <a:lstStyle/>
          <a:p>
            <a:pPr>
              <a:defRPr/>
            </a:pPr>
            <a:r>
              <a:rPr lang="en-CA" smtClean="0"/>
              <a:t>CWC Introduction to Prefabrication </a:t>
            </a:r>
            <a:endParaRPr lang="en-US"/>
          </a:p>
        </p:txBody>
      </p:sp>
      <p:sp>
        <p:nvSpPr>
          <p:cNvPr id="5" name="Footer Placeholder 4"/>
          <p:cNvSpPr>
            <a:spLocks noGrp="1"/>
          </p:cNvSpPr>
          <p:nvPr>
            <p:ph type="ftr" sz="quarter" idx="11"/>
          </p:nvPr>
        </p:nvSpPr>
        <p:spPr/>
        <p:txBody>
          <a:bodyPr/>
          <a:lstStyle/>
          <a:p>
            <a:pPr>
              <a:defRPr/>
            </a:pPr>
            <a:r>
              <a:rPr lang="en-US" smtClean="0"/>
              <a:t>Wimmers</a:t>
            </a:r>
            <a:endParaRPr lang="en-US"/>
          </a:p>
        </p:txBody>
      </p:sp>
      <p:sp>
        <p:nvSpPr>
          <p:cNvPr id="6" name="Slide Number Placeholder 5"/>
          <p:cNvSpPr>
            <a:spLocks noGrp="1"/>
          </p:cNvSpPr>
          <p:nvPr>
            <p:ph type="sldNum" sz="quarter" idx="12"/>
          </p:nvPr>
        </p:nvSpPr>
        <p:spPr/>
        <p:txBody>
          <a:bodyPr/>
          <a:lstStyle/>
          <a:p>
            <a:pPr>
              <a:defRPr/>
            </a:pPr>
            <a:fld id="{37A63323-F589-4A47-A9B6-D9B76F8CBA3F}" type="slidenum">
              <a:rPr lang="en-US" altLang="en-US" smtClean="0"/>
              <a:pPr>
                <a:defRPr/>
              </a:pPr>
              <a:t>100</a:t>
            </a:fld>
            <a:endParaRPr lang="en-US" altLang="en-US"/>
          </a:p>
        </p:txBody>
      </p:sp>
    </p:spTree>
    <p:extLst>
      <p:ext uri="{BB962C8B-B14F-4D97-AF65-F5344CB8AC3E}">
        <p14:creationId xmlns:p14="http://schemas.microsoft.com/office/powerpoint/2010/main" val="360337631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Finished</a:t>
            </a:r>
            <a:r>
              <a:rPr lang="en-CA" baseline="0" dirty="0"/>
              <a:t> w</a:t>
            </a:r>
            <a:r>
              <a:rPr lang="en-CA" dirty="0"/>
              <a:t>all panels are installed on the pre-finished floor panels.</a:t>
            </a:r>
            <a:r>
              <a:rPr lang="en-CA" baseline="0" dirty="0"/>
              <a:t> Once the 3D structure is completed the module is pushed perpendicular to its own axes on a production line to finish the interior. This modular manufacturer is already very experienced.</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101</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29156852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Once docked to the next module via a bridge to keep the traffic area of the workers on the same level, the modules move in perpendicular orientation to the production line direction. At the end of the production line a</a:t>
            </a:r>
            <a:r>
              <a:rPr lang="en-CA" baseline="0" dirty="0"/>
              <a:t> module is parked, ready to be lifted out of the facility and either stored or directly transported to the building site. </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102</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384769645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Another option for a </a:t>
            </a:r>
            <a:r>
              <a:rPr lang="en-CA" baseline="0" dirty="0" smtClean="0"/>
              <a:t>modular finishing line is to have the modules orientation parallel to the flow. The modules are sitting on dollies which are running on tracks. In front of the modules is a linear elevated platform, similar to a train station. Also here the number of work stations depends on the space available.</a:t>
            </a:r>
          </a:p>
        </p:txBody>
      </p:sp>
      <p:sp>
        <p:nvSpPr>
          <p:cNvPr id="4" name="Header Placeholder 3"/>
          <p:cNvSpPr>
            <a:spLocks noGrp="1"/>
          </p:cNvSpPr>
          <p:nvPr>
            <p:ph type="hdr" sz="quarter" idx="10"/>
          </p:nvPr>
        </p:nvSpPr>
        <p:spPr/>
        <p:txBody>
          <a:bodyPr/>
          <a:lstStyle/>
          <a:p>
            <a:pPr>
              <a:defRPr/>
            </a:pPr>
            <a:r>
              <a:rPr lang="en-CA" smtClean="0"/>
              <a:t>CWC Introduction to Prefabrication </a:t>
            </a:r>
            <a:endParaRPr lang="en-US"/>
          </a:p>
        </p:txBody>
      </p:sp>
      <p:sp>
        <p:nvSpPr>
          <p:cNvPr id="5" name="Footer Placeholder 4"/>
          <p:cNvSpPr>
            <a:spLocks noGrp="1"/>
          </p:cNvSpPr>
          <p:nvPr>
            <p:ph type="ftr" sz="quarter" idx="11"/>
          </p:nvPr>
        </p:nvSpPr>
        <p:spPr/>
        <p:txBody>
          <a:bodyPr/>
          <a:lstStyle/>
          <a:p>
            <a:pPr>
              <a:defRPr/>
            </a:pPr>
            <a:r>
              <a:rPr lang="en-US" smtClean="0"/>
              <a:t>Wimmers</a:t>
            </a:r>
            <a:endParaRPr lang="en-US"/>
          </a:p>
        </p:txBody>
      </p:sp>
      <p:sp>
        <p:nvSpPr>
          <p:cNvPr id="6" name="Slide Number Placeholder 5"/>
          <p:cNvSpPr>
            <a:spLocks noGrp="1"/>
          </p:cNvSpPr>
          <p:nvPr>
            <p:ph type="sldNum" sz="quarter" idx="12"/>
          </p:nvPr>
        </p:nvSpPr>
        <p:spPr/>
        <p:txBody>
          <a:bodyPr/>
          <a:lstStyle/>
          <a:p>
            <a:pPr>
              <a:defRPr/>
            </a:pPr>
            <a:fld id="{37A63323-F589-4A47-A9B6-D9B76F8CBA3F}" type="slidenum">
              <a:rPr lang="en-US" altLang="en-US" smtClean="0"/>
              <a:pPr>
                <a:defRPr/>
              </a:pPr>
              <a:t>103</a:t>
            </a:fld>
            <a:endParaRPr lang="en-US" altLang="en-US"/>
          </a:p>
        </p:txBody>
      </p:sp>
    </p:spTree>
    <p:extLst>
      <p:ext uri="{BB962C8B-B14F-4D97-AF65-F5344CB8AC3E}">
        <p14:creationId xmlns:p14="http://schemas.microsoft.com/office/powerpoint/2010/main" val="216318025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this companies’ linear production line,</a:t>
            </a:r>
            <a:r>
              <a:rPr lang="en-CA" baseline="0" dirty="0"/>
              <a:t> the modules are traveling parallel to the platform. All service connections are pre-finished, all surfaces finished and all built-in furniture installed, as well as interior and exterior doors are pre-installed.</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104</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309260711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457200" y="719138"/>
            <a:ext cx="6400800" cy="3600450"/>
          </a:xfrm>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Modular </a:t>
            </a:r>
            <a:r>
              <a:rPr lang="en-US" altLang="en-US" dirty="0"/>
              <a:t>construction in Canada (North America) is typically done (there are exemptions) by switching from 2D construction</a:t>
            </a:r>
            <a:r>
              <a:rPr lang="en-US" altLang="en-US" baseline="0" dirty="0"/>
              <a:t> to 3D construction relatively soon in the process. </a:t>
            </a:r>
            <a:r>
              <a:rPr lang="en-US" altLang="en-US" dirty="0"/>
              <a:t>Interior</a:t>
            </a:r>
            <a:r>
              <a:rPr lang="en-US" altLang="en-US" baseline="0" dirty="0"/>
              <a:t> is often left open to allow services to be installed on site. The disadvantage is that many </a:t>
            </a:r>
            <a:r>
              <a:rPr lang="en-US" altLang="en-US" baseline="0" dirty="0" err="1"/>
              <a:t>labour</a:t>
            </a:r>
            <a:r>
              <a:rPr lang="en-US" altLang="en-US" baseline="0" dirty="0"/>
              <a:t> steps are executed in the same way as if the building would be located on the building site. Ergonomics are not optimized.</a:t>
            </a:r>
            <a:endParaRPr lang="en-US" altLang="en-US" dirty="0"/>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0DDC151D-5CBE-4E98-960D-8E241EDF1C10}" type="slidenum">
              <a:rPr lang="en-US" altLang="en-US" smtClean="0"/>
              <a:pPr>
                <a:spcBef>
                  <a:spcPct val="0"/>
                </a:spcBef>
              </a:pPr>
              <a:t>105</a:t>
            </a:fld>
            <a:endParaRPr lang="en-US" altLang="en-US"/>
          </a:p>
        </p:txBody>
      </p:sp>
      <p:sp>
        <p:nvSpPr>
          <p:cNvPr id="44037"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CA" altLang="en-US"/>
              <a:t>CWC Introduction to Prefabrication </a:t>
            </a:r>
            <a:endParaRPr lang="en-US" altLang="en-US"/>
          </a:p>
        </p:txBody>
      </p:sp>
      <p:sp>
        <p:nvSpPr>
          <p:cNvPr id="2" name="Footer Placeholder 1"/>
          <p:cNvSpPr>
            <a:spLocks noGrp="1"/>
          </p:cNvSpPr>
          <p:nvPr>
            <p:ph type="ftr" sz="quarter" idx="10"/>
          </p:nvPr>
        </p:nvSpPr>
        <p:spPr/>
        <p:txBody>
          <a:bodyPr/>
          <a:lstStyle/>
          <a:p>
            <a:pPr>
              <a:defRPr/>
            </a:pPr>
            <a:r>
              <a:rPr lang="en-US"/>
              <a:t>Wimmers</a:t>
            </a:r>
          </a:p>
        </p:txBody>
      </p:sp>
    </p:spTree>
    <p:extLst>
      <p:ext uri="{BB962C8B-B14F-4D97-AF65-F5344CB8AC3E}">
        <p14:creationId xmlns:p14="http://schemas.microsoft.com/office/powerpoint/2010/main" val="395905051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a:t>Panels are put together on a simple table utilizing</a:t>
            </a:r>
            <a:r>
              <a:rPr lang="en-CA" baseline="0" dirty="0"/>
              <a:t> a nailing gun. Usually the panels include a plastic foil as a vapour barrier. As soon as the panels are dimensionally stable, they are lifted with a crane and put on the floor panel to build a 3D structure.</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106</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261921322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so called “ceiling rig” is a elevated table with an elevated surrounding walk way, which allows the worker to work on the top of the panel and at the same time workers can crawl underneath to work on both sides simultaneously. As tempting and efficient as this solution might appear at the first glance, the efficiency </a:t>
            </a:r>
            <a:r>
              <a:rPr lang="en-CA" baseline="0" dirty="0"/>
              <a:t>and accuracy for those processes done underneath and over-head should be questioned. The health and safety is much more at risk as well. Turning the panel around and addressing both sides of a panel with proper ergonomics is in many cases far more efficient.</a:t>
            </a:r>
          </a:p>
          <a:p>
            <a:r>
              <a:rPr lang="en-CA" sz="1200" kern="1200" dirty="0" smtClean="0">
                <a:solidFill>
                  <a:schemeClr val="tx1"/>
                </a:solidFill>
                <a:effectLst/>
                <a:latin typeface="Times New Roman" pitchFamily="18" charset="0"/>
                <a:ea typeface="MS PGothic" pitchFamily="34" charset="-128"/>
                <a:cs typeface="+mn-cs"/>
              </a:rPr>
              <a:t>This method is an excellent example that moving the same process (working over-head) from the construction site into a controlled environment is not an efficient way to do prefabrication.</a:t>
            </a:r>
          </a:p>
          <a:p>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107</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248354536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company does not use a ceiling rig </a:t>
            </a:r>
            <a:r>
              <a:rPr lang="en-CA" dirty="0" smtClean="0"/>
              <a:t>but does not have a butterfly table. They flip </a:t>
            </a:r>
            <a:r>
              <a:rPr lang="en-CA" dirty="0"/>
              <a:t>the floor panels with the help of a crane. Butterfly tables would be faster and safer,</a:t>
            </a:r>
            <a:r>
              <a:rPr lang="en-CA" baseline="0" dirty="0"/>
              <a:t> but the advantage of better ergonomics for the workers is still used.</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108</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55768085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panels</a:t>
            </a:r>
            <a:r>
              <a:rPr lang="en-CA" baseline="0" dirty="0"/>
              <a:t> are installed almost “raw”. No services or insulation are preinstalled. From here the construction process is similar </a:t>
            </a:r>
            <a:r>
              <a:rPr lang="en-CA" baseline="0" dirty="0" smtClean="0"/>
              <a:t>to the process traditionally followed on site. Only </a:t>
            </a:r>
            <a:r>
              <a:rPr lang="en-CA" baseline="0" dirty="0"/>
              <a:t>a small portion of the potential advantages and efficiency increases </a:t>
            </a:r>
            <a:r>
              <a:rPr lang="en-CA" baseline="0" dirty="0" smtClean="0"/>
              <a:t>of prefabrication are utilized, but a big cost factor, a large facility, is already implemented.</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109</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4058628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a:t>Albert Einstein supposedly liked to relax in his prefabricated home close to Berlin.</a:t>
            </a:r>
          </a:p>
          <a:p>
            <a:r>
              <a:rPr lang="en-CA" baseline="0" dirty="0"/>
              <a:t>Walter Gropius and several members of the BAUHAUS school (</a:t>
            </a:r>
            <a:r>
              <a:rPr lang="en-CA" baseline="0" dirty="0" err="1"/>
              <a:t>Mies</a:t>
            </a:r>
            <a:r>
              <a:rPr lang="en-CA" baseline="0" dirty="0"/>
              <a:t> van der </a:t>
            </a:r>
            <a:r>
              <a:rPr lang="en-CA" baseline="0" dirty="0" err="1"/>
              <a:t>Rohe</a:t>
            </a:r>
            <a:r>
              <a:rPr lang="en-CA" baseline="0" dirty="0"/>
              <a:t>, Behrens, Breuer, Kandinsky and others) created a new approach to art and </a:t>
            </a:r>
            <a:r>
              <a:rPr lang="en-CA" baseline="0" dirty="0" smtClean="0"/>
              <a:t>several were focussing </a:t>
            </a:r>
            <a:r>
              <a:rPr lang="en-CA" baseline="0" dirty="0"/>
              <a:t>on architecture with industrial mass production in mind. The BAUHAUS school of architecture and design influenced modern architecture like no other movement in modern times and set the foundation for </a:t>
            </a:r>
            <a:r>
              <a:rPr lang="en-CA" baseline="0" dirty="0" smtClean="0"/>
              <a:t>not just a plain and modern architecture, but also for a wide </a:t>
            </a:r>
            <a:r>
              <a:rPr lang="en-CA" baseline="0" dirty="0"/>
              <a:t>adoption of prefabrication.</a:t>
            </a:r>
          </a:p>
          <a:p>
            <a:r>
              <a:rPr lang="en-CA" baseline="0" dirty="0"/>
              <a:t>Various systems, based on concrete or a variation of timber framing were following the school and were implemented on several continents. Steel was also becoming more common in the prefabrication of homes and buildings (including high rises!)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CA" baseline="0" dirty="0" err="1"/>
              <a:t>Mies</a:t>
            </a:r>
            <a:r>
              <a:rPr lang="en-CA" baseline="0" dirty="0"/>
              <a:t> van der </a:t>
            </a:r>
            <a:r>
              <a:rPr lang="en-CA" baseline="0" dirty="0" err="1"/>
              <a:t>Rohe</a:t>
            </a:r>
            <a:r>
              <a:rPr lang="en-CA" baseline="0" dirty="0"/>
              <a:t> continued his work later in the US where he </a:t>
            </a:r>
            <a:r>
              <a:rPr lang="en-CA" baseline="0" dirty="0" smtClean="0"/>
              <a:t>builds </a:t>
            </a:r>
            <a:r>
              <a:rPr lang="en-CA" baseline="0" dirty="0"/>
              <a:t>some of the most iconic buildings, using prefabrication mainly in glass and steel.</a:t>
            </a:r>
            <a:endParaRPr lang="en-CA" dirty="0"/>
          </a:p>
          <a:p>
            <a:endParaRPr lang="en-CA" dirty="0"/>
          </a:p>
          <a:p>
            <a:endParaRPr lang="en-US"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11</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169231314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Insulation and all other additional steps are executed the same way as on-site construction.</a:t>
            </a:r>
            <a:r>
              <a:rPr lang="en-CA" baseline="0" dirty="0"/>
              <a:t> Even ladders and scaffoldings are necessary to continue working because elements are not finished to the highest degree possible as long as they are laying on a table with easy access. Only advantages in procurement, storage and availability and maintenance of equipment are utilized to some degree. Many advantages </a:t>
            </a:r>
            <a:r>
              <a:rPr lang="en-CA" baseline="0" dirty="0" smtClean="0"/>
              <a:t>of prefabrication are not utilized.</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110</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415753564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Only a </a:t>
            </a:r>
            <a:r>
              <a:rPr lang="en-CA" dirty="0" smtClean="0"/>
              <a:t>few</a:t>
            </a:r>
            <a:r>
              <a:rPr lang="en-CA" baseline="0" dirty="0" smtClean="0"/>
              <a:t> </a:t>
            </a:r>
            <a:r>
              <a:rPr lang="en-CA" baseline="0" dirty="0" smtClean="0"/>
              <a:t>automated </a:t>
            </a:r>
            <a:r>
              <a:rPr lang="en-CA" baseline="0" dirty="0"/>
              <a:t>production </a:t>
            </a:r>
            <a:r>
              <a:rPr lang="en-CA" baseline="0" dirty="0" smtClean="0"/>
              <a:t>lines, </a:t>
            </a:r>
            <a:r>
              <a:rPr lang="en-CA" baseline="0" dirty="0"/>
              <a:t>such as the </a:t>
            </a:r>
            <a:r>
              <a:rPr lang="en-CA" baseline="0" dirty="0" smtClean="0"/>
              <a:t>one from the Swedish </a:t>
            </a:r>
            <a:r>
              <a:rPr lang="en-CA" baseline="0" dirty="0"/>
              <a:t>company </a:t>
            </a:r>
            <a:r>
              <a:rPr lang="en-CA" baseline="0" dirty="0" smtClean="0"/>
              <a:t>RANDEK, </a:t>
            </a:r>
            <a:r>
              <a:rPr lang="en-CA" baseline="0" dirty="0"/>
              <a:t>can be found </a:t>
            </a:r>
            <a:r>
              <a:rPr lang="en-CA" baseline="0" dirty="0" smtClean="0"/>
              <a:t>installed across </a:t>
            </a:r>
            <a:r>
              <a:rPr lang="en-CA" baseline="0" dirty="0"/>
              <a:t>the country. This particular production line is well suited for the North American market as it is optimized </a:t>
            </a:r>
            <a:r>
              <a:rPr lang="en-CA" baseline="0" dirty="0" smtClean="0"/>
              <a:t>for Scandinavian light </a:t>
            </a:r>
            <a:r>
              <a:rPr lang="en-CA" baseline="0" dirty="0"/>
              <a:t>45mm framing and not for the typical central European 60mm and therefore more cost efficient </a:t>
            </a:r>
            <a:r>
              <a:rPr lang="en-CA" baseline="0" dirty="0" smtClean="0"/>
              <a:t>and well suited to </a:t>
            </a:r>
            <a:r>
              <a:rPr lang="en-CA" baseline="0" dirty="0"/>
              <a:t>handle the very light </a:t>
            </a:r>
            <a:r>
              <a:rPr lang="en-CA" baseline="0" dirty="0" smtClean="0"/>
              <a:t>North American 38mm</a:t>
            </a:r>
            <a:r>
              <a:rPr lang="en-CA" baseline="0" dirty="0"/>
              <a:t>.</a:t>
            </a:r>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111</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146656326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Possible answers:</a:t>
            </a:r>
          </a:p>
          <a:p>
            <a:pPr marL="228600" indent="-228600">
              <a:buAutoNum type="arabicParenR"/>
            </a:pPr>
            <a:r>
              <a:rPr lang="en-CA" baseline="0" dirty="0" smtClean="0"/>
              <a:t>Large part of the optimization potential are untapped resulting into mediocre or low productivity. Canadian companies can implement more trades, labour steps and materials into the prefabrication process.</a:t>
            </a:r>
          </a:p>
          <a:p>
            <a:pPr marL="228600" indent="-228600">
              <a:buAutoNum type="arabicParenR"/>
            </a:pPr>
            <a:r>
              <a:rPr lang="en-CA" baseline="0" dirty="0" smtClean="0"/>
              <a:t>Positive consequences: higher quality for a lower price, healthier, safer and more attractive work environment, lower environmental impact, export becomes a possibility, …</a:t>
            </a:r>
          </a:p>
          <a:p>
            <a:pPr marL="0" indent="0">
              <a:buNone/>
            </a:pPr>
            <a:r>
              <a:rPr lang="en-CA" baseline="0" dirty="0" smtClean="0"/>
              <a:t>      Negative consequences: If productivity is increased, but the overall market volume stays stable, in total less jobs will be provided by the construction industry, …</a:t>
            </a:r>
          </a:p>
          <a:p>
            <a:pPr marL="228600" indent="-228600">
              <a:buAutoNum type="arabicParenR"/>
            </a:pPr>
            <a:r>
              <a:rPr lang="en-CA" baseline="0" dirty="0" smtClean="0"/>
              <a:t>Traditional on-site construction will not vanish. In some cases, it might be still the preferred method, but for new construction the market share will be reduced. In the renovation market the implementation of prefabrication is more challenging and so for only used for large buildings. Renovations will keep a stronger “on-site approach” in the foreseeable future.</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112</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166625227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113</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276734529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All</a:t>
            </a:r>
            <a:r>
              <a:rPr lang="en-CA" baseline="0" dirty="0"/>
              <a:t> sorts of materials needed for the construction of a panel in a controlled environment have to organized to be quickly accessible when needed. Logistically the flow of materials from purchasing through receiving, storing and using has to be well organized.</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114</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38767192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smtClean="0"/>
              <a:t>Most </a:t>
            </a:r>
            <a:r>
              <a:rPr lang="en-CA" dirty="0"/>
              <a:t>materials are the same as with on-site construction, only the structural components might differ, depending on the level of prefabrication. </a:t>
            </a:r>
            <a:r>
              <a:rPr lang="en-CA" dirty="0" smtClean="0"/>
              <a:t>Therefore, </a:t>
            </a:r>
            <a:r>
              <a:rPr lang="en-CA" dirty="0"/>
              <a:t>the following slides are focussing only on the structural components. For structural materials</a:t>
            </a:r>
            <a:r>
              <a:rPr lang="en-CA" baseline="0" dirty="0"/>
              <a:t> we can chose either lumber and sheathing or a wide range of engineered wood products.</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115</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78061688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Lumber </a:t>
            </a:r>
            <a:r>
              <a:rPr lang="en-CA" dirty="0"/>
              <a:t>can be used in various thicknesses. In North America the nominal thickness is 38.1mm (even though it is called 2 inch), the actual thickness (with equilibrium</a:t>
            </a:r>
            <a:r>
              <a:rPr lang="en-CA" baseline="0" dirty="0"/>
              <a:t> humidity) is typically about 37mm. Others use 45mm (mainly Scandinavia) or 60mm (central Europe).</a:t>
            </a:r>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116</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141179448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Times New Roman" pitchFamily="18" charset="0"/>
                <a:ea typeface="MS PGothic" pitchFamily="34" charset="-128"/>
                <a:cs typeface="+mn-cs"/>
              </a:rPr>
              <a:t>This </a:t>
            </a:r>
            <a:r>
              <a:rPr lang="en-CA" sz="1200" kern="1200" dirty="0">
                <a:solidFill>
                  <a:schemeClr val="tx1"/>
                </a:solidFill>
                <a:effectLst/>
                <a:latin typeface="Times New Roman" pitchFamily="18" charset="0"/>
                <a:ea typeface="MS PGothic" pitchFamily="34" charset="-128"/>
                <a:cs typeface="+mn-cs"/>
              </a:rPr>
              <a:t>material is the base for several EWP and, with finger-jointed lumber, the first step of refinement is introduced.</a:t>
            </a:r>
            <a:endParaRPr lang="en-US"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In North America Lumber is cut and milled to standard dimensions, called dimensional lumber. This construction material is by far the most commonly used in North America. The nominal values differ from the actual dimensions,</a:t>
            </a:r>
            <a:r>
              <a:rPr lang="en-CA" sz="1200" kern="1200" baseline="0" dirty="0">
                <a:solidFill>
                  <a:schemeClr val="tx1"/>
                </a:solidFill>
                <a:effectLst/>
                <a:latin typeface="Times New Roman" pitchFamily="18" charset="0"/>
                <a:ea typeface="MS PGothic" pitchFamily="34" charset="-128"/>
                <a:cs typeface="+mn-cs"/>
              </a:rPr>
              <a:t> </a:t>
            </a:r>
            <a:r>
              <a:rPr lang="en-CA" sz="1200" kern="1200" dirty="0">
                <a:solidFill>
                  <a:schemeClr val="tx1"/>
                </a:solidFill>
                <a:effectLst/>
                <a:latin typeface="Times New Roman" pitchFamily="18" charset="0"/>
                <a:ea typeface="MS PGothic" pitchFamily="34" charset="-128"/>
                <a:cs typeface="+mn-cs"/>
              </a:rPr>
              <a:t>expressed in inch</a:t>
            </a:r>
            <a:r>
              <a:rPr lang="en-CA" sz="1200" kern="1200" baseline="0" dirty="0">
                <a:solidFill>
                  <a:schemeClr val="tx1"/>
                </a:solidFill>
                <a:effectLst/>
                <a:latin typeface="Times New Roman" pitchFamily="18" charset="0"/>
                <a:ea typeface="MS PGothic" pitchFamily="34" charset="-128"/>
                <a:cs typeface="+mn-cs"/>
              </a:rPr>
              <a:t> they are</a:t>
            </a:r>
            <a:r>
              <a:rPr lang="en-CA" sz="1200" kern="1200" dirty="0">
                <a:solidFill>
                  <a:schemeClr val="tx1"/>
                </a:solidFill>
                <a:effectLst/>
                <a:latin typeface="Times New Roman" pitchFamily="18" charset="0"/>
                <a:ea typeface="MS PGothic" pitchFamily="34" charset="-128"/>
                <a:cs typeface="+mn-cs"/>
              </a:rPr>
              <a:t> 1.5 x 3.5, 1.5 x 5.5,</a:t>
            </a:r>
            <a:r>
              <a:rPr lang="en-CA" sz="1200" kern="1200" baseline="0" dirty="0">
                <a:solidFill>
                  <a:schemeClr val="tx1"/>
                </a:solidFill>
                <a:effectLst/>
                <a:latin typeface="Times New Roman" pitchFamily="18" charset="0"/>
                <a:ea typeface="MS PGothic" pitchFamily="34" charset="-128"/>
                <a:cs typeface="+mn-cs"/>
              </a:rPr>
              <a:t> 1.5 x 7.25, 1.5 x 9.25 and </a:t>
            </a:r>
            <a:r>
              <a:rPr lang="en-CA" sz="1200" kern="1200" dirty="0">
                <a:solidFill>
                  <a:schemeClr val="tx1"/>
                </a:solidFill>
                <a:effectLst/>
                <a:latin typeface="Times New Roman" pitchFamily="18" charset="0"/>
                <a:ea typeface="MS PGothic" pitchFamily="34" charset="-128"/>
                <a:cs typeface="+mn-cs"/>
              </a:rPr>
              <a:t>1.5x11.25. Lumber qualities are graded as #3, #2, prime and J grade . The difference between #2 grade and</a:t>
            </a:r>
            <a:r>
              <a:rPr lang="en-CA" sz="1200" kern="1200" baseline="0" dirty="0">
                <a:solidFill>
                  <a:schemeClr val="tx1"/>
                </a:solidFill>
                <a:effectLst/>
                <a:latin typeface="Times New Roman" pitchFamily="18" charset="0"/>
                <a:ea typeface="MS PGothic" pitchFamily="34" charset="-128"/>
                <a:cs typeface="+mn-cs"/>
              </a:rPr>
              <a:t> J-grade</a:t>
            </a:r>
            <a:r>
              <a:rPr lang="en-CA" sz="1200" kern="1200" dirty="0">
                <a:solidFill>
                  <a:schemeClr val="tx1"/>
                </a:solidFill>
                <a:effectLst/>
                <a:latin typeface="Times New Roman" pitchFamily="18" charset="0"/>
                <a:ea typeface="MS PGothic" pitchFamily="34" charset="-128"/>
                <a:cs typeface="+mn-cs"/>
              </a:rPr>
              <a:t> is only visual, strength is the same. J-grade</a:t>
            </a:r>
            <a:r>
              <a:rPr lang="en-CA" sz="1200" kern="1200" baseline="0" dirty="0">
                <a:solidFill>
                  <a:schemeClr val="tx1"/>
                </a:solidFill>
                <a:effectLst/>
                <a:latin typeface="Times New Roman" pitchFamily="18" charset="0"/>
                <a:ea typeface="MS PGothic" pitchFamily="34" charset="-128"/>
                <a:cs typeface="+mn-cs"/>
              </a:rPr>
              <a:t> is only produced for the export. </a:t>
            </a:r>
            <a:r>
              <a:rPr lang="en-CA" sz="1200" kern="1200" dirty="0">
                <a:solidFill>
                  <a:schemeClr val="tx1"/>
                </a:solidFill>
                <a:effectLst/>
                <a:latin typeface="Times New Roman" pitchFamily="18" charset="0"/>
                <a:ea typeface="MS PGothic" pitchFamily="34" charset="-128"/>
                <a:cs typeface="+mn-cs"/>
              </a:rPr>
              <a:t>Countries, such as Japan are not willing to accept low lumber quality, hence J-grade. Dimensional lumber is mainly used for stick frame walls and trusses.</a:t>
            </a:r>
            <a:r>
              <a:rPr lang="en-CA" sz="1200" kern="1200" baseline="0" dirty="0">
                <a:solidFill>
                  <a:schemeClr val="tx1"/>
                </a:solidFill>
                <a:effectLst/>
                <a:latin typeface="Times New Roman" pitchFamily="18" charset="0"/>
                <a:ea typeface="MS PGothic" pitchFamily="34" charset="-128"/>
                <a:cs typeface="+mn-cs"/>
              </a:rPr>
              <a:t> For </a:t>
            </a:r>
            <a:r>
              <a:rPr lang="en-CA" sz="1200" kern="1200" dirty="0">
                <a:solidFill>
                  <a:schemeClr val="tx1"/>
                </a:solidFill>
                <a:effectLst/>
                <a:latin typeface="Times New Roman" pitchFamily="18" charset="0"/>
                <a:ea typeface="MS PGothic" pitchFamily="34" charset="-128"/>
                <a:cs typeface="+mn-cs"/>
              </a:rPr>
              <a:t> most EWPs</a:t>
            </a:r>
            <a:r>
              <a:rPr lang="en-CA" sz="1200" kern="1200" baseline="0" dirty="0">
                <a:solidFill>
                  <a:schemeClr val="tx1"/>
                </a:solidFill>
                <a:effectLst/>
                <a:latin typeface="Times New Roman" pitchFamily="18" charset="0"/>
                <a:ea typeface="MS PGothic" pitchFamily="34" charset="-128"/>
                <a:cs typeface="+mn-cs"/>
              </a:rPr>
              <a:t> such as</a:t>
            </a:r>
            <a:r>
              <a:rPr lang="en-CA" sz="1200" kern="1200" dirty="0">
                <a:solidFill>
                  <a:schemeClr val="tx1"/>
                </a:solidFill>
                <a:effectLst/>
                <a:latin typeface="Times New Roman" pitchFamily="18" charset="0"/>
                <a:ea typeface="MS PGothic" pitchFamily="34" charset="-128"/>
                <a:cs typeface="+mn-cs"/>
              </a:rPr>
              <a:t> CLT, DLT and NLT</a:t>
            </a:r>
            <a:r>
              <a:rPr lang="en-CA" sz="1200" kern="1200" baseline="0" dirty="0">
                <a:solidFill>
                  <a:schemeClr val="tx1"/>
                </a:solidFill>
                <a:effectLst/>
                <a:latin typeface="Times New Roman" pitchFamily="18" charset="0"/>
                <a:ea typeface="MS PGothic" pitchFamily="34" charset="-128"/>
                <a:cs typeface="+mn-cs"/>
              </a:rPr>
              <a:t> the rounded edges and the inaccurate dimensions require further processing, or so called lam-stock can be used.</a:t>
            </a:r>
            <a:endParaRPr lang="en-US"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Other dimensions, such as nominal 4x4 and up also exist, commonly referred to as heavy timber. Standard dimensions in other regions of the world differ from the </a:t>
            </a:r>
            <a:r>
              <a:rPr lang="en-CA" sz="1200" kern="1200" dirty="0" smtClean="0">
                <a:solidFill>
                  <a:schemeClr val="tx1"/>
                </a:solidFill>
                <a:effectLst/>
                <a:latin typeface="Times New Roman" pitchFamily="18" charset="0"/>
                <a:ea typeface="MS PGothic" pitchFamily="34" charset="-128"/>
                <a:cs typeface="+mn-cs"/>
              </a:rPr>
              <a:t>inch-based </a:t>
            </a:r>
            <a:r>
              <a:rPr lang="en-CA" sz="1200" kern="1200" dirty="0">
                <a:solidFill>
                  <a:schemeClr val="tx1"/>
                </a:solidFill>
                <a:effectLst/>
                <a:latin typeface="Times New Roman" pitchFamily="18" charset="0"/>
                <a:ea typeface="MS PGothic" pitchFamily="34" charset="-128"/>
                <a:cs typeface="+mn-cs"/>
              </a:rPr>
              <a:t>system (1.5inch = 38mm). Common lumber size in Scandinavia is 45mm wide and in central Europe 60mm wide. The 60mm in central Europe are often already glued and laminated into posts and beams, commonly referred to as glulam.</a:t>
            </a:r>
            <a:endParaRPr lang="en-US" sz="1200" kern="1200" dirty="0">
              <a:solidFill>
                <a:schemeClr val="tx1"/>
              </a:solidFill>
              <a:effectLst/>
              <a:latin typeface="Times New Roman" pitchFamily="18" charset="0"/>
              <a:ea typeface="MS PGothic" pitchFamily="34" charset="-128"/>
              <a:cs typeface="+mn-cs"/>
            </a:endParaRPr>
          </a:p>
          <a:p>
            <a:endParaRPr lang="en-US"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117</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163453897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smtClean="0"/>
              <a:t>The </a:t>
            </a:r>
            <a:r>
              <a:rPr lang="en-CA" dirty="0"/>
              <a:t>most important requirement for lumber</a:t>
            </a:r>
            <a:r>
              <a:rPr lang="en-CA" baseline="0" dirty="0"/>
              <a:t> used in prefabrication is that the material has to be dry and straight, with consistent thickness. UNBC experimented with feeding dimensional lumber into a modern CNC machine with the result that frequently an error was triggered or inaccurate cuts were made because of varying dimensions of the lumber. It can be assumed that some of these issues can be mitigated by programming larger tolerances but that would most likely trigger inaccuracies in the final product.</a:t>
            </a:r>
            <a:endParaRPr lang="en-CA"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dirty="0"/>
          </a:p>
          <a:p>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118</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109394615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To </a:t>
            </a:r>
            <a:r>
              <a:rPr lang="en-CA" dirty="0"/>
              <a:t>process studs, top and bottom plates in an automated production line, the materials have to be precise. This can be either achieved by increasing the quality of North American lumber to similar specs like European lumber or it can be achieved by utilizing EWPs.</a:t>
            </a:r>
            <a:r>
              <a:rPr lang="en-CA" baseline="0" dirty="0"/>
              <a:t> EWPs have a variety of advantages but are usually </a:t>
            </a:r>
            <a:r>
              <a:rPr lang="en-CA" baseline="0" dirty="0" smtClean="0"/>
              <a:t>costlier </a:t>
            </a:r>
            <a:r>
              <a:rPr lang="en-CA" baseline="0" dirty="0"/>
              <a:t>than ordinary lumber. In </a:t>
            </a:r>
            <a:r>
              <a:rPr lang="en-CA" baseline="0" dirty="0" smtClean="0"/>
              <a:t>addition, </a:t>
            </a:r>
            <a:r>
              <a:rPr lang="en-CA" baseline="0" dirty="0"/>
              <a:t>the Canadian market is only offering a fraction of the globally available EWPs. The next few years will show how and how fast the local markets will change. Companies like Alberta’s largest prefabrication company are using EWPs since several years to a large extend in their production line. Others, who are investing in automation will have to do the same.</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119</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3037153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market of prefabricated wooden homes developed slowly from</a:t>
            </a:r>
            <a:r>
              <a:rPr lang="en-CA" baseline="0" dirty="0"/>
              <a:t> the post war years to the 90’s. The technical development in Europe and North America was relatively comparable. This is remarkable as the market share of wood construction for small residential buildings was substantially different. Only in northern Europe wood construction was almost as popular as in North America. Central Europe preferred brick and concrete and wood construction were for </a:t>
            </a:r>
            <a:r>
              <a:rPr lang="en-CA" baseline="0" dirty="0" smtClean="0"/>
              <a:t>decades far </a:t>
            </a:r>
            <a:r>
              <a:rPr lang="en-CA" baseline="0" dirty="0"/>
              <a:t>below 10% of new construction. </a:t>
            </a:r>
          </a:p>
          <a:p>
            <a:r>
              <a:rPr lang="en-CA" baseline="0" dirty="0"/>
              <a:t>The technology implemented started to slowly become more </a:t>
            </a:r>
            <a:r>
              <a:rPr lang="en-CA" baseline="0" dirty="0" smtClean="0"/>
              <a:t>different when comparing the North American and European market. In Europe companies typically started </a:t>
            </a:r>
            <a:r>
              <a:rPr lang="en-CA" baseline="0" dirty="0"/>
              <a:t>as small carpenter shops and ventured over time into medium sized </a:t>
            </a:r>
            <a:r>
              <a:rPr lang="en-CA" baseline="0" dirty="0" smtClean="0"/>
              <a:t>companies. Until the 90’s the few </a:t>
            </a:r>
            <a:r>
              <a:rPr lang="en-CA" baseline="0" dirty="0"/>
              <a:t>prefabrication companies </a:t>
            </a:r>
            <a:r>
              <a:rPr lang="en-CA" baseline="0" dirty="0" smtClean="0"/>
              <a:t>were mainly large </a:t>
            </a:r>
            <a:r>
              <a:rPr lang="en-CA" baseline="0" dirty="0"/>
              <a:t>“catalog homes” mass producers. </a:t>
            </a:r>
            <a:r>
              <a:rPr lang="en-CA" baseline="0" dirty="0" smtClean="0"/>
              <a:t>In the early 90’s in central Europe </a:t>
            </a:r>
            <a:r>
              <a:rPr lang="en-CA" baseline="0" dirty="0"/>
              <a:t>a new bread of </a:t>
            </a:r>
            <a:r>
              <a:rPr lang="en-CA" baseline="0" dirty="0" smtClean="0"/>
              <a:t>small or medium sized enterprises (SME), typically family owned, were </a:t>
            </a:r>
            <a:r>
              <a:rPr lang="en-CA" baseline="0" dirty="0"/>
              <a:t>starting to produce mass customized buildings.</a:t>
            </a:r>
            <a:endParaRPr lang="en-CA" dirty="0"/>
          </a:p>
        </p:txBody>
      </p:sp>
      <p:sp>
        <p:nvSpPr>
          <p:cNvPr id="4" name="Slide Number Placeholder 3"/>
          <p:cNvSpPr>
            <a:spLocks noGrp="1"/>
          </p:cNvSpPr>
          <p:nvPr>
            <p:ph type="sldNum" sz="quarter" idx="10"/>
          </p:nvPr>
        </p:nvSpPr>
        <p:spPr/>
        <p:txBody>
          <a:bodyPr/>
          <a:lstStyle/>
          <a:p>
            <a:fld id="{92B90AB6-7309-469C-ADB9-71A77EE69C8E}" type="slidenum">
              <a:rPr lang="en-CA" smtClean="0"/>
              <a:t>12</a:t>
            </a:fld>
            <a:endParaRPr lang="en-CA"/>
          </a:p>
        </p:txBody>
      </p:sp>
      <p:sp>
        <p:nvSpPr>
          <p:cNvPr id="5" name="Footer Placeholder 4"/>
          <p:cNvSpPr>
            <a:spLocks noGrp="1"/>
          </p:cNvSpPr>
          <p:nvPr>
            <p:ph type="ftr" sz="quarter" idx="11"/>
          </p:nvPr>
        </p:nvSpPr>
        <p:spPr/>
        <p:txBody>
          <a:bodyPr/>
          <a:lstStyle/>
          <a:p>
            <a:pPr>
              <a:defRPr/>
            </a:pPr>
            <a:r>
              <a:rPr lang="en-US"/>
              <a:t>Wimmers</a:t>
            </a:r>
          </a:p>
        </p:txBody>
      </p:sp>
    </p:spTree>
    <p:extLst>
      <p:ext uri="{BB962C8B-B14F-4D97-AF65-F5344CB8AC3E}">
        <p14:creationId xmlns:p14="http://schemas.microsoft.com/office/powerpoint/2010/main" val="311340441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457200" y="719138"/>
            <a:ext cx="6400800" cy="3600450"/>
          </a:xfrm>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rgbClr val="FEF202"/>
              </a:buClr>
              <a:defRPr/>
            </a:pPr>
            <a:endParaRPr lang="en-CA" altLang="en-US" dirty="0"/>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0DDC151D-5CBE-4E98-960D-8E241EDF1C10}" type="slidenum">
              <a:rPr lang="en-US" altLang="en-US" smtClean="0"/>
              <a:pPr>
                <a:spcBef>
                  <a:spcPct val="0"/>
                </a:spcBef>
              </a:pPr>
              <a:t>120</a:t>
            </a:fld>
            <a:endParaRPr lang="en-US" altLang="en-US"/>
          </a:p>
        </p:txBody>
      </p:sp>
      <p:sp>
        <p:nvSpPr>
          <p:cNvPr id="44037"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CA" altLang="en-US"/>
              <a:t>CWC Introduction to Prefabrication </a:t>
            </a:r>
            <a:endParaRPr lang="en-US" altLang="en-US"/>
          </a:p>
        </p:txBody>
      </p:sp>
      <p:sp>
        <p:nvSpPr>
          <p:cNvPr id="2" name="Footer Placeholder 1"/>
          <p:cNvSpPr>
            <a:spLocks noGrp="1"/>
          </p:cNvSpPr>
          <p:nvPr>
            <p:ph type="ftr" sz="quarter" idx="10"/>
          </p:nvPr>
        </p:nvSpPr>
        <p:spPr/>
        <p:txBody>
          <a:bodyPr/>
          <a:lstStyle/>
          <a:p>
            <a:pPr>
              <a:defRPr/>
            </a:pPr>
            <a:r>
              <a:rPr lang="en-US"/>
              <a:t>Wimmers</a:t>
            </a:r>
          </a:p>
        </p:txBody>
      </p:sp>
    </p:spTree>
    <p:extLst>
      <p:ext uri="{BB962C8B-B14F-4D97-AF65-F5344CB8AC3E}">
        <p14:creationId xmlns:p14="http://schemas.microsoft.com/office/powerpoint/2010/main" val="240897161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Times New Roman" pitchFamily="18" charset="0"/>
                <a:ea typeface="MS PGothic" pitchFamily="34" charset="-128"/>
                <a:cs typeface="+mn-cs"/>
              </a:rPr>
              <a:t>Glulam </a:t>
            </a:r>
            <a:r>
              <a:rPr lang="en-CA" sz="1200" kern="1200" dirty="0">
                <a:solidFill>
                  <a:schemeClr val="tx1"/>
                </a:solidFill>
                <a:effectLst/>
                <a:latin typeface="Times New Roman" pitchFamily="18" charset="0"/>
                <a:ea typeface="MS PGothic" pitchFamily="34" charset="-128"/>
                <a:cs typeface="+mn-cs"/>
              </a:rPr>
              <a:t>is a linear material for posts or beams, consisting of several finger jointed smaller boards (lamellae), glued and laminated into one larger and thicker element. This can be done with a variety of wood species, such as Spruce, Pine and Fir, Douglas Fir and Aspen. The grain of the lamellae run parallel to the length of the beam. Glulam has excellent strength to weight ratios. Any deficiencies of an individual layer are compensated for by the other layers. Besides this, one of the biggest advantages, compared to sawn timber, is the dimensional stability and prospective accuracy of the end product</a:t>
            </a:r>
            <a:r>
              <a:rPr lang="en-CA" sz="1200" kern="1200" dirty="0" smtClean="0">
                <a:solidFill>
                  <a:schemeClr val="tx1"/>
                </a:solidFill>
                <a:effectLst/>
                <a:latin typeface="Times New Roman" pitchFamily="18" charset="0"/>
                <a:ea typeface="MS PGothic" pitchFamily="34" charset="-128"/>
                <a:cs typeface="+mn-cs"/>
              </a:rPr>
              <a:t>.</a:t>
            </a:r>
            <a:endParaRPr lang="en-US"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121</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211911079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pitchFamily="18" charset="0"/>
                <a:ea typeface="MS PGothic" pitchFamily="34" charset="-128"/>
                <a:cs typeface="+mn-cs"/>
              </a:rPr>
              <a:t>The </a:t>
            </a:r>
            <a:r>
              <a:rPr lang="en-US" sz="1200" kern="1200" dirty="0">
                <a:solidFill>
                  <a:schemeClr val="tx1"/>
                </a:solidFill>
                <a:effectLst/>
                <a:latin typeface="Times New Roman" pitchFamily="18" charset="0"/>
                <a:ea typeface="MS PGothic" pitchFamily="34" charset="-128"/>
                <a:cs typeface="+mn-cs"/>
              </a:rPr>
              <a:t>smallest form, in Europe, is the commonly used 60mm stud, </a:t>
            </a:r>
            <a:r>
              <a:rPr lang="en-US" sz="1200" kern="1200" dirty="0" smtClean="0">
                <a:solidFill>
                  <a:schemeClr val="tx1"/>
                </a:solidFill>
                <a:effectLst/>
                <a:latin typeface="Times New Roman" pitchFamily="18" charset="0"/>
                <a:ea typeface="MS PGothic" pitchFamily="34" charset="-128"/>
                <a:cs typeface="+mn-cs"/>
              </a:rPr>
              <a:t>which can</a:t>
            </a:r>
            <a:r>
              <a:rPr lang="en-US" sz="1200" kern="1200" baseline="0" dirty="0" smtClean="0">
                <a:solidFill>
                  <a:schemeClr val="tx1"/>
                </a:solidFill>
                <a:effectLst/>
                <a:latin typeface="Times New Roman" pitchFamily="18" charset="0"/>
                <a:ea typeface="MS PGothic" pitchFamily="34" charset="-128"/>
                <a:cs typeface="+mn-cs"/>
              </a:rPr>
              <a:t> </a:t>
            </a:r>
            <a:r>
              <a:rPr lang="en-US" sz="1200" kern="1200" dirty="0" smtClean="0">
                <a:solidFill>
                  <a:schemeClr val="tx1"/>
                </a:solidFill>
                <a:effectLst/>
                <a:latin typeface="Times New Roman" pitchFamily="18" charset="0"/>
                <a:ea typeface="MS PGothic" pitchFamily="34" charset="-128"/>
                <a:cs typeface="+mn-cs"/>
              </a:rPr>
              <a:t>consisting </a:t>
            </a:r>
            <a:r>
              <a:rPr lang="en-US" sz="1200" kern="1200" dirty="0">
                <a:solidFill>
                  <a:schemeClr val="tx1"/>
                </a:solidFill>
                <a:effectLst/>
                <a:latin typeface="Times New Roman" pitchFamily="18" charset="0"/>
                <a:ea typeface="MS PGothic" pitchFamily="34" charset="-128"/>
                <a:cs typeface="+mn-cs"/>
              </a:rPr>
              <a:t>of two or three layer of upright </a:t>
            </a:r>
            <a:r>
              <a:rPr lang="en-US" sz="1200" kern="1200" dirty="0" smtClean="0">
                <a:solidFill>
                  <a:schemeClr val="tx1"/>
                </a:solidFill>
                <a:effectLst/>
                <a:latin typeface="Times New Roman" pitchFamily="18" charset="0"/>
                <a:ea typeface="MS PGothic" pitchFamily="34" charset="-128"/>
                <a:cs typeface="+mn-cs"/>
              </a:rPr>
              <a:t>lamination instead of a solid piece of wood. </a:t>
            </a:r>
            <a:r>
              <a:rPr lang="en-US" sz="1200" kern="1200" dirty="0">
                <a:solidFill>
                  <a:schemeClr val="tx1"/>
                </a:solidFill>
                <a:effectLst/>
                <a:latin typeface="Times New Roman" pitchFamily="18" charset="0"/>
                <a:ea typeface="MS PGothic" pitchFamily="34" charset="-128"/>
                <a:cs typeface="+mn-cs"/>
              </a:rPr>
              <a:t>Currently, this version of glulam does not play a significant role in the North American market. North American producers commonly use lamella sizes based on dimensional lumber sizes. While European producers commonly use 20mm increments making a large variety possible, depending on the costumer’s specifications. </a:t>
            </a:r>
            <a:r>
              <a:rPr lang="en-US" sz="1200" kern="1200" dirty="0" smtClean="0">
                <a:solidFill>
                  <a:schemeClr val="tx1"/>
                </a:solidFill>
                <a:effectLst/>
                <a:latin typeface="Times New Roman" pitchFamily="18" charset="0"/>
                <a:ea typeface="MS PGothic" pitchFamily="34" charset="-128"/>
                <a:cs typeface="+mn-cs"/>
              </a:rPr>
              <a:t>Currently (2021), </a:t>
            </a:r>
            <a:r>
              <a:rPr lang="en-US" sz="1200" kern="1200" dirty="0">
                <a:solidFill>
                  <a:schemeClr val="tx1"/>
                </a:solidFill>
                <a:effectLst/>
                <a:latin typeface="Times New Roman" pitchFamily="18" charset="0"/>
                <a:ea typeface="MS PGothic" pitchFamily="34" charset="-128"/>
                <a:cs typeface="+mn-cs"/>
              </a:rPr>
              <a:t>only </a:t>
            </a:r>
            <a:r>
              <a:rPr lang="en-US" sz="1200" kern="1200" dirty="0" smtClean="0">
                <a:solidFill>
                  <a:schemeClr val="tx1"/>
                </a:solidFill>
                <a:effectLst/>
                <a:latin typeface="Times New Roman" pitchFamily="18" charset="0"/>
                <a:ea typeface="MS PGothic" pitchFamily="34" charset="-128"/>
                <a:cs typeface="+mn-cs"/>
              </a:rPr>
              <a:t>approximately</a:t>
            </a:r>
            <a:r>
              <a:rPr lang="en-US" sz="1200" kern="1200" baseline="0" dirty="0" smtClean="0">
                <a:solidFill>
                  <a:schemeClr val="tx1"/>
                </a:solidFill>
                <a:effectLst/>
                <a:latin typeface="Times New Roman" pitchFamily="18" charset="0"/>
                <a:ea typeface="MS PGothic" pitchFamily="34" charset="-128"/>
                <a:cs typeface="+mn-cs"/>
              </a:rPr>
              <a:t> 9</a:t>
            </a:r>
            <a:r>
              <a:rPr lang="en-US" sz="1200" kern="1200" dirty="0" smtClean="0">
                <a:solidFill>
                  <a:schemeClr val="tx1"/>
                </a:solidFill>
                <a:effectLst/>
                <a:latin typeface="Times New Roman" pitchFamily="18" charset="0"/>
                <a:ea typeface="MS PGothic" pitchFamily="34" charset="-128"/>
                <a:cs typeface="+mn-cs"/>
              </a:rPr>
              <a:t> </a:t>
            </a:r>
            <a:r>
              <a:rPr lang="en-US" sz="1200" kern="1200" dirty="0">
                <a:solidFill>
                  <a:schemeClr val="tx1"/>
                </a:solidFill>
                <a:effectLst/>
                <a:latin typeface="Times New Roman" pitchFamily="18" charset="0"/>
                <a:ea typeface="MS PGothic" pitchFamily="34" charset="-128"/>
                <a:cs typeface="+mn-cs"/>
              </a:rPr>
              <a:t>glulam manufacturers operate </a:t>
            </a:r>
            <a:r>
              <a:rPr lang="en-US" sz="1200" kern="1200" dirty="0" smtClean="0">
                <a:solidFill>
                  <a:schemeClr val="tx1"/>
                </a:solidFill>
                <a:effectLst/>
                <a:latin typeface="Times New Roman" pitchFamily="18" charset="0"/>
                <a:ea typeface="MS PGothic" pitchFamily="34" charset="-128"/>
                <a:cs typeface="+mn-cs"/>
              </a:rPr>
              <a:t>in </a:t>
            </a:r>
            <a:r>
              <a:rPr lang="en-US" sz="1200" kern="1200" dirty="0">
                <a:solidFill>
                  <a:schemeClr val="tx1"/>
                </a:solidFill>
                <a:effectLst/>
                <a:latin typeface="Times New Roman" pitchFamily="18" charset="0"/>
                <a:ea typeface="MS PGothic" pitchFamily="34" charset="-128"/>
                <a:cs typeface="+mn-cs"/>
              </a:rPr>
              <a:t>Canada with a relatively low total production </a:t>
            </a:r>
            <a:r>
              <a:rPr lang="en-US" sz="1200" kern="1200" dirty="0" smtClean="0">
                <a:solidFill>
                  <a:schemeClr val="tx1"/>
                </a:solidFill>
                <a:effectLst/>
                <a:latin typeface="Times New Roman" pitchFamily="18" charset="0"/>
                <a:ea typeface="MS PGothic" pitchFamily="34" charset="-128"/>
                <a:cs typeface="+mn-cs"/>
              </a:rPr>
              <a:t>capacity (estimated for 2020 around 200,000 m³). </a:t>
            </a:r>
            <a:r>
              <a:rPr lang="en-US" sz="1200" kern="1200" dirty="0">
                <a:solidFill>
                  <a:schemeClr val="tx1"/>
                </a:solidFill>
                <a:effectLst/>
                <a:latin typeface="Times New Roman" pitchFamily="18" charset="0"/>
                <a:ea typeface="MS PGothic" pitchFamily="34" charset="-128"/>
                <a:cs typeface="+mn-cs"/>
              </a:rPr>
              <a:t>The </a:t>
            </a:r>
            <a:r>
              <a:rPr lang="en-US" sz="1200" kern="1200" dirty="0" smtClean="0">
                <a:solidFill>
                  <a:schemeClr val="tx1"/>
                </a:solidFill>
                <a:effectLst/>
                <a:latin typeface="Times New Roman" pitchFamily="18" charset="0"/>
                <a:ea typeface="MS PGothic" pitchFamily="34" charset="-128"/>
                <a:cs typeface="+mn-cs"/>
              </a:rPr>
              <a:t>worldwide 10 </a:t>
            </a:r>
            <a:r>
              <a:rPr lang="en-US" sz="1200" kern="1200" dirty="0">
                <a:solidFill>
                  <a:schemeClr val="tx1"/>
                </a:solidFill>
                <a:effectLst/>
                <a:latin typeface="Times New Roman" pitchFamily="18" charset="0"/>
                <a:ea typeface="MS PGothic" pitchFamily="34" charset="-128"/>
                <a:cs typeface="+mn-cs"/>
              </a:rPr>
              <a:t>largest glulam manufacturers (all located in Austria and Germany) produce between 100,000 to </a:t>
            </a:r>
            <a:r>
              <a:rPr lang="en-US" sz="1200" kern="1200" dirty="0" smtClean="0">
                <a:solidFill>
                  <a:schemeClr val="tx1"/>
                </a:solidFill>
                <a:effectLst/>
                <a:latin typeface="Times New Roman" pitchFamily="18" charset="0"/>
                <a:ea typeface="MS PGothic" pitchFamily="34" charset="-128"/>
                <a:cs typeface="+mn-cs"/>
              </a:rPr>
              <a:t>400,000 m³ </a:t>
            </a:r>
            <a:r>
              <a:rPr lang="en-US" sz="1200" kern="1200" dirty="0">
                <a:solidFill>
                  <a:schemeClr val="tx1"/>
                </a:solidFill>
                <a:effectLst/>
                <a:latin typeface="Times New Roman" pitchFamily="18" charset="0"/>
                <a:ea typeface="MS PGothic" pitchFamily="34" charset="-128"/>
                <a:cs typeface="+mn-cs"/>
              </a:rPr>
              <a:t>per plant per year</a:t>
            </a:r>
            <a:r>
              <a:rPr lang="en-US" sz="1200" kern="1200" dirty="0" smtClean="0">
                <a:solidFill>
                  <a:schemeClr val="tx1"/>
                </a:solidFill>
                <a:effectLst/>
                <a:latin typeface="Times New Roman" pitchFamily="18" charset="0"/>
                <a:ea typeface="MS PGothic" pitchFamily="34" charset="-128"/>
                <a:cs typeface="+mn-cs"/>
              </a:rPr>
              <a:t>. The total glulam production in 2019 of Germany and Austria combined was 2.75 million m³. In 2021</a:t>
            </a:r>
            <a:r>
              <a:rPr lang="en-US" sz="1200" kern="1200" baseline="0" dirty="0" smtClean="0">
                <a:solidFill>
                  <a:schemeClr val="tx1"/>
                </a:solidFill>
                <a:effectLst/>
                <a:latin typeface="Times New Roman" pitchFamily="18" charset="0"/>
                <a:ea typeface="MS PGothic" pitchFamily="34" charset="-128"/>
                <a:cs typeface="+mn-cs"/>
              </a:rPr>
              <a:t> this number increased to 3 million </a:t>
            </a:r>
            <a:r>
              <a:rPr lang="en-US" sz="1200" kern="1200" dirty="0" smtClean="0">
                <a:solidFill>
                  <a:schemeClr val="tx1"/>
                </a:solidFill>
                <a:effectLst/>
                <a:latin typeface="Times New Roman" pitchFamily="18" charset="0"/>
                <a:ea typeface="MS PGothic" pitchFamily="34" charset="-128"/>
                <a:cs typeface="+mn-cs"/>
              </a:rPr>
              <a:t>m³ and is estimated to increase to 4 million m³ at the end of 2022. Canada has a significant advantage with the</a:t>
            </a:r>
            <a:r>
              <a:rPr lang="en-US" sz="1200" kern="1200" baseline="0" dirty="0" smtClean="0">
                <a:solidFill>
                  <a:schemeClr val="tx1"/>
                </a:solidFill>
                <a:effectLst/>
                <a:latin typeface="Times New Roman" pitchFamily="18" charset="0"/>
                <a:ea typeface="MS PGothic" pitchFamily="34" charset="-128"/>
                <a:cs typeface="+mn-cs"/>
              </a:rPr>
              <a:t> still large amount of </a:t>
            </a:r>
            <a:r>
              <a:rPr lang="en-US" sz="1200" kern="1200" baseline="0" dirty="0" err="1" smtClean="0">
                <a:solidFill>
                  <a:schemeClr val="tx1"/>
                </a:solidFill>
                <a:effectLst/>
                <a:latin typeface="Times New Roman" pitchFamily="18" charset="0"/>
                <a:ea typeface="MS PGothic" pitchFamily="34" charset="-128"/>
                <a:cs typeface="+mn-cs"/>
              </a:rPr>
              <a:t>fibre</a:t>
            </a:r>
            <a:r>
              <a:rPr lang="en-US" sz="1200" kern="1200" baseline="0" dirty="0" smtClean="0">
                <a:solidFill>
                  <a:schemeClr val="tx1"/>
                </a:solidFill>
                <a:effectLst/>
                <a:latin typeface="Times New Roman" pitchFamily="18" charset="0"/>
                <a:ea typeface="MS PGothic" pitchFamily="34" charset="-128"/>
                <a:cs typeface="+mn-cs"/>
              </a:rPr>
              <a:t> </a:t>
            </a:r>
            <a:r>
              <a:rPr lang="en-US" sz="1200" kern="1200" baseline="0" dirty="0" smtClean="0">
                <a:solidFill>
                  <a:schemeClr val="tx1"/>
                </a:solidFill>
                <a:effectLst/>
                <a:latin typeface="Times New Roman" pitchFamily="18" charset="0"/>
                <a:ea typeface="MS PGothic" pitchFamily="34" charset="-128"/>
                <a:cs typeface="+mn-cs"/>
              </a:rPr>
              <a:t>available but is unfortunately far behind other countries when it comes to value added or engineered wood products.</a:t>
            </a:r>
            <a:endParaRPr lang="en-US"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122</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408695018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Times New Roman" pitchFamily="18" charset="0"/>
                <a:ea typeface="MS PGothic" pitchFamily="34" charset="-128"/>
                <a:cs typeface="+mn-cs"/>
              </a:rPr>
              <a:t>I-beams</a:t>
            </a:r>
            <a:r>
              <a:rPr lang="en-CA" sz="1200" kern="1200" dirty="0">
                <a:solidFill>
                  <a:schemeClr val="tx1"/>
                </a:solidFill>
                <a:effectLst/>
                <a:latin typeface="Times New Roman" pitchFamily="18" charset="0"/>
                <a:ea typeface="MS PGothic" pitchFamily="34" charset="-128"/>
                <a:cs typeface="+mn-cs"/>
              </a:rPr>
              <a:t>, occasionally also referred to as I-joists, consist of two pieces of solid lumber or Laminated Veneer Lumber (LVL), where the upper cord functions, in most cases, as the compression cord and the lower as the tension cord. The upper and lower cords are held together by either plywood or Oriented Strand Boards (OSB). There are many different dimensions for the total height of the beam as well as the size of the cords are available. I-beams can carry very high loads compared to their own weight.</a:t>
            </a:r>
            <a:endParaRPr lang="en-US"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I-beams are available in up to 610mm height and up to 20m length. The cords can be up to 89 mm wide.</a:t>
            </a:r>
            <a:endParaRPr lang="en-US"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I-beams may be used as studs, but this would require a more complex approach by the structural engineer as the product is not accredited for this use. If used vertically, it allows for deep cavities for insulation and reduces the thermal bridge to a minimum.</a:t>
            </a:r>
            <a:endParaRPr lang="en-US" sz="1200" kern="1200" dirty="0">
              <a:solidFill>
                <a:schemeClr val="tx1"/>
              </a:solidFill>
              <a:effectLst/>
              <a:latin typeface="Times New Roman" pitchFamily="18" charset="0"/>
              <a:ea typeface="MS PGothic" pitchFamily="34" charset="-128"/>
              <a:cs typeface="+mn-cs"/>
            </a:endParaRPr>
          </a:p>
          <a:p>
            <a:endParaRPr lang="en-US"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123</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177848857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Times New Roman" pitchFamily="18" charset="0"/>
                <a:ea typeface="MS PGothic" pitchFamily="34" charset="-128"/>
                <a:cs typeface="+mn-cs"/>
              </a:rPr>
              <a:t>Laminated </a:t>
            </a:r>
            <a:r>
              <a:rPr lang="en-CA" sz="1200" kern="1200" dirty="0">
                <a:solidFill>
                  <a:schemeClr val="tx1"/>
                </a:solidFill>
                <a:effectLst/>
                <a:latin typeface="Times New Roman" pitchFamily="18" charset="0"/>
                <a:ea typeface="MS PGothic" pitchFamily="34" charset="-128"/>
                <a:cs typeface="+mn-cs"/>
              </a:rPr>
              <a:t>Strand Lumber is a wood-based composite manufactured from a water-resistant adhesive and poplar wood strands, measuring 0.8 mm in thickness, 25 mm width and 300 mm in length. The wood strands are encapsulated in adhesive and due to the homogenous structure of the composite, LSL is partly weather-resistant (exposure to direct weathering should be avoided). Two types of LSL can be distinguished: Boards where the strands are all aligned in the direction of the major axis of the product, and boards where a portion of the strands are aligned on the minor axis of the product. The former is suitable for use as beams, rafters, sills, columns, and the latter for use as walls, floors, and ceilings.</a:t>
            </a:r>
          </a:p>
          <a:p>
            <a:r>
              <a:rPr lang="en-CA" sz="1200" kern="1200" dirty="0">
                <a:solidFill>
                  <a:schemeClr val="tx1"/>
                </a:solidFill>
                <a:effectLst/>
                <a:latin typeface="Times New Roman" pitchFamily="18" charset="0"/>
                <a:ea typeface="MS PGothic" pitchFamily="34" charset="-128"/>
                <a:cs typeface="+mn-cs"/>
              </a:rPr>
              <a:t>LSL is made by aligning thin chips or strands of </a:t>
            </a:r>
            <a:r>
              <a:rPr lang="en-CA" sz="1200" kern="1200" dirty="0" smtClean="0">
                <a:solidFill>
                  <a:schemeClr val="tx1"/>
                </a:solidFill>
                <a:effectLst/>
                <a:latin typeface="Times New Roman" pitchFamily="18" charset="0"/>
                <a:ea typeface="MS PGothic" pitchFamily="34" charset="-128"/>
                <a:cs typeface="+mn-cs"/>
              </a:rPr>
              <a:t>SPF, Aspen </a:t>
            </a:r>
            <a:r>
              <a:rPr lang="en-CA" sz="1200" kern="1200" dirty="0">
                <a:solidFill>
                  <a:schemeClr val="tx1"/>
                </a:solidFill>
                <a:effectLst/>
                <a:latin typeface="Times New Roman" pitchFamily="18" charset="0"/>
                <a:ea typeface="MS PGothic" pitchFamily="34" charset="-128"/>
                <a:cs typeface="+mn-cs"/>
              </a:rPr>
              <a:t>and Poplar wood and then gluing them under pressure. The wood grain of the strands is oriented parallel to the length of the member and then machined to consistent, finished sizes. It is strong when either face- or edge-loaded, but typically has lower strength and stiffness properties than LVL. LSL is used in a variety of applications, such as beams, headers, studs, rim boards, and millwork components.</a:t>
            </a:r>
          </a:p>
          <a:p>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124</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209769354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smtClean="0">
                <a:solidFill>
                  <a:schemeClr val="tx1"/>
                </a:solidFill>
                <a:effectLst/>
                <a:latin typeface="Times New Roman" pitchFamily="18" charset="0"/>
                <a:ea typeface="MS PGothic" pitchFamily="34" charset="-128"/>
                <a:cs typeface="+mn-cs"/>
              </a:rPr>
              <a:t>Oriented </a:t>
            </a:r>
            <a:r>
              <a:rPr lang="en-CA" sz="1200" kern="1200" dirty="0">
                <a:solidFill>
                  <a:schemeClr val="tx1"/>
                </a:solidFill>
                <a:effectLst/>
                <a:latin typeface="Times New Roman" pitchFamily="18" charset="0"/>
                <a:ea typeface="MS PGothic" pitchFamily="34" charset="-128"/>
                <a:cs typeface="+mn-cs"/>
              </a:rPr>
              <a:t>Strand Lumber is made from flaked wood strands. The length to thickness ration is not around 300 as it is for LSL but around 75. Panels are made from narrow strands of </a:t>
            </a:r>
            <a:r>
              <a:rPr lang="en-CA" sz="1200" kern="1200" dirty="0" smtClean="0">
                <a:solidFill>
                  <a:schemeClr val="tx1"/>
                </a:solidFill>
                <a:effectLst/>
                <a:latin typeface="Times New Roman" pitchFamily="18" charset="0"/>
                <a:ea typeface="MS PGothic" pitchFamily="34" charset="-128"/>
                <a:cs typeface="+mn-cs"/>
              </a:rPr>
              <a:t>fibre </a:t>
            </a:r>
            <a:r>
              <a:rPr lang="en-CA" sz="1200" kern="1200" dirty="0">
                <a:solidFill>
                  <a:schemeClr val="tx1"/>
                </a:solidFill>
                <a:effectLst/>
                <a:latin typeface="Times New Roman" pitchFamily="18" charset="0"/>
                <a:ea typeface="MS PGothic" pitchFamily="34" charset="-128"/>
                <a:cs typeface="+mn-cs"/>
              </a:rPr>
              <a:t>oriented length-wise and then arranged into layers at right angles to one another, laid into mats and bonded together with waterproof, heat-cured adhesives. OSL’s appearance is very similar to OSB but within OSL all strands and flakes throughout the material are oriented in one direction and not only the outer layers as in OSB. Commonly used species are Aspen </a:t>
            </a:r>
            <a:r>
              <a:rPr lang="en-CA" sz="1200" kern="1200" dirty="0" smtClean="0">
                <a:solidFill>
                  <a:schemeClr val="tx1"/>
                </a:solidFill>
                <a:effectLst/>
                <a:latin typeface="Times New Roman" pitchFamily="18" charset="0"/>
                <a:ea typeface="MS PGothic" pitchFamily="34" charset="-128"/>
                <a:cs typeface="+mn-cs"/>
              </a:rPr>
              <a:t>and</a:t>
            </a:r>
            <a:r>
              <a:rPr lang="en-CA" sz="1200" kern="1200" baseline="0" dirty="0" smtClean="0">
                <a:solidFill>
                  <a:schemeClr val="tx1"/>
                </a:solidFill>
                <a:effectLst/>
                <a:latin typeface="Times New Roman" pitchFamily="18" charset="0"/>
                <a:ea typeface="MS PGothic" pitchFamily="34" charset="-128"/>
                <a:cs typeface="+mn-cs"/>
              </a:rPr>
              <a:t> other</a:t>
            </a:r>
            <a:r>
              <a:rPr lang="en-CA" sz="1200" kern="1200" dirty="0" smtClean="0">
                <a:solidFill>
                  <a:schemeClr val="tx1"/>
                </a:solidFill>
                <a:effectLst/>
                <a:latin typeface="Times New Roman" pitchFamily="18" charset="0"/>
                <a:ea typeface="MS PGothic" pitchFamily="34" charset="-128"/>
                <a:cs typeface="+mn-cs"/>
              </a:rPr>
              <a:t> </a:t>
            </a:r>
            <a:r>
              <a:rPr lang="en-CA" sz="1200" kern="1200" dirty="0">
                <a:solidFill>
                  <a:schemeClr val="tx1"/>
                </a:solidFill>
                <a:effectLst/>
                <a:latin typeface="Times New Roman" pitchFamily="18" charset="0"/>
                <a:ea typeface="MS PGothic" pitchFamily="34" charset="-128"/>
                <a:cs typeface="+mn-cs"/>
              </a:rPr>
              <a:t>Poplar.</a:t>
            </a:r>
            <a:endParaRPr lang="en-US" sz="1200" kern="1200" dirty="0">
              <a:solidFill>
                <a:schemeClr val="tx1"/>
              </a:solidFill>
              <a:effectLst/>
              <a:latin typeface="Times New Roman" pitchFamily="18" charset="0"/>
              <a:ea typeface="MS PGothic" pitchFamily="34" charset="-128"/>
              <a:cs typeface="+mn-cs"/>
            </a:endParaRPr>
          </a:p>
          <a:p>
            <a:endParaRPr lang="en-US"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125</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27998109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smtClean="0">
                <a:solidFill>
                  <a:schemeClr val="tx1"/>
                </a:solidFill>
                <a:effectLst/>
                <a:latin typeface="Times New Roman" pitchFamily="18" charset="0"/>
                <a:ea typeface="MS PGothic" pitchFamily="34" charset="-128"/>
                <a:cs typeface="+mn-cs"/>
              </a:rPr>
              <a:t>Parallel </a:t>
            </a:r>
            <a:r>
              <a:rPr lang="en-CA" sz="1200" kern="1200" dirty="0">
                <a:solidFill>
                  <a:schemeClr val="tx1"/>
                </a:solidFill>
                <a:effectLst/>
                <a:latin typeface="Times New Roman" pitchFamily="18" charset="0"/>
                <a:ea typeface="MS PGothic" pitchFamily="34" charset="-128"/>
                <a:cs typeface="+mn-cs"/>
              </a:rPr>
              <a:t>Strand Lumber is manufactured from veneers clipped to long flaked wood strands (longer than OSL) laid in parallel formation and bonded together with an adhesive to form the finished structural section. It is well suited for beams and columns in post-and-beam construction, beams, headers and lintels in light framing. PSL is dimensionally stable, offers high strength and stiffness. Visually attractive, PSL is also suited to applications where finished appearance is important. Commonly used Species is Douglas Fir.</a:t>
            </a:r>
            <a:endParaRPr lang="en-US" sz="1200" kern="1200" dirty="0">
              <a:solidFill>
                <a:schemeClr val="tx1"/>
              </a:solidFill>
              <a:effectLst/>
              <a:latin typeface="Times New Roman" pitchFamily="18" charset="0"/>
              <a:ea typeface="MS PGothic" pitchFamily="34" charset="-128"/>
              <a:cs typeface="+mn-cs"/>
            </a:endParaRPr>
          </a:p>
          <a:p>
            <a:endParaRPr lang="en-US"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126</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152790794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457200" y="719138"/>
            <a:ext cx="6400800" cy="3600450"/>
          </a:xfrm>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Two </a:t>
            </a:r>
            <a:r>
              <a:rPr lang="en-US" altLang="en-US" dirty="0" smtClean="0"/>
              <a:t>dimensional EWPs are panels used to build floors or walls.</a:t>
            </a:r>
          </a:p>
          <a:p>
            <a:endParaRPr lang="en-US" altLang="en-US" dirty="0"/>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0DDC151D-5CBE-4E98-960D-8E241EDF1C10}" type="slidenum">
              <a:rPr lang="en-US" altLang="en-US" smtClean="0"/>
              <a:pPr>
                <a:spcBef>
                  <a:spcPct val="0"/>
                </a:spcBef>
              </a:pPr>
              <a:t>127</a:t>
            </a:fld>
            <a:endParaRPr lang="en-US" altLang="en-US"/>
          </a:p>
        </p:txBody>
      </p:sp>
      <p:sp>
        <p:nvSpPr>
          <p:cNvPr id="44037"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CA" altLang="en-US"/>
              <a:t>CWC Introduction to Prefabrication </a:t>
            </a:r>
            <a:endParaRPr lang="en-US" altLang="en-US"/>
          </a:p>
        </p:txBody>
      </p:sp>
      <p:sp>
        <p:nvSpPr>
          <p:cNvPr id="2" name="Footer Placeholder 1"/>
          <p:cNvSpPr>
            <a:spLocks noGrp="1"/>
          </p:cNvSpPr>
          <p:nvPr>
            <p:ph type="ftr" sz="quarter" idx="10"/>
          </p:nvPr>
        </p:nvSpPr>
        <p:spPr/>
        <p:txBody>
          <a:bodyPr/>
          <a:lstStyle/>
          <a:p>
            <a:pPr>
              <a:defRPr/>
            </a:pPr>
            <a:r>
              <a:rPr lang="en-US"/>
              <a:t>Wimmers</a:t>
            </a:r>
          </a:p>
        </p:txBody>
      </p:sp>
    </p:spTree>
    <p:extLst>
      <p:ext uri="{BB962C8B-B14F-4D97-AF65-F5344CB8AC3E}">
        <p14:creationId xmlns:p14="http://schemas.microsoft.com/office/powerpoint/2010/main" val="400730805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Times New Roman" pitchFamily="18" charset="0"/>
                <a:ea typeface="MS PGothic" pitchFamily="34" charset="-128"/>
                <a:cs typeface="+mn-cs"/>
              </a:rPr>
              <a:t>3-Ply </a:t>
            </a:r>
            <a:r>
              <a:rPr lang="en-CA" sz="1200" kern="1200" dirty="0">
                <a:solidFill>
                  <a:schemeClr val="tx1"/>
                </a:solidFill>
                <a:effectLst/>
                <a:latin typeface="Times New Roman" pitchFamily="18" charset="0"/>
                <a:ea typeface="MS PGothic" pitchFamily="34" charset="-128"/>
                <a:cs typeface="+mn-cs"/>
              </a:rPr>
              <a:t>solid wood panels are individual softwood lamellae sorted, planed, and assembled into multi-layered boards (always odd numbers) consisting of parallel outer layers and at least one core layer perpendicular to the orientation of the outer layers. Adhesive is used to bond the lamellae. Swelling and shrinkage due to climatic changes is minimal because of the cross pattern. Solid wood panels have a symmetrical lay-up, and the thickness of the outer layers is recommended to be a minimum of 5mm, fulfilling the requirements for loadbearing structural timber components. No open joints are allowed in the core layer. </a:t>
            </a:r>
            <a:endParaRPr lang="en-US"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For many decades this has been commonly used in central Europe with similar applications as plywood for construction, sheer walls and furniture. In a research project, in Austria, in the early 1990’s the thickness of the layers of 3-Ply was significantly increased. The new product was coined: </a:t>
            </a:r>
            <a:r>
              <a:rPr lang="en-CA" sz="1200" b="1" kern="1200" dirty="0">
                <a:solidFill>
                  <a:schemeClr val="tx1"/>
                </a:solidFill>
                <a:effectLst/>
                <a:latin typeface="Times New Roman" pitchFamily="18" charset="0"/>
                <a:ea typeface="MS PGothic" pitchFamily="34" charset="-128"/>
                <a:cs typeface="+mn-cs"/>
              </a:rPr>
              <a:t>Cross Laminated Timber.</a:t>
            </a:r>
            <a:endParaRPr lang="en-US" sz="1200" b="1" kern="1200" dirty="0">
              <a:solidFill>
                <a:schemeClr val="tx1"/>
              </a:solidFill>
              <a:effectLst/>
              <a:latin typeface="Times New Roman" pitchFamily="18" charset="0"/>
              <a:ea typeface="MS PGothic" pitchFamily="34" charset="-128"/>
              <a:cs typeface="+mn-cs"/>
            </a:endParaRPr>
          </a:p>
          <a:p>
            <a:endParaRPr lang="en-US"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128</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421404491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Times New Roman" pitchFamily="18" charset="0"/>
                <a:ea typeface="MS PGothic" pitchFamily="34" charset="-128"/>
                <a:cs typeface="+mn-cs"/>
              </a:rPr>
              <a:t>Plywood </a:t>
            </a:r>
            <a:r>
              <a:rPr lang="en-CA" sz="1200" kern="1200" dirty="0">
                <a:solidFill>
                  <a:schemeClr val="tx1"/>
                </a:solidFill>
                <a:effectLst/>
                <a:latin typeface="Times New Roman" pitchFamily="18" charset="0"/>
                <a:ea typeface="MS PGothic" pitchFamily="34" charset="-128"/>
                <a:cs typeface="+mn-cs"/>
              </a:rPr>
              <a:t>consists of at least three veneer </a:t>
            </a:r>
            <a:r>
              <a:rPr lang="en-CA" sz="1200" kern="1200" dirty="0" smtClean="0">
                <a:solidFill>
                  <a:schemeClr val="tx1"/>
                </a:solidFill>
                <a:effectLst/>
                <a:latin typeface="Times New Roman" pitchFamily="18" charset="0"/>
                <a:ea typeface="MS PGothic" pitchFamily="34" charset="-128"/>
                <a:cs typeface="+mn-cs"/>
              </a:rPr>
              <a:t>sheets </a:t>
            </a:r>
            <a:r>
              <a:rPr lang="en-CA" sz="1200" kern="1200" dirty="0">
                <a:solidFill>
                  <a:schemeClr val="tx1"/>
                </a:solidFill>
                <a:effectLst/>
                <a:latin typeface="Times New Roman" pitchFamily="18" charset="0"/>
                <a:ea typeface="MS PGothic" pitchFamily="34" charset="-128"/>
                <a:cs typeface="+mn-cs"/>
              </a:rPr>
              <a:t>glued together crosswise. Therefore, the layers are placed adjacent to each other at right angles. The lay-up of </a:t>
            </a:r>
            <a:r>
              <a:rPr lang="en-CA" sz="1200" kern="1200" dirty="0" smtClean="0">
                <a:solidFill>
                  <a:schemeClr val="tx1"/>
                </a:solidFill>
                <a:effectLst/>
                <a:latin typeface="Times New Roman" pitchFamily="18" charset="0"/>
                <a:ea typeface="MS PGothic" pitchFamily="34" charset="-128"/>
                <a:cs typeface="+mn-cs"/>
              </a:rPr>
              <a:t>veneer </a:t>
            </a:r>
            <a:r>
              <a:rPr lang="en-CA" sz="1200" kern="1200" dirty="0">
                <a:solidFill>
                  <a:schemeClr val="tx1"/>
                </a:solidFill>
                <a:effectLst/>
                <a:latin typeface="Times New Roman" pitchFamily="18" charset="0"/>
                <a:ea typeface="MS PGothic" pitchFamily="34" charset="-128"/>
                <a:cs typeface="+mn-cs"/>
              </a:rPr>
              <a:t>has to be symmetrical throughout the entire </a:t>
            </a:r>
            <a:r>
              <a:rPr lang="en-CA" sz="1200" kern="1200" dirty="0" smtClean="0">
                <a:solidFill>
                  <a:schemeClr val="tx1"/>
                </a:solidFill>
                <a:effectLst/>
                <a:latin typeface="Times New Roman" pitchFamily="18" charset="0"/>
                <a:ea typeface="MS PGothic" pitchFamily="34" charset="-128"/>
                <a:cs typeface="+mn-cs"/>
              </a:rPr>
              <a:t>thickness with always odd numbers to avoid warping. </a:t>
            </a:r>
            <a:r>
              <a:rPr lang="en-CA" sz="1200" kern="1200" dirty="0">
                <a:solidFill>
                  <a:schemeClr val="tx1"/>
                </a:solidFill>
                <a:effectLst/>
                <a:latin typeface="Times New Roman" pitchFamily="18" charset="0"/>
                <a:ea typeface="MS PGothic" pitchFamily="34" charset="-128"/>
                <a:cs typeface="+mn-cs"/>
              </a:rPr>
              <a:t>The single veneer layers are manufactured by peeling steamed, round wood. The thickness of individual veneers must not exceed 7 mm (preferably &lt;</a:t>
            </a:r>
            <a:r>
              <a:rPr lang="en-CA" sz="1200" kern="1200" dirty="0" smtClean="0">
                <a:solidFill>
                  <a:schemeClr val="tx1"/>
                </a:solidFill>
                <a:effectLst/>
                <a:latin typeface="Times New Roman" pitchFamily="18" charset="0"/>
                <a:ea typeface="MS PGothic" pitchFamily="34" charset="-128"/>
                <a:cs typeface="+mn-cs"/>
              </a:rPr>
              <a:t>5mm, typically 3.2). </a:t>
            </a:r>
            <a:r>
              <a:rPr lang="en-CA" sz="1200" kern="1200" dirty="0">
                <a:solidFill>
                  <a:schemeClr val="tx1"/>
                </a:solidFill>
                <a:effectLst/>
                <a:latin typeface="Times New Roman" pitchFamily="18" charset="0"/>
                <a:ea typeface="MS PGothic" pitchFamily="34" charset="-128"/>
                <a:cs typeface="+mn-cs"/>
              </a:rPr>
              <a:t>Boards for applications in dry, humid, or exterior conditions are available. Plywood uses typically softwoods but deciduous plywood is available as well.</a:t>
            </a:r>
            <a:endParaRPr lang="en-US"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Plywood is commonly used to add lateral stiffness to framed walls, floors and several types of EWP such as DLT or NLT. </a:t>
            </a:r>
            <a:endParaRPr lang="en-CA" sz="1200" kern="1200" dirty="0" smtClean="0">
              <a:solidFill>
                <a:schemeClr val="tx1"/>
              </a:solidFill>
              <a:effectLst/>
              <a:latin typeface="Times New Roman" pitchFamily="18" charset="0"/>
              <a:ea typeface="MS PGothic" pitchFamily="34" charset="-128"/>
              <a:cs typeface="+mn-cs"/>
            </a:endParaRPr>
          </a:p>
          <a:p>
            <a:r>
              <a:rPr lang="en-CA" sz="1200" kern="1200" dirty="0" smtClean="0">
                <a:solidFill>
                  <a:schemeClr val="tx1"/>
                </a:solidFill>
                <a:effectLst/>
                <a:latin typeface="Times New Roman" pitchFamily="18" charset="0"/>
                <a:ea typeface="MS PGothic" pitchFamily="34" charset="-128"/>
                <a:cs typeface="+mn-cs"/>
              </a:rPr>
              <a:t>Plywood </a:t>
            </a:r>
            <a:r>
              <a:rPr lang="en-CA" sz="1200" kern="1200" dirty="0">
                <a:solidFill>
                  <a:schemeClr val="tx1"/>
                </a:solidFill>
                <a:effectLst/>
                <a:latin typeface="Times New Roman" pitchFamily="18" charset="0"/>
                <a:ea typeface="MS PGothic" pitchFamily="34" charset="-128"/>
                <a:cs typeface="+mn-cs"/>
              </a:rPr>
              <a:t>&gt;12.7mm thickness generally qualifies as vapour retarder, according to NBC. If all joints are properly sealed with appropriate tapes, plywood is also a good air barrier. Because of this and its high sensitivity to moisture, it is most commonly used for sheathing on the inside in central Europe (prefabrication is precondition).</a:t>
            </a:r>
          </a:p>
          <a:p>
            <a:r>
              <a:rPr lang="en-CA" sz="1200" kern="1200" dirty="0">
                <a:solidFill>
                  <a:schemeClr val="tx1"/>
                </a:solidFill>
                <a:effectLst/>
                <a:latin typeface="Times New Roman" pitchFamily="18" charset="0"/>
                <a:ea typeface="MS PGothic" pitchFamily="34" charset="-128"/>
                <a:cs typeface="+mn-cs"/>
              </a:rPr>
              <a:t>A new </a:t>
            </a:r>
            <a:r>
              <a:rPr lang="en-CA" sz="1200" kern="1200" dirty="0" smtClean="0">
                <a:solidFill>
                  <a:schemeClr val="tx1"/>
                </a:solidFill>
                <a:effectLst/>
                <a:latin typeface="Times New Roman" pitchFamily="18" charset="0"/>
                <a:ea typeface="MS PGothic" pitchFamily="34" charset="-128"/>
                <a:cs typeface="+mn-cs"/>
              </a:rPr>
              <a:t>version of plywood </a:t>
            </a:r>
            <a:r>
              <a:rPr lang="en-CA" sz="1200" kern="1200" dirty="0">
                <a:solidFill>
                  <a:schemeClr val="tx1"/>
                </a:solidFill>
                <a:effectLst/>
                <a:latin typeface="Times New Roman" pitchFamily="18" charset="0"/>
                <a:ea typeface="MS PGothic" pitchFamily="34" charset="-128"/>
                <a:cs typeface="+mn-cs"/>
              </a:rPr>
              <a:t>is </a:t>
            </a:r>
            <a:r>
              <a:rPr lang="en-CA" sz="1200" kern="1200" dirty="0" smtClean="0">
                <a:solidFill>
                  <a:schemeClr val="tx1"/>
                </a:solidFill>
                <a:effectLst/>
                <a:latin typeface="Times New Roman" pitchFamily="18" charset="0"/>
                <a:ea typeface="MS PGothic" pitchFamily="34" charset="-128"/>
                <a:cs typeface="+mn-cs"/>
              </a:rPr>
              <a:t>so called mass plywood, using the same principle</a:t>
            </a:r>
            <a:r>
              <a:rPr lang="en-CA" sz="1200" kern="1200" baseline="0" dirty="0" smtClean="0">
                <a:solidFill>
                  <a:schemeClr val="tx1"/>
                </a:solidFill>
                <a:effectLst/>
                <a:latin typeface="Times New Roman" pitchFamily="18" charset="0"/>
                <a:ea typeface="MS PGothic" pitchFamily="34" charset="-128"/>
                <a:cs typeface="+mn-cs"/>
              </a:rPr>
              <a:t> but increasing the thickness from the common maximum of 1” to 2” – 12”.</a:t>
            </a:r>
            <a:endParaRPr lang="en-CA" sz="1200" kern="1200" dirty="0">
              <a:solidFill>
                <a:schemeClr val="tx1"/>
              </a:solidFill>
              <a:effectLst/>
              <a:latin typeface="Times New Roman" pitchFamily="18" charset="0"/>
              <a:ea typeface="MS PGothic" pitchFamily="34" charset="-128"/>
              <a:cs typeface="+mn-cs"/>
            </a:endParaRPr>
          </a:p>
          <a:p>
            <a:endParaRPr lang="en-CA"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Deciduous based plywood is most commonly utilizing Birch or Aspen. These boards either contain only Birch, only Aspen, or a certain percentage of each mixed with Spruce, Pine, or Fir (SPF). Using veneers from other species such as Beech </a:t>
            </a:r>
            <a:r>
              <a:rPr lang="en-CA" sz="1200" kern="1200" dirty="0" smtClean="0">
                <a:solidFill>
                  <a:schemeClr val="tx1"/>
                </a:solidFill>
                <a:effectLst/>
                <a:latin typeface="Times New Roman" pitchFamily="18" charset="0"/>
                <a:ea typeface="MS PGothic" pitchFamily="34" charset="-128"/>
                <a:cs typeface="+mn-cs"/>
              </a:rPr>
              <a:t>is </a:t>
            </a:r>
            <a:r>
              <a:rPr lang="en-CA" sz="1200" kern="1200" dirty="0">
                <a:solidFill>
                  <a:schemeClr val="tx1"/>
                </a:solidFill>
                <a:effectLst/>
                <a:latin typeface="Times New Roman" pitchFamily="18" charset="0"/>
                <a:ea typeface="MS PGothic" pitchFamily="34" charset="-128"/>
                <a:cs typeface="+mn-cs"/>
              </a:rPr>
              <a:t>possible too.</a:t>
            </a:r>
            <a:endParaRPr lang="en-US"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Although structurally strong, deciduous based plywood is most commonly used in interior finishes and furniture due to its beautiful architectural finish.</a:t>
            </a:r>
            <a:endParaRPr lang="en-US" sz="1200" kern="1200" dirty="0">
              <a:solidFill>
                <a:schemeClr val="tx1"/>
              </a:solidFill>
              <a:effectLst/>
              <a:latin typeface="Times New Roman" pitchFamily="18" charset="0"/>
              <a:ea typeface="MS PGothic" pitchFamily="34" charset="-128"/>
              <a:cs typeface="+mn-cs"/>
            </a:endParaRPr>
          </a:p>
          <a:p>
            <a:endParaRPr lang="en-US" sz="1200" kern="1200" dirty="0">
              <a:solidFill>
                <a:schemeClr val="tx1"/>
              </a:solidFill>
              <a:effectLst/>
              <a:latin typeface="Times New Roman" pitchFamily="18" charset="0"/>
              <a:ea typeface="MS PGothic" pitchFamily="34" charset="-128"/>
              <a:cs typeface="+mn-cs"/>
            </a:endParaRPr>
          </a:p>
          <a:p>
            <a:endParaRPr lang="en-US"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129</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834686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 new </a:t>
            </a:r>
            <a:r>
              <a:rPr lang="en-CA" dirty="0"/>
              <a:t>focus on the environment triggered a change of mindset with</a:t>
            </a:r>
            <a:r>
              <a:rPr lang="en-CA" baseline="0" dirty="0"/>
              <a:t> consequences for </a:t>
            </a:r>
            <a:r>
              <a:rPr lang="en-CA" baseline="0" dirty="0" smtClean="0"/>
              <a:t>the selection of construction materials and consequently the </a:t>
            </a:r>
            <a:r>
              <a:rPr lang="en-CA" baseline="0" dirty="0"/>
              <a:t>wood construction industry. Green parties became more powerful, energy efficiency targets in building codes first introduced in the 80’s became much more meaningful in the mid </a:t>
            </a:r>
            <a:r>
              <a:rPr lang="en-CA" baseline="0" dirty="0" smtClean="0"/>
              <a:t>90’s. At the time the energy efficiency targets in central European countries were comparable to the lowest step of the 2017 introduced British Columbian Energy Step Code.</a:t>
            </a:r>
          </a:p>
          <a:p>
            <a:r>
              <a:rPr lang="en-CA" baseline="0" dirty="0" smtClean="0"/>
              <a:t>This is a key detail which helps to understand why the central European wood construction industry has a more than 20 years lead on the Canadian industry. Stronger energy efficiency requirements are triggering thicker wall and more labour steps to achieve airtightness and other performance requirements. This indirectly forced the wood construction industry into prefabrication much earlier than it is currently the case in British Columbia.</a:t>
            </a:r>
          </a:p>
          <a:p>
            <a:r>
              <a:rPr lang="en-CA" baseline="0" dirty="0" smtClean="0"/>
              <a:t>This pressure opened </a:t>
            </a:r>
            <a:r>
              <a:rPr lang="en-CA" baseline="0" dirty="0"/>
              <a:t>up new opportunities for </a:t>
            </a:r>
            <a:r>
              <a:rPr lang="en-CA" baseline="0" dirty="0" smtClean="0"/>
              <a:t>advanced wood </a:t>
            </a:r>
            <a:r>
              <a:rPr lang="en-CA" baseline="0" dirty="0"/>
              <a:t>construction.</a:t>
            </a:r>
            <a:endParaRPr lang="en-CA" dirty="0"/>
          </a:p>
          <a:p>
            <a:r>
              <a:rPr lang="en-CA" dirty="0"/>
              <a:t>At the same time</a:t>
            </a:r>
            <a:r>
              <a:rPr lang="en-CA" baseline="0" dirty="0"/>
              <a:t> the wood construction industry realised that in the past they were gradually pushed to the edge of the market by other construction materials (mainly brick, steel and concrete). Only roofs were left for them to build. The percentage of new construction with wood was miniscule. </a:t>
            </a:r>
            <a:r>
              <a:rPr lang="en-CA" baseline="0" dirty="0" smtClean="0"/>
              <a:t>Aggressive </a:t>
            </a:r>
            <a:r>
              <a:rPr lang="en-CA" baseline="0" dirty="0"/>
              <a:t>strategies to increase quality, reputation and sustainability </a:t>
            </a:r>
            <a:r>
              <a:rPr lang="en-CA" baseline="0" dirty="0" smtClean="0"/>
              <a:t>were </a:t>
            </a:r>
            <a:r>
              <a:rPr lang="en-CA" baseline="0" dirty="0"/>
              <a:t>launched. </a:t>
            </a:r>
            <a:r>
              <a:rPr lang="en-CA" baseline="0" dirty="0" smtClean="0"/>
              <a:t>Old engineered </a:t>
            </a:r>
            <a:r>
              <a:rPr lang="en-CA" baseline="0" dirty="0"/>
              <a:t>wood products </a:t>
            </a:r>
            <a:r>
              <a:rPr lang="en-CA" baseline="0" dirty="0" smtClean="0"/>
              <a:t>(EWP) were </a:t>
            </a:r>
            <a:r>
              <a:rPr lang="en-CA" baseline="0" dirty="0"/>
              <a:t>experiencing a revival, such as NLT and glulam, and completely new materials were developed, such as CLT and DLT.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CA" baseline="0" dirty="0"/>
              <a:t>This lead to an entirely new situation, </a:t>
            </a:r>
            <a:r>
              <a:rPr lang="en-CA" b="0" baseline="0" dirty="0"/>
              <a:t>industrial wood construction took over. </a:t>
            </a:r>
            <a:r>
              <a:rPr lang="en-CA" b="1" baseline="0" dirty="0"/>
              <a:t>In the late 1990’s </a:t>
            </a:r>
            <a:r>
              <a:rPr lang="en-CA" b="1" baseline="0" dirty="0" smtClean="0"/>
              <a:t>in central Europe wood buildings </a:t>
            </a:r>
            <a:r>
              <a:rPr lang="en-CA" b="1" baseline="0" dirty="0"/>
              <a:t>were not build on site anymore, the vast majority was prefabricated!</a:t>
            </a:r>
            <a:endParaRPr lang="en-CA" b="1" dirty="0"/>
          </a:p>
        </p:txBody>
      </p:sp>
      <p:sp>
        <p:nvSpPr>
          <p:cNvPr id="4" name="Slide Number Placeholder 3"/>
          <p:cNvSpPr>
            <a:spLocks noGrp="1"/>
          </p:cNvSpPr>
          <p:nvPr>
            <p:ph type="sldNum" sz="quarter" idx="10"/>
          </p:nvPr>
        </p:nvSpPr>
        <p:spPr/>
        <p:txBody>
          <a:bodyPr/>
          <a:lstStyle/>
          <a:p>
            <a:fld id="{92B90AB6-7309-469C-ADB9-71A77EE69C8E}" type="slidenum">
              <a:rPr lang="en-CA" smtClean="0"/>
              <a:t>13</a:t>
            </a:fld>
            <a:endParaRPr lang="en-CA"/>
          </a:p>
        </p:txBody>
      </p:sp>
      <p:sp>
        <p:nvSpPr>
          <p:cNvPr id="5" name="Footer Placeholder 4"/>
          <p:cNvSpPr>
            <a:spLocks noGrp="1"/>
          </p:cNvSpPr>
          <p:nvPr>
            <p:ph type="ftr" sz="quarter" idx="11"/>
          </p:nvPr>
        </p:nvSpPr>
        <p:spPr/>
        <p:txBody>
          <a:bodyPr/>
          <a:lstStyle/>
          <a:p>
            <a:pPr>
              <a:defRPr/>
            </a:pPr>
            <a:r>
              <a:rPr lang="en-US"/>
              <a:t>Wimmers</a:t>
            </a:r>
          </a:p>
        </p:txBody>
      </p:sp>
    </p:spTree>
    <p:extLst>
      <p:ext uri="{BB962C8B-B14F-4D97-AF65-F5344CB8AC3E}">
        <p14:creationId xmlns:p14="http://schemas.microsoft.com/office/powerpoint/2010/main" val="257279297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Times New Roman" pitchFamily="18" charset="0"/>
                <a:ea typeface="MS PGothic" pitchFamily="34" charset="-128"/>
                <a:cs typeface="+mn-cs"/>
              </a:rPr>
              <a:t>Oriented </a:t>
            </a:r>
            <a:r>
              <a:rPr lang="en-CA" sz="1200" kern="1200" dirty="0">
                <a:solidFill>
                  <a:schemeClr val="tx1"/>
                </a:solidFill>
                <a:effectLst/>
                <a:latin typeface="Times New Roman" pitchFamily="18" charset="0"/>
                <a:ea typeface="MS PGothic" pitchFamily="34" charset="-128"/>
                <a:cs typeface="+mn-cs"/>
              </a:rPr>
              <a:t>Strand Boards are multi-layered, wood-based composites. The individual layers consist of long slender wood strands bonded by a polymeric adhesive. The strands on the surface layers are oriented on the major axis of the board. The high aspect ratio of the strands (length to width 10:1) increases the board's bending strength in the direction of the strand. Strands in the core layer can be distributed randomly, but generally, they are aligned perpendicular to the grain of the surface layer (minor axis). </a:t>
            </a:r>
            <a:endParaRPr lang="en-US"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OSB is commonly used to add lateral stiffness to framed walls, floors and several types of EWP such as DLT or NLT. OSB has already some vapour diffusion resistance and can be used for airtightness if all joints are sealed. Because of this and its high sensitivity to moisture, in central Europe, it is most commonly used for sheathing on the inside (prefabrication is precondition). </a:t>
            </a:r>
            <a:endParaRPr lang="en-US"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OSB comes in panels, commonly starting at around 9 mm and is available up to 30mm. When several panels are glued together, OSB can be used as mass timber.</a:t>
            </a:r>
            <a:endParaRPr lang="en-US" sz="1200" kern="1200" dirty="0">
              <a:solidFill>
                <a:schemeClr val="tx1"/>
              </a:solidFill>
              <a:effectLst/>
              <a:latin typeface="Times New Roman" pitchFamily="18" charset="0"/>
              <a:ea typeface="MS PGothic" pitchFamily="34" charset="-128"/>
              <a:cs typeface="+mn-cs"/>
            </a:endParaRPr>
          </a:p>
          <a:p>
            <a:endParaRPr lang="en-US"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130</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197842441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Times New Roman" pitchFamily="18" charset="0"/>
                <a:ea typeface="MS PGothic" pitchFamily="34" charset="-128"/>
                <a:cs typeface="+mn-cs"/>
              </a:rPr>
              <a:t>LVL </a:t>
            </a:r>
            <a:r>
              <a:rPr lang="en-CA" sz="1200" kern="1200" dirty="0">
                <a:solidFill>
                  <a:schemeClr val="tx1"/>
                </a:solidFill>
                <a:effectLst/>
                <a:latin typeface="Times New Roman" pitchFamily="18" charset="0"/>
                <a:ea typeface="MS PGothic" pitchFamily="34" charset="-128"/>
                <a:cs typeface="+mn-cs"/>
              </a:rPr>
              <a:t>is mainly used as a panel or beam product. It consists of peeled spruce or pine layers up to 6 mm </a:t>
            </a:r>
            <a:r>
              <a:rPr lang="en-CA" sz="1200" kern="1200" dirty="0" smtClean="0">
                <a:solidFill>
                  <a:schemeClr val="tx1"/>
                </a:solidFill>
                <a:effectLst/>
                <a:latin typeface="Times New Roman" pitchFamily="18" charset="0"/>
                <a:ea typeface="MS PGothic" pitchFamily="34" charset="-128"/>
                <a:cs typeface="+mn-cs"/>
              </a:rPr>
              <a:t>thick, commonly 3mm. </a:t>
            </a:r>
            <a:r>
              <a:rPr lang="en-CA" sz="1200" kern="1200" dirty="0">
                <a:solidFill>
                  <a:schemeClr val="tx1"/>
                </a:solidFill>
                <a:effectLst/>
                <a:latin typeface="Times New Roman" pitchFamily="18" charset="0"/>
                <a:ea typeface="MS PGothic" pitchFamily="34" charset="-128"/>
                <a:cs typeface="+mn-cs"/>
              </a:rPr>
              <a:t>These wood veneers are bonded with their individual ends offset and with </a:t>
            </a:r>
            <a:r>
              <a:rPr lang="en-CA" sz="1200" kern="1200" dirty="0" smtClean="0">
                <a:solidFill>
                  <a:schemeClr val="tx1"/>
                </a:solidFill>
                <a:effectLst/>
                <a:latin typeface="Times New Roman" pitchFamily="18" charset="0"/>
                <a:ea typeface="MS PGothic" pitchFamily="34" charset="-128"/>
                <a:cs typeface="+mn-cs"/>
              </a:rPr>
              <a:t>fibres </a:t>
            </a:r>
            <a:r>
              <a:rPr lang="en-CA" sz="1200" kern="1200" dirty="0">
                <a:solidFill>
                  <a:schemeClr val="tx1"/>
                </a:solidFill>
                <a:effectLst/>
                <a:latin typeface="Times New Roman" pitchFamily="18" charset="0"/>
                <a:ea typeface="MS PGothic" pitchFamily="34" charset="-128"/>
                <a:cs typeface="+mn-cs"/>
              </a:rPr>
              <a:t>oriented primarily in the same direction. LVL is manufactured in a continuous process in large boards, using a phenolic resin. LVL contains veneers with </a:t>
            </a:r>
            <a:r>
              <a:rPr lang="en-CA" sz="1200" kern="1200" dirty="0" smtClean="0">
                <a:solidFill>
                  <a:schemeClr val="tx1"/>
                </a:solidFill>
                <a:effectLst/>
                <a:latin typeface="Times New Roman" pitchFamily="18" charset="0"/>
                <a:ea typeface="MS PGothic" pitchFamily="34" charset="-128"/>
                <a:cs typeface="+mn-cs"/>
              </a:rPr>
              <a:t>fibres </a:t>
            </a:r>
            <a:r>
              <a:rPr lang="en-CA" sz="1200" kern="1200" dirty="0">
                <a:solidFill>
                  <a:schemeClr val="tx1"/>
                </a:solidFill>
                <a:effectLst/>
                <a:latin typeface="Times New Roman" pitchFamily="18" charset="0"/>
                <a:ea typeface="MS PGothic" pitchFamily="34" charset="-128"/>
                <a:cs typeface="+mn-cs"/>
              </a:rPr>
              <a:t>aligned primarily in the major axis, but sometimes veneers align on the minor axis. LVL is then commonly cut into beams. </a:t>
            </a:r>
            <a:endParaRPr lang="en-US"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LVL can be used as a bracing element in load-bearing floors and ceilings. LVL containing veneers with fibers aligned exclusively in the major axis is used in load-bearing structures, trusses, beams and rafters. LVL can be used for the same applications as glued laminated timber. LVL is suited for pressure treatments and thus can be designed for special applications, such as in areas with high risk to biological attack (e.g. by fungi or insects) or where special climatic conditions prevail.</a:t>
            </a:r>
            <a:endParaRPr lang="en-US"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LVL is most commonly used as lumber 45mm wide and 241mm to 606mm depth. Other sizes are possible.</a:t>
            </a:r>
            <a:endParaRPr lang="en-US"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LVL is commonly produced with coniferous species but can be produced with deciduous species such as Birch, Aspen or Beech. For example, in Germany, structural beams and panels, using Beech are available.</a:t>
            </a:r>
            <a:endParaRPr lang="en-US"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In LVL the direction of the </a:t>
            </a:r>
            <a:r>
              <a:rPr lang="en-CA" sz="1200" kern="1200" dirty="0" smtClean="0">
                <a:solidFill>
                  <a:schemeClr val="tx1"/>
                </a:solidFill>
                <a:effectLst/>
                <a:latin typeface="Times New Roman" pitchFamily="18" charset="0"/>
                <a:ea typeface="MS PGothic" pitchFamily="34" charset="-128"/>
                <a:cs typeface="+mn-cs"/>
              </a:rPr>
              <a:t>fibre </a:t>
            </a:r>
            <a:r>
              <a:rPr lang="en-CA" sz="1200" kern="1200" dirty="0">
                <a:solidFill>
                  <a:schemeClr val="tx1"/>
                </a:solidFill>
                <a:effectLst/>
                <a:latin typeface="Times New Roman" pitchFamily="18" charset="0"/>
                <a:ea typeface="MS PGothic" pitchFamily="34" charset="-128"/>
                <a:cs typeface="+mn-cs"/>
              </a:rPr>
              <a:t>usually runs parallel to the plane of the panel but by cutting and re-gluing, the direction of the </a:t>
            </a:r>
            <a:r>
              <a:rPr lang="en-CA" sz="1200" kern="1200" dirty="0" smtClean="0">
                <a:solidFill>
                  <a:schemeClr val="tx1"/>
                </a:solidFill>
                <a:effectLst/>
                <a:latin typeface="Times New Roman" pitchFamily="18" charset="0"/>
                <a:ea typeface="MS PGothic" pitchFamily="34" charset="-128"/>
                <a:cs typeface="+mn-cs"/>
              </a:rPr>
              <a:t>fibre </a:t>
            </a:r>
            <a:r>
              <a:rPr lang="en-CA" sz="1200" kern="1200" dirty="0">
                <a:solidFill>
                  <a:schemeClr val="tx1"/>
                </a:solidFill>
                <a:effectLst/>
                <a:latin typeface="Times New Roman" pitchFamily="18" charset="0"/>
                <a:ea typeface="MS PGothic" pitchFamily="34" charset="-128"/>
                <a:cs typeface="+mn-cs"/>
              </a:rPr>
              <a:t>can also run perpendicular to the plane of the panel.</a:t>
            </a:r>
            <a:endParaRPr lang="en-US"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LVL products are structurally very capable and are usually left visible due to their beautiful architectural appearance.</a:t>
            </a:r>
            <a:endParaRPr lang="en-US" sz="1200" kern="1200" dirty="0">
              <a:solidFill>
                <a:schemeClr val="tx1"/>
              </a:solidFill>
              <a:effectLst/>
              <a:latin typeface="Times New Roman" pitchFamily="18" charset="0"/>
              <a:ea typeface="MS PGothic" pitchFamily="34" charset="-128"/>
              <a:cs typeface="+mn-cs"/>
            </a:endParaRPr>
          </a:p>
          <a:p>
            <a:endParaRPr lang="en-US"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131</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257224390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smtClean="0">
                <a:solidFill>
                  <a:schemeClr val="tx1"/>
                </a:solidFill>
                <a:effectLst/>
                <a:latin typeface="Times New Roman" pitchFamily="18" charset="0"/>
                <a:ea typeface="MS PGothic" pitchFamily="34" charset="-128"/>
                <a:cs typeface="+mn-cs"/>
              </a:rPr>
              <a:t>Nail </a:t>
            </a:r>
            <a:r>
              <a:rPr lang="en-CA" sz="1200" kern="1200" dirty="0">
                <a:solidFill>
                  <a:schemeClr val="tx1"/>
                </a:solidFill>
                <a:effectLst/>
                <a:latin typeface="Times New Roman" pitchFamily="18" charset="0"/>
                <a:ea typeface="MS PGothic" pitchFamily="34" charset="-128"/>
                <a:cs typeface="+mn-cs"/>
              </a:rPr>
              <a:t>Laminated Timber is the oldest of the mass timber panels with the earliest application more than 100 years ago. NLT is typically created by fastening individual dimensional lumber (2x4, 2x6, 2x8, 2x10, or 2x12), stacked on edge, into one structural element with nails. But some manufacturers position the boards in a crossing pattern, similar to CLT, and nail one layer after another together. One proprietary system (</a:t>
            </a:r>
            <a:r>
              <a:rPr lang="en-CA" sz="1200" kern="1200" dirty="0" err="1">
                <a:solidFill>
                  <a:schemeClr val="tx1"/>
                </a:solidFill>
                <a:effectLst/>
                <a:latin typeface="Times New Roman" pitchFamily="18" charset="0"/>
                <a:ea typeface="MS PGothic" pitchFamily="34" charset="-128"/>
                <a:cs typeface="+mn-cs"/>
              </a:rPr>
              <a:t>Hundegger</a:t>
            </a:r>
            <a:r>
              <a:rPr lang="en-CA" sz="1200" kern="1200" dirty="0">
                <a:solidFill>
                  <a:schemeClr val="tx1"/>
                </a:solidFill>
                <a:effectLst/>
                <a:latin typeface="Times New Roman" pitchFamily="18" charset="0"/>
                <a:ea typeface="MS PGothic" pitchFamily="34" charset="-128"/>
                <a:cs typeface="+mn-cs"/>
              </a:rPr>
              <a:t>) uses aluminum nails which allows any CNC mill to cut the panel. The nailing process is completed by manual </a:t>
            </a:r>
            <a:r>
              <a:rPr lang="en-CA" sz="1200" kern="1200" dirty="0" smtClean="0">
                <a:solidFill>
                  <a:schemeClr val="tx1"/>
                </a:solidFill>
                <a:effectLst/>
                <a:latin typeface="Times New Roman" pitchFamily="18" charset="0"/>
                <a:ea typeface="MS PGothic" pitchFamily="34" charset="-128"/>
                <a:cs typeface="+mn-cs"/>
              </a:rPr>
              <a:t>labour </a:t>
            </a:r>
            <a:r>
              <a:rPr lang="en-CA" sz="1200" kern="1200" dirty="0">
                <a:solidFill>
                  <a:schemeClr val="tx1"/>
                </a:solidFill>
                <a:effectLst/>
                <a:latin typeface="Times New Roman" pitchFamily="18" charset="0"/>
                <a:ea typeface="MS PGothic" pitchFamily="34" charset="-128"/>
                <a:cs typeface="+mn-cs"/>
              </a:rPr>
              <a:t>or fully automated with so-called nailing bridges. NLT panels are utilized for load bearing walls, but without additional materials very limited lateral stiffness is offered. Spanning in one direction the only typical applications are floors, decks, and roofs. NLT offers a consistent and attractive appearance for decorative and exposed applications. In addition, sheathing added to one topside provides a structural diaphragm allowing its use as a wall panel element. Another proprietary option (Beck) is the use of beech wood nails, compressed and with an epoxy, applied with a slightly modified nailing gun. </a:t>
            </a:r>
            <a:endParaRPr lang="en-US" sz="1200" kern="1200" dirty="0">
              <a:solidFill>
                <a:schemeClr val="tx1"/>
              </a:solidFill>
              <a:effectLst/>
              <a:latin typeface="Times New Roman" pitchFamily="18" charset="0"/>
              <a:ea typeface="MS PGothic" pitchFamily="34" charset="-128"/>
              <a:cs typeface="+mn-cs"/>
            </a:endParaRPr>
          </a:p>
          <a:p>
            <a:endParaRPr lang="en-US"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132</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61098655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Times New Roman" pitchFamily="18" charset="0"/>
                <a:ea typeface="MS PGothic" pitchFamily="34" charset="-128"/>
                <a:cs typeface="+mn-cs"/>
              </a:rPr>
              <a:t>Similar </a:t>
            </a:r>
            <a:r>
              <a:rPr lang="en-CA" sz="1200" kern="1200" dirty="0">
                <a:solidFill>
                  <a:schemeClr val="tx1"/>
                </a:solidFill>
                <a:effectLst/>
                <a:latin typeface="Times New Roman" pitchFamily="18" charset="0"/>
                <a:ea typeface="MS PGothic" pitchFamily="34" charset="-128"/>
                <a:cs typeface="+mn-cs"/>
              </a:rPr>
              <a:t>to CLT, Nail Cross Laminated Walls are solid wood elements, just nailed instead of glued. The structural performance is lower than CLT but the manufacturing costs are also much lower. The boards are typically nailed with aluminum nails,</a:t>
            </a:r>
            <a:r>
              <a:rPr lang="en-CA" sz="1200" kern="1200" baseline="0" dirty="0">
                <a:solidFill>
                  <a:schemeClr val="tx1"/>
                </a:solidFill>
                <a:effectLst/>
                <a:latin typeface="Times New Roman" pitchFamily="18" charset="0"/>
                <a:ea typeface="MS PGothic" pitchFamily="34" charset="-128"/>
                <a:cs typeface="+mn-cs"/>
              </a:rPr>
              <a:t> this allows cutting the panels with wood cutting blades and tools.</a:t>
            </a:r>
            <a:endParaRPr lang="en-US"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133</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281451405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Times New Roman" pitchFamily="18" charset="0"/>
                <a:ea typeface="MS PGothic" pitchFamily="34" charset="-128"/>
                <a:cs typeface="+mn-cs"/>
              </a:rPr>
              <a:t>In the early 1990s, Cross Laminated Timber was developed in Austria and pioneered by KLH (</a:t>
            </a:r>
            <a:r>
              <a:rPr lang="en-CA" sz="1200" kern="1200" dirty="0" err="1" smtClean="0">
                <a:solidFill>
                  <a:schemeClr val="tx1"/>
                </a:solidFill>
                <a:effectLst/>
                <a:latin typeface="Times New Roman" pitchFamily="18" charset="0"/>
                <a:ea typeface="MS PGothic" pitchFamily="34" charset="-128"/>
                <a:cs typeface="+mn-cs"/>
              </a:rPr>
              <a:t>Kreuz</a:t>
            </a:r>
            <a:r>
              <a:rPr lang="en-CA" sz="1200" kern="1200" dirty="0" smtClean="0">
                <a:solidFill>
                  <a:schemeClr val="tx1"/>
                </a:solidFill>
                <a:effectLst/>
                <a:latin typeface="Times New Roman" pitchFamily="18" charset="0"/>
                <a:ea typeface="MS PGothic" pitchFamily="34" charset="-128"/>
                <a:cs typeface="+mn-cs"/>
              </a:rPr>
              <a:t> </a:t>
            </a:r>
            <a:r>
              <a:rPr lang="en-CA" sz="1200" kern="1200" dirty="0" err="1" smtClean="0">
                <a:solidFill>
                  <a:schemeClr val="tx1"/>
                </a:solidFill>
                <a:effectLst/>
                <a:latin typeface="Times New Roman" pitchFamily="18" charset="0"/>
                <a:ea typeface="MS PGothic" pitchFamily="34" charset="-128"/>
                <a:cs typeface="+mn-cs"/>
              </a:rPr>
              <a:t>Lagen</a:t>
            </a:r>
            <a:r>
              <a:rPr lang="en-CA" sz="1200" kern="1200" dirty="0" smtClean="0">
                <a:solidFill>
                  <a:schemeClr val="tx1"/>
                </a:solidFill>
                <a:effectLst/>
                <a:latin typeface="Times New Roman" pitchFamily="18" charset="0"/>
                <a:ea typeface="MS PGothic" pitchFamily="34" charset="-128"/>
                <a:cs typeface="+mn-cs"/>
              </a:rPr>
              <a:t> </a:t>
            </a:r>
            <a:r>
              <a:rPr lang="en-CA" sz="1200" kern="1200" dirty="0" err="1" smtClean="0">
                <a:solidFill>
                  <a:schemeClr val="tx1"/>
                </a:solidFill>
                <a:effectLst/>
                <a:latin typeface="Times New Roman" pitchFamily="18" charset="0"/>
                <a:ea typeface="MS PGothic" pitchFamily="34" charset="-128"/>
                <a:cs typeface="+mn-cs"/>
              </a:rPr>
              <a:t>Holz</a:t>
            </a:r>
            <a:r>
              <a:rPr lang="en-CA" sz="1200" kern="1200" dirty="0" smtClean="0">
                <a:solidFill>
                  <a:schemeClr val="tx1"/>
                </a:solidFill>
                <a:effectLst/>
                <a:latin typeface="Times New Roman" pitchFamily="18" charset="0"/>
                <a:ea typeface="MS PGothic" pitchFamily="34" charset="-128"/>
                <a:cs typeface="+mn-cs"/>
              </a:rPr>
              <a:t>, German for Cross Laminated Timber). In Europe, it is seen as an evolution of the popular 3-Ply. The concept of cross lamination is identical to the popular 3 ply but increasing the dimensions of the lumber and the increased number of layers, always odd numbers. </a:t>
            </a:r>
          </a:p>
          <a:p>
            <a:r>
              <a:rPr lang="en-CA" sz="1200" kern="1200" dirty="0" smtClean="0">
                <a:solidFill>
                  <a:schemeClr val="tx1"/>
                </a:solidFill>
                <a:effectLst/>
                <a:latin typeface="Times New Roman" pitchFamily="18" charset="0"/>
                <a:ea typeface="MS PGothic" pitchFamily="34" charset="-128"/>
                <a:cs typeface="+mn-cs"/>
              </a:rPr>
              <a:t>CLT consists of at least three layers of layer-glued softwood timber planks where the direction of the grain in adjacent layers is perpendicular to each other. Individual planks are either visually or machine graded. CLT has to be symmetrical in cross section of the product. Planks may be joined by edge-gluing or be finger-jointed in the longitudinal direction. </a:t>
            </a:r>
          </a:p>
          <a:p>
            <a:r>
              <a:rPr lang="en-CA" sz="1200" kern="1200" dirty="0" smtClean="0">
                <a:solidFill>
                  <a:schemeClr val="tx1"/>
                </a:solidFill>
                <a:effectLst/>
                <a:latin typeface="Times New Roman" pitchFamily="18" charset="0"/>
                <a:ea typeface="MS PGothic" pitchFamily="34" charset="-128"/>
                <a:cs typeface="+mn-cs"/>
              </a:rPr>
              <a:t>CLT is an engineered wood panel typically consisting of boards in three, five, or seven layers, oriented at right angles to one another and then glued to form structural panels able to span to some degree in both dimensions, with exceptional strength, dimensional stability, and rigidity. Commonly used increments are 20mm in Europe and 35mm in North America.</a:t>
            </a:r>
          </a:p>
          <a:p>
            <a:r>
              <a:rPr lang="en-CA" sz="1200" kern="1200" dirty="0" smtClean="0">
                <a:solidFill>
                  <a:schemeClr val="tx1"/>
                </a:solidFill>
                <a:effectLst/>
                <a:latin typeface="Times New Roman" pitchFamily="18" charset="0"/>
                <a:ea typeface="MS PGothic" pitchFamily="34" charset="-128"/>
                <a:cs typeface="+mn-cs"/>
              </a:rPr>
              <a:t>Currently out of the worlds five largest CLT producers, four are located in Austria and one is a Swedish-Norwegian company with its CLT production lines in Austria. </a:t>
            </a:r>
          </a:p>
          <a:p>
            <a:r>
              <a:rPr lang="en-CA" sz="1200" kern="1200" dirty="0" smtClean="0">
                <a:solidFill>
                  <a:schemeClr val="tx1"/>
                </a:solidFill>
                <a:effectLst/>
                <a:latin typeface="Times New Roman" pitchFamily="18" charset="0"/>
                <a:ea typeface="MS PGothic" pitchFamily="34" charset="-128"/>
                <a:cs typeface="+mn-cs"/>
              </a:rPr>
              <a:t>In Canada currently (2021) only the CLT manufacturers Nordic and Kalesnikoff operate their own saw mills and control all or part of their raw material supply. This is an important advantage to be competitive. </a:t>
            </a:r>
          </a:p>
          <a:p>
            <a:r>
              <a:rPr lang="en-CA" sz="1200" kern="1200" dirty="0" smtClean="0">
                <a:solidFill>
                  <a:schemeClr val="tx1"/>
                </a:solidFill>
                <a:effectLst/>
                <a:latin typeface="Times New Roman" pitchFamily="18" charset="0"/>
                <a:ea typeface="MS PGothic" pitchFamily="34" charset="-128"/>
                <a:cs typeface="+mn-cs"/>
              </a:rPr>
              <a:t>Binder and other Europeans have invested into large sawmills over the last two years in south-east USA to build large production CLT lines. One of these factories will have a production capacity of around 400,000 m³ and is expected to go online in 2023. This is more than all current Canadian producers together, with around 300,000 m³ in 2021.</a:t>
            </a:r>
          </a:p>
          <a:p>
            <a:endParaRPr lang="en-US" sz="1200" kern="1200" dirty="0">
              <a:solidFill>
                <a:schemeClr val="tx1"/>
              </a:solidFill>
              <a:effectLst/>
              <a:latin typeface="Times New Roman" pitchFamily="18" charset="0"/>
              <a:ea typeface="MS PGothic" pitchFamily="34" charset="-128"/>
              <a:cs typeface="+mn-cs"/>
            </a:endParaRPr>
          </a:p>
          <a:p>
            <a:endParaRPr lang="en-US"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134</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164717666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Times New Roman" pitchFamily="18" charset="0"/>
                <a:ea typeface="MS PGothic" pitchFamily="34" charset="-128"/>
                <a:cs typeface="+mn-cs"/>
              </a:rPr>
              <a:t>Doweled </a:t>
            </a:r>
            <a:r>
              <a:rPr lang="en-CA" sz="1200" kern="1200" dirty="0">
                <a:solidFill>
                  <a:schemeClr val="tx1"/>
                </a:solidFill>
                <a:effectLst/>
                <a:latin typeface="Times New Roman" pitchFamily="18" charset="0"/>
                <a:ea typeface="MS PGothic" pitchFamily="34" charset="-128"/>
                <a:cs typeface="+mn-cs"/>
              </a:rPr>
              <a:t>Laminated Timber is the only all-wood mass timber product with the exemption of </a:t>
            </a:r>
            <a:r>
              <a:rPr lang="en-CA" sz="1200" kern="1200" dirty="0" smtClean="0">
                <a:solidFill>
                  <a:schemeClr val="tx1"/>
                </a:solidFill>
                <a:effectLst/>
                <a:latin typeface="Times New Roman" pitchFamily="18" charset="0"/>
                <a:ea typeface="MS PGothic" pitchFamily="34" charset="-128"/>
                <a:cs typeface="+mn-cs"/>
              </a:rPr>
              <a:t>CDLT and NLT </a:t>
            </a:r>
            <a:r>
              <a:rPr lang="en-CA" sz="1200" kern="1200" dirty="0">
                <a:solidFill>
                  <a:schemeClr val="tx1"/>
                </a:solidFill>
                <a:effectLst/>
                <a:latin typeface="Times New Roman" pitchFamily="18" charset="0"/>
                <a:ea typeface="MS PGothic" pitchFamily="34" charset="-128"/>
                <a:cs typeface="+mn-cs"/>
              </a:rPr>
              <a:t>with wooden nails. It can be used for floor, wall, and roof structures. Hardwood dowels are dried to very low humidity and then pushed in pre-milled and pre-drilled boards together on edge. Swelling of hardwood dowel due to the adjusting to humidity of the boards around 12%, creates a friction fit. The dowels are driven in either perpendicular to the grain into the panel or diagonally. </a:t>
            </a:r>
            <a:endParaRPr lang="en-US"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Another option is the orientation of boards in a crossing pattern, similar to CLT, and using dowels perpendicular to the panels plane. The diagonal doweling system is less moisture sensitive as swelling will be minimized due to the forces taken by the dowels. To gain increased lateral stiffness in the DLT, additional sheathing can be applied. With no metal fasteners, panels can be easily processed using CNC machinery, creating a high tolerance panel that may contain pre-integrated acoustic materials, electrical conduit, and other service interfaces. </a:t>
            </a:r>
            <a:endParaRPr lang="en-US" sz="1200" kern="1200" dirty="0">
              <a:solidFill>
                <a:schemeClr val="tx1"/>
              </a:solidFill>
              <a:effectLst/>
              <a:latin typeface="Times New Roman" pitchFamily="18" charset="0"/>
              <a:ea typeface="MS PGothic" pitchFamily="34" charset="-128"/>
              <a:cs typeface="+mn-cs"/>
            </a:endParaRPr>
          </a:p>
          <a:p>
            <a:endParaRPr lang="en-US"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135</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369330373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smtClean="0">
                <a:solidFill>
                  <a:schemeClr val="tx1"/>
                </a:solidFill>
                <a:effectLst/>
                <a:latin typeface="Times New Roman" pitchFamily="18" charset="0"/>
                <a:ea typeface="MS PGothic" pitchFamily="34" charset="-128"/>
                <a:cs typeface="+mn-cs"/>
              </a:rPr>
              <a:t>Cross Dowel</a:t>
            </a:r>
            <a:r>
              <a:rPr lang="en-CA" sz="1200" kern="1200" baseline="0" dirty="0" smtClean="0">
                <a:solidFill>
                  <a:schemeClr val="tx1"/>
                </a:solidFill>
                <a:effectLst/>
                <a:latin typeface="Times New Roman" pitchFamily="18" charset="0"/>
                <a:ea typeface="MS PGothic" pitchFamily="34" charset="-128"/>
                <a:cs typeface="+mn-cs"/>
              </a:rPr>
              <a:t> </a:t>
            </a:r>
            <a:r>
              <a:rPr lang="en-CA" sz="1200" kern="1200" baseline="0" dirty="0">
                <a:solidFill>
                  <a:schemeClr val="tx1"/>
                </a:solidFill>
                <a:effectLst/>
                <a:latin typeface="Times New Roman" pitchFamily="18" charset="0"/>
                <a:ea typeface="MS PGothic" pitchFamily="34" charset="-128"/>
                <a:cs typeface="+mn-cs"/>
              </a:rPr>
              <a:t>Laminated </a:t>
            </a:r>
            <a:r>
              <a:rPr lang="en-CA" sz="1200" kern="1200" baseline="0" dirty="0" smtClean="0">
                <a:solidFill>
                  <a:schemeClr val="tx1"/>
                </a:solidFill>
                <a:effectLst/>
                <a:latin typeface="Times New Roman" pitchFamily="18" charset="0"/>
                <a:ea typeface="MS PGothic" pitchFamily="34" charset="-128"/>
                <a:cs typeface="+mn-cs"/>
              </a:rPr>
              <a:t>(CDLT) Walls</a:t>
            </a:r>
            <a:r>
              <a:rPr lang="en-CA" sz="1200" kern="1200" dirty="0" smtClean="0">
                <a:solidFill>
                  <a:schemeClr val="tx1"/>
                </a:solidFill>
                <a:effectLst/>
                <a:latin typeface="Times New Roman" pitchFamily="18" charset="0"/>
                <a:ea typeface="MS PGothic" pitchFamily="34" charset="-128"/>
                <a:cs typeface="+mn-cs"/>
              </a:rPr>
              <a:t> </a:t>
            </a:r>
            <a:r>
              <a:rPr lang="en-CA" sz="1200" kern="1200" dirty="0">
                <a:solidFill>
                  <a:schemeClr val="tx1"/>
                </a:solidFill>
                <a:effectLst/>
                <a:latin typeface="Times New Roman" pitchFamily="18" charset="0"/>
                <a:ea typeface="MS PGothic" pitchFamily="34" charset="-128"/>
                <a:cs typeface="+mn-cs"/>
              </a:rPr>
              <a:t>are solid wood elements, using dowels similar to DLT to cross laminate, similar to CLT</a:t>
            </a:r>
            <a:r>
              <a:rPr lang="en-CA" sz="1200" kern="1200" baseline="0" dirty="0">
                <a:solidFill>
                  <a:schemeClr val="tx1"/>
                </a:solidFill>
                <a:effectLst/>
                <a:latin typeface="Times New Roman" pitchFamily="18" charset="0"/>
                <a:ea typeface="MS PGothic" pitchFamily="34" charset="-128"/>
                <a:cs typeface="+mn-cs"/>
              </a:rPr>
              <a:t> and </a:t>
            </a:r>
            <a:r>
              <a:rPr lang="en-CA" sz="1200" kern="1200" dirty="0">
                <a:solidFill>
                  <a:schemeClr val="tx1"/>
                </a:solidFill>
                <a:effectLst/>
                <a:latin typeface="Times New Roman" pitchFamily="18" charset="0"/>
                <a:ea typeface="MS PGothic" pitchFamily="34" charset="-128"/>
                <a:cs typeface="+mn-cs"/>
              </a:rPr>
              <a:t>Nail Cross Laminated Walls.</a:t>
            </a:r>
            <a:r>
              <a:rPr lang="en-CA" sz="1200" kern="1200" baseline="0" dirty="0">
                <a:solidFill>
                  <a:schemeClr val="tx1"/>
                </a:solidFill>
                <a:effectLst/>
                <a:latin typeface="Times New Roman" pitchFamily="18" charset="0"/>
                <a:ea typeface="MS PGothic" pitchFamily="34" charset="-128"/>
                <a:cs typeface="+mn-cs"/>
              </a:rPr>
              <a:t> The dowels are perpendicular to the wood layer.</a:t>
            </a:r>
            <a:endParaRPr lang="en-CA" sz="1200" kern="1200" dirty="0">
              <a:solidFill>
                <a:schemeClr val="tx1"/>
              </a:solidFill>
              <a:effectLst/>
              <a:latin typeface="Times New Roman" pitchFamily="18" charset="0"/>
              <a:ea typeface="MS PGothic" pitchFamily="34"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The structural performance is lower than CLT but the manufacturing costs are also much lower. The boards are typically doweled with hard wood.</a:t>
            </a:r>
            <a:endParaRPr lang="en-US" dirty="0"/>
          </a:p>
          <a:p>
            <a:endParaRPr lang="en-US"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136</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251580762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457200" y="719138"/>
            <a:ext cx="6400800" cy="3600450"/>
          </a:xfrm>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b="0" dirty="0" smtClean="0"/>
              <a:t>Other </a:t>
            </a:r>
            <a:r>
              <a:rPr lang="en-CA" altLang="en-US" b="0" dirty="0"/>
              <a:t>Engineered Wood Products are products which are not clearly identifiable as a beam (1D) or panel (2D)</a:t>
            </a:r>
            <a:endParaRPr lang="en-US" altLang="en-US" dirty="0"/>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0DDC151D-5CBE-4E98-960D-8E241EDF1C10}" type="slidenum">
              <a:rPr lang="en-US" altLang="en-US" smtClean="0"/>
              <a:pPr>
                <a:spcBef>
                  <a:spcPct val="0"/>
                </a:spcBef>
              </a:pPr>
              <a:t>137</a:t>
            </a:fld>
            <a:endParaRPr lang="en-US" altLang="en-US"/>
          </a:p>
        </p:txBody>
      </p:sp>
      <p:sp>
        <p:nvSpPr>
          <p:cNvPr id="44037"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CA" altLang="en-US"/>
              <a:t>CWC Introduction to Prefabrication </a:t>
            </a:r>
            <a:endParaRPr lang="en-US" altLang="en-US"/>
          </a:p>
        </p:txBody>
      </p:sp>
      <p:sp>
        <p:nvSpPr>
          <p:cNvPr id="2" name="Footer Placeholder 1"/>
          <p:cNvSpPr>
            <a:spLocks noGrp="1"/>
          </p:cNvSpPr>
          <p:nvPr>
            <p:ph type="ftr" sz="quarter" idx="10"/>
          </p:nvPr>
        </p:nvSpPr>
        <p:spPr/>
        <p:txBody>
          <a:bodyPr/>
          <a:lstStyle/>
          <a:p>
            <a:pPr>
              <a:defRPr/>
            </a:pPr>
            <a:r>
              <a:rPr lang="en-US"/>
              <a:t>Wimmers</a:t>
            </a:r>
          </a:p>
        </p:txBody>
      </p:sp>
    </p:spTree>
    <p:extLst>
      <p:ext uri="{BB962C8B-B14F-4D97-AF65-F5344CB8AC3E}">
        <p14:creationId xmlns:p14="http://schemas.microsoft.com/office/powerpoint/2010/main" val="125408079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Times New Roman" pitchFamily="18" charset="0"/>
                <a:ea typeface="MS PGothic" pitchFamily="34" charset="-128"/>
                <a:cs typeface="+mn-cs"/>
              </a:rPr>
              <a:t>Trusses </a:t>
            </a:r>
            <a:r>
              <a:rPr lang="en-CA" sz="1200" kern="1200" dirty="0">
                <a:solidFill>
                  <a:schemeClr val="tx1"/>
                </a:solidFill>
                <a:effectLst/>
                <a:latin typeface="Times New Roman" pitchFamily="18" charset="0"/>
                <a:ea typeface="MS PGothic" pitchFamily="34" charset="-128"/>
                <a:cs typeface="+mn-cs"/>
              </a:rPr>
              <a:t>are built with all different kinds of timber dimensions, the most common type in North America, is dimensional lumber, typically utilizing 2x3 up to 2x8. Individual members are connected to a larger two-dimensional structure, serving either as a beam, column or in a more complex structure, a triangular shape, to build a sloped roof. Light frame trusses can span up to 20m and beyond. Nailing plates are most commonly used for connections but can be done via finger jointing (better fire performance). In timber framing, other connections are occasionally used as well. </a:t>
            </a:r>
            <a:endParaRPr lang="en-US"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Trusses can</a:t>
            </a:r>
            <a:r>
              <a:rPr lang="en-CA" sz="1200" kern="1200" baseline="0" dirty="0">
                <a:solidFill>
                  <a:schemeClr val="tx1"/>
                </a:solidFill>
                <a:effectLst/>
                <a:latin typeface="Times New Roman" pitchFamily="18" charset="0"/>
                <a:ea typeface="MS PGothic" pitchFamily="34" charset="-128"/>
                <a:cs typeface="+mn-cs"/>
              </a:rPr>
              <a:t> be categorized as</a:t>
            </a:r>
            <a:r>
              <a:rPr lang="en-CA" sz="1200" kern="1200" dirty="0">
                <a:solidFill>
                  <a:schemeClr val="tx1"/>
                </a:solidFill>
                <a:effectLst/>
                <a:latin typeface="Times New Roman" pitchFamily="18" charset="0"/>
                <a:ea typeface="MS PGothic" pitchFamily="34" charset="-128"/>
                <a:cs typeface="+mn-cs"/>
              </a:rPr>
              <a:t> an Engineered Wood Product or as a prefabricated product. During transportation, storage and installation lateral bending has to be prevented, resulting typically in temporary bracing during lifting and permanent bracing after installation.</a:t>
            </a:r>
            <a:endParaRPr lang="en-US" sz="1200" kern="1200" dirty="0">
              <a:solidFill>
                <a:schemeClr val="tx1"/>
              </a:solidFill>
              <a:effectLst/>
              <a:latin typeface="Times New Roman" pitchFamily="18" charset="0"/>
              <a:ea typeface="MS PGothic" pitchFamily="34" charset="-128"/>
              <a:cs typeface="+mn-cs"/>
            </a:endParaRPr>
          </a:p>
          <a:p>
            <a:endParaRPr lang="en-US"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138</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265119253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smtClean="0">
                <a:solidFill>
                  <a:schemeClr val="tx1"/>
                </a:solidFill>
                <a:effectLst/>
                <a:latin typeface="Times New Roman" pitchFamily="18" charset="0"/>
                <a:ea typeface="MS PGothic" pitchFamily="34" charset="-128"/>
                <a:cs typeface="+mn-cs"/>
              </a:rPr>
              <a:t>Box </a:t>
            </a:r>
            <a:r>
              <a:rPr lang="en-CA" sz="1200" kern="1200" dirty="0">
                <a:solidFill>
                  <a:schemeClr val="tx1"/>
                </a:solidFill>
                <a:effectLst/>
                <a:latin typeface="Times New Roman" pitchFamily="18" charset="0"/>
                <a:ea typeface="MS PGothic" pitchFamily="34" charset="-128"/>
                <a:cs typeface="+mn-cs"/>
              </a:rPr>
              <a:t>beams, are beams consisting of four parts, two vertical and two horizontal boards glued and potentially mechanically fastened to form a long rectangular beam. Usually, dimensional lumber is used to glued together these beams but variations utilizing glulam exist as</a:t>
            </a:r>
            <a:r>
              <a:rPr lang="en-CA" sz="1200" kern="1200" baseline="0" dirty="0">
                <a:solidFill>
                  <a:schemeClr val="tx1"/>
                </a:solidFill>
                <a:effectLst/>
                <a:latin typeface="Times New Roman" pitchFamily="18" charset="0"/>
                <a:ea typeface="MS PGothic" pitchFamily="34" charset="-128"/>
                <a:cs typeface="+mn-cs"/>
              </a:rPr>
              <a:t> well</a:t>
            </a:r>
            <a:r>
              <a:rPr lang="en-CA" sz="1200" kern="1200" dirty="0">
                <a:solidFill>
                  <a:schemeClr val="tx1"/>
                </a:solidFill>
                <a:effectLst/>
                <a:latin typeface="Times New Roman" pitchFamily="18" charset="0"/>
                <a:ea typeface="MS PGothic" pitchFamily="34" charset="-128"/>
                <a:cs typeface="+mn-cs"/>
              </a:rPr>
              <a:t>. These</a:t>
            </a:r>
            <a:r>
              <a:rPr lang="en-CA" sz="1200" kern="1200" baseline="0" dirty="0">
                <a:solidFill>
                  <a:schemeClr val="tx1"/>
                </a:solidFill>
                <a:effectLst/>
                <a:latin typeface="Times New Roman" pitchFamily="18" charset="0"/>
                <a:ea typeface="MS PGothic" pitchFamily="34" charset="-128"/>
                <a:cs typeface="+mn-cs"/>
              </a:rPr>
              <a:t> beams or panels</a:t>
            </a:r>
            <a:r>
              <a:rPr lang="en-CA" sz="1200" kern="1200" dirty="0">
                <a:solidFill>
                  <a:schemeClr val="tx1"/>
                </a:solidFill>
                <a:effectLst/>
                <a:latin typeface="Times New Roman" pitchFamily="18" charset="0"/>
                <a:ea typeface="MS PGothic" pitchFamily="34" charset="-128"/>
                <a:cs typeface="+mn-cs"/>
              </a:rPr>
              <a:t> are dimensionally very stable. Their structural performance, compared to the amount of wood used, is optimized and each single element is typically light</a:t>
            </a:r>
            <a:r>
              <a:rPr lang="en-CA" sz="1200" kern="1200" baseline="0" dirty="0">
                <a:solidFill>
                  <a:schemeClr val="tx1"/>
                </a:solidFill>
                <a:effectLst/>
                <a:latin typeface="Times New Roman" pitchFamily="18" charset="0"/>
                <a:ea typeface="MS PGothic" pitchFamily="34" charset="-128"/>
                <a:cs typeface="+mn-cs"/>
              </a:rPr>
              <a:t> enough to carry</a:t>
            </a:r>
            <a:r>
              <a:rPr lang="en-CA" sz="1200" kern="1200" dirty="0">
                <a:solidFill>
                  <a:schemeClr val="tx1"/>
                </a:solidFill>
                <a:effectLst/>
                <a:latin typeface="Times New Roman" pitchFamily="18" charset="0"/>
                <a:ea typeface="MS PGothic" pitchFamily="34" charset="-128"/>
                <a:cs typeface="+mn-cs"/>
              </a:rPr>
              <a:t>. The cavity can be used as a service cavity or partially filled with other materials to increase e.g. the acoustic performance. By adding several beams horizontally, a floor panel can be built. This can be done in a factory or on-site.</a:t>
            </a:r>
            <a:endParaRPr lang="en-US" sz="1200" kern="1200" dirty="0">
              <a:solidFill>
                <a:schemeClr val="tx1"/>
              </a:solidFill>
              <a:effectLst/>
              <a:latin typeface="Times New Roman" pitchFamily="18" charset="0"/>
              <a:ea typeface="MS PGothic" pitchFamily="34" charset="-128"/>
              <a:cs typeface="+mn-cs"/>
            </a:endParaRPr>
          </a:p>
          <a:p>
            <a:endParaRPr lang="en-US"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139</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1884142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almost complete shift of </a:t>
            </a:r>
            <a:r>
              <a:rPr lang="en-CA" dirty="0"/>
              <a:t>wood construction in central Europe </a:t>
            </a:r>
            <a:r>
              <a:rPr lang="en-CA" dirty="0" smtClean="0"/>
              <a:t>to prefabrication</a:t>
            </a:r>
            <a:r>
              <a:rPr lang="en-CA" baseline="0" dirty="0" smtClean="0"/>
              <a:t> triggered the development of new architectural design </a:t>
            </a:r>
            <a:r>
              <a:rPr lang="en-CA" baseline="0" dirty="0"/>
              <a:t>strategies to fully explore the advantages of prefabrication. Besides the large “catalog homes” producers, mass customization became very popular. Carpentry companies produced highly customized, architecturally designed buildings. </a:t>
            </a:r>
            <a:r>
              <a:rPr lang="en-CA" baseline="0" dirty="0" smtClean="0"/>
              <a:t>Usually </a:t>
            </a:r>
            <a:r>
              <a:rPr lang="en-CA" baseline="0" dirty="0"/>
              <a:t>those often family owned companies were producing 50-100 homes per year. The market share for wood buildings in new construction grew in some countries </a:t>
            </a:r>
            <a:r>
              <a:rPr lang="en-CA" baseline="0" dirty="0" smtClean="0"/>
              <a:t>significantly over </a:t>
            </a:r>
            <a:r>
              <a:rPr lang="en-CA" baseline="0" dirty="0"/>
              <a:t>the 10% mark.</a:t>
            </a:r>
          </a:p>
        </p:txBody>
      </p:sp>
      <p:sp>
        <p:nvSpPr>
          <p:cNvPr id="4" name="Slide Number Placeholder 3"/>
          <p:cNvSpPr>
            <a:spLocks noGrp="1"/>
          </p:cNvSpPr>
          <p:nvPr>
            <p:ph type="sldNum" sz="quarter" idx="10"/>
          </p:nvPr>
        </p:nvSpPr>
        <p:spPr/>
        <p:txBody>
          <a:bodyPr/>
          <a:lstStyle/>
          <a:p>
            <a:fld id="{92B90AB6-7309-469C-ADB9-71A77EE69C8E}" type="slidenum">
              <a:rPr lang="en-CA" smtClean="0"/>
              <a:t>14</a:t>
            </a:fld>
            <a:endParaRPr lang="en-CA"/>
          </a:p>
        </p:txBody>
      </p:sp>
      <p:sp>
        <p:nvSpPr>
          <p:cNvPr id="5" name="Footer Placeholder 4"/>
          <p:cNvSpPr>
            <a:spLocks noGrp="1"/>
          </p:cNvSpPr>
          <p:nvPr>
            <p:ph type="ftr" sz="quarter" idx="11"/>
          </p:nvPr>
        </p:nvSpPr>
        <p:spPr/>
        <p:txBody>
          <a:bodyPr/>
          <a:lstStyle/>
          <a:p>
            <a:pPr>
              <a:defRPr/>
            </a:pPr>
            <a:r>
              <a:rPr lang="en-US"/>
              <a:t>Wimmers</a:t>
            </a:r>
          </a:p>
        </p:txBody>
      </p:sp>
    </p:spTree>
    <p:extLst>
      <p:ext uri="{BB962C8B-B14F-4D97-AF65-F5344CB8AC3E}">
        <p14:creationId xmlns:p14="http://schemas.microsoft.com/office/powerpoint/2010/main" val="121581806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err="1" smtClean="0">
                <a:solidFill>
                  <a:schemeClr val="tx1"/>
                </a:solidFill>
                <a:effectLst/>
                <a:latin typeface="Times New Roman" pitchFamily="18" charset="0"/>
                <a:ea typeface="MS PGothic" pitchFamily="34" charset="-128"/>
                <a:cs typeface="+mn-cs"/>
              </a:rPr>
              <a:t>Kielsteg</a:t>
            </a:r>
            <a:r>
              <a:rPr lang="en-CA" sz="1200" kern="1200" dirty="0">
                <a:solidFill>
                  <a:schemeClr val="tx1"/>
                </a:solidFill>
                <a:effectLst/>
                <a:latin typeface="Times New Roman" pitchFamily="18" charset="0"/>
                <a:ea typeface="MS PGothic" pitchFamily="34" charset="-128"/>
                <a:cs typeface="+mn-cs"/>
              </a:rPr>
              <a:t>, is a proprietary system, developed in Austria, therefore no generic name for this type of product has been coined yet. The unique design can be seen as an evolution or derivation of the I-Beam. This product is currently only used in horizontal applications for floors and roofs. The upper and lower cords are designed to take the compression or tension forces. The web uses plywood stapled and glued parallel to the span and with an slight offset, resulting in a curved position. The diagonally bend plywood adds additional strength for lateral stiffness.</a:t>
            </a:r>
            <a:endParaRPr lang="en-US"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The height of the panel varies from 228mm to 800mm and depending on this dimension and on the dimension of the lumber used in the upper and lower cords, very large spans (up to 27m or even 35m) are possible. Panels are produced with limited width to allow for easier trucking and lifting.</a:t>
            </a:r>
            <a:endParaRPr lang="en-US" sz="1200" kern="1200" dirty="0">
              <a:solidFill>
                <a:schemeClr val="tx1"/>
              </a:solidFill>
              <a:effectLst/>
              <a:latin typeface="Times New Roman" pitchFamily="18" charset="0"/>
              <a:ea typeface="MS PGothic" pitchFamily="34" charset="-128"/>
              <a:cs typeface="+mn-cs"/>
            </a:endParaRPr>
          </a:p>
          <a:p>
            <a:endParaRPr lang="en-US"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140</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373953359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Potential</a:t>
            </a:r>
            <a:r>
              <a:rPr lang="en-CA" baseline="0" dirty="0"/>
              <a:t> answer for #1:</a:t>
            </a:r>
          </a:p>
          <a:p>
            <a:r>
              <a:rPr lang="en-CA" baseline="0" dirty="0"/>
              <a:t>Currently only a few EWP are available and most of them not in large numbers. Canada does not have a significant EWP production industry. For </a:t>
            </a:r>
            <a:r>
              <a:rPr lang="en-CA" baseline="0" dirty="0" smtClean="0"/>
              <a:t>example, </a:t>
            </a:r>
            <a:r>
              <a:rPr lang="en-CA" baseline="0" dirty="0"/>
              <a:t>all Canadian CLT production is still smaller than the annual production of one of the leading companies. Most EWPs are not manufactured in Canada or available in only very small amounts and for very high prices. This triggers difficulties for those companies who would like to use EWPs. Many are importing those materials from the USA or Europe.</a:t>
            </a:r>
          </a:p>
          <a:p>
            <a:r>
              <a:rPr lang="en-CA" baseline="0" dirty="0"/>
              <a:t>Potential answer for #2:</a:t>
            </a:r>
          </a:p>
          <a:p>
            <a:r>
              <a:rPr lang="en-CA" baseline="0" dirty="0"/>
              <a:t>Not very well, only a very few sawmills started to vertically </a:t>
            </a:r>
            <a:r>
              <a:rPr lang="en-CA" baseline="0" dirty="0" smtClean="0"/>
              <a:t>integrate (e.g. Nordic, Kalesnikoff). </a:t>
            </a:r>
            <a:r>
              <a:rPr lang="en-CA" baseline="0" dirty="0"/>
              <a:t>Vertical integration is generally a necessity, companies who start to produce EWP without having full control of the raw material supply are </a:t>
            </a:r>
            <a:r>
              <a:rPr lang="en-CA" baseline="0" dirty="0" smtClean="0"/>
              <a:t>more </a:t>
            </a:r>
            <a:r>
              <a:rPr lang="en-CA" baseline="0" dirty="0"/>
              <a:t>vulnerable. The advantage the industry has had over decades by having access to a very large fiber basket, such as in BC, was not used to </a:t>
            </a:r>
            <a:r>
              <a:rPr lang="en-CA" baseline="0" dirty="0" smtClean="0"/>
              <a:t>develop the company and their products </a:t>
            </a:r>
            <a:r>
              <a:rPr lang="en-CA" baseline="0" dirty="0"/>
              <a:t>for the time after the beetle harvesting. European companies have roughly a </a:t>
            </a:r>
            <a:r>
              <a:rPr lang="en-CA" baseline="0" dirty="0" smtClean="0"/>
              <a:t>20-25 </a:t>
            </a:r>
            <a:r>
              <a:rPr lang="en-CA" baseline="0" dirty="0"/>
              <a:t>years lead in this field and are currently investing in a large scale into the upcoming largest fiber basket in North America. Canadian sawmills will have a difficult time to compete in the future.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CA" baseline="0" dirty="0"/>
              <a:t>Potential answer for #3:</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CA" baseline="0" dirty="0"/>
              <a:t>Especially in western Canada the fiber supply (Allowable Annual Cut) is today significantly lower than just a few years ago (approximately 50%). Canadian sawmills will not be able to compete by price/volume with the southern US. Canadian industry will have to step up in the chain of custody and start to add more value to their products. Just cutting it up and sell it off won’t be sufficient with smaller volumes in the future. In addition there could be potentially changes in pushing the industry towards sustainability. When environmental harmful ongoing practices such as clear cutting, burning slash piles and spraying glyphosate against native species such as birch and aspen become eventually outlawed, the forest industry has to find ways to maintain or increase their profits with less fiber and more </a:t>
            </a:r>
            <a:r>
              <a:rPr lang="en-CA" baseline="0" dirty="0" smtClean="0"/>
              <a:t>costly </a:t>
            </a:r>
            <a:r>
              <a:rPr lang="en-CA" baseline="0" dirty="0"/>
              <a:t>operation</a:t>
            </a:r>
            <a:r>
              <a:rPr lang="en-CA" baseline="0" dirty="0" smtClean="0"/>
              <a:t>. Eventually Canadian forest industry will lose their current advantages, compared to European EWP manufacturers of low environmental requirements and large fiber supply. Canadian forest industry will keep their disadvantage of having an unfavorable ration between market size and shipping distance.</a:t>
            </a:r>
            <a:endParaRPr lang="en-CA"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baseline="0" dirty="0"/>
              <a:t>Potential answer for #4: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CA" baseline="0" dirty="0"/>
              <a:t>The political influence of forest companies </a:t>
            </a:r>
            <a:r>
              <a:rPr lang="en-CA" baseline="0" dirty="0" smtClean="0"/>
              <a:t>is </a:t>
            </a:r>
            <a:r>
              <a:rPr lang="en-CA" baseline="0" dirty="0"/>
              <a:t>historically relatively large and grew in the last four decades even further. Extracting vast amounts of raw material, cutting it up and selling it off was a very simple </a:t>
            </a:r>
            <a:r>
              <a:rPr lang="en-CA" baseline="0" dirty="0" smtClean="0"/>
              <a:t>and successful business </a:t>
            </a:r>
            <a:r>
              <a:rPr lang="en-CA" baseline="0" dirty="0"/>
              <a:t>model over decades. </a:t>
            </a:r>
            <a:r>
              <a:rPr lang="en-CA" baseline="0" dirty="0" smtClean="0"/>
              <a:t>An economy based on natural resource extraction is commonly associated to less developed countries. The </a:t>
            </a:r>
            <a:r>
              <a:rPr lang="en-CA" baseline="0" dirty="0"/>
              <a:t>public opinion and provincial decision makers supported the exploitation of the natural resources over decades. With the argument of creating </a:t>
            </a:r>
            <a:r>
              <a:rPr lang="en-CA" baseline="0" dirty="0" smtClean="0"/>
              <a:t>jobs, political influence was gained and power established. Even the closure of numerous mills and dismissing numerous employees, breaching the moral contract with society to supply jobs and investing large gains outside of Canada was not changing much and did not put sufficient pressure on Canadian forest industry to change their business model/attitude. On the contrary, during the phase of extraordinary lumber price increases in 2020 and 2021 the share price for the publically trades sawmills increased by roughly 400%.</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CA" baseline="0" dirty="0" smtClean="0"/>
              <a:t>Because </a:t>
            </a:r>
            <a:r>
              <a:rPr lang="en-CA" baseline="0" dirty="0"/>
              <a:t>all this was possible, there was no immediate need to behave differently, as it was in other countries with much more rigid environmental laws and more sophisticated consumers and construction industry. So why is Canada roughly 25 years behind? Simply because there was no </a:t>
            </a:r>
            <a:r>
              <a:rPr lang="en-CA" baseline="0" dirty="0" smtClean="0"/>
              <a:t>force, neither politically, society driven or economically, </a:t>
            </a:r>
            <a:r>
              <a:rPr lang="en-CA" baseline="0" dirty="0"/>
              <a:t>motivating the industry to </a:t>
            </a:r>
            <a:r>
              <a:rPr lang="en-CA" baseline="0" dirty="0" smtClean="0"/>
              <a:t>behave </a:t>
            </a:r>
            <a:r>
              <a:rPr lang="en-CA" baseline="0" dirty="0"/>
              <a:t>differently.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baseline="0" dirty="0"/>
          </a:p>
          <a:p>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141</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193621813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142</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377090505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457200" y="719138"/>
            <a:ext cx="6400800" cy="3600450"/>
          </a:xfrm>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0DDC151D-5CBE-4E98-960D-8E241EDF1C10}" type="slidenum">
              <a:rPr lang="en-US" altLang="en-US" smtClean="0"/>
              <a:pPr>
                <a:spcBef>
                  <a:spcPct val="0"/>
                </a:spcBef>
              </a:pPr>
              <a:t>143</a:t>
            </a:fld>
            <a:endParaRPr lang="en-US" altLang="en-US"/>
          </a:p>
        </p:txBody>
      </p:sp>
      <p:sp>
        <p:nvSpPr>
          <p:cNvPr id="44037"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CA" altLang="en-US"/>
              <a:t>CWC Introduction to Prefabrication </a:t>
            </a:r>
            <a:endParaRPr lang="en-US" altLang="en-US"/>
          </a:p>
        </p:txBody>
      </p:sp>
      <p:sp>
        <p:nvSpPr>
          <p:cNvPr id="2" name="Footer Placeholder 1"/>
          <p:cNvSpPr>
            <a:spLocks noGrp="1"/>
          </p:cNvSpPr>
          <p:nvPr>
            <p:ph type="ftr" sz="quarter" idx="10"/>
          </p:nvPr>
        </p:nvSpPr>
        <p:spPr/>
        <p:txBody>
          <a:bodyPr/>
          <a:lstStyle/>
          <a:p>
            <a:pPr>
              <a:defRPr/>
            </a:pPr>
            <a:r>
              <a:rPr lang="en-US"/>
              <a:t>Wimmers</a:t>
            </a:r>
          </a:p>
        </p:txBody>
      </p:sp>
    </p:spTree>
    <p:extLst>
      <p:ext uri="{BB962C8B-B14F-4D97-AF65-F5344CB8AC3E}">
        <p14:creationId xmlns:p14="http://schemas.microsoft.com/office/powerpoint/2010/main" val="283443545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smtClean="0"/>
          </a:p>
          <a:p>
            <a:r>
              <a:rPr lang="en-CA" dirty="0" smtClean="0"/>
              <a:t>Please </a:t>
            </a:r>
            <a:r>
              <a:rPr lang="en-CA" dirty="0"/>
              <a:t>click on “Video” and watch 3:40 min video, showing the time-lapse</a:t>
            </a:r>
            <a:r>
              <a:rPr lang="en-CA" baseline="0" dirty="0"/>
              <a:t> installation of a single family house in one day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hlinkClick r:id="rId3"/>
              </a:rPr>
              <a:t>https://www.youtube.com/watch?v=KML2oafKi4k</a:t>
            </a:r>
            <a:endParaRPr lang="en-US" dirty="0"/>
          </a:p>
          <a:p>
            <a:r>
              <a:rPr lang="en-CA" baseline="0" dirty="0"/>
              <a:t>This particular company is in the prefabrication business since over 90 years but by no means the oldest in Europe. To get to this level of accuracy and speed to consistently install single family homes in a day, many years of experience are necessary. </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144</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356140073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smtClean="0"/>
          </a:p>
          <a:p>
            <a:r>
              <a:rPr lang="en-CA" dirty="0" smtClean="0"/>
              <a:t>Foundations </a:t>
            </a:r>
            <a:r>
              <a:rPr lang="en-CA" dirty="0"/>
              <a:t>and/or</a:t>
            </a:r>
            <a:r>
              <a:rPr lang="en-CA" baseline="0" dirty="0"/>
              <a:t> basement have to be prepared while the prefabrication in the factory is ongoing. A high level of accuracy is necessary, prefabricated panels have typically a tolerance of </a:t>
            </a:r>
            <a:r>
              <a:rPr lang="en-CA" baseline="0" dirty="0" smtClean="0"/>
              <a:t>1-3mm</a:t>
            </a:r>
            <a:r>
              <a:rPr lang="en-CA" baseline="0" dirty="0"/>
              <a:t>. Concrete has to be poured as precise as possible.</a:t>
            </a:r>
            <a:endParaRPr lang="en-CA" dirty="0"/>
          </a:p>
          <a:p>
            <a:r>
              <a:rPr lang="en-CA" dirty="0"/>
              <a:t>Some prefabrication companies have a very limited storage capacity. This implies that the installation</a:t>
            </a:r>
            <a:r>
              <a:rPr lang="en-CA" baseline="0" dirty="0"/>
              <a:t> site should be properly prepared when the panels or modules are ready to ship. Areas for the crane and the delivery trucks has to be strategically planned to ensure a flawless installation process</a:t>
            </a:r>
            <a:r>
              <a:rPr lang="en-CA" baseline="0" dirty="0" smtClean="0"/>
              <a:t>. </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145</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195313576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Times New Roman" pitchFamily="18" charset="0"/>
                <a:ea typeface="MS PGothic" pitchFamily="34" charset="-128"/>
                <a:cs typeface="+mn-cs"/>
              </a:rPr>
              <a:t>If panels are left unfinished to a large degree (level 1), they can be loaded horizontally, but this limits further the panel height as 2.6m is commonly the maximum width for unaccompanied trucks without additional permit. In prefabrication floors are typically hanging inside the building and are fastened to the walls, because this presents an easy and reliable solution to eliminate thermal bridges and guaranty air tightness. Considering this, 2.6m (about 8.5 feet) wall height is too small. Routine truck permits are available for loads up to 4.4m.</a:t>
            </a:r>
            <a:endParaRPr lang="en-CA" sz="1200" kern="1200" dirty="0">
              <a:solidFill>
                <a:schemeClr val="tx1"/>
              </a:solidFill>
              <a:effectLst/>
              <a:latin typeface="Times New Roman" pitchFamily="18" charset="0"/>
              <a:ea typeface="MS PGothic" pitchFamily="34" charset="-128"/>
              <a:cs typeface="+mn-cs"/>
            </a:endParaRPr>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146</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234102979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Times New Roman" pitchFamily="18" charset="0"/>
                <a:ea typeface="MS PGothic" pitchFamily="34" charset="-128"/>
                <a:cs typeface="+mn-cs"/>
              </a:rPr>
              <a:t>All prefabricated panels or modules have to be properly tied down and durable secured against wind and water. Panels can be shipped with a higher density (roughly double) compared to modular as modules are rooms filled with air. All panels are usually upright, this allows for easier loading and unloading and allows some room for error regarding the loading sequence. If windows are already preinstalled, upright shipping is absolutely mandatory. In addition, vertical loading allows typically for taller walls. 4.15m are the maximum total height without additional permit. Most </a:t>
            </a:r>
            <a:r>
              <a:rPr lang="en-CA" sz="1200" kern="1200" dirty="0" err="1" smtClean="0">
                <a:solidFill>
                  <a:schemeClr val="tx1"/>
                </a:solidFill>
                <a:effectLst/>
                <a:latin typeface="Times New Roman" pitchFamily="18" charset="0"/>
                <a:ea typeface="MS PGothic" pitchFamily="34" charset="-128"/>
                <a:cs typeface="+mn-cs"/>
              </a:rPr>
              <a:t>stepdeck</a:t>
            </a:r>
            <a:r>
              <a:rPr lang="en-CA" sz="1200" kern="1200" dirty="0" smtClean="0">
                <a:solidFill>
                  <a:schemeClr val="tx1"/>
                </a:solidFill>
                <a:effectLst/>
                <a:latin typeface="Times New Roman" pitchFamily="18" charset="0"/>
                <a:ea typeface="MS PGothic" pitchFamily="34" charset="-128"/>
                <a:cs typeface="+mn-cs"/>
              </a:rPr>
              <a:t> trailers have a 1m height deck, leaving 3m (about 10’) height for walls or other panels. For routine truck permits there is no general limit, the limitation depends on the exact travel route.</a:t>
            </a:r>
          </a:p>
          <a:p>
            <a:endParaRPr lang="en-CA" sz="1200" kern="1200" dirty="0" smtClean="0">
              <a:solidFill>
                <a:schemeClr val="tx1"/>
              </a:solidFill>
              <a:effectLst/>
              <a:latin typeface="Times New Roman" pitchFamily="18" charset="0"/>
              <a:ea typeface="MS PGothic" pitchFamily="34" charset="-128"/>
              <a:cs typeface="+mn-cs"/>
            </a:endParaRPr>
          </a:p>
          <a:p>
            <a:r>
              <a:rPr lang="en-CA" sz="1200" kern="1200" dirty="0" smtClean="0">
                <a:solidFill>
                  <a:schemeClr val="tx1"/>
                </a:solidFill>
                <a:effectLst/>
                <a:latin typeface="Times New Roman" pitchFamily="18" charset="0"/>
                <a:ea typeface="MS PGothic" pitchFamily="34" charset="-128"/>
                <a:cs typeface="+mn-cs"/>
              </a:rPr>
              <a:t>Highly finished panels or modules are more sensible to the slightest movement of the structure than elements where the inside surfaces are not finished. Trucking is considered the gentlest form of transportation as acceleration and breaking is relatively soft and vertical movement is buffered by the trucks suspension and shock absorbers. Transporting by train can cause jerky horizontal forces when the train breaks and increases potentially the costs as shipping mode would be changed twice. The highest forces occur when containers are loaded on a ship or train as they occasionally get dropped several cm.</a:t>
            </a:r>
            <a:endParaRPr lang="en-CA" sz="1200" kern="1200" dirty="0">
              <a:solidFill>
                <a:schemeClr val="tx1"/>
              </a:solidFill>
              <a:effectLst/>
              <a:latin typeface="Times New Roman" pitchFamily="18" charset="0"/>
              <a:ea typeface="MS PGothic" pitchFamily="34" charset="-128"/>
              <a:cs typeface="+mn-cs"/>
            </a:endParaRPr>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147</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91782003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Times New Roman" pitchFamily="18" charset="0"/>
                <a:ea typeface="MS PGothic" pitchFamily="34" charset="-128"/>
                <a:cs typeface="+mn-cs"/>
              </a:rPr>
              <a:t>To install the prefabricated panels on site, a crane is needed. For small and medium size projects, or for large low rises, mobile cranes are preferred as the crane is usually used less than one day in the same position. For high-rises, tower cranes are also an option because </a:t>
            </a:r>
            <a:r>
              <a:rPr lang="en-CA" sz="1200" kern="1200" dirty="0" smtClean="0">
                <a:solidFill>
                  <a:schemeClr val="tx1"/>
                </a:solidFill>
                <a:effectLst/>
                <a:latin typeface="Times New Roman" pitchFamily="18" charset="0"/>
                <a:ea typeface="MS PGothic" pitchFamily="34" charset="-128"/>
                <a:cs typeface="+mn-cs"/>
              </a:rPr>
              <a:t>far-reaching </a:t>
            </a:r>
            <a:r>
              <a:rPr lang="en-CA" sz="1200" kern="1200" dirty="0" smtClean="0">
                <a:solidFill>
                  <a:schemeClr val="tx1"/>
                </a:solidFill>
                <a:effectLst/>
                <a:latin typeface="Times New Roman" pitchFamily="18" charset="0"/>
                <a:ea typeface="MS PGothic" pitchFamily="34" charset="-128"/>
                <a:cs typeface="+mn-cs"/>
              </a:rPr>
              <a:t>mobile cranes have higher daily costs. The weight depends on the size of the panels, the level of completion and if mass timber elements are used or not and can roughly vary between 1000kg and 4000kg. For modular construction the weight increases significantly and varies between 2500 to 7000kg. If wood concrete composites are used 5000kg and more has to be expected. This also explains the limitation of truck mounted HIAB, PALFINGER or similar systems. To lift prefabricated panels usually at least midsize system of those manufacturers have to be utilized to get the reach and loading capacity necessary. For modular construction truck cranes have to be positioned strategically.</a:t>
            </a:r>
            <a:endParaRPr lang="en-CA" sz="1200" kern="1200" dirty="0">
              <a:solidFill>
                <a:schemeClr val="tx1"/>
              </a:solidFill>
              <a:effectLst/>
              <a:latin typeface="Times New Roman" pitchFamily="18" charset="0"/>
              <a:ea typeface="MS PGothic" pitchFamily="34" charset="-128"/>
              <a:cs typeface="+mn-cs"/>
            </a:endParaRPr>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148</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376675973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To lift large panels or modules additional specialized lifting equipment is useful</a:t>
            </a:r>
            <a:r>
              <a:rPr lang="en-CA" baseline="0" dirty="0"/>
              <a:t> as it increases the speed and accuracy. For </a:t>
            </a:r>
            <a:r>
              <a:rPr lang="en-CA" baseline="0" dirty="0" smtClean="0"/>
              <a:t>example, </a:t>
            </a:r>
            <a:r>
              <a:rPr lang="en-CA" baseline="0" dirty="0"/>
              <a:t>the lifting </a:t>
            </a:r>
            <a:r>
              <a:rPr lang="en-CA" baseline="0" dirty="0" smtClean="0"/>
              <a:t>clamp (by </a:t>
            </a:r>
            <a:r>
              <a:rPr lang="en-CA" baseline="0" dirty="0" err="1" smtClean="0"/>
              <a:t>Pitzl</a:t>
            </a:r>
            <a:r>
              <a:rPr lang="en-CA" baseline="0" dirty="0" smtClean="0"/>
              <a:t>) </a:t>
            </a:r>
            <a:r>
              <a:rPr lang="en-CA" baseline="0" dirty="0"/>
              <a:t>is a </a:t>
            </a:r>
            <a:r>
              <a:rPr lang="en-CA" baseline="0" dirty="0" smtClean="0"/>
              <a:t>dowel-like </a:t>
            </a:r>
            <a:r>
              <a:rPr lang="en-CA" baseline="0" dirty="0"/>
              <a:t>system which spreads wider under tension and therefore is able to lift heavy panels, using </a:t>
            </a:r>
            <a:r>
              <a:rPr lang="en-CA" baseline="0" dirty="0" smtClean="0"/>
              <a:t>only </a:t>
            </a:r>
            <a:r>
              <a:rPr lang="en-CA" baseline="0" dirty="0"/>
              <a:t>a </a:t>
            </a:r>
            <a:r>
              <a:rPr lang="en-CA" baseline="0" dirty="0" smtClean="0"/>
              <a:t>hole </a:t>
            </a:r>
            <a:r>
              <a:rPr lang="en-CA" baseline="0" dirty="0" smtClean="0"/>
              <a:t>in the panel. </a:t>
            </a:r>
            <a:r>
              <a:rPr lang="en-CA" baseline="0" dirty="0"/>
              <a:t>The clamp can be detached in a matter of seconds and </a:t>
            </a:r>
            <a:r>
              <a:rPr lang="en-CA" baseline="0" dirty="0" smtClean="0"/>
              <a:t>very fast attached </a:t>
            </a:r>
            <a:r>
              <a:rPr lang="en-CA" baseline="0" dirty="0"/>
              <a:t>again at another </a:t>
            </a:r>
            <a:r>
              <a:rPr lang="en-CA" baseline="0" dirty="0" smtClean="0"/>
              <a:t>panel. This system saves valuable installation time. </a:t>
            </a:r>
            <a:r>
              <a:rPr lang="en-CA" baseline="0" dirty="0"/>
              <a:t>Spreader bars are common to lift several </a:t>
            </a:r>
            <a:r>
              <a:rPr lang="en-CA" baseline="0" dirty="0" smtClean="0"/>
              <a:t>lifting points </a:t>
            </a:r>
            <a:r>
              <a:rPr lang="en-CA" baseline="0" dirty="0"/>
              <a:t>simultaneously.</a:t>
            </a:r>
          </a:p>
          <a:p>
            <a:r>
              <a:rPr lang="en-CA" baseline="0" dirty="0"/>
              <a:t> </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149</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190298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Also around</a:t>
            </a:r>
            <a:r>
              <a:rPr lang="en-CA" baseline="0" dirty="0"/>
              <a:t> this time new </a:t>
            </a:r>
            <a:r>
              <a:rPr lang="en-CA" baseline="0" dirty="0" smtClean="0"/>
              <a:t>large players </a:t>
            </a:r>
            <a:r>
              <a:rPr lang="en-CA" baseline="0" dirty="0"/>
              <a:t>entered the prefabrication industry. For </a:t>
            </a:r>
            <a:r>
              <a:rPr lang="en-CA" baseline="0" dirty="0" smtClean="0"/>
              <a:t>example, IKEA, together with Skanska, </a:t>
            </a:r>
            <a:r>
              <a:rPr lang="en-CA" baseline="0" dirty="0"/>
              <a:t>started </a:t>
            </a:r>
            <a:r>
              <a:rPr lang="en-CA" baseline="0" dirty="0" err="1"/>
              <a:t>BoKlok</a:t>
            </a:r>
            <a:r>
              <a:rPr lang="en-CA" baseline="0" dirty="0"/>
              <a:t> for duplexes and row houses and their hotel chain MOXY a few years later</a:t>
            </a:r>
            <a:r>
              <a:rPr lang="en-CA" baseline="0" dirty="0" smtClean="0"/>
              <a:t>. </a:t>
            </a:r>
            <a:r>
              <a:rPr lang="en-CA" baseline="0" dirty="0" err="1" smtClean="0"/>
              <a:t>BoKlok</a:t>
            </a:r>
            <a:r>
              <a:rPr lang="en-CA" baseline="0" dirty="0" smtClean="0"/>
              <a:t> means “stay wise” or better “live smart”.</a:t>
            </a:r>
            <a:endParaRPr lang="en-CA" dirty="0"/>
          </a:p>
        </p:txBody>
      </p:sp>
      <p:sp>
        <p:nvSpPr>
          <p:cNvPr id="4" name="Slide Number Placeholder 3"/>
          <p:cNvSpPr>
            <a:spLocks noGrp="1"/>
          </p:cNvSpPr>
          <p:nvPr>
            <p:ph type="sldNum" sz="quarter" idx="10"/>
          </p:nvPr>
        </p:nvSpPr>
        <p:spPr/>
        <p:txBody>
          <a:bodyPr/>
          <a:lstStyle/>
          <a:p>
            <a:fld id="{92B90AB6-7309-469C-ADB9-71A77EE69C8E}" type="slidenum">
              <a:rPr lang="en-CA" smtClean="0"/>
              <a:t>15</a:t>
            </a:fld>
            <a:endParaRPr lang="en-CA"/>
          </a:p>
        </p:txBody>
      </p:sp>
      <p:sp>
        <p:nvSpPr>
          <p:cNvPr id="5" name="Footer Placeholder 4"/>
          <p:cNvSpPr>
            <a:spLocks noGrp="1"/>
          </p:cNvSpPr>
          <p:nvPr>
            <p:ph type="ftr" sz="quarter" idx="11"/>
          </p:nvPr>
        </p:nvSpPr>
        <p:spPr/>
        <p:txBody>
          <a:bodyPr/>
          <a:lstStyle/>
          <a:p>
            <a:pPr>
              <a:defRPr/>
            </a:pPr>
            <a:r>
              <a:rPr lang="en-US"/>
              <a:t>Wimmers</a:t>
            </a:r>
          </a:p>
        </p:txBody>
      </p:sp>
    </p:spTree>
    <p:extLst>
      <p:ext uri="{BB962C8B-B14F-4D97-AF65-F5344CB8AC3E}">
        <p14:creationId xmlns:p14="http://schemas.microsoft.com/office/powerpoint/2010/main" val="79257803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Times New Roman" pitchFamily="18" charset="0"/>
                <a:ea typeface="MS PGothic" pitchFamily="34" charset="-128"/>
                <a:cs typeface="+mn-cs"/>
              </a:rPr>
              <a:t>A proper structural wood screw such as a self cutting high strength </a:t>
            </a:r>
            <a:r>
              <a:rPr lang="en-CA" sz="1200" kern="1200" dirty="0" err="1" smtClean="0">
                <a:solidFill>
                  <a:schemeClr val="tx1"/>
                </a:solidFill>
                <a:effectLst/>
                <a:latin typeface="Times New Roman" pitchFamily="18" charset="0"/>
                <a:ea typeface="MS PGothic" pitchFamily="34" charset="-128"/>
                <a:cs typeface="+mn-cs"/>
              </a:rPr>
              <a:t>Torx</a:t>
            </a:r>
            <a:r>
              <a:rPr lang="en-CA" sz="1200" kern="1200" dirty="0" smtClean="0">
                <a:solidFill>
                  <a:schemeClr val="tx1"/>
                </a:solidFill>
                <a:effectLst/>
                <a:latin typeface="Times New Roman" pitchFamily="18" charset="0"/>
                <a:ea typeface="MS PGothic" pitchFamily="34" charset="-128"/>
                <a:cs typeface="+mn-cs"/>
              </a:rPr>
              <a:t>, is often the most efficient method as the costs per connector is with typically around 2CAD relatively low, the labour cost per installation is also low, fairly high load bearing capacity is achieved, as some wood screws deliver a withdraw capacity of over 2 tons. A low level of accuracy is needed as elements have to be aligned and screws can be simply driven into the material in the approximate area specified. </a:t>
            </a:r>
          </a:p>
          <a:p>
            <a:endParaRPr lang="en-CA" sz="1200" kern="1200" dirty="0">
              <a:solidFill>
                <a:schemeClr val="tx1"/>
              </a:solidFill>
              <a:effectLst/>
              <a:latin typeface="Times New Roman" pitchFamily="18" charset="0"/>
              <a:ea typeface="MS PGothic" pitchFamily="34" charset="-128"/>
              <a:cs typeface="+mn-cs"/>
            </a:endParaRPr>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150</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238103449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a:t>Hex bolts </a:t>
            </a:r>
            <a:r>
              <a:rPr lang="en-CA" baseline="0" dirty="0" smtClean="0"/>
              <a:t>trigger </a:t>
            </a:r>
            <a:r>
              <a:rPr lang="en-CA" baseline="0" dirty="0"/>
              <a:t>relatively low </a:t>
            </a:r>
            <a:r>
              <a:rPr lang="en-CA" baseline="0" dirty="0" smtClean="0"/>
              <a:t>cost to purchase but the </a:t>
            </a:r>
            <a:r>
              <a:rPr lang="en-CA" baseline="0" dirty="0"/>
              <a:t>installation needs significantly more time because </a:t>
            </a:r>
            <a:r>
              <a:rPr lang="en-CA" baseline="0" dirty="0" smtClean="0"/>
              <a:t>each hole </a:t>
            </a:r>
            <a:r>
              <a:rPr lang="en-CA" baseline="0" dirty="0"/>
              <a:t>has to be </a:t>
            </a:r>
            <a:r>
              <a:rPr lang="en-CA" baseline="0" dirty="0" smtClean="0"/>
              <a:t>predrilled before the panel is lifted into position and large opening have to be prepared to allow to tighten nuts after installation. Then those openings have to be closed. The </a:t>
            </a:r>
            <a:r>
              <a:rPr lang="en-CA" baseline="0" dirty="0"/>
              <a:t>load bearing capacity is relatively </a:t>
            </a:r>
            <a:r>
              <a:rPr lang="en-CA" baseline="0" dirty="0" smtClean="0"/>
              <a:t>low and </a:t>
            </a:r>
            <a:r>
              <a:rPr lang="en-CA" baseline="0" dirty="0"/>
              <a:t>accuracy </a:t>
            </a:r>
            <a:r>
              <a:rPr lang="en-CA" baseline="0" dirty="0" smtClean="0"/>
              <a:t>needs </a:t>
            </a:r>
            <a:r>
              <a:rPr lang="en-CA" baseline="0" dirty="0"/>
              <a:t>is relatively high. Overall hex bolts are usually less competitive.</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151</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332248046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For</a:t>
            </a:r>
            <a:r>
              <a:rPr lang="en-CA" baseline="0" dirty="0" smtClean="0"/>
              <a:t> example, t</a:t>
            </a:r>
            <a:r>
              <a:rPr lang="en-CA" dirty="0" smtClean="0"/>
              <a:t>he</a:t>
            </a:r>
            <a:r>
              <a:rPr lang="en-CA" baseline="0" dirty="0" smtClean="0"/>
              <a:t> companies </a:t>
            </a:r>
            <a:r>
              <a:rPr lang="en-CA" baseline="0" dirty="0"/>
              <a:t>KNAPP </a:t>
            </a:r>
            <a:r>
              <a:rPr lang="en-CA" baseline="0" dirty="0" smtClean="0"/>
              <a:t>and PITZL offer </a:t>
            </a:r>
            <a:r>
              <a:rPr lang="en-CA" baseline="0" dirty="0"/>
              <a:t>a wide range of steel connectors to be preinstalled on a variety of components.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CA" baseline="0" dirty="0"/>
              <a:t>The price per piece is relatively high, depending on the size, installation needs lots of time, load bearing capacity can be very high, required accuracy is very high too as the two corresponding part have to align perfectly. Speed of assembly on site is high and finished product is very accurate. Easy disassembly possible.</a:t>
            </a:r>
          </a:p>
          <a:p>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152</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227543873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Two different types of heavy duty KNAPP connectors for very high loads. When recessed</a:t>
            </a:r>
            <a:r>
              <a:rPr lang="en-CA" baseline="0" dirty="0"/>
              <a:t> as shown, the connectors are hidden and secured from direct exposure to fire.</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153</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255185273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a:t>
            </a:r>
            <a:r>
              <a:rPr lang="en-CA" baseline="0" dirty="0"/>
              <a:t> company PITZL offers a wide range of high strength </a:t>
            </a:r>
            <a:r>
              <a:rPr lang="en-CA" baseline="0" dirty="0" smtClean="0"/>
              <a:t>aluminium* </a:t>
            </a:r>
            <a:r>
              <a:rPr lang="en-CA" baseline="0" dirty="0"/>
              <a:t>connectors to be preinstalled on all components.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CA" baseline="0" dirty="0"/>
              <a:t>The price per piece is very high, depending on the size, installation needs lots of time. Load bearing capacity can be very high, required accuracy is very high but resulting accuracy and ease of installation is very high too. The ease of assembly on site is the largest advantage compared to other competitors as the shape is optimized to let heavy elements effortlessly, without budging, sliding into the final position. Disassembly is an option in the future</a:t>
            </a:r>
            <a:r>
              <a:rPr lang="en-CA" baseline="0" dirty="0" smtClean="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CA" baseline="0" dirty="0" smtClean="0"/>
              <a:t>The large heavy duty double connector shown on the right side was developed specifically for the construction of the Wood Innovation Design Center in Prince George, BC build in 2013.</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CA" baseline="0" dirty="0" smtClean="0"/>
              <a:t>*Yes, aluminium! Because PITZL is German and in Germany (and any other country except USA and Canada) this metal is called aluminium </a:t>
            </a:r>
            <a:r>
              <a:rPr lang="en-CA" baseline="0" dirty="0" smtClean="0">
                <a:sym typeface="Wingdings" panose="05000000000000000000" pitchFamily="2" charset="2"/>
              </a:rPr>
              <a:t></a:t>
            </a:r>
            <a:endParaRPr lang="en-CA" baseline="0"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154</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239095980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smtClean="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155</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110584665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156</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60707569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157</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173137673"/>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158</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187580297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457200" y="719138"/>
            <a:ext cx="6400800" cy="3600450"/>
          </a:xfrm>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0DDC151D-5CBE-4E98-960D-8E241EDF1C10}" type="slidenum">
              <a:rPr lang="en-US" altLang="en-US" smtClean="0"/>
              <a:pPr>
                <a:spcBef>
                  <a:spcPct val="0"/>
                </a:spcBef>
              </a:pPr>
              <a:t>159</a:t>
            </a:fld>
            <a:endParaRPr lang="en-US" altLang="en-US"/>
          </a:p>
        </p:txBody>
      </p:sp>
      <p:sp>
        <p:nvSpPr>
          <p:cNvPr id="44037"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CA" altLang="en-US"/>
              <a:t>CWC Introduction to Prefabrication </a:t>
            </a:r>
            <a:endParaRPr lang="en-US" altLang="en-US"/>
          </a:p>
        </p:txBody>
      </p:sp>
      <p:sp>
        <p:nvSpPr>
          <p:cNvPr id="2" name="Footer Placeholder 1"/>
          <p:cNvSpPr>
            <a:spLocks noGrp="1"/>
          </p:cNvSpPr>
          <p:nvPr>
            <p:ph type="ftr" sz="quarter" idx="10"/>
          </p:nvPr>
        </p:nvSpPr>
        <p:spPr/>
        <p:txBody>
          <a:bodyPr/>
          <a:lstStyle/>
          <a:p>
            <a:pPr>
              <a:defRPr/>
            </a:pPr>
            <a:r>
              <a:rPr lang="en-US"/>
              <a:t>Wimmers</a:t>
            </a:r>
          </a:p>
        </p:txBody>
      </p:sp>
    </p:spTree>
    <p:extLst>
      <p:ext uri="{BB962C8B-B14F-4D97-AF65-F5344CB8AC3E}">
        <p14:creationId xmlns:p14="http://schemas.microsoft.com/office/powerpoint/2010/main" val="18470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2008 the first “taller” wood construction (of</a:t>
            </a:r>
            <a:r>
              <a:rPr lang="en-CA" baseline="0" dirty="0"/>
              <a:t> modern times) was build in London. The 9 floors of the </a:t>
            </a:r>
            <a:r>
              <a:rPr lang="en-CA" baseline="0" dirty="0" err="1" smtClean="0"/>
              <a:t>Stadthaus</a:t>
            </a:r>
            <a:r>
              <a:rPr lang="en-CA" baseline="0" dirty="0" smtClean="0"/>
              <a:t> in the Murray </a:t>
            </a:r>
            <a:r>
              <a:rPr lang="en-CA" baseline="0" dirty="0"/>
              <a:t>Grove </a:t>
            </a:r>
            <a:r>
              <a:rPr lang="en-CA" baseline="0" dirty="0" smtClean="0"/>
              <a:t>neighbourhood </a:t>
            </a:r>
            <a:r>
              <a:rPr lang="en-CA" baseline="0" dirty="0" smtClean="0"/>
              <a:t>in London was </a:t>
            </a:r>
            <a:r>
              <a:rPr lang="en-CA" baseline="0" dirty="0"/>
              <a:t>assembled with prefabricated Austrian CLT panels. </a:t>
            </a:r>
            <a:endParaRPr lang="en-US"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16</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351594656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160</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144146994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161</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782024728"/>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162</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3664337486"/>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163</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389620868"/>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164</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2954528508"/>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165</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1918134703"/>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166</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354219642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167</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61191575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168</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3061244578"/>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169</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15316138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2010’s were offering more complex 3D designs and parametric designs. BIM, first introduced by </a:t>
            </a:r>
            <a:r>
              <a:rPr lang="en-CA" dirty="0" err="1"/>
              <a:t>ArchiCad</a:t>
            </a:r>
            <a:r>
              <a:rPr lang="en-CA" dirty="0"/>
              <a:t> in 1987 (version 3.0) </a:t>
            </a:r>
            <a:r>
              <a:rPr lang="en-CA" dirty="0" smtClean="0"/>
              <a:t>combined with </a:t>
            </a:r>
            <a:r>
              <a:rPr lang="en-CA" dirty="0"/>
              <a:t>digital manufacturing offering a new level</a:t>
            </a:r>
            <a:r>
              <a:rPr lang="en-CA" baseline="0" dirty="0"/>
              <a:t> of design. </a:t>
            </a:r>
            <a:r>
              <a:rPr lang="en-CA" baseline="0" dirty="0" smtClean="0"/>
              <a:t>The limitations given through feasibility in manufacturing were step by step vanishing, architecture and design was becoming much more flexible and organic shapes or parametric design became possible and somewhat affordable.</a:t>
            </a:r>
            <a:endParaRPr lang="en-CA" dirty="0"/>
          </a:p>
        </p:txBody>
      </p:sp>
      <p:sp>
        <p:nvSpPr>
          <p:cNvPr id="4" name="Slide Number Placeholder 3"/>
          <p:cNvSpPr>
            <a:spLocks noGrp="1"/>
          </p:cNvSpPr>
          <p:nvPr>
            <p:ph type="sldNum" sz="quarter" idx="10"/>
          </p:nvPr>
        </p:nvSpPr>
        <p:spPr/>
        <p:txBody>
          <a:bodyPr/>
          <a:lstStyle/>
          <a:p>
            <a:fld id="{92B90AB6-7309-469C-ADB9-71A77EE69C8E}" type="slidenum">
              <a:rPr lang="en-CA" smtClean="0"/>
              <a:t>17</a:t>
            </a:fld>
            <a:endParaRPr lang="en-CA"/>
          </a:p>
        </p:txBody>
      </p:sp>
      <p:sp>
        <p:nvSpPr>
          <p:cNvPr id="5" name="Footer Placeholder 4"/>
          <p:cNvSpPr>
            <a:spLocks noGrp="1"/>
          </p:cNvSpPr>
          <p:nvPr>
            <p:ph type="ftr" sz="quarter" idx="11"/>
          </p:nvPr>
        </p:nvSpPr>
        <p:spPr/>
        <p:txBody>
          <a:bodyPr/>
          <a:lstStyle/>
          <a:p>
            <a:pPr>
              <a:defRPr/>
            </a:pPr>
            <a:r>
              <a:rPr lang="en-US"/>
              <a:t>Wimmers</a:t>
            </a:r>
          </a:p>
        </p:txBody>
      </p:sp>
    </p:spTree>
    <p:extLst>
      <p:ext uri="{BB962C8B-B14F-4D97-AF65-F5344CB8AC3E}">
        <p14:creationId xmlns:p14="http://schemas.microsoft.com/office/powerpoint/2010/main" val="365936663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170</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4144473727"/>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Due </a:t>
            </a:r>
            <a:r>
              <a:rPr lang="en-CA" dirty="0"/>
              <a:t>to the highly detailed planning required by prefabrication there is a high level cost control and cost certainty. It also produces much less waste so the clients </a:t>
            </a:r>
            <a:r>
              <a:rPr lang="en-CA" dirty="0" smtClean="0"/>
              <a:t>get </a:t>
            </a:r>
            <a:r>
              <a:rPr lang="en-CA" dirty="0"/>
              <a:t>more of the value they are paying for. There is also less insurance cost during the construction period since the construction period on site is drastically reduced, exposing it to less weather, vandalism and fire. With the reduced construction time on site, there is less noise and traffic infringement on the surrounding are. In busy areas, traffic disturbances can be quiet costly. Also only what is needed is shipped to the work site.</a:t>
            </a:r>
          </a:p>
          <a:p>
            <a:r>
              <a:rPr lang="en-CA" dirty="0"/>
              <a:t>Now some of the challenges are the high overhead cost that prefabrication companies have to contend with due to the facility and equipment that is required. Transportation cost can be impactful as well for certain projects, depending on the size of the components, distance and special requirements.</a:t>
            </a:r>
          </a:p>
          <a:p>
            <a:r>
              <a:rPr lang="en-CA" sz="1200" kern="1200" dirty="0" smtClean="0">
                <a:solidFill>
                  <a:schemeClr val="tx1"/>
                </a:solidFill>
                <a:effectLst/>
                <a:latin typeface="Times New Roman" pitchFamily="18" charset="0"/>
                <a:ea typeface="MS PGothic" pitchFamily="34" charset="-128"/>
                <a:cs typeface="+mn-cs"/>
              </a:rPr>
              <a:t>Another significant challenge the market is currently facing is the high upfront cost for the client. Banks have a typical payment key for mortgages according to progress. This key is not applicable for prefab!</a:t>
            </a:r>
            <a:endParaRPr lang="en-CA" sz="1200" kern="1200" dirty="0">
              <a:solidFill>
                <a:schemeClr val="tx1"/>
              </a:solidFill>
              <a:effectLst/>
              <a:latin typeface="Times New Roman" pitchFamily="18" charset="0"/>
              <a:ea typeface="MS PGothic" pitchFamily="34" charset="-128"/>
              <a:cs typeface="+mn-cs"/>
            </a:endParaRPr>
          </a:p>
        </p:txBody>
      </p:sp>
      <p:sp>
        <p:nvSpPr>
          <p:cNvPr id="4" name="Slide Number Placeholder 3"/>
          <p:cNvSpPr>
            <a:spLocks noGrp="1"/>
          </p:cNvSpPr>
          <p:nvPr>
            <p:ph type="sldNum" sz="quarter" idx="5"/>
          </p:nvPr>
        </p:nvSpPr>
        <p:spPr/>
        <p:txBody>
          <a:bodyPr/>
          <a:lstStyle/>
          <a:p>
            <a:fld id="{92B90AB6-7309-469C-ADB9-71A77EE69C8E}" type="slidenum">
              <a:rPr lang="en-CA" smtClean="0"/>
              <a:t>171</a:t>
            </a:fld>
            <a:endParaRPr lang="en-CA"/>
          </a:p>
        </p:txBody>
      </p:sp>
      <p:sp>
        <p:nvSpPr>
          <p:cNvPr id="5" name="Footer Placeholder 4"/>
          <p:cNvSpPr>
            <a:spLocks noGrp="1"/>
          </p:cNvSpPr>
          <p:nvPr>
            <p:ph type="ftr" sz="quarter" idx="10"/>
          </p:nvPr>
        </p:nvSpPr>
        <p:spPr/>
        <p:txBody>
          <a:bodyPr/>
          <a:lstStyle/>
          <a:p>
            <a:pPr>
              <a:defRPr/>
            </a:pPr>
            <a:r>
              <a:rPr lang="en-US"/>
              <a:t>Wimmers</a:t>
            </a:r>
          </a:p>
        </p:txBody>
      </p:sp>
    </p:spTree>
    <p:extLst>
      <p:ext uri="{BB962C8B-B14F-4D97-AF65-F5344CB8AC3E}">
        <p14:creationId xmlns:p14="http://schemas.microsoft.com/office/powerpoint/2010/main" val="347429408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smtClean="0"/>
          </a:p>
          <a:p>
            <a:r>
              <a:rPr lang="en-CA" dirty="0" smtClean="0"/>
              <a:t>The </a:t>
            </a:r>
            <a:r>
              <a:rPr lang="en-CA" dirty="0"/>
              <a:t>construction industry in Canada is facing a large labour shortage. Now this can be an advantage for prefab since it increases the productivity. Automation is also an option. The work environment is much nicer for construction workers since most of the time is spent in climate controlled large facilities that do not move, are ergonomically optimised and safer. That gives them a more reliable job. It also allows the company to keep working through out the winter months, preparing projects which can be shipped out as soon as the weather allows for it. A huge challenge the prefab industry is currently facing is the lack educated, skilled labour. There are initiatives by some schools and universities to remedy that but it will take time.</a:t>
            </a:r>
          </a:p>
        </p:txBody>
      </p:sp>
      <p:sp>
        <p:nvSpPr>
          <p:cNvPr id="4" name="Slide Number Placeholder 3"/>
          <p:cNvSpPr>
            <a:spLocks noGrp="1"/>
          </p:cNvSpPr>
          <p:nvPr>
            <p:ph type="sldNum" sz="quarter" idx="5"/>
          </p:nvPr>
        </p:nvSpPr>
        <p:spPr/>
        <p:txBody>
          <a:bodyPr/>
          <a:lstStyle/>
          <a:p>
            <a:fld id="{92B90AB6-7309-469C-ADB9-71A77EE69C8E}" type="slidenum">
              <a:rPr lang="en-CA" smtClean="0"/>
              <a:t>172</a:t>
            </a:fld>
            <a:endParaRPr lang="en-CA"/>
          </a:p>
        </p:txBody>
      </p:sp>
      <p:sp>
        <p:nvSpPr>
          <p:cNvPr id="5" name="Footer Placeholder 4"/>
          <p:cNvSpPr>
            <a:spLocks noGrp="1"/>
          </p:cNvSpPr>
          <p:nvPr>
            <p:ph type="ftr" sz="quarter" idx="10"/>
          </p:nvPr>
        </p:nvSpPr>
        <p:spPr/>
        <p:txBody>
          <a:bodyPr/>
          <a:lstStyle/>
          <a:p>
            <a:pPr>
              <a:defRPr/>
            </a:pPr>
            <a:r>
              <a:rPr lang="en-US"/>
              <a:t>Wimmers</a:t>
            </a:r>
          </a:p>
        </p:txBody>
      </p:sp>
    </p:spTree>
    <p:extLst>
      <p:ext uri="{BB962C8B-B14F-4D97-AF65-F5344CB8AC3E}">
        <p14:creationId xmlns:p14="http://schemas.microsoft.com/office/powerpoint/2010/main" val="264777411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General </a:t>
            </a:r>
            <a:r>
              <a:rPr lang="en-CA" dirty="0"/>
              <a:t>advantage is that there should be no change orders. Now this can be a disadvantage as well. Once the project is planned out, there is little room for flexibility so unexpected challenges can be very costly. A shorter lead time can be achieved since multiple construction process can take place at the same time. </a:t>
            </a:r>
          </a:p>
        </p:txBody>
      </p:sp>
      <p:sp>
        <p:nvSpPr>
          <p:cNvPr id="4" name="Slide Number Placeholder 3"/>
          <p:cNvSpPr>
            <a:spLocks noGrp="1"/>
          </p:cNvSpPr>
          <p:nvPr>
            <p:ph type="sldNum" sz="quarter" idx="5"/>
          </p:nvPr>
        </p:nvSpPr>
        <p:spPr/>
        <p:txBody>
          <a:bodyPr/>
          <a:lstStyle/>
          <a:p>
            <a:fld id="{92B90AB6-7309-469C-ADB9-71A77EE69C8E}" type="slidenum">
              <a:rPr lang="en-CA" smtClean="0"/>
              <a:t>173</a:t>
            </a:fld>
            <a:endParaRPr lang="en-CA"/>
          </a:p>
        </p:txBody>
      </p:sp>
      <p:sp>
        <p:nvSpPr>
          <p:cNvPr id="5" name="Footer Placeholder 4"/>
          <p:cNvSpPr>
            <a:spLocks noGrp="1"/>
          </p:cNvSpPr>
          <p:nvPr>
            <p:ph type="ftr" sz="quarter" idx="10"/>
          </p:nvPr>
        </p:nvSpPr>
        <p:spPr/>
        <p:txBody>
          <a:bodyPr/>
          <a:lstStyle/>
          <a:p>
            <a:pPr>
              <a:defRPr/>
            </a:pPr>
            <a:r>
              <a:rPr lang="en-US"/>
              <a:t>Wimmers</a:t>
            </a:r>
          </a:p>
        </p:txBody>
      </p:sp>
    </p:spTree>
    <p:extLst>
      <p:ext uri="{BB962C8B-B14F-4D97-AF65-F5344CB8AC3E}">
        <p14:creationId xmlns:p14="http://schemas.microsoft.com/office/powerpoint/2010/main" val="132402039"/>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pitchFamily="18" charset="0"/>
                <a:ea typeface="MS PGothic" pitchFamily="34" charset="-128"/>
                <a:cs typeface="+mn-cs"/>
              </a:rPr>
              <a:t>When volumetric prefabrication is chosen, generally all walls, ceilings and floors are doubled up, because each module is typically closed on at least 4 of the 6 sides. This generally increases the consumption of materials and </a:t>
            </a:r>
            <a:r>
              <a:rPr lang="en-US" sz="1200" kern="1200" dirty="0" err="1" smtClean="0">
                <a:solidFill>
                  <a:schemeClr val="tx1"/>
                </a:solidFill>
                <a:effectLst/>
                <a:latin typeface="Times New Roman" pitchFamily="18" charset="0"/>
                <a:ea typeface="MS PGothic" pitchFamily="34" charset="-128"/>
                <a:cs typeface="+mn-cs"/>
              </a:rPr>
              <a:t>labour</a:t>
            </a:r>
            <a:r>
              <a:rPr lang="en-US" sz="1200" kern="1200" dirty="0" smtClean="0">
                <a:solidFill>
                  <a:schemeClr val="tx1"/>
                </a:solidFill>
                <a:effectLst/>
                <a:latin typeface="Times New Roman" pitchFamily="18" charset="0"/>
                <a:ea typeface="MS PGothic" pitchFamily="34" charset="-128"/>
                <a:cs typeface="+mn-cs"/>
              </a:rPr>
              <a:t> involved. This inherent disadvantage of volumetric construction can only be overcome under very specific circumstances.</a:t>
            </a:r>
            <a:endParaRPr lang="en-CA" sz="1200" kern="1200" dirty="0" smtClean="0">
              <a:solidFill>
                <a:schemeClr val="tx1"/>
              </a:solidFill>
              <a:effectLst/>
              <a:latin typeface="Times New Roman" pitchFamily="18" charset="0"/>
              <a:ea typeface="MS PGothic" pitchFamily="34" charset="-128"/>
              <a:cs typeface="+mn-cs"/>
            </a:endParaRPr>
          </a:p>
          <a:p>
            <a:r>
              <a:rPr lang="en-US" sz="1200" kern="1200" dirty="0" smtClean="0">
                <a:solidFill>
                  <a:schemeClr val="tx1"/>
                </a:solidFill>
                <a:effectLst/>
                <a:latin typeface="Times New Roman" pitchFamily="18" charset="0"/>
                <a:ea typeface="MS PGothic" pitchFamily="34" charset="-128"/>
                <a:cs typeface="+mn-cs"/>
              </a:rPr>
              <a:t>The potential gap between the walls and floor to ceiling can increase the risks of hidden channels allowing fire and smoke to travel over far distances inside a building, potentially undetected. To address this issue with appropriate compartmentalization is particularly important with volumetric construction. </a:t>
            </a:r>
            <a:endParaRPr lang="en-CA" sz="1200" kern="1200" dirty="0" smtClean="0">
              <a:solidFill>
                <a:schemeClr val="tx1"/>
              </a:solidFill>
              <a:effectLst/>
              <a:latin typeface="Times New Roman" pitchFamily="18" charset="0"/>
              <a:ea typeface="MS PGothic" pitchFamily="34" charset="-128"/>
              <a:cs typeface="+mn-cs"/>
            </a:endParaRPr>
          </a:p>
          <a:p>
            <a:r>
              <a:rPr lang="en-US" sz="1200" kern="1200" dirty="0" smtClean="0">
                <a:solidFill>
                  <a:schemeClr val="tx1"/>
                </a:solidFill>
                <a:effectLst/>
                <a:latin typeface="Times New Roman" pitchFamily="18" charset="0"/>
                <a:ea typeface="MS PGothic" pitchFamily="34" charset="-128"/>
                <a:cs typeface="+mn-cs"/>
              </a:rPr>
              <a:t>Volumetric construction might have an advantage if a large number of similar or identical modules are requested (e.g. Hotel, Student residence etc.) or if the installation speed on site has to be extraordinary high (rule of thumb: faster than one floor per day).</a:t>
            </a:r>
            <a:endParaRPr lang="en-CA" sz="1200" kern="1200" dirty="0" smtClean="0">
              <a:solidFill>
                <a:schemeClr val="tx1"/>
              </a:solidFill>
              <a:effectLst/>
              <a:latin typeface="Times New Roman" pitchFamily="18" charset="0"/>
              <a:ea typeface="MS PGothic" pitchFamily="34" charset="-128"/>
              <a:cs typeface="+mn-cs"/>
            </a:endParaRPr>
          </a:p>
          <a:p>
            <a:r>
              <a:rPr lang="en-CA" sz="1200" kern="1200" dirty="0" smtClean="0">
                <a:solidFill>
                  <a:schemeClr val="tx1"/>
                </a:solidFill>
                <a:effectLst/>
                <a:latin typeface="Times New Roman" pitchFamily="18" charset="0"/>
                <a:ea typeface="MS PGothic" pitchFamily="34" charset="-128"/>
                <a:cs typeface="+mn-cs"/>
              </a:rPr>
              <a:t>If well engineered t</a:t>
            </a:r>
            <a:r>
              <a:rPr lang="en-US" sz="1200" kern="1200" dirty="0" smtClean="0">
                <a:solidFill>
                  <a:schemeClr val="tx1"/>
                </a:solidFill>
                <a:effectLst/>
                <a:latin typeface="Times New Roman" pitchFamily="18" charset="0"/>
                <a:ea typeface="MS PGothic" pitchFamily="34" charset="-128"/>
                <a:cs typeface="+mn-cs"/>
              </a:rPr>
              <a:t>he potential gap and separation between the walls and floor to ceiling can increase the acoustic performance of the finished building.</a:t>
            </a:r>
            <a:endParaRPr lang="en-CA" sz="1200" kern="1200" dirty="0" smtClean="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174</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47233427"/>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Discussion</a:t>
            </a:r>
            <a:r>
              <a:rPr lang="en-US" baseline="0" dirty="0" smtClean="0"/>
              <a:t> volumetric</a:t>
            </a:r>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As already shown earlier, there are fundamental differences in how volumetric construction is done in Canada or in other parts of the world. The following slides are giving a direct comparison.</a:t>
            </a:r>
          </a:p>
          <a:p>
            <a:endParaRPr lang="en-CA" dirty="0" smtClean="0"/>
          </a:p>
          <a:p>
            <a:r>
              <a:rPr lang="en-CA" dirty="0" smtClean="0"/>
              <a:t>In </a:t>
            </a:r>
            <a:r>
              <a:rPr lang="en-CA" dirty="0"/>
              <a:t>modular construction</a:t>
            </a:r>
            <a:r>
              <a:rPr lang="en-CA" baseline="0" dirty="0"/>
              <a:t> </a:t>
            </a:r>
            <a:r>
              <a:rPr lang="en-CA" dirty="0"/>
              <a:t>we can find fundamental differences regarding the strategies between countries. In both countries exemptions to the rule can be found,</a:t>
            </a:r>
            <a:r>
              <a:rPr lang="en-CA" baseline="0" dirty="0"/>
              <a:t> here we are focussing on the majority.</a:t>
            </a:r>
            <a:endParaRPr lang="en-CA" dirty="0"/>
          </a:p>
          <a:p>
            <a:r>
              <a:rPr lang="en-CA" dirty="0"/>
              <a:t>Canada</a:t>
            </a:r>
          </a:p>
          <a:p>
            <a:r>
              <a:rPr lang="en-CA" dirty="0" smtClean="0"/>
              <a:t>Generally, </a:t>
            </a:r>
            <a:r>
              <a:rPr lang="en-CA" dirty="0"/>
              <a:t>the 2D components </a:t>
            </a:r>
            <a:r>
              <a:rPr lang="en-US" sz="1200" dirty="0"/>
              <a:t>(walls roof, floors) are put together to a 3D structure as soon as possible,</a:t>
            </a:r>
            <a:r>
              <a:rPr lang="en-US" sz="1200" baseline="0" dirty="0"/>
              <a:t> u</a:t>
            </a:r>
            <a:r>
              <a:rPr lang="en-US" sz="1200" dirty="0"/>
              <a:t>sually already after reaching</a:t>
            </a:r>
            <a:r>
              <a:rPr lang="en-US" sz="1200" baseline="0" dirty="0"/>
              <a:t> level 1a. All other steps </a:t>
            </a:r>
            <a:r>
              <a:rPr lang="en-US" sz="1200" baseline="0" dirty="0" smtClean="0"/>
              <a:t>now must be done </a:t>
            </a:r>
            <a:r>
              <a:rPr lang="en-US" sz="1200" baseline="0" dirty="0"/>
              <a:t>in a 3D environment and the ergonomic advantages of </a:t>
            </a:r>
            <a:r>
              <a:rPr lang="en-US" sz="1200" baseline="0" dirty="0" smtClean="0"/>
              <a:t>production </a:t>
            </a:r>
            <a:r>
              <a:rPr lang="en-US" sz="1200" baseline="0" dirty="0"/>
              <a:t>on large tables is lost.</a:t>
            </a:r>
          </a:p>
          <a:p>
            <a:r>
              <a:rPr lang="en-US" sz="1200" baseline="0" dirty="0"/>
              <a:t>Architecturally, modular construction is often quite obvious and triggers therefore some resistance in the architectural community and on the consumer side.</a:t>
            </a:r>
          </a:p>
          <a:p>
            <a:r>
              <a:rPr lang="en-US" sz="1200" baseline="0" dirty="0"/>
              <a:t>Europe</a:t>
            </a:r>
          </a:p>
          <a:p>
            <a:r>
              <a:rPr lang="en-CA" dirty="0"/>
              <a:t>All components</a:t>
            </a:r>
            <a:r>
              <a:rPr lang="en-CA" baseline="0" dirty="0"/>
              <a:t> </a:t>
            </a:r>
            <a:r>
              <a:rPr lang="en-US" sz="1200" dirty="0"/>
              <a:t>(walls roof, floors) are brought at least to level 2a or 2b to use as much of the advantages prefabrication can offer.</a:t>
            </a:r>
          </a:p>
          <a:p>
            <a:r>
              <a:rPr lang="en-US" sz="1200" dirty="0"/>
              <a:t>The</a:t>
            </a:r>
            <a:r>
              <a:rPr lang="en-US" sz="1200" baseline="0" dirty="0"/>
              <a:t> final step of putting them together in a 3D format is only done if it actually makes sense. On site everything is plug &amp; play and pods can be integrated. Architecturally it is often difficult to recognize what type of prefabrication was used.</a:t>
            </a:r>
            <a:endParaRPr lang="en-CA" dirty="0"/>
          </a:p>
          <a:p>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175</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1144639139"/>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176</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2051151874"/>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177</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1928742018"/>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Times New Roman" pitchFamily="18" charset="0"/>
                <a:ea typeface="MS PGothic" pitchFamily="34" charset="-128"/>
                <a:cs typeface="+mn-cs"/>
              </a:rPr>
              <a:t>The first two bullets are partially dependent on the building codes used across Canada. Current building codes are none homogenous when it comes to thermal performance and quality related issues such as air tightness and humidity control. Generally, it should be understood that building codes are not describing good quality or performance, or anything which could be considered up-to-date. Because of several reasons, building codes are running often behind what the industry is able to provide. This delay can easy be more than 20 years.</a:t>
            </a:r>
          </a:p>
          <a:p>
            <a:r>
              <a:rPr lang="en-CA" sz="1200" kern="1200" dirty="0" smtClean="0">
                <a:solidFill>
                  <a:schemeClr val="tx1"/>
                </a:solidFill>
                <a:effectLst/>
                <a:latin typeface="Times New Roman" pitchFamily="18" charset="0"/>
                <a:ea typeface="MS PGothic" pitchFamily="34" charset="-128"/>
                <a:cs typeface="+mn-cs"/>
              </a:rPr>
              <a:t>Informed clients would also trigger a change in construction industry.</a:t>
            </a:r>
          </a:p>
          <a:p>
            <a:endParaRPr lang="en-CA" sz="1200" kern="1200" dirty="0" smtClean="0">
              <a:solidFill>
                <a:schemeClr val="tx1"/>
              </a:solidFill>
              <a:effectLst/>
              <a:latin typeface="Times New Roman" pitchFamily="18" charset="0"/>
              <a:ea typeface="MS PGothic" pitchFamily="34" charset="-128"/>
              <a:cs typeface="+mn-cs"/>
            </a:endParaRPr>
          </a:p>
          <a:p>
            <a:r>
              <a:rPr lang="en-CA" sz="1200" kern="1200" dirty="0" smtClean="0">
                <a:solidFill>
                  <a:schemeClr val="tx1"/>
                </a:solidFill>
                <a:effectLst/>
                <a:latin typeface="Times New Roman" pitchFamily="18" charset="0"/>
                <a:ea typeface="MS PGothic" pitchFamily="34" charset="-128"/>
                <a:cs typeface="+mn-cs"/>
              </a:rPr>
              <a:t>The training and education for all involved parties, including architects, engineers, building authorities and inspectors, builders, trades and the clients is essential to change the quality and culture.</a:t>
            </a:r>
          </a:p>
          <a:p>
            <a:endParaRPr lang="en-CA" sz="1200" kern="1200" dirty="0" smtClean="0">
              <a:solidFill>
                <a:schemeClr val="tx1"/>
              </a:solidFill>
              <a:effectLst/>
              <a:latin typeface="Times New Roman" pitchFamily="18" charset="0"/>
              <a:ea typeface="MS PGothic" pitchFamily="34" charset="-128"/>
              <a:cs typeface="+mn-cs"/>
            </a:endParaRPr>
          </a:p>
          <a:p>
            <a:r>
              <a:rPr lang="en-CA" sz="1200" kern="1200" dirty="0" smtClean="0">
                <a:solidFill>
                  <a:schemeClr val="tx1"/>
                </a:solidFill>
                <a:effectLst/>
                <a:latin typeface="Times New Roman" pitchFamily="18" charset="0"/>
                <a:ea typeface="MS PGothic" pitchFamily="34" charset="-128"/>
                <a:cs typeface="+mn-cs"/>
              </a:rPr>
              <a:t>As explained in the first lesson, building codes are currently changing and are becoming more demanding over the next 10 years. In the case of BC, the Energy Step Code defines a reasonable minimum performance and quality for 2032 which can likely be achieved more cost effectively by utilizing prefabrication. As long as the local code allows exterior walls to be build with only a 2x6 stud wall without exterior insulation, prefabrication will probably not be the method of choice. So the transition or the speed of transition to prefabrication depends largely on the requirements defined in national, provincial or local building codes.</a:t>
            </a:r>
          </a:p>
          <a:p>
            <a:endParaRPr lang="en-CA" sz="1200" kern="1200" dirty="0" smtClean="0">
              <a:solidFill>
                <a:schemeClr val="tx1"/>
              </a:solidFill>
              <a:effectLst/>
              <a:latin typeface="Times New Roman" pitchFamily="18" charset="0"/>
              <a:ea typeface="MS PGothic" pitchFamily="34" charset="-128"/>
              <a:cs typeface="+mn-cs"/>
            </a:endParaRPr>
          </a:p>
          <a:p>
            <a:r>
              <a:rPr lang="en-CA" sz="1200" kern="1200" dirty="0" smtClean="0">
                <a:solidFill>
                  <a:schemeClr val="tx1"/>
                </a:solidFill>
                <a:effectLst/>
                <a:latin typeface="Times New Roman" pitchFamily="18" charset="0"/>
                <a:ea typeface="MS PGothic" pitchFamily="34" charset="-128"/>
                <a:cs typeface="+mn-cs"/>
              </a:rPr>
              <a:t>As explained in the first section of lesson three, utilizing the same procedures and methods of on-site construction and just moving them into a controlled environment is not the idea of prefabrication and leaves the optimization potential largely untouched.</a:t>
            </a:r>
          </a:p>
          <a:p>
            <a:endParaRPr lang="en-CA" sz="1200" kern="1200" dirty="0" smtClean="0">
              <a:solidFill>
                <a:schemeClr val="tx1"/>
              </a:solidFill>
              <a:effectLst/>
              <a:latin typeface="Times New Roman" pitchFamily="18" charset="0"/>
              <a:ea typeface="MS PGothic" pitchFamily="34" charset="-128"/>
              <a:cs typeface="+mn-cs"/>
            </a:endParaRPr>
          </a:p>
          <a:p>
            <a:r>
              <a:rPr lang="en-CA" sz="1200" kern="1200" dirty="0" smtClean="0">
                <a:solidFill>
                  <a:schemeClr val="tx1"/>
                </a:solidFill>
                <a:effectLst/>
                <a:latin typeface="Times New Roman" pitchFamily="18" charset="0"/>
                <a:ea typeface="MS PGothic" pitchFamily="34" charset="-128"/>
                <a:cs typeface="+mn-cs"/>
              </a:rPr>
              <a:t>In the transition phase the implementation of prefabrication is challenging as large parts of the industry are not familiar of the potential of prefabrication and is also not sufficiently trained. It will take several years and probably several thousand successful projects to overcome the largely suboptimal reputation of prefabrication, largely triggered by trailer homes and traditional modular construction.</a:t>
            </a:r>
          </a:p>
          <a:p>
            <a:endParaRPr lang="en-CA" sz="1200" kern="1200" dirty="0" smtClean="0">
              <a:solidFill>
                <a:schemeClr val="tx1"/>
              </a:solidFill>
              <a:effectLst/>
              <a:latin typeface="Times New Roman" pitchFamily="18" charset="0"/>
              <a:ea typeface="MS PGothic" pitchFamily="34" charset="-128"/>
              <a:cs typeface="+mn-cs"/>
            </a:endParaRPr>
          </a:p>
          <a:p>
            <a:r>
              <a:rPr lang="en-CA" sz="1200" kern="1200" dirty="0" smtClean="0">
                <a:solidFill>
                  <a:schemeClr val="tx1"/>
                </a:solidFill>
                <a:effectLst/>
                <a:latin typeface="Times New Roman" pitchFamily="18" charset="0"/>
                <a:ea typeface="MS PGothic" pitchFamily="34" charset="-128"/>
                <a:cs typeface="+mn-cs"/>
              </a:rPr>
              <a:t>Site inspections of insulation, electrical and plumbing will have to be reorganized to be more accommodating for prefabrication. Many central European countries reduced site inspections to only one final inspection or eliminated them entirely.</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178</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4148089355"/>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Prefabrication becomes competitive or superior if more emphasis is</a:t>
            </a:r>
            <a:r>
              <a:rPr lang="en-CA" baseline="0" dirty="0" smtClean="0"/>
              <a:t> put on quality and energy efficiency. To achieve this, many existing prefabrication companies have to go through an internal quality improving process and education will have to be offered for existing and new companies. This will also enable existing and new prefab companies to optimize their production process to increase competitiveness.</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179</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24087408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baseline="0" dirty="0"/>
              <a:t>Parametric design and digital manufacturing now allows for a new level of complexity regarding the architectural form.</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18</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3771751234"/>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Times New Roman" pitchFamily="18" charset="0"/>
                <a:ea typeface="MS PGothic" pitchFamily="34" charset="-128"/>
                <a:cs typeface="+mn-cs"/>
              </a:rPr>
              <a:t>Only a small portion of all processes necessary to build a building are currently offered by the majority of prefabrication companies in Canada. There are some exemptions! But a large amount of steps which could be included and decrease the overall costs are currently rarely presented. </a:t>
            </a:r>
          </a:p>
          <a:p>
            <a:r>
              <a:rPr lang="en-CA" sz="1200" kern="1200" dirty="0" smtClean="0">
                <a:solidFill>
                  <a:schemeClr val="tx1"/>
                </a:solidFill>
                <a:effectLst/>
                <a:latin typeface="Times New Roman" pitchFamily="18" charset="0"/>
                <a:ea typeface="MS PGothic" pitchFamily="34" charset="-128"/>
                <a:cs typeface="+mn-cs"/>
              </a:rPr>
              <a:t>Imagine you apply this to the process of buying a car. You get the body delivered to your home but the interior, electrical system, mechanical parts, the engine and everything else has to assembled on site. </a:t>
            </a:r>
            <a:endParaRPr lang="en-CA" sz="1200" kern="1200" dirty="0">
              <a:solidFill>
                <a:schemeClr val="tx1"/>
              </a:solidFill>
              <a:effectLst/>
              <a:latin typeface="Times New Roman" pitchFamily="18" charset="0"/>
              <a:ea typeface="MS PGothic" pitchFamily="34" charset="-128"/>
              <a:cs typeface="+mn-cs"/>
            </a:endParaRPr>
          </a:p>
        </p:txBody>
      </p:sp>
      <p:sp>
        <p:nvSpPr>
          <p:cNvPr id="4" name="Slide Number Placeholder 3"/>
          <p:cNvSpPr>
            <a:spLocks noGrp="1"/>
          </p:cNvSpPr>
          <p:nvPr>
            <p:ph type="sldNum" sz="quarter" idx="10"/>
          </p:nvPr>
        </p:nvSpPr>
        <p:spPr/>
        <p:txBody>
          <a:bodyPr/>
          <a:lstStyle/>
          <a:p>
            <a:fld id="{92B90AB6-7309-469C-ADB9-71A77EE69C8E}" type="slidenum">
              <a:rPr lang="en-CA" smtClean="0"/>
              <a:t>180</a:t>
            </a:fld>
            <a:endParaRPr lang="en-CA"/>
          </a:p>
        </p:txBody>
      </p:sp>
      <p:sp>
        <p:nvSpPr>
          <p:cNvPr id="5" name="Footer Placeholder 4"/>
          <p:cNvSpPr>
            <a:spLocks noGrp="1"/>
          </p:cNvSpPr>
          <p:nvPr>
            <p:ph type="ftr" sz="quarter" idx="11"/>
          </p:nvPr>
        </p:nvSpPr>
        <p:spPr/>
        <p:txBody>
          <a:bodyPr/>
          <a:lstStyle/>
          <a:p>
            <a:pPr>
              <a:defRPr/>
            </a:pPr>
            <a:r>
              <a:rPr lang="en-US"/>
              <a:t>Wimmers</a:t>
            </a:r>
          </a:p>
        </p:txBody>
      </p:sp>
    </p:spTree>
    <p:extLst>
      <p:ext uri="{BB962C8B-B14F-4D97-AF65-F5344CB8AC3E}">
        <p14:creationId xmlns:p14="http://schemas.microsoft.com/office/powerpoint/2010/main" val="1976586413"/>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457200" y="719138"/>
            <a:ext cx="6400800" cy="3600450"/>
          </a:xfrm>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sz="6000" b="1" dirty="0" smtClean="0">
                <a:solidFill>
                  <a:schemeClr val="tx1">
                    <a:lumMod val="65000"/>
                    <a:lumOff val="35000"/>
                  </a:schemeClr>
                </a:solidFill>
              </a:rPr>
              <a:t>Case Studies and Discussion</a:t>
            </a:r>
            <a:r>
              <a:rPr lang="en-CA" altLang="en-US" b="1" dirty="0" smtClean="0">
                <a:solidFill>
                  <a:schemeClr val="tx1">
                    <a:lumMod val="65000"/>
                    <a:lumOff val="35000"/>
                  </a:schemeClr>
                </a:solidFill>
              </a:rPr>
              <a:t> </a:t>
            </a:r>
            <a:endParaRPr lang="en-CA" altLang="en-US" sz="2000" dirty="0" smtClean="0">
              <a:solidFill>
                <a:schemeClr val="tx1">
                  <a:lumMod val="65000"/>
                  <a:lumOff val="35000"/>
                </a:schemeClr>
              </a:solidFill>
            </a:endParaRPr>
          </a:p>
          <a:p>
            <a:r>
              <a:rPr lang="en-CA" b="1" i="1" dirty="0" smtClean="0"/>
              <a:t>Objectives: </a:t>
            </a:r>
            <a:endParaRPr lang="en-US" sz="2000" b="0" i="0" dirty="0" smtClean="0"/>
          </a:p>
          <a:p>
            <a:r>
              <a:rPr lang="en-CA" dirty="0" smtClean="0"/>
              <a:t>Discuss following aspects by utilizing case studies of your choice</a:t>
            </a:r>
          </a:p>
          <a:p>
            <a:pPr marL="628650" lvl="1" indent="-171450">
              <a:buFont typeface="Arial" panose="020B0604020202020204" pitchFamily="34" charset="0"/>
              <a:buChar char="•"/>
            </a:pPr>
            <a:r>
              <a:rPr lang="en-CA" dirty="0" smtClean="0"/>
              <a:t>Recall process sequence of design, manufacturing and installation </a:t>
            </a:r>
            <a:endParaRPr lang="en-US" dirty="0" smtClean="0"/>
          </a:p>
          <a:p>
            <a:pPr marL="628650" lvl="1" indent="-171450">
              <a:buFont typeface="Arial" panose="020B0604020202020204" pitchFamily="34" charset="0"/>
              <a:buChar char="•"/>
            </a:pPr>
            <a:r>
              <a:rPr lang="en-CA" dirty="0" smtClean="0"/>
              <a:t>Discuss </a:t>
            </a:r>
            <a:r>
              <a:rPr lang="en-US" dirty="0" smtClean="0"/>
              <a:t>the obstacles during the transition from current status to prefabrication</a:t>
            </a:r>
          </a:p>
          <a:p>
            <a:pPr marL="628650" lvl="1" indent="-171450">
              <a:buFont typeface="Arial" panose="020B0604020202020204" pitchFamily="34" charset="0"/>
              <a:buChar char="•"/>
            </a:pPr>
            <a:r>
              <a:rPr lang="en-CA" dirty="0" smtClean="0"/>
              <a:t>Evaluate </a:t>
            </a:r>
            <a:r>
              <a:rPr lang="en-US" dirty="0" smtClean="0"/>
              <a:t>potential obstacles </a:t>
            </a:r>
            <a:r>
              <a:rPr lang="en-CA" dirty="0" smtClean="0"/>
              <a:t>in the regularity system such as current set-up of building code and building </a:t>
            </a:r>
            <a:r>
              <a:rPr lang="en-US" dirty="0" smtClean="0"/>
              <a:t>inspections </a:t>
            </a:r>
          </a:p>
          <a:p>
            <a:pPr marL="628650" lvl="1" indent="-171450">
              <a:buFont typeface="Arial" panose="020B0604020202020204" pitchFamily="34" charset="0"/>
              <a:buChar char="•"/>
            </a:pPr>
            <a:r>
              <a:rPr lang="en-CA" dirty="0" smtClean="0"/>
              <a:t>Discuss </a:t>
            </a:r>
            <a:r>
              <a:rPr lang="en-US" dirty="0" smtClean="0"/>
              <a:t>potential obstacles</a:t>
            </a:r>
            <a:r>
              <a:rPr lang="en-CA" dirty="0" smtClean="0"/>
              <a:t> in the</a:t>
            </a:r>
            <a:r>
              <a:rPr lang="en-US" dirty="0" smtClean="0"/>
              <a:t> financial system</a:t>
            </a:r>
            <a:endParaRPr lang="en-CA" altLang="en-US" dirty="0" smtClean="0">
              <a:solidFill>
                <a:schemeClr val="tx1">
                  <a:lumMod val="65000"/>
                  <a:lumOff val="35000"/>
                </a:schemeClr>
              </a:solidFill>
            </a:endParaRPr>
          </a:p>
          <a:p>
            <a:endParaRPr lang="en-US" altLang="en-US" dirty="0"/>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0DDC151D-5CBE-4E98-960D-8E241EDF1C10}" type="slidenum">
              <a:rPr lang="en-US" altLang="en-US" smtClean="0"/>
              <a:pPr>
                <a:spcBef>
                  <a:spcPct val="0"/>
                </a:spcBef>
              </a:pPr>
              <a:t>181</a:t>
            </a:fld>
            <a:endParaRPr lang="en-US" altLang="en-US"/>
          </a:p>
        </p:txBody>
      </p:sp>
      <p:sp>
        <p:nvSpPr>
          <p:cNvPr id="44037"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CA" altLang="en-US"/>
              <a:t>CWC Introduction to Prefabrication </a:t>
            </a:r>
            <a:endParaRPr lang="en-US" altLang="en-US"/>
          </a:p>
        </p:txBody>
      </p:sp>
      <p:sp>
        <p:nvSpPr>
          <p:cNvPr id="2" name="Footer Placeholder 1"/>
          <p:cNvSpPr>
            <a:spLocks noGrp="1"/>
          </p:cNvSpPr>
          <p:nvPr>
            <p:ph type="ftr" sz="quarter" idx="10"/>
          </p:nvPr>
        </p:nvSpPr>
        <p:spPr/>
        <p:txBody>
          <a:bodyPr/>
          <a:lstStyle/>
          <a:p>
            <a:pPr>
              <a:defRPr/>
            </a:pPr>
            <a:r>
              <a:rPr lang="en-US"/>
              <a:t>Wimmers</a:t>
            </a:r>
          </a:p>
        </p:txBody>
      </p:sp>
    </p:spTree>
    <p:extLst>
      <p:ext uri="{BB962C8B-B14F-4D97-AF65-F5344CB8AC3E}">
        <p14:creationId xmlns:p14="http://schemas.microsoft.com/office/powerpoint/2010/main" val="1443756952"/>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457200" y="719138"/>
            <a:ext cx="6400800" cy="3600450"/>
          </a:xfrm>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aseline="0" dirty="0"/>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0DDC151D-5CBE-4E98-960D-8E241EDF1C10}" type="slidenum">
              <a:rPr lang="en-US" altLang="en-US" smtClean="0"/>
              <a:pPr>
                <a:spcBef>
                  <a:spcPct val="0"/>
                </a:spcBef>
              </a:pPr>
              <a:t>182</a:t>
            </a:fld>
            <a:endParaRPr lang="en-US" altLang="en-US"/>
          </a:p>
        </p:txBody>
      </p:sp>
      <p:sp>
        <p:nvSpPr>
          <p:cNvPr id="44037"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CA" altLang="en-US"/>
              <a:t>CWC Introduction to Prefabrication </a:t>
            </a:r>
            <a:endParaRPr lang="en-US" altLang="en-US"/>
          </a:p>
        </p:txBody>
      </p:sp>
      <p:sp>
        <p:nvSpPr>
          <p:cNvPr id="2" name="Footer Placeholder 1"/>
          <p:cNvSpPr>
            <a:spLocks noGrp="1"/>
          </p:cNvSpPr>
          <p:nvPr>
            <p:ph type="ftr" sz="quarter" idx="10"/>
          </p:nvPr>
        </p:nvSpPr>
        <p:spPr/>
        <p:txBody>
          <a:bodyPr/>
          <a:lstStyle/>
          <a:p>
            <a:pPr>
              <a:defRPr/>
            </a:pPr>
            <a:r>
              <a:rPr lang="en-US"/>
              <a:t>Wimmers</a:t>
            </a:r>
          </a:p>
        </p:txBody>
      </p:sp>
    </p:spTree>
    <p:extLst>
      <p:ext uri="{BB962C8B-B14F-4D97-AF65-F5344CB8AC3E}">
        <p14:creationId xmlns:p14="http://schemas.microsoft.com/office/powerpoint/2010/main" val="4139663733"/>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a:t>Click on “video” right upper corner to start a 3 1/2 minutes video</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hlinkClick r:id="rId3"/>
              </a:rPr>
              <a:t>https://www.youtube.com/watch?v=NgDRKSQp2RI</a:t>
            </a:r>
            <a:endParaRPr lang="en-US" dirty="0"/>
          </a:p>
          <a:p>
            <a:r>
              <a:rPr lang="en-US" dirty="0">
                <a:ea typeface="ＭＳ Ｐゴシック" pitchFamily="34" charset="-128"/>
              </a:rPr>
              <a:t>The Austria House, built in Sept. – Oct. 2009 in Whistler,</a:t>
            </a:r>
            <a:r>
              <a:rPr lang="en-US" baseline="0" dirty="0">
                <a:ea typeface="ＭＳ Ｐゴシック" pitchFamily="34" charset="-128"/>
              </a:rPr>
              <a:t> was used as the national house for the Austrian's during the 2010 Olympic Winter Games. The building was completely pre-manufactured, excluding the foundation, shipped from Austria to Whistler and in fall of 2009 installed.</a:t>
            </a:r>
          </a:p>
          <a:p>
            <a:r>
              <a:rPr lang="en-US" baseline="0" dirty="0">
                <a:ea typeface="ＭＳ Ｐゴシック" pitchFamily="34" charset="-128"/>
              </a:rPr>
              <a:t>The building offered several unique features, novel to Canada at the time.</a:t>
            </a:r>
          </a:p>
          <a:p>
            <a:r>
              <a:rPr lang="en-US" baseline="0" dirty="0">
                <a:ea typeface="ＭＳ Ｐゴシック" pitchFamily="34" charset="-128"/>
              </a:rPr>
              <a:t>It was the first use of Dowel Laminated Timber, the first use of Cross Laminated Timber and the first certified Passive House in Canada.</a:t>
            </a:r>
            <a:endParaRPr lang="en-US" dirty="0">
              <a:ea typeface="ＭＳ Ｐゴシック" pitchFamily="34" charset="-128"/>
            </a:endParaRPr>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610" eaLnBrk="0" hangingPunct="0">
              <a:defRPr sz="1300">
                <a:solidFill>
                  <a:schemeClr val="tx1"/>
                </a:solidFill>
                <a:latin typeface="Gill Sans MT" pitchFamily="34" charset="0"/>
                <a:ea typeface="ＭＳ Ｐゴシック" pitchFamily="34" charset="-128"/>
              </a:defRPr>
            </a:lvl1pPr>
            <a:lvl2pPr marL="722296" indent="-277806" defTabSz="893610" eaLnBrk="0" hangingPunct="0">
              <a:defRPr sz="1300">
                <a:solidFill>
                  <a:schemeClr val="tx1"/>
                </a:solidFill>
                <a:latin typeface="Gill Sans MT" pitchFamily="34" charset="0"/>
                <a:ea typeface="ＭＳ Ｐゴシック" pitchFamily="34" charset="-128"/>
              </a:defRPr>
            </a:lvl2pPr>
            <a:lvl3pPr marL="1111225" indent="-222245" defTabSz="893610" eaLnBrk="0" hangingPunct="0">
              <a:defRPr sz="1300">
                <a:solidFill>
                  <a:schemeClr val="tx1"/>
                </a:solidFill>
                <a:latin typeface="Gill Sans MT" pitchFamily="34" charset="0"/>
                <a:ea typeface="ＭＳ Ｐゴシック" pitchFamily="34" charset="-128"/>
              </a:defRPr>
            </a:lvl3pPr>
            <a:lvl4pPr marL="1555714" indent="-222245" defTabSz="893610" eaLnBrk="0" hangingPunct="0">
              <a:defRPr sz="1300">
                <a:solidFill>
                  <a:schemeClr val="tx1"/>
                </a:solidFill>
                <a:latin typeface="Gill Sans MT" pitchFamily="34" charset="0"/>
                <a:ea typeface="ＭＳ Ｐゴシック" pitchFamily="34" charset="-128"/>
              </a:defRPr>
            </a:lvl4pPr>
            <a:lvl5pPr marL="2000204" indent="-222245" defTabSz="893610" eaLnBrk="0" hangingPunct="0">
              <a:defRPr sz="1300">
                <a:solidFill>
                  <a:schemeClr val="tx1"/>
                </a:solidFill>
                <a:latin typeface="Gill Sans MT" pitchFamily="34" charset="0"/>
                <a:ea typeface="ＭＳ Ｐゴシック" pitchFamily="34" charset="-128"/>
              </a:defRPr>
            </a:lvl5pPr>
            <a:lvl6pPr marL="2444694" indent="-222245" defTabSz="893610" eaLnBrk="0" fontAlgn="base" hangingPunct="0">
              <a:spcBef>
                <a:spcPct val="0"/>
              </a:spcBef>
              <a:spcAft>
                <a:spcPct val="0"/>
              </a:spcAft>
              <a:defRPr sz="1300">
                <a:solidFill>
                  <a:schemeClr val="tx1"/>
                </a:solidFill>
                <a:latin typeface="Gill Sans MT" pitchFamily="34" charset="0"/>
                <a:ea typeface="ＭＳ Ｐゴシック" pitchFamily="34" charset="-128"/>
              </a:defRPr>
            </a:lvl6pPr>
            <a:lvl7pPr marL="2889184" indent="-222245" defTabSz="893610" eaLnBrk="0" fontAlgn="base" hangingPunct="0">
              <a:spcBef>
                <a:spcPct val="0"/>
              </a:spcBef>
              <a:spcAft>
                <a:spcPct val="0"/>
              </a:spcAft>
              <a:defRPr sz="1300">
                <a:solidFill>
                  <a:schemeClr val="tx1"/>
                </a:solidFill>
                <a:latin typeface="Gill Sans MT" pitchFamily="34" charset="0"/>
                <a:ea typeface="ＭＳ Ｐゴシック" pitchFamily="34" charset="-128"/>
              </a:defRPr>
            </a:lvl7pPr>
            <a:lvl8pPr marL="3333674" indent="-222245" defTabSz="893610" eaLnBrk="0" fontAlgn="base" hangingPunct="0">
              <a:spcBef>
                <a:spcPct val="0"/>
              </a:spcBef>
              <a:spcAft>
                <a:spcPct val="0"/>
              </a:spcAft>
              <a:defRPr sz="1300">
                <a:solidFill>
                  <a:schemeClr val="tx1"/>
                </a:solidFill>
                <a:latin typeface="Gill Sans MT" pitchFamily="34" charset="0"/>
                <a:ea typeface="ＭＳ Ｐゴシック" pitchFamily="34" charset="-128"/>
              </a:defRPr>
            </a:lvl8pPr>
            <a:lvl9pPr marL="3778164" indent="-222245" defTabSz="893610" eaLnBrk="0" fontAlgn="base" hangingPunct="0">
              <a:spcBef>
                <a:spcPct val="0"/>
              </a:spcBef>
              <a:spcAft>
                <a:spcPct val="0"/>
              </a:spcAft>
              <a:defRPr sz="1300">
                <a:solidFill>
                  <a:schemeClr val="tx1"/>
                </a:solidFill>
                <a:latin typeface="Gill Sans MT" pitchFamily="34" charset="0"/>
                <a:ea typeface="ＭＳ Ｐゴシック" pitchFamily="34" charset="-128"/>
              </a:defRPr>
            </a:lvl9pPr>
          </a:lstStyle>
          <a:p>
            <a:pPr eaLnBrk="1" hangingPunct="1"/>
            <a:fld id="{0EB7A8A1-28AA-4267-80F1-ED456DC7AEF5}" type="slidenum">
              <a:rPr lang="en-US" sz="1200">
                <a:latin typeface="Times New Roman" pitchFamily="18" charset="0"/>
              </a:rPr>
              <a:pPr eaLnBrk="1" hangingPunct="1"/>
              <a:t>183</a:t>
            </a:fld>
            <a:endParaRPr lang="en-US" sz="1200" dirty="0">
              <a:latin typeface="Times New Roman" pitchFamily="18" charset="0"/>
            </a:endParaRPr>
          </a:p>
        </p:txBody>
      </p:sp>
      <p:sp>
        <p:nvSpPr>
          <p:cNvPr id="86021"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610" eaLnBrk="0" hangingPunct="0">
              <a:defRPr sz="1300">
                <a:solidFill>
                  <a:schemeClr val="tx1"/>
                </a:solidFill>
                <a:latin typeface="Gill Sans MT" pitchFamily="34" charset="0"/>
                <a:ea typeface="ＭＳ Ｐゴシック" pitchFamily="34" charset="-128"/>
              </a:defRPr>
            </a:lvl1pPr>
            <a:lvl2pPr marL="722296" indent="-277806" defTabSz="893610" eaLnBrk="0" hangingPunct="0">
              <a:defRPr sz="1300">
                <a:solidFill>
                  <a:schemeClr val="tx1"/>
                </a:solidFill>
                <a:latin typeface="Gill Sans MT" pitchFamily="34" charset="0"/>
                <a:ea typeface="ＭＳ Ｐゴシック" pitchFamily="34" charset="-128"/>
              </a:defRPr>
            </a:lvl2pPr>
            <a:lvl3pPr marL="1111225" indent="-222245" defTabSz="893610" eaLnBrk="0" hangingPunct="0">
              <a:defRPr sz="1300">
                <a:solidFill>
                  <a:schemeClr val="tx1"/>
                </a:solidFill>
                <a:latin typeface="Gill Sans MT" pitchFamily="34" charset="0"/>
                <a:ea typeface="ＭＳ Ｐゴシック" pitchFamily="34" charset="-128"/>
              </a:defRPr>
            </a:lvl3pPr>
            <a:lvl4pPr marL="1555714" indent="-222245" defTabSz="893610" eaLnBrk="0" hangingPunct="0">
              <a:defRPr sz="1300">
                <a:solidFill>
                  <a:schemeClr val="tx1"/>
                </a:solidFill>
                <a:latin typeface="Gill Sans MT" pitchFamily="34" charset="0"/>
                <a:ea typeface="ＭＳ Ｐゴシック" pitchFamily="34" charset="-128"/>
              </a:defRPr>
            </a:lvl4pPr>
            <a:lvl5pPr marL="2000204" indent="-222245" defTabSz="893610" eaLnBrk="0" hangingPunct="0">
              <a:defRPr sz="1300">
                <a:solidFill>
                  <a:schemeClr val="tx1"/>
                </a:solidFill>
                <a:latin typeface="Gill Sans MT" pitchFamily="34" charset="0"/>
                <a:ea typeface="ＭＳ Ｐゴシック" pitchFamily="34" charset="-128"/>
              </a:defRPr>
            </a:lvl5pPr>
            <a:lvl6pPr marL="2444694" indent="-222245" defTabSz="893610" eaLnBrk="0" fontAlgn="base" hangingPunct="0">
              <a:spcBef>
                <a:spcPct val="0"/>
              </a:spcBef>
              <a:spcAft>
                <a:spcPct val="0"/>
              </a:spcAft>
              <a:defRPr sz="1300">
                <a:solidFill>
                  <a:schemeClr val="tx1"/>
                </a:solidFill>
                <a:latin typeface="Gill Sans MT" pitchFamily="34" charset="0"/>
                <a:ea typeface="ＭＳ Ｐゴシック" pitchFamily="34" charset="-128"/>
              </a:defRPr>
            </a:lvl6pPr>
            <a:lvl7pPr marL="2889184" indent="-222245" defTabSz="893610" eaLnBrk="0" fontAlgn="base" hangingPunct="0">
              <a:spcBef>
                <a:spcPct val="0"/>
              </a:spcBef>
              <a:spcAft>
                <a:spcPct val="0"/>
              </a:spcAft>
              <a:defRPr sz="1300">
                <a:solidFill>
                  <a:schemeClr val="tx1"/>
                </a:solidFill>
                <a:latin typeface="Gill Sans MT" pitchFamily="34" charset="0"/>
                <a:ea typeface="ＭＳ Ｐゴシック" pitchFamily="34" charset="-128"/>
              </a:defRPr>
            </a:lvl7pPr>
            <a:lvl8pPr marL="3333674" indent="-222245" defTabSz="893610" eaLnBrk="0" fontAlgn="base" hangingPunct="0">
              <a:spcBef>
                <a:spcPct val="0"/>
              </a:spcBef>
              <a:spcAft>
                <a:spcPct val="0"/>
              </a:spcAft>
              <a:defRPr sz="1300">
                <a:solidFill>
                  <a:schemeClr val="tx1"/>
                </a:solidFill>
                <a:latin typeface="Gill Sans MT" pitchFamily="34" charset="0"/>
                <a:ea typeface="ＭＳ Ｐゴシック" pitchFamily="34" charset="-128"/>
              </a:defRPr>
            </a:lvl8pPr>
            <a:lvl9pPr marL="3778164" indent="-222245" defTabSz="893610" eaLnBrk="0" fontAlgn="base" hangingPunct="0">
              <a:spcBef>
                <a:spcPct val="0"/>
              </a:spcBef>
              <a:spcAft>
                <a:spcPct val="0"/>
              </a:spcAft>
              <a:defRPr sz="1300">
                <a:solidFill>
                  <a:schemeClr val="tx1"/>
                </a:solidFill>
                <a:latin typeface="Gill Sans MT" pitchFamily="34" charset="0"/>
                <a:ea typeface="ＭＳ Ｐゴシック" pitchFamily="34" charset="-128"/>
              </a:defRPr>
            </a:lvl9pPr>
          </a:lstStyle>
          <a:p>
            <a:pPr eaLnBrk="1" hangingPunct="1"/>
            <a:r>
              <a:rPr lang="en-CA" sz="1200">
                <a:latin typeface="Times New Roman" pitchFamily="18" charset="0"/>
              </a:rPr>
              <a:t>CWC Introduction to Prefabrication </a:t>
            </a:r>
            <a:endParaRPr lang="en-US" sz="1200" dirty="0">
              <a:latin typeface="Times New Roman" pitchFamily="18" charset="0"/>
            </a:endParaRPr>
          </a:p>
        </p:txBody>
      </p:sp>
      <p:sp>
        <p:nvSpPr>
          <p:cNvPr id="2" name="Footer Placeholder 1"/>
          <p:cNvSpPr>
            <a:spLocks noGrp="1"/>
          </p:cNvSpPr>
          <p:nvPr>
            <p:ph type="ftr" sz="quarter" idx="10"/>
          </p:nvPr>
        </p:nvSpPr>
        <p:spPr/>
        <p:txBody>
          <a:bodyPr/>
          <a:lstStyle/>
          <a:p>
            <a:pPr>
              <a:defRPr/>
            </a:pPr>
            <a:r>
              <a:rPr lang="en-US"/>
              <a:t>Wimmers</a:t>
            </a:r>
          </a:p>
        </p:txBody>
      </p:sp>
    </p:spTree>
    <p:extLst>
      <p:ext uri="{BB962C8B-B14F-4D97-AF65-F5344CB8AC3E}">
        <p14:creationId xmlns:p14="http://schemas.microsoft.com/office/powerpoint/2010/main" val="2361373594"/>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69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defRPr sz="1300">
                <a:solidFill>
                  <a:schemeClr val="tx1"/>
                </a:solidFill>
                <a:latin typeface="Gill Sans MT" panose="020B0502020104020203" pitchFamily="34" charset="0"/>
              </a:defRPr>
            </a:lvl1pPr>
            <a:lvl2pPr marL="742950" indent="-285750" defTabSz="946150" eaLnBrk="0" hangingPunct="0">
              <a:defRPr sz="1300">
                <a:solidFill>
                  <a:schemeClr val="tx1"/>
                </a:solidFill>
                <a:latin typeface="Gill Sans MT" panose="020B0502020104020203" pitchFamily="34" charset="0"/>
              </a:defRPr>
            </a:lvl2pPr>
            <a:lvl3pPr marL="1143000" indent="-228600" defTabSz="946150" eaLnBrk="0" hangingPunct="0">
              <a:defRPr sz="1300">
                <a:solidFill>
                  <a:schemeClr val="tx1"/>
                </a:solidFill>
                <a:latin typeface="Gill Sans MT" panose="020B0502020104020203" pitchFamily="34" charset="0"/>
              </a:defRPr>
            </a:lvl3pPr>
            <a:lvl4pPr marL="1600200" indent="-228600" defTabSz="946150" eaLnBrk="0" hangingPunct="0">
              <a:defRPr sz="1300">
                <a:solidFill>
                  <a:schemeClr val="tx1"/>
                </a:solidFill>
                <a:latin typeface="Gill Sans MT" panose="020B0502020104020203" pitchFamily="34" charset="0"/>
              </a:defRPr>
            </a:lvl4pPr>
            <a:lvl5pPr marL="2057400" indent="-228600" defTabSz="946150" eaLnBrk="0" hangingPunct="0">
              <a:defRPr sz="1300">
                <a:solidFill>
                  <a:schemeClr val="tx1"/>
                </a:solidFill>
                <a:latin typeface="Gill Sans MT" panose="020B0502020104020203" pitchFamily="34" charset="0"/>
              </a:defRPr>
            </a:lvl5pPr>
            <a:lvl6pPr marL="2514600" indent="-228600" defTabSz="946150" eaLnBrk="0" fontAlgn="base" hangingPunct="0">
              <a:spcBef>
                <a:spcPct val="0"/>
              </a:spcBef>
              <a:spcAft>
                <a:spcPct val="0"/>
              </a:spcAft>
              <a:defRPr sz="1300">
                <a:solidFill>
                  <a:schemeClr val="tx1"/>
                </a:solidFill>
                <a:latin typeface="Gill Sans MT" panose="020B0502020104020203" pitchFamily="34" charset="0"/>
              </a:defRPr>
            </a:lvl6pPr>
            <a:lvl7pPr marL="2971800" indent="-228600" defTabSz="946150" eaLnBrk="0" fontAlgn="base" hangingPunct="0">
              <a:spcBef>
                <a:spcPct val="0"/>
              </a:spcBef>
              <a:spcAft>
                <a:spcPct val="0"/>
              </a:spcAft>
              <a:defRPr sz="1300">
                <a:solidFill>
                  <a:schemeClr val="tx1"/>
                </a:solidFill>
                <a:latin typeface="Gill Sans MT" panose="020B0502020104020203" pitchFamily="34" charset="0"/>
              </a:defRPr>
            </a:lvl7pPr>
            <a:lvl8pPr marL="3429000" indent="-228600" defTabSz="946150" eaLnBrk="0" fontAlgn="base" hangingPunct="0">
              <a:spcBef>
                <a:spcPct val="0"/>
              </a:spcBef>
              <a:spcAft>
                <a:spcPct val="0"/>
              </a:spcAft>
              <a:defRPr sz="1300">
                <a:solidFill>
                  <a:schemeClr val="tx1"/>
                </a:solidFill>
                <a:latin typeface="Gill Sans MT" panose="020B0502020104020203" pitchFamily="34" charset="0"/>
              </a:defRPr>
            </a:lvl8pPr>
            <a:lvl9pPr marL="3886200" indent="-228600" defTabSz="946150" eaLnBrk="0" fontAlgn="base" hangingPunct="0">
              <a:spcBef>
                <a:spcPct val="0"/>
              </a:spcBef>
              <a:spcAft>
                <a:spcPct val="0"/>
              </a:spcAft>
              <a:defRPr sz="1300">
                <a:solidFill>
                  <a:schemeClr val="tx1"/>
                </a:solidFill>
                <a:latin typeface="Gill Sans MT" panose="020B0502020104020203" pitchFamily="34" charset="0"/>
              </a:defRPr>
            </a:lvl9pPr>
          </a:lstStyle>
          <a:p>
            <a:pPr eaLnBrk="1" hangingPunct="1"/>
            <a:fld id="{D22AB07F-2CA9-4444-AF49-3C7A7DEC4122}" type="slidenum">
              <a:rPr lang="en-US" altLang="en-US" sz="1200">
                <a:latin typeface="Times New Roman" panose="02020603050405020304" pitchFamily="18" charset="0"/>
              </a:rPr>
              <a:pPr eaLnBrk="1" hangingPunct="1"/>
              <a:t>184</a:t>
            </a:fld>
            <a:endParaRPr lang="en-US" altLang="en-US" sz="1200">
              <a:latin typeface="Times New Roman" panose="02020603050405020304" pitchFamily="18" charset="0"/>
            </a:endParaRPr>
          </a:p>
        </p:txBody>
      </p:sp>
      <p:sp>
        <p:nvSpPr>
          <p:cNvPr id="2" name="Footer Placeholder 1"/>
          <p:cNvSpPr>
            <a:spLocks noGrp="1"/>
          </p:cNvSpPr>
          <p:nvPr>
            <p:ph type="ftr" sz="quarter" idx="10"/>
          </p:nvPr>
        </p:nvSpPr>
        <p:spPr/>
        <p:txBody>
          <a:bodyPr/>
          <a:lstStyle/>
          <a:p>
            <a:pPr>
              <a:defRPr/>
            </a:pPr>
            <a:r>
              <a:rPr lang="en-US"/>
              <a:t>Wimmers</a:t>
            </a:r>
          </a:p>
        </p:txBody>
      </p:sp>
    </p:spTree>
    <p:extLst>
      <p:ext uri="{BB962C8B-B14F-4D97-AF65-F5344CB8AC3E}">
        <p14:creationId xmlns:p14="http://schemas.microsoft.com/office/powerpoint/2010/main" val="1399950388"/>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dirty="0"/>
              <a:t>The Austria House was one of the first projects, being</a:t>
            </a:r>
            <a:r>
              <a:rPr lang="en-CA" baseline="0" dirty="0"/>
              <a:t> imported to Canada utilizing level 1b and 2a prefabrication. In total 6 sea containers included the entire structure, envelope and mechanical system.</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CA" baseline="0" dirty="0"/>
              <a:t>Level 2b was simply not possible as the electrical system had to be installed by a BC company and no electrical systems for 110-120 Volt were available in Central Europe. Everything was shipped in 6 standard 40’ sea container with interior length of 12.19m and width of 2.44m. So called “open lid” containers were used to allow unloading via a large truck crane from above.</a:t>
            </a:r>
            <a:endParaRPr lang="en-US" dirty="0"/>
          </a:p>
        </p:txBody>
      </p:sp>
      <p:sp>
        <p:nvSpPr>
          <p:cNvPr id="158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defRPr sz="1300">
                <a:solidFill>
                  <a:schemeClr val="tx1"/>
                </a:solidFill>
                <a:latin typeface="Gill Sans MT" pitchFamily="34" charset="0"/>
              </a:defRPr>
            </a:lvl1pPr>
            <a:lvl2pPr marL="742950" indent="-285750" defTabSz="946150" eaLnBrk="0" hangingPunct="0">
              <a:defRPr sz="1300">
                <a:solidFill>
                  <a:schemeClr val="tx1"/>
                </a:solidFill>
                <a:latin typeface="Gill Sans MT" pitchFamily="34" charset="0"/>
              </a:defRPr>
            </a:lvl2pPr>
            <a:lvl3pPr marL="1143000" indent="-228600" defTabSz="946150" eaLnBrk="0" hangingPunct="0">
              <a:defRPr sz="1300">
                <a:solidFill>
                  <a:schemeClr val="tx1"/>
                </a:solidFill>
                <a:latin typeface="Gill Sans MT" pitchFamily="34" charset="0"/>
              </a:defRPr>
            </a:lvl3pPr>
            <a:lvl4pPr marL="1600200" indent="-228600" defTabSz="946150" eaLnBrk="0" hangingPunct="0">
              <a:defRPr sz="1300">
                <a:solidFill>
                  <a:schemeClr val="tx1"/>
                </a:solidFill>
                <a:latin typeface="Gill Sans MT" pitchFamily="34" charset="0"/>
              </a:defRPr>
            </a:lvl4pPr>
            <a:lvl5pPr marL="2057400" indent="-228600" defTabSz="946150" eaLnBrk="0" hangingPunct="0">
              <a:defRPr sz="1300">
                <a:solidFill>
                  <a:schemeClr val="tx1"/>
                </a:solidFill>
                <a:latin typeface="Gill Sans MT" pitchFamily="34" charset="0"/>
              </a:defRPr>
            </a:lvl5pPr>
            <a:lvl6pPr marL="2514600" indent="-228600" defTabSz="946150" eaLnBrk="0" fontAlgn="base" hangingPunct="0">
              <a:spcBef>
                <a:spcPct val="0"/>
              </a:spcBef>
              <a:spcAft>
                <a:spcPct val="0"/>
              </a:spcAft>
              <a:defRPr sz="1300">
                <a:solidFill>
                  <a:schemeClr val="tx1"/>
                </a:solidFill>
                <a:latin typeface="Gill Sans MT" pitchFamily="34" charset="0"/>
              </a:defRPr>
            </a:lvl6pPr>
            <a:lvl7pPr marL="2971800" indent="-228600" defTabSz="946150" eaLnBrk="0" fontAlgn="base" hangingPunct="0">
              <a:spcBef>
                <a:spcPct val="0"/>
              </a:spcBef>
              <a:spcAft>
                <a:spcPct val="0"/>
              </a:spcAft>
              <a:defRPr sz="1300">
                <a:solidFill>
                  <a:schemeClr val="tx1"/>
                </a:solidFill>
                <a:latin typeface="Gill Sans MT" pitchFamily="34" charset="0"/>
              </a:defRPr>
            </a:lvl7pPr>
            <a:lvl8pPr marL="3429000" indent="-228600" defTabSz="946150" eaLnBrk="0" fontAlgn="base" hangingPunct="0">
              <a:spcBef>
                <a:spcPct val="0"/>
              </a:spcBef>
              <a:spcAft>
                <a:spcPct val="0"/>
              </a:spcAft>
              <a:defRPr sz="1300">
                <a:solidFill>
                  <a:schemeClr val="tx1"/>
                </a:solidFill>
                <a:latin typeface="Gill Sans MT" pitchFamily="34" charset="0"/>
              </a:defRPr>
            </a:lvl8pPr>
            <a:lvl9pPr marL="3886200" indent="-228600" defTabSz="946150" eaLnBrk="0" fontAlgn="base" hangingPunct="0">
              <a:spcBef>
                <a:spcPct val="0"/>
              </a:spcBef>
              <a:spcAft>
                <a:spcPct val="0"/>
              </a:spcAft>
              <a:defRPr sz="1300">
                <a:solidFill>
                  <a:schemeClr val="tx1"/>
                </a:solidFill>
                <a:latin typeface="Gill Sans MT" pitchFamily="34" charset="0"/>
              </a:defRPr>
            </a:lvl9pPr>
          </a:lstStyle>
          <a:p>
            <a:pPr eaLnBrk="1" hangingPunct="1"/>
            <a:fld id="{6A2F60A0-3AAF-45C9-8E9B-750D947DA959}" type="slidenum">
              <a:rPr lang="en-US" sz="1200" smtClean="0">
                <a:latin typeface="Times New Roman" pitchFamily="18" charset="0"/>
              </a:rPr>
              <a:pPr eaLnBrk="1" hangingPunct="1"/>
              <a:t>185</a:t>
            </a:fld>
            <a:endParaRPr lang="en-US" sz="1200">
              <a:latin typeface="Times New Roman" pitchFamily="18" charset="0"/>
            </a:endParaRPr>
          </a:p>
        </p:txBody>
      </p:sp>
      <p:sp>
        <p:nvSpPr>
          <p:cNvPr id="158725"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defRPr sz="1300">
                <a:solidFill>
                  <a:schemeClr val="tx1"/>
                </a:solidFill>
                <a:latin typeface="Gill Sans MT" pitchFamily="34" charset="0"/>
              </a:defRPr>
            </a:lvl1pPr>
            <a:lvl2pPr marL="742950" indent="-285750" defTabSz="946150" eaLnBrk="0" hangingPunct="0">
              <a:defRPr sz="1300">
                <a:solidFill>
                  <a:schemeClr val="tx1"/>
                </a:solidFill>
                <a:latin typeface="Gill Sans MT" pitchFamily="34" charset="0"/>
              </a:defRPr>
            </a:lvl2pPr>
            <a:lvl3pPr marL="1143000" indent="-228600" defTabSz="946150" eaLnBrk="0" hangingPunct="0">
              <a:defRPr sz="1300">
                <a:solidFill>
                  <a:schemeClr val="tx1"/>
                </a:solidFill>
                <a:latin typeface="Gill Sans MT" pitchFamily="34" charset="0"/>
              </a:defRPr>
            </a:lvl3pPr>
            <a:lvl4pPr marL="1600200" indent="-228600" defTabSz="946150" eaLnBrk="0" hangingPunct="0">
              <a:defRPr sz="1300">
                <a:solidFill>
                  <a:schemeClr val="tx1"/>
                </a:solidFill>
                <a:latin typeface="Gill Sans MT" pitchFamily="34" charset="0"/>
              </a:defRPr>
            </a:lvl4pPr>
            <a:lvl5pPr marL="2057400" indent="-228600" defTabSz="946150" eaLnBrk="0" hangingPunct="0">
              <a:defRPr sz="1300">
                <a:solidFill>
                  <a:schemeClr val="tx1"/>
                </a:solidFill>
                <a:latin typeface="Gill Sans MT" pitchFamily="34" charset="0"/>
              </a:defRPr>
            </a:lvl5pPr>
            <a:lvl6pPr marL="2514600" indent="-228600" defTabSz="946150" eaLnBrk="0" fontAlgn="base" hangingPunct="0">
              <a:spcBef>
                <a:spcPct val="0"/>
              </a:spcBef>
              <a:spcAft>
                <a:spcPct val="0"/>
              </a:spcAft>
              <a:defRPr sz="1300">
                <a:solidFill>
                  <a:schemeClr val="tx1"/>
                </a:solidFill>
                <a:latin typeface="Gill Sans MT" pitchFamily="34" charset="0"/>
              </a:defRPr>
            </a:lvl6pPr>
            <a:lvl7pPr marL="2971800" indent="-228600" defTabSz="946150" eaLnBrk="0" fontAlgn="base" hangingPunct="0">
              <a:spcBef>
                <a:spcPct val="0"/>
              </a:spcBef>
              <a:spcAft>
                <a:spcPct val="0"/>
              </a:spcAft>
              <a:defRPr sz="1300">
                <a:solidFill>
                  <a:schemeClr val="tx1"/>
                </a:solidFill>
                <a:latin typeface="Gill Sans MT" pitchFamily="34" charset="0"/>
              </a:defRPr>
            </a:lvl7pPr>
            <a:lvl8pPr marL="3429000" indent="-228600" defTabSz="946150" eaLnBrk="0" fontAlgn="base" hangingPunct="0">
              <a:spcBef>
                <a:spcPct val="0"/>
              </a:spcBef>
              <a:spcAft>
                <a:spcPct val="0"/>
              </a:spcAft>
              <a:defRPr sz="1300">
                <a:solidFill>
                  <a:schemeClr val="tx1"/>
                </a:solidFill>
                <a:latin typeface="Gill Sans MT" pitchFamily="34" charset="0"/>
              </a:defRPr>
            </a:lvl8pPr>
            <a:lvl9pPr marL="3886200" indent="-228600" defTabSz="946150" eaLnBrk="0" fontAlgn="base" hangingPunct="0">
              <a:spcBef>
                <a:spcPct val="0"/>
              </a:spcBef>
              <a:spcAft>
                <a:spcPct val="0"/>
              </a:spcAft>
              <a:defRPr sz="1300">
                <a:solidFill>
                  <a:schemeClr val="tx1"/>
                </a:solidFill>
                <a:latin typeface="Gill Sans MT" pitchFamily="34" charset="0"/>
              </a:defRPr>
            </a:lvl9pPr>
          </a:lstStyle>
          <a:p>
            <a:pPr eaLnBrk="1" hangingPunct="1"/>
            <a:r>
              <a:rPr lang="en-US" sz="1200">
                <a:latin typeface="Times New Roman" pitchFamily="18" charset="0"/>
              </a:rPr>
              <a:t>Wimmers</a:t>
            </a:r>
          </a:p>
        </p:txBody>
      </p:sp>
    </p:spTree>
    <p:extLst>
      <p:ext uri="{BB962C8B-B14F-4D97-AF65-F5344CB8AC3E}">
        <p14:creationId xmlns:p14="http://schemas.microsoft.com/office/powerpoint/2010/main" val="3397954060"/>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Diagonally dowel laminated timber with integrated acoustic profile was used for all walls and the roof. The surfaces were kept exposed as part of the architectural concept</a:t>
            </a:r>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186</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1431042046"/>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family owned wood construction company SOHM in Austria agreed to manufacture most of the prefabricated panels. The company invented several years earlier a unique method to diagonally</a:t>
            </a:r>
            <a:r>
              <a:rPr lang="en-CA" baseline="0" dirty="0"/>
              <a:t> dowel timber to increase lateral stiffness and the dimensional stability.</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187</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3839460530"/>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floor of the building</a:t>
            </a:r>
            <a:r>
              <a:rPr lang="en-CA" baseline="0" dirty="0"/>
              <a:t> consists of 200mm CLT panels, produced by one of the 5 largest CLT producing companies, Binder </a:t>
            </a:r>
            <a:r>
              <a:rPr lang="en-CA" baseline="0" dirty="0" err="1"/>
              <a:t>Holz</a:t>
            </a:r>
            <a:r>
              <a:rPr lang="en-CA" baseline="0" dirty="0"/>
              <a:t>, with a production volume of around </a:t>
            </a:r>
            <a:r>
              <a:rPr lang="en-CA" baseline="0" dirty="0" smtClean="0"/>
              <a:t>220,000m³ </a:t>
            </a:r>
            <a:r>
              <a:rPr lang="en-CA" baseline="0" dirty="0"/>
              <a:t>in </a:t>
            </a:r>
            <a:r>
              <a:rPr lang="en-CA" baseline="0" dirty="0" smtClean="0"/>
              <a:t>2019. Binder </a:t>
            </a:r>
            <a:r>
              <a:rPr lang="en-CA" baseline="0" dirty="0" err="1" smtClean="0"/>
              <a:t>Holz</a:t>
            </a:r>
            <a:r>
              <a:rPr lang="en-CA" baseline="0" dirty="0" smtClean="0"/>
              <a:t> is the Tyrolean company who invested in a large scale on the east coast to produce over 400,000m³ in the US in 2023. This is significantly more than Canada’s entire production in 2021.</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188</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2431208531"/>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 large picture shows a wall</a:t>
            </a:r>
            <a:r>
              <a:rPr lang="en-US" baseline="0" dirty="0"/>
              <a:t> panel including the outer weather barrier (impregnated and water repellent wood fiber boards), insulation and the airtight layer and vapour retarder on the inside. </a:t>
            </a:r>
            <a:r>
              <a:rPr lang="en-US" dirty="0"/>
              <a:t>The Austria House was also the first certified Passive House in Canada, achieving an average airtightness (pressurization and depressurization) of 0.28 ach @ 50Pa. All windows are insulated wood frames with triple glazing, achieving overall U value of 0.78 </a:t>
            </a:r>
            <a:r>
              <a:rPr lang="en-US" dirty="0" smtClean="0"/>
              <a:t>W/m². </a:t>
            </a:r>
            <a:r>
              <a:rPr lang="en-US" dirty="0"/>
              <a:t>At the time it was the by far most</a:t>
            </a:r>
            <a:r>
              <a:rPr lang="en-US" baseline="0" dirty="0"/>
              <a:t> energy efficient building in Canada. The project had a far reaching influence on the Vancouver Code and BC Energy Step Code and was a trail blazer for DLT and CLT in Canada. Further it stimulated the construction industry to venture towards prefabrication.</a:t>
            </a:r>
            <a:endParaRPr lang="en-US" dirty="0"/>
          </a:p>
        </p:txBody>
      </p:sp>
      <p:sp>
        <p:nvSpPr>
          <p:cNvPr id="136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defRPr sz="1300">
                <a:solidFill>
                  <a:schemeClr val="tx1"/>
                </a:solidFill>
                <a:latin typeface="Gill Sans MT" pitchFamily="34" charset="0"/>
              </a:defRPr>
            </a:lvl1pPr>
            <a:lvl2pPr marL="742950" indent="-285750" defTabSz="946150" eaLnBrk="0" hangingPunct="0">
              <a:defRPr sz="1300">
                <a:solidFill>
                  <a:schemeClr val="tx1"/>
                </a:solidFill>
                <a:latin typeface="Gill Sans MT" pitchFamily="34" charset="0"/>
              </a:defRPr>
            </a:lvl2pPr>
            <a:lvl3pPr marL="1143000" indent="-228600" defTabSz="946150" eaLnBrk="0" hangingPunct="0">
              <a:defRPr sz="1300">
                <a:solidFill>
                  <a:schemeClr val="tx1"/>
                </a:solidFill>
                <a:latin typeface="Gill Sans MT" pitchFamily="34" charset="0"/>
              </a:defRPr>
            </a:lvl3pPr>
            <a:lvl4pPr marL="1600200" indent="-228600" defTabSz="946150" eaLnBrk="0" hangingPunct="0">
              <a:defRPr sz="1300">
                <a:solidFill>
                  <a:schemeClr val="tx1"/>
                </a:solidFill>
                <a:latin typeface="Gill Sans MT" pitchFamily="34" charset="0"/>
              </a:defRPr>
            </a:lvl4pPr>
            <a:lvl5pPr marL="2057400" indent="-228600" defTabSz="946150" eaLnBrk="0" hangingPunct="0">
              <a:defRPr sz="1300">
                <a:solidFill>
                  <a:schemeClr val="tx1"/>
                </a:solidFill>
                <a:latin typeface="Gill Sans MT" pitchFamily="34" charset="0"/>
              </a:defRPr>
            </a:lvl5pPr>
            <a:lvl6pPr marL="2514600" indent="-228600" defTabSz="946150" eaLnBrk="0" fontAlgn="base" hangingPunct="0">
              <a:spcBef>
                <a:spcPct val="0"/>
              </a:spcBef>
              <a:spcAft>
                <a:spcPct val="0"/>
              </a:spcAft>
              <a:defRPr sz="1300">
                <a:solidFill>
                  <a:schemeClr val="tx1"/>
                </a:solidFill>
                <a:latin typeface="Gill Sans MT" pitchFamily="34" charset="0"/>
              </a:defRPr>
            </a:lvl6pPr>
            <a:lvl7pPr marL="2971800" indent="-228600" defTabSz="946150" eaLnBrk="0" fontAlgn="base" hangingPunct="0">
              <a:spcBef>
                <a:spcPct val="0"/>
              </a:spcBef>
              <a:spcAft>
                <a:spcPct val="0"/>
              </a:spcAft>
              <a:defRPr sz="1300">
                <a:solidFill>
                  <a:schemeClr val="tx1"/>
                </a:solidFill>
                <a:latin typeface="Gill Sans MT" pitchFamily="34" charset="0"/>
              </a:defRPr>
            </a:lvl7pPr>
            <a:lvl8pPr marL="3429000" indent="-228600" defTabSz="946150" eaLnBrk="0" fontAlgn="base" hangingPunct="0">
              <a:spcBef>
                <a:spcPct val="0"/>
              </a:spcBef>
              <a:spcAft>
                <a:spcPct val="0"/>
              </a:spcAft>
              <a:defRPr sz="1300">
                <a:solidFill>
                  <a:schemeClr val="tx1"/>
                </a:solidFill>
                <a:latin typeface="Gill Sans MT" pitchFamily="34" charset="0"/>
              </a:defRPr>
            </a:lvl8pPr>
            <a:lvl9pPr marL="3886200" indent="-228600" defTabSz="946150" eaLnBrk="0" fontAlgn="base" hangingPunct="0">
              <a:spcBef>
                <a:spcPct val="0"/>
              </a:spcBef>
              <a:spcAft>
                <a:spcPct val="0"/>
              </a:spcAft>
              <a:defRPr sz="1300">
                <a:solidFill>
                  <a:schemeClr val="tx1"/>
                </a:solidFill>
                <a:latin typeface="Gill Sans MT" pitchFamily="34" charset="0"/>
              </a:defRPr>
            </a:lvl9pPr>
          </a:lstStyle>
          <a:p>
            <a:pPr eaLnBrk="1" hangingPunct="1"/>
            <a:fld id="{B3FE9552-1508-4E7D-B226-8A226BAFC414}" type="slidenum">
              <a:rPr lang="en-US" sz="1200" smtClean="0">
                <a:latin typeface="Times New Roman" pitchFamily="18" charset="0"/>
              </a:rPr>
              <a:pPr eaLnBrk="1" hangingPunct="1"/>
              <a:t>189</a:t>
            </a:fld>
            <a:endParaRPr lang="en-US" sz="1200">
              <a:latin typeface="Times New Roman" pitchFamily="18" charset="0"/>
            </a:endParaRPr>
          </a:p>
        </p:txBody>
      </p:sp>
      <p:sp>
        <p:nvSpPr>
          <p:cNvPr id="2" name="Footer Placeholder 1"/>
          <p:cNvSpPr>
            <a:spLocks noGrp="1"/>
          </p:cNvSpPr>
          <p:nvPr>
            <p:ph type="ftr" sz="quarter" idx="10"/>
          </p:nvPr>
        </p:nvSpPr>
        <p:spPr/>
        <p:txBody>
          <a:bodyPr/>
          <a:lstStyle/>
          <a:p>
            <a:pPr>
              <a:defRPr/>
            </a:pPr>
            <a:r>
              <a:rPr lang="en-US"/>
              <a:t>Wimmers</a:t>
            </a:r>
          </a:p>
        </p:txBody>
      </p:sp>
    </p:spTree>
    <p:extLst>
      <p:ext uri="{BB962C8B-B14F-4D97-AF65-F5344CB8AC3E}">
        <p14:creationId xmlns:p14="http://schemas.microsoft.com/office/powerpoint/2010/main" val="24994409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457200" y="719138"/>
            <a:ext cx="6400800" cy="3600450"/>
          </a:xfrm>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0DDC151D-5CBE-4E98-960D-8E241EDF1C10}" type="slidenum">
              <a:rPr lang="en-US" altLang="en-US" smtClean="0"/>
              <a:pPr>
                <a:spcBef>
                  <a:spcPct val="0"/>
                </a:spcBef>
              </a:pPr>
              <a:t>19</a:t>
            </a:fld>
            <a:endParaRPr lang="en-US" altLang="en-US"/>
          </a:p>
        </p:txBody>
      </p:sp>
      <p:sp>
        <p:nvSpPr>
          <p:cNvPr id="44037"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CA" altLang="en-US"/>
              <a:t>CWC Introduction to Prefabrication </a:t>
            </a:r>
            <a:endParaRPr lang="en-US" altLang="en-US"/>
          </a:p>
        </p:txBody>
      </p:sp>
      <p:sp>
        <p:nvSpPr>
          <p:cNvPr id="2" name="Footer Placeholder 1"/>
          <p:cNvSpPr>
            <a:spLocks noGrp="1"/>
          </p:cNvSpPr>
          <p:nvPr>
            <p:ph type="ftr" sz="quarter" idx="10"/>
          </p:nvPr>
        </p:nvSpPr>
        <p:spPr/>
        <p:txBody>
          <a:bodyPr/>
          <a:lstStyle/>
          <a:p>
            <a:pPr>
              <a:defRPr/>
            </a:pPr>
            <a:r>
              <a:rPr lang="en-US"/>
              <a:t>Wimmers</a:t>
            </a:r>
          </a:p>
        </p:txBody>
      </p:sp>
    </p:spTree>
    <p:extLst>
      <p:ext uri="{BB962C8B-B14F-4D97-AF65-F5344CB8AC3E}">
        <p14:creationId xmlns:p14="http://schemas.microsoft.com/office/powerpoint/2010/main" val="1446734120"/>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the wake of the Austria House</a:t>
            </a:r>
            <a:r>
              <a:rPr lang="en-CA" baseline="0" dirty="0"/>
              <a:t> two more prefabricated Passive Houses were built in BC the following year. In 2012 many more were built across the country but not all of them utilized prefabrication. </a:t>
            </a:r>
          </a:p>
          <a:p>
            <a:r>
              <a:rPr lang="en-CA" baseline="0" dirty="0"/>
              <a:t>The design of the Langley Passive House was rather traditional, showcasing that energy efficiency or panelized prefabrication does not have to feature modern architecture.</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190</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216878963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From the beginning waste minimization was key,</a:t>
            </a:r>
            <a:r>
              <a:rPr lang="en-US" altLang="en-US" baseline="0" dirty="0">
                <a:ea typeface="ＭＳ Ｐゴシック" panose="020B0600070205080204" pitchFamily="34" charset="-128"/>
              </a:rPr>
              <a:t> the architectural design was optimized to have as little offcut as possible. The cutting was done with a </a:t>
            </a:r>
            <a:r>
              <a:rPr lang="en-US" altLang="en-US" baseline="0" dirty="0" err="1">
                <a:ea typeface="ＭＳ Ｐゴシック" panose="020B0600070205080204" pitchFamily="34" charset="-128"/>
              </a:rPr>
              <a:t>Hundegger</a:t>
            </a:r>
            <a:r>
              <a:rPr lang="en-US" altLang="en-US" baseline="0" dirty="0">
                <a:ea typeface="ＭＳ Ｐゴシック" panose="020B0600070205080204" pitchFamily="34" charset="-128"/>
              </a:rPr>
              <a:t> and </a:t>
            </a:r>
            <a:r>
              <a:rPr lang="en-US" altLang="en-US" baseline="0" dirty="0" err="1">
                <a:ea typeface="ＭＳ Ｐゴシック" panose="020B0600070205080204" pitchFamily="34" charset="-128"/>
              </a:rPr>
              <a:t>CadWorks</a:t>
            </a:r>
            <a:r>
              <a:rPr lang="en-US" altLang="en-US" baseline="0" dirty="0">
                <a:ea typeface="ＭＳ Ｐゴシック" panose="020B0600070205080204" pitchFamily="34" charset="-128"/>
              </a:rPr>
              <a:t> and left only a few short offcuts but mainly saw dust. </a:t>
            </a:r>
            <a:endParaRPr lang="en-US" altLang="en-US" dirty="0">
              <a:ea typeface="ＭＳ Ｐゴシック" panose="020B0600070205080204" pitchFamily="34" charset="-128"/>
            </a:endParaRPr>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defRPr sz="1300">
                <a:solidFill>
                  <a:schemeClr val="tx1"/>
                </a:solidFill>
                <a:latin typeface="Gill Sans MT" panose="020B0502020104020203" pitchFamily="34" charset="0"/>
              </a:defRPr>
            </a:lvl1pPr>
            <a:lvl2pPr marL="742950" indent="-285750" defTabSz="946150" eaLnBrk="0" hangingPunct="0">
              <a:defRPr sz="1300">
                <a:solidFill>
                  <a:schemeClr val="tx1"/>
                </a:solidFill>
                <a:latin typeface="Gill Sans MT" panose="020B0502020104020203" pitchFamily="34" charset="0"/>
              </a:defRPr>
            </a:lvl2pPr>
            <a:lvl3pPr marL="1143000" indent="-228600" defTabSz="946150" eaLnBrk="0" hangingPunct="0">
              <a:defRPr sz="1300">
                <a:solidFill>
                  <a:schemeClr val="tx1"/>
                </a:solidFill>
                <a:latin typeface="Gill Sans MT" panose="020B0502020104020203" pitchFamily="34" charset="0"/>
              </a:defRPr>
            </a:lvl3pPr>
            <a:lvl4pPr marL="1600200" indent="-228600" defTabSz="946150" eaLnBrk="0" hangingPunct="0">
              <a:defRPr sz="1300">
                <a:solidFill>
                  <a:schemeClr val="tx1"/>
                </a:solidFill>
                <a:latin typeface="Gill Sans MT" panose="020B0502020104020203" pitchFamily="34" charset="0"/>
              </a:defRPr>
            </a:lvl4pPr>
            <a:lvl5pPr marL="2057400" indent="-228600" defTabSz="946150" eaLnBrk="0" hangingPunct="0">
              <a:defRPr sz="1300">
                <a:solidFill>
                  <a:schemeClr val="tx1"/>
                </a:solidFill>
                <a:latin typeface="Gill Sans MT" panose="020B0502020104020203" pitchFamily="34" charset="0"/>
              </a:defRPr>
            </a:lvl5pPr>
            <a:lvl6pPr marL="2514600" indent="-228600" defTabSz="946150" eaLnBrk="0" fontAlgn="base" hangingPunct="0">
              <a:spcBef>
                <a:spcPct val="0"/>
              </a:spcBef>
              <a:spcAft>
                <a:spcPct val="0"/>
              </a:spcAft>
              <a:defRPr sz="1300">
                <a:solidFill>
                  <a:schemeClr val="tx1"/>
                </a:solidFill>
                <a:latin typeface="Gill Sans MT" panose="020B0502020104020203" pitchFamily="34" charset="0"/>
              </a:defRPr>
            </a:lvl6pPr>
            <a:lvl7pPr marL="2971800" indent="-228600" defTabSz="946150" eaLnBrk="0" fontAlgn="base" hangingPunct="0">
              <a:spcBef>
                <a:spcPct val="0"/>
              </a:spcBef>
              <a:spcAft>
                <a:spcPct val="0"/>
              </a:spcAft>
              <a:defRPr sz="1300">
                <a:solidFill>
                  <a:schemeClr val="tx1"/>
                </a:solidFill>
                <a:latin typeface="Gill Sans MT" panose="020B0502020104020203" pitchFamily="34" charset="0"/>
              </a:defRPr>
            </a:lvl7pPr>
            <a:lvl8pPr marL="3429000" indent="-228600" defTabSz="946150" eaLnBrk="0" fontAlgn="base" hangingPunct="0">
              <a:spcBef>
                <a:spcPct val="0"/>
              </a:spcBef>
              <a:spcAft>
                <a:spcPct val="0"/>
              </a:spcAft>
              <a:defRPr sz="1300">
                <a:solidFill>
                  <a:schemeClr val="tx1"/>
                </a:solidFill>
                <a:latin typeface="Gill Sans MT" panose="020B0502020104020203" pitchFamily="34" charset="0"/>
              </a:defRPr>
            </a:lvl8pPr>
            <a:lvl9pPr marL="3886200" indent="-228600" defTabSz="946150" eaLnBrk="0" fontAlgn="base" hangingPunct="0">
              <a:spcBef>
                <a:spcPct val="0"/>
              </a:spcBef>
              <a:spcAft>
                <a:spcPct val="0"/>
              </a:spcAft>
              <a:defRPr sz="1300">
                <a:solidFill>
                  <a:schemeClr val="tx1"/>
                </a:solidFill>
                <a:latin typeface="Gill Sans MT" panose="020B0502020104020203" pitchFamily="34" charset="0"/>
              </a:defRPr>
            </a:lvl9pPr>
          </a:lstStyle>
          <a:p>
            <a:pPr eaLnBrk="1" hangingPunct="1"/>
            <a:fld id="{33BD6F03-F7E6-4EE3-AB3E-05C55B467309}" type="slidenum">
              <a:rPr lang="en-US" altLang="en-US" sz="1200">
                <a:latin typeface="Times New Roman" panose="02020603050405020304" pitchFamily="18" charset="0"/>
                <a:ea typeface="ＭＳ Ｐゴシック" panose="020B0600070205080204" pitchFamily="34" charset="-128"/>
              </a:rPr>
              <a:pPr eaLnBrk="1" hangingPunct="1"/>
              <a:t>191</a:t>
            </a:fld>
            <a:endParaRPr lang="en-US" altLang="en-US" sz="1200">
              <a:latin typeface="Times New Roman" panose="02020603050405020304" pitchFamily="18" charset="0"/>
              <a:ea typeface="ＭＳ Ｐゴシック" panose="020B0600070205080204" pitchFamily="34" charset="-128"/>
            </a:endParaRPr>
          </a:p>
        </p:txBody>
      </p:sp>
      <p:sp>
        <p:nvSpPr>
          <p:cNvPr id="2" name="Footer Placeholder 1"/>
          <p:cNvSpPr>
            <a:spLocks noGrp="1"/>
          </p:cNvSpPr>
          <p:nvPr>
            <p:ph type="ftr" sz="quarter" idx="10"/>
          </p:nvPr>
        </p:nvSpPr>
        <p:spPr/>
        <p:txBody>
          <a:bodyPr/>
          <a:lstStyle/>
          <a:p>
            <a:pPr>
              <a:defRPr/>
            </a:pPr>
            <a:r>
              <a:rPr lang="en-US"/>
              <a:t>Wimmers</a:t>
            </a:r>
          </a:p>
        </p:txBody>
      </p:sp>
    </p:spTree>
    <p:extLst>
      <p:ext uri="{BB962C8B-B14F-4D97-AF65-F5344CB8AC3E}">
        <p14:creationId xmlns:p14="http://schemas.microsoft.com/office/powerpoint/2010/main" val="303107217"/>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Precut</a:t>
            </a:r>
            <a:r>
              <a:rPr lang="en-US" altLang="en-US" baseline="0" dirty="0">
                <a:ea typeface="ＭＳ Ｐゴシック" panose="020B0600070205080204" pitchFamily="34" charset="-128"/>
              </a:rPr>
              <a:t> lumber was automatically labeled to allow for fast assembly. Roofs and walls were filled with insulation and closed on the outside with a vapour diffusion open, water repellent wood fiber board.</a:t>
            </a:r>
            <a:endParaRPr lang="en-US" altLang="en-US" dirty="0">
              <a:ea typeface="ＭＳ Ｐゴシック" panose="020B0600070205080204" pitchFamily="34" charset="-128"/>
            </a:endParaRPr>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defRPr sz="1300">
                <a:solidFill>
                  <a:schemeClr val="tx1"/>
                </a:solidFill>
                <a:latin typeface="Gill Sans MT" panose="020B0502020104020203" pitchFamily="34" charset="0"/>
              </a:defRPr>
            </a:lvl1pPr>
            <a:lvl2pPr marL="742950" indent="-285750" defTabSz="946150" eaLnBrk="0" hangingPunct="0">
              <a:defRPr sz="1300">
                <a:solidFill>
                  <a:schemeClr val="tx1"/>
                </a:solidFill>
                <a:latin typeface="Gill Sans MT" panose="020B0502020104020203" pitchFamily="34" charset="0"/>
              </a:defRPr>
            </a:lvl2pPr>
            <a:lvl3pPr marL="1143000" indent="-228600" defTabSz="946150" eaLnBrk="0" hangingPunct="0">
              <a:defRPr sz="1300">
                <a:solidFill>
                  <a:schemeClr val="tx1"/>
                </a:solidFill>
                <a:latin typeface="Gill Sans MT" panose="020B0502020104020203" pitchFamily="34" charset="0"/>
              </a:defRPr>
            </a:lvl3pPr>
            <a:lvl4pPr marL="1600200" indent="-228600" defTabSz="946150" eaLnBrk="0" hangingPunct="0">
              <a:defRPr sz="1300">
                <a:solidFill>
                  <a:schemeClr val="tx1"/>
                </a:solidFill>
                <a:latin typeface="Gill Sans MT" panose="020B0502020104020203" pitchFamily="34" charset="0"/>
              </a:defRPr>
            </a:lvl4pPr>
            <a:lvl5pPr marL="2057400" indent="-228600" defTabSz="946150" eaLnBrk="0" hangingPunct="0">
              <a:defRPr sz="1300">
                <a:solidFill>
                  <a:schemeClr val="tx1"/>
                </a:solidFill>
                <a:latin typeface="Gill Sans MT" panose="020B0502020104020203" pitchFamily="34" charset="0"/>
              </a:defRPr>
            </a:lvl5pPr>
            <a:lvl6pPr marL="2514600" indent="-228600" defTabSz="946150" eaLnBrk="0" fontAlgn="base" hangingPunct="0">
              <a:spcBef>
                <a:spcPct val="0"/>
              </a:spcBef>
              <a:spcAft>
                <a:spcPct val="0"/>
              </a:spcAft>
              <a:defRPr sz="1300">
                <a:solidFill>
                  <a:schemeClr val="tx1"/>
                </a:solidFill>
                <a:latin typeface="Gill Sans MT" panose="020B0502020104020203" pitchFamily="34" charset="0"/>
              </a:defRPr>
            </a:lvl6pPr>
            <a:lvl7pPr marL="2971800" indent="-228600" defTabSz="946150" eaLnBrk="0" fontAlgn="base" hangingPunct="0">
              <a:spcBef>
                <a:spcPct val="0"/>
              </a:spcBef>
              <a:spcAft>
                <a:spcPct val="0"/>
              </a:spcAft>
              <a:defRPr sz="1300">
                <a:solidFill>
                  <a:schemeClr val="tx1"/>
                </a:solidFill>
                <a:latin typeface="Gill Sans MT" panose="020B0502020104020203" pitchFamily="34" charset="0"/>
              </a:defRPr>
            </a:lvl7pPr>
            <a:lvl8pPr marL="3429000" indent="-228600" defTabSz="946150" eaLnBrk="0" fontAlgn="base" hangingPunct="0">
              <a:spcBef>
                <a:spcPct val="0"/>
              </a:spcBef>
              <a:spcAft>
                <a:spcPct val="0"/>
              </a:spcAft>
              <a:defRPr sz="1300">
                <a:solidFill>
                  <a:schemeClr val="tx1"/>
                </a:solidFill>
                <a:latin typeface="Gill Sans MT" panose="020B0502020104020203" pitchFamily="34" charset="0"/>
              </a:defRPr>
            </a:lvl8pPr>
            <a:lvl9pPr marL="3886200" indent="-228600" defTabSz="946150" eaLnBrk="0" fontAlgn="base" hangingPunct="0">
              <a:spcBef>
                <a:spcPct val="0"/>
              </a:spcBef>
              <a:spcAft>
                <a:spcPct val="0"/>
              </a:spcAft>
              <a:defRPr sz="1300">
                <a:solidFill>
                  <a:schemeClr val="tx1"/>
                </a:solidFill>
                <a:latin typeface="Gill Sans MT" panose="020B0502020104020203" pitchFamily="34" charset="0"/>
              </a:defRPr>
            </a:lvl9pPr>
          </a:lstStyle>
          <a:p>
            <a:pPr eaLnBrk="1" hangingPunct="1"/>
            <a:fld id="{51482E06-EA69-46C3-AC05-F7DABEF463BF}" type="slidenum">
              <a:rPr lang="en-US" altLang="en-US" sz="1200">
                <a:latin typeface="Times New Roman" panose="02020603050405020304" pitchFamily="18" charset="0"/>
                <a:ea typeface="ＭＳ Ｐゴシック" panose="020B0600070205080204" pitchFamily="34" charset="-128"/>
              </a:rPr>
              <a:pPr eaLnBrk="1" hangingPunct="1"/>
              <a:t>192</a:t>
            </a:fld>
            <a:endParaRPr lang="en-US" altLang="en-US" sz="1200">
              <a:latin typeface="Times New Roman" panose="02020603050405020304" pitchFamily="18" charset="0"/>
              <a:ea typeface="ＭＳ Ｐゴシック" panose="020B0600070205080204" pitchFamily="34" charset="-128"/>
            </a:endParaRPr>
          </a:p>
        </p:txBody>
      </p:sp>
      <p:sp>
        <p:nvSpPr>
          <p:cNvPr id="2" name="Footer Placeholder 1"/>
          <p:cNvSpPr>
            <a:spLocks noGrp="1"/>
          </p:cNvSpPr>
          <p:nvPr>
            <p:ph type="ftr" sz="quarter" idx="10"/>
          </p:nvPr>
        </p:nvSpPr>
        <p:spPr/>
        <p:txBody>
          <a:bodyPr/>
          <a:lstStyle/>
          <a:p>
            <a:pPr>
              <a:defRPr/>
            </a:pPr>
            <a:r>
              <a:rPr lang="en-US"/>
              <a:t>Wimmers</a:t>
            </a:r>
          </a:p>
        </p:txBody>
      </p:sp>
    </p:spTree>
    <p:extLst>
      <p:ext uri="{BB962C8B-B14F-4D97-AF65-F5344CB8AC3E}">
        <p14:creationId xmlns:p14="http://schemas.microsoft.com/office/powerpoint/2010/main" val="398549731"/>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After insulating the cavities, the inside was closed with plywood</a:t>
            </a:r>
            <a:r>
              <a:rPr lang="en-US" altLang="en-US" baseline="0" dirty="0">
                <a:ea typeface="ＭＳ Ｐゴシック" panose="020B0600070205080204" pitchFamily="34" charset="-128"/>
              </a:rPr>
              <a:t> and then taped. The plywood is a durable airtight layer and vapour retarder.</a:t>
            </a:r>
            <a:endParaRPr lang="en-US" altLang="en-US" dirty="0">
              <a:ea typeface="ＭＳ Ｐゴシック" panose="020B0600070205080204" pitchFamily="34" charset="-128"/>
            </a:endParaRP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defRPr sz="1300">
                <a:solidFill>
                  <a:schemeClr val="tx1"/>
                </a:solidFill>
                <a:latin typeface="Gill Sans MT" panose="020B0502020104020203" pitchFamily="34" charset="0"/>
              </a:defRPr>
            </a:lvl1pPr>
            <a:lvl2pPr marL="742950" indent="-285750" defTabSz="946150" eaLnBrk="0" hangingPunct="0">
              <a:defRPr sz="1300">
                <a:solidFill>
                  <a:schemeClr val="tx1"/>
                </a:solidFill>
                <a:latin typeface="Gill Sans MT" panose="020B0502020104020203" pitchFamily="34" charset="0"/>
              </a:defRPr>
            </a:lvl2pPr>
            <a:lvl3pPr marL="1143000" indent="-228600" defTabSz="946150" eaLnBrk="0" hangingPunct="0">
              <a:defRPr sz="1300">
                <a:solidFill>
                  <a:schemeClr val="tx1"/>
                </a:solidFill>
                <a:latin typeface="Gill Sans MT" panose="020B0502020104020203" pitchFamily="34" charset="0"/>
              </a:defRPr>
            </a:lvl3pPr>
            <a:lvl4pPr marL="1600200" indent="-228600" defTabSz="946150" eaLnBrk="0" hangingPunct="0">
              <a:defRPr sz="1300">
                <a:solidFill>
                  <a:schemeClr val="tx1"/>
                </a:solidFill>
                <a:latin typeface="Gill Sans MT" panose="020B0502020104020203" pitchFamily="34" charset="0"/>
              </a:defRPr>
            </a:lvl4pPr>
            <a:lvl5pPr marL="2057400" indent="-228600" defTabSz="946150" eaLnBrk="0" hangingPunct="0">
              <a:defRPr sz="1300">
                <a:solidFill>
                  <a:schemeClr val="tx1"/>
                </a:solidFill>
                <a:latin typeface="Gill Sans MT" panose="020B0502020104020203" pitchFamily="34" charset="0"/>
              </a:defRPr>
            </a:lvl5pPr>
            <a:lvl6pPr marL="2514600" indent="-228600" defTabSz="946150" eaLnBrk="0" fontAlgn="base" hangingPunct="0">
              <a:spcBef>
                <a:spcPct val="0"/>
              </a:spcBef>
              <a:spcAft>
                <a:spcPct val="0"/>
              </a:spcAft>
              <a:defRPr sz="1300">
                <a:solidFill>
                  <a:schemeClr val="tx1"/>
                </a:solidFill>
                <a:latin typeface="Gill Sans MT" panose="020B0502020104020203" pitchFamily="34" charset="0"/>
              </a:defRPr>
            </a:lvl6pPr>
            <a:lvl7pPr marL="2971800" indent="-228600" defTabSz="946150" eaLnBrk="0" fontAlgn="base" hangingPunct="0">
              <a:spcBef>
                <a:spcPct val="0"/>
              </a:spcBef>
              <a:spcAft>
                <a:spcPct val="0"/>
              </a:spcAft>
              <a:defRPr sz="1300">
                <a:solidFill>
                  <a:schemeClr val="tx1"/>
                </a:solidFill>
                <a:latin typeface="Gill Sans MT" panose="020B0502020104020203" pitchFamily="34" charset="0"/>
              </a:defRPr>
            </a:lvl7pPr>
            <a:lvl8pPr marL="3429000" indent="-228600" defTabSz="946150" eaLnBrk="0" fontAlgn="base" hangingPunct="0">
              <a:spcBef>
                <a:spcPct val="0"/>
              </a:spcBef>
              <a:spcAft>
                <a:spcPct val="0"/>
              </a:spcAft>
              <a:defRPr sz="1300">
                <a:solidFill>
                  <a:schemeClr val="tx1"/>
                </a:solidFill>
                <a:latin typeface="Gill Sans MT" panose="020B0502020104020203" pitchFamily="34" charset="0"/>
              </a:defRPr>
            </a:lvl8pPr>
            <a:lvl9pPr marL="3886200" indent="-228600" defTabSz="946150" eaLnBrk="0" fontAlgn="base" hangingPunct="0">
              <a:spcBef>
                <a:spcPct val="0"/>
              </a:spcBef>
              <a:spcAft>
                <a:spcPct val="0"/>
              </a:spcAft>
              <a:defRPr sz="1300">
                <a:solidFill>
                  <a:schemeClr val="tx1"/>
                </a:solidFill>
                <a:latin typeface="Gill Sans MT" panose="020B0502020104020203" pitchFamily="34" charset="0"/>
              </a:defRPr>
            </a:lvl9pPr>
          </a:lstStyle>
          <a:p>
            <a:pPr eaLnBrk="1" hangingPunct="1"/>
            <a:fld id="{E1B3078A-600D-4753-96A6-85EF58AA65D8}" type="slidenum">
              <a:rPr lang="en-US" altLang="en-US" sz="1200">
                <a:latin typeface="Times New Roman" panose="02020603050405020304" pitchFamily="18" charset="0"/>
                <a:ea typeface="ＭＳ Ｐゴシック" panose="020B0600070205080204" pitchFamily="34" charset="-128"/>
              </a:rPr>
              <a:pPr eaLnBrk="1" hangingPunct="1"/>
              <a:t>193</a:t>
            </a:fld>
            <a:endParaRPr lang="en-US" altLang="en-US" sz="1200">
              <a:latin typeface="Times New Roman" panose="02020603050405020304" pitchFamily="18" charset="0"/>
              <a:ea typeface="ＭＳ Ｐゴシック" panose="020B0600070205080204" pitchFamily="34" charset="-128"/>
            </a:endParaRPr>
          </a:p>
        </p:txBody>
      </p:sp>
      <p:sp>
        <p:nvSpPr>
          <p:cNvPr id="2" name="Footer Placeholder 1"/>
          <p:cNvSpPr>
            <a:spLocks noGrp="1"/>
          </p:cNvSpPr>
          <p:nvPr>
            <p:ph type="ftr" sz="quarter" idx="10"/>
          </p:nvPr>
        </p:nvSpPr>
        <p:spPr/>
        <p:txBody>
          <a:bodyPr/>
          <a:lstStyle/>
          <a:p>
            <a:pPr>
              <a:defRPr/>
            </a:pPr>
            <a:r>
              <a:rPr lang="en-US"/>
              <a:t>Wimmers</a:t>
            </a:r>
          </a:p>
        </p:txBody>
      </p:sp>
    </p:spTree>
    <p:extLst>
      <p:ext uri="{BB962C8B-B14F-4D97-AF65-F5344CB8AC3E}">
        <p14:creationId xmlns:p14="http://schemas.microsoft.com/office/powerpoint/2010/main" val="295126991"/>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All panels are loaded upright on two</a:t>
            </a:r>
            <a:r>
              <a:rPr lang="en-US" altLang="en-US" baseline="0" dirty="0">
                <a:ea typeface="ＭＳ Ｐゴシック" panose="020B0600070205080204" pitchFamily="34" charset="-128"/>
              </a:rPr>
              <a:t> trucks, secured against rain and then shipped to the site</a:t>
            </a:r>
            <a:endParaRPr lang="en-US" altLang="en-US" dirty="0">
              <a:ea typeface="ＭＳ Ｐゴシック" panose="020B0600070205080204" pitchFamily="34" charset="-128"/>
            </a:endParaRPr>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defRPr sz="1300">
                <a:solidFill>
                  <a:schemeClr val="tx1"/>
                </a:solidFill>
                <a:latin typeface="Gill Sans MT" panose="020B0502020104020203" pitchFamily="34" charset="0"/>
              </a:defRPr>
            </a:lvl1pPr>
            <a:lvl2pPr marL="742950" indent="-285750" defTabSz="946150" eaLnBrk="0" hangingPunct="0">
              <a:defRPr sz="1300">
                <a:solidFill>
                  <a:schemeClr val="tx1"/>
                </a:solidFill>
                <a:latin typeface="Gill Sans MT" panose="020B0502020104020203" pitchFamily="34" charset="0"/>
              </a:defRPr>
            </a:lvl2pPr>
            <a:lvl3pPr marL="1143000" indent="-228600" defTabSz="946150" eaLnBrk="0" hangingPunct="0">
              <a:defRPr sz="1300">
                <a:solidFill>
                  <a:schemeClr val="tx1"/>
                </a:solidFill>
                <a:latin typeface="Gill Sans MT" panose="020B0502020104020203" pitchFamily="34" charset="0"/>
              </a:defRPr>
            </a:lvl3pPr>
            <a:lvl4pPr marL="1600200" indent="-228600" defTabSz="946150" eaLnBrk="0" hangingPunct="0">
              <a:defRPr sz="1300">
                <a:solidFill>
                  <a:schemeClr val="tx1"/>
                </a:solidFill>
                <a:latin typeface="Gill Sans MT" panose="020B0502020104020203" pitchFamily="34" charset="0"/>
              </a:defRPr>
            </a:lvl4pPr>
            <a:lvl5pPr marL="2057400" indent="-228600" defTabSz="946150" eaLnBrk="0" hangingPunct="0">
              <a:defRPr sz="1300">
                <a:solidFill>
                  <a:schemeClr val="tx1"/>
                </a:solidFill>
                <a:latin typeface="Gill Sans MT" panose="020B0502020104020203" pitchFamily="34" charset="0"/>
              </a:defRPr>
            </a:lvl5pPr>
            <a:lvl6pPr marL="2514600" indent="-228600" defTabSz="946150" eaLnBrk="0" fontAlgn="base" hangingPunct="0">
              <a:spcBef>
                <a:spcPct val="0"/>
              </a:spcBef>
              <a:spcAft>
                <a:spcPct val="0"/>
              </a:spcAft>
              <a:defRPr sz="1300">
                <a:solidFill>
                  <a:schemeClr val="tx1"/>
                </a:solidFill>
                <a:latin typeface="Gill Sans MT" panose="020B0502020104020203" pitchFamily="34" charset="0"/>
              </a:defRPr>
            </a:lvl6pPr>
            <a:lvl7pPr marL="2971800" indent="-228600" defTabSz="946150" eaLnBrk="0" fontAlgn="base" hangingPunct="0">
              <a:spcBef>
                <a:spcPct val="0"/>
              </a:spcBef>
              <a:spcAft>
                <a:spcPct val="0"/>
              </a:spcAft>
              <a:defRPr sz="1300">
                <a:solidFill>
                  <a:schemeClr val="tx1"/>
                </a:solidFill>
                <a:latin typeface="Gill Sans MT" panose="020B0502020104020203" pitchFamily="34" charset="0"/>
              </a:defRPr>
            </a:lvl7pPr>
            <a:lvl8pPr marL="3429000" indent="-228600" defTabSz="946150" eaLnBrk="0" fontAlgn="base" hangingPunct="0">
              <a:spcBef>
                <a:spcPct val="0"/>
              </a:spcBef>
              <a:spcAft>
                <a:spcPct val="0"/>
              </a:spcAft>
              <a:defRPr sz="1300">
                <a:solidFill>
                  <a:schemeClr val="tx1"/>
                </a:solidFill>
                <a:latin typeface="Gill Sans MT" panose="020B0502020104020203" pitchFamily="34" charset="0"/>
              </a:defRPr>
            </a:lvl8pPr>
            <a:lvl9pPr marL="3886200" indent="-228600" defTabSz="946150" eaLnBrk="0" fontAlgn="base" hangingPunct="0">
              <a:spcBef>
                <a:spcPct val="0"/>
              </a:spcBef>
              <a:spcAft>
                <a:spcPct val="0"/>
              </a:spcAft>
              <a:defRPr sz="1300">
                <a:solidFill>
                  <a:schemeClr val="tx1"/>
                </a:solidFill>
                <a:latin typeface="Gill Sans MT" panose="020B0502020104020203" pitchFamily="34" charset="0"/>
              </a:defRPr>
            </a:lvl9pPr>
          </a:lstStyle>
          <a:p>
            <a:pPr eaLnBrk="1" hangingPunct="1"/>
            <a:fld id="{09489B59-C888-4E93-A9BA-1155DE659163}" type="slidenum">
              <a:rPr lang="en-US" altLang="en-US" sz="1200">
                <a:latin typeface="Times New Roman" panose="02020603050405020304" pitchFamily="18" charset="0"/>
                <a:ea typeface="ＭＳ Ｐゴシック" panose="020B0600070205080204" pitchFamily="34" charset="-128"/>
              </a:rPr>
              <a:pPr eaLnBrk="1" hangingPunct="1"/>
              <a:t>194</a:t>
            </a:fld>
            <a:endParaRPr lang="en-US" altLang="en-US" sz="1200">
              <a:latin typeface="Times New Roman" panose="02020603050405020304" pitchFamily="18" charset="0"/>
              <a:ea typeface="ＭＳ Ｐゴシック" panose="020B0600070205080204" pitchFamily="34" charset="-128"/>
            </a:endParaRPr>
          </a:p>
        </p:txBody>
      </p:sp>
      <p:sp>
        <p:nvSpPr>
          <p:cNvPr id="2" name="Footer Placeholder 1"/>
          <p:cNvSpPr>
            <a:spLocks noGrp="1"/>
          </p:cNvSpPr>
          <p:nvPr>
            <p:ph type="ftr" sz="quarter" idx="10"/>
          </p:nvPr>
        </p:nvSpPr>
        <p:spPr/>
        <p:txBody>
          <a:bodyPr/>
          <a:lstStyle/>
          <a:p>
            <a:pPr>
              <a:defRPr/>
            </a:pPr>
            <a:r>
              <a:rPr lang="en-US"/>
              <a:t>Wimmers</a:t>
            </a:r>
          </a:p>
        </p:txBody>
      </p:sp>
    </p:spTree>
    <p:extLst>
      <p:ext uri="{BB962C8B-B14F-4D97-AF65-F5344CB8AC3E}">
        <p14:creationId xmlns:p14="http://schemas.microsoft.com/office/powerpoint/2010/main" val="3424049445"/>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The installation of the panels for the 450m2 large building was finished in 5 days. All panels were perfectly fitting. The continuous thermal insulation layer</a:t>
            </a:r>
            <a:r>
              <a:rPr lang="en-US" altLang="en-US" baseline="0" dirty="0">
                <a:ea typeface="ＭＳ Ｐゴシック" panose="020B0600070205080204" pitchFamily="34" charset="-128"/>
              </a:rPr>
              <a:t> consisting of a </a:t>
            </a:r>
            <a:r>
              <a:rPr lang="en-US" altLang="en-US" dirty="0">
                <a:ea typeface="ＭＳ Ｐゴシック" panose="020B0600070205080204" pitchFamily="34" charset="-128"/>
              </a:rPr>
              <a:t>wood fiber board on the outside was than quickly wrapped and closed with a vapour diffusion open membrane.</a:t>
            </a:r>
            <a:r>
              <a:rPr lang="en-US" altLang="en-US" baseline="0" dirty="0">
                <a:ea typeface="ＭＳ Ｐゴシック" panose="020B0600070205080204" pitchFamily="34" charset="-128"/>
              </a:rPr>
              <a:t> After this the cladding was installed on site.</a:t>
            </a:r>
            <a:endParaRPr lang="en-US" altLang="en-US" dirty="0">
              <a:ea typeface="ＭＳ Ｐゴシック" panose="020B0600070205080204" pitchFamily="34" charset="-128"/>
            </a:endParaRPr>
          </a:p>
        </p:txBody>
      </p:sp>
      <p:sp>
        <p:nvSpPr>
          <p:cNvPr id="93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defRPr sz="1300">
                <a:solidFill>
                  <a:schemeClr val="tx1"/>
                </a:solidFill>
                <a:latin typeface="Gill Sans MT" panose="020B0502020104020203" pitchFamily="34" charset="0"/>
              </a:defRPr>
            </a:lvl1pPr>
            <a:lvl2pPr marL="742950" indent="-285750" defTabSz="946150" eaLnBrk="0" hangingPunct="0">
              <a:defRPr sz="1300">
                <a:solidFill>
                  <a:schemeClr val="tx1"/>
                </a:solidFill>
                <a:latin typeface="Gill Sans MT" panose="020B0502020104020203" pitchFamily="34" charset="0"/>
              </a:defRPr>
            </a:lvl2pPr>
            <a:lvl3pPr marL="1143000" indent="-228600" defTabSz="946150" eaLnBrk="0" hangingPunct="0">
              <a:defRPr sz="1300">
                <a:solidFill>
                  <a:schemeClr val="tx1"/>
                </a:solidFill>
                <a:latin typeface="Gill Sans MT" panose="020B0502020104020203" pitchFamily="34" charset="0"/>
              </a:defRPr>
            </a:lvl3pPr>
            <a:lvl4pPr marL="1600200" indent="-228600" defTabSz="946150" eaLnBrk="0" hangingPunct="0">
              <a:defRPr sz="1300">
                <a:solidFill>
                  <a:schemeClr val="tx1"/>
                </a:solidFill>
                <a:latin typeface="Gill Sans MT" panose="020B0502020104020203" pitchFamily="34" charset="0"/>
              </a:defRPr>
            </a:lvl4pPr>
            <a:lvl5pPr marL="2057400" indent="-228600" defTabSz="946150" eaLnBrk="0" hangingPunct="0">
              <a:defRPr sz="1300">
                <a:solidFill>
                  <a:schemeClr val="tx1"/>
                </a:solidFill>
                <a:latin typeface="Gill Sans MT" panose="020B0502020104020203" pitchFamily="34" charset="0"/>
              </a:defRPr>
            </a:lvl5pPr>
            <a:lvl6pPr marL="2514600" indent="-228600" defTabSz="946150" eaLnBrk="0" fontAlgn="base" hangingPunct="0">
              <a:spcBef>
                <a:spcPct val="0"/>
              </a:spcBef>
              <a:spcAft>
                <a:spcPct val="0"/>
              </a:spcAft>
              <a:defRPr sz="1300">
                <a:solidFill>
                  <a:schemeClr val="tx1"/>
                </a:solidFill>
                <a:latin typeface="Gill Sans MT" panose="020B0502020104020203" pitchFamily="34" charset="0"/>
              </a:defRPr>
            </a:lvl6pPr>
            <a:lvl7pPr marL="2971800" indent="-228600" defTabSz="946150" eaLnBrk="0" fontAlgn="base" hangingPunct="0">
              <a:spcBef>
                <a:spcPct val="0"/>
              </a:spcBef>
              <a:spcAft>
                <a:spcPct val="0"/>
              </a:spcAft>
              <a:defRPr sz="1300">
                <a:solidFill>
                  <a:schemeClr val="tx1"/>
                </a:solidFill>
                <a:latin typeface="Gill Sans MT" panose="020B0502020104020203" pitchFamily="34" charset="0"/>
              </a:defRPr>
            </a:lvl7pPr>
            <a:lvl8pPr marL="3429000" indent="-228600" defTabSz="946150" eaLnBrk="0" fontAlgn="base" hangingPunct="0">
              <a:spcBef>
                <a:spcPct val="0"/>
              </a:spcBef>
              <a:spcAft>
                <a:spcPct val="0"/>
              </a:spcAft>
              <a:defRPr sz="1300">
                <a:solidFill>
                  <a:schemeClr val="tx1"/>
                </a:solidFill>
                <a:latin typeface="Gill Sans MT" panose="020B0502020104020203" pitchFamily="34" charset="0"/>
              </a:defRPr>
            </a:lvl8pPr>
            <a:lvl9pPr marL="3886200" indent="-228600" defTabSz="946150" eaLnBrk="0" fontAlgn="base" hangingPunct="0">
              <a:spcBef>
                <a:spcPct val="0"/>
              </a:spcBef>
              <a:spcAft>
                <a:spcPct val="0"/>
              </a:spcAft>
              <a:defRPr sz="1300">
                <a:solidFill>
                  <a:schemeClr val="tx1"/>
                </a:solidFill>
                <a:latin typeface="Gill Sans MT" panose="020B0502020104020203" pitchFamily="34" charset="0"/>
              </a:defRPr>
            </a:lvl9pPr>
          </a:lstStyle>
          <a:p>
            <a:pPr eaLnBrk="1" hangingPunct="1"/>
            <a:fld id="{0C14653A-055A-4D6F-A44C-7798EA0789FD}" type="slidenum">
              <a:rPr lang="en-US" altLang="en-US" sz="1200">
                <a:latin typeface="Times New Roman" panose="02020603050405020304" pitchFamily="18" charset="0"/>
                <a:ea typeface="ＭＳ Ｐゴシック" panose="020B0600070205080204" pitchFamily="34" charset="-128"/>
              </a:rPr>
              <a:pPr eaLnBrk="1" hangingPunct="1"/>
              <a:t>195</a:t>
            </a:fld>
            <a:endParaRPr lang="en-US" altLang="en-US" sz="1200">
              <a:latin typeface="Times New Roman" panose="02020603050405020304" pitchFamily="18" charset="0"/>
              <a:ea typeface="ＭＳ Ｐゴシック" panose="020B0600070205080204" pitchFamily="34" charset="-128"/>
            </a:endParaRPr>
          </a:p>
        </p:txBody>
      </p:sp>
      <p:sp>
        <p:nvSpPr>
          <p:cNvPr id="2" name="Footer Placeholder 1"/>
          <p:cNvSpPr>
            <a:spLocks noGrp="1"/>
          </p:cNvSpPr>
          <p:nvPr>
            <p:ph type="ftr" sz="quarter" idx="10"/>
          </p:nvPr>
        </p:nvSpPr>
        <p:spPr/>
        <p:txBody>
          <a:bodyPr/>
          <a:lstStyle/>
          <a:p>
            <a:pPr>
              <a:defRPr/>
            </a:pPr>
            <a:r>
              <a:rPr lang="en-US"/>
              <a:t>Wimmers</a:t>
            </a:r>
          </a:p>
        </p:txBody>
      </p:sp>
    </p:spTree>
    <p:extLst>
      <p:ext uri="{BB962C8B-B14F-4D97-AF65-F5344CB8AC3E}">
        <p14:creationId xmlns:p14="http://schemas.microsoft.com/office/powerpoint/2010/main" val="4101111689"/>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installation cavity on the warm side was left open for electrical,</a:t>
            </a:r>
            <a:r>
              <a:rPr lang="en-US" altLang="en-US" baseline="0" dirty="0"/>
              <a:t> plumbing and ventilation. After everything was installed, the cavity was insulated with </a:t>
            </a:r>
            <a:r>
              <a:rPr lang="en-US" altLang="en-US" baseline="0" dirty="0" err="1"/>
              <a:t>RockWool</a:t>
            </a:r>
            <a:r>
              <a:rPr lang="en-US" altLang="en-US" baseline="0" dirty="0"/>
              <a:t> and then closed with drywall.</a:t>
            </a:r>
            <a:endParaRPr lang="en-US" altLang="en-US" dirty="0"/>
          </a:p>
        </p:txBody>
      </p:sp>
      <p:sp>
        <p:nvSpPr>
          <p:cNvPr id="95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defRPr sz="1300">
                <a:solidFill>
                  <a:schemeClr val="tx1"/>
                </a:solidFill>
                <a:latin typeface="Gill Sans MT" panose="020B0502020104020203" pitchFamily="34" charset="0"/>
              </a:defRPr>
            </a:lvl1pPr>
            <a:lvl2pPr marL="742950" indent="-285750" defTabSz="946150" eaLnBrk="0" hangingPunct="0">
              <a:defRPr sz="1300">
                <a:solidFill>
                  <a:schemeClr val="tx1"/>
                </a:solidFill>
                <a:latin typeface="Gill Sans MT" panose="020B0502020104020203" pitchFamily="34" charset="0"/>
              </a:defRPr>
            </a:lvl2pPr>
            <a:lvl3pPr marL="1143000" indent="-228600" defTabSz="946150" eaLnBrk="0" hangingPunct="0">
              <a:defRPr sz="1300">
                <a:solidFill>
                  <a:schemeClr val="tx1"/>
                </a:solidFill>
                <a:latin typeface="Gill Sans MT" panose="020B0502020104020203" pitchFamily="34" charset="0"/>
              </a:defRPr>
            </a:lvl3pPr>
            <a:lvl4pPr marL="1600200" indent="-228600" defTabSz="946150" eaLnBrk="0" hangingPunct="0">
              <a:defRPr sz="1300">
                <a:solidFill>
                  <a:schemeClr val="tx1"/>
                </a:solidFill>
                <a:latin typeface="Gill Sans MT" panose="020B0502020104020203" pitchFamily="34" charset="0"/>
              </a:defRPr>
            </a:lvl4pPr>
            <a:lvl5pPr marL="2057400" indent="-228600" defTabSz="946150" eaLnBrk="0" hangingPunct="0">
              <a:defRPr sz="1300">
                <a:solidFill>
                  <a:schemeClr val="tx1"/>
                </a:solidFill>
                <a:latin typeface="Gill Sans MT" panose="020B0502020104020203" pitchFamily="34" charset="0"/>
              </a:defRPr>
            </a:lvl5pPr>
            <a:lvl6pPr marL="2514600" indent="-228600" defTabSz="946150" eaLnBrk="0" fontAlgn="base" hangingPunct="0">
              <a:spcBef>
                <a:spcPct val="0"/>
              </a:spcBef>
              <a:spcAft>
                <a:spcPct val="0"/>
              </a:spcAft>
              <a:defRPr sz="1300">
                <a:solidFill>
                  <a:schemeClr val="tx1"/>
                </a:solidFill>
                <a:latin typeface="Gill Sans MT" panose="020B0502020104020203" pitchFamily="34" charset="0"/>
              </a:defRPr>
            </a:lvl6pPr>
            <a:lvl7pPr marL="2971800" indent="-228600" defTabSz="946150" eaLnBrk="0" fontAlgn="base" hangingPunct="0">
              <a:spcBef>
                <a:spcPct val="0"/>
              </a:spcBef>
              <a:spcAft>
                <a:spcPct val="0"/>
              </a:spcAft>
              <a:defRPr sz="1300">
                <a:solidFill>
                  <a:schemeClr val="tx1"/>
                </a:solidFill>
                <a:latin typeface="Gill Sans MT" panose="020B0502020104020203" pitchFamily="34" charset="0"/>
              </a:defRPr>
            </a:lvl7pPr>
            <a:lvl8pPr marL="3429000" indent="-228600" defTabSz="946150" eaLnBrk="0" fontAlgn="base" hangingPunct="0">
              <a:spcBef>
                <a:spcPct val="0"/>
              </a:spcBef>
              <a:spcAft>
                <a:spcPct val="0"/>
              </a:spcAft>
              <a:defRPr sz="1300">
                <a:solidFill>
                  <a:schemeClr val="tx1"/>
                </a:solidFill>
                <a:latin typeface="Gill Sans MT" panose="020B0502020104020203" pitchFamily="34" charset="0"/>
              </a:defRPr>
            </a:lvl8pPr>
            <a:lvl9pPr marL="3886200" indent="-228600" defTabSz="946150" eaLnBrk="0" fontAlgn="base" hangingPunct="0">
              <a:spcBef>
                <a:spcPct val="0"/>
              </a:spcBef>
              <a:spcAft>
                <a:spcPct val="0"/>
              </a:spcAft>
              <a:defRPr sz="1300">
                <a:solidFill>
                  <a:schemeClr val="tx1"/>
                </a:solidFill>
                <a:latin typeface="Gill Sans MT" panose="020B0502020104020203" pitchFamily="34" charset="0"/>
              </a:defRPr>
            </a:lvl9pPr>
          </a:lstStyle>
          <a:p>
            <a:pPr eaLnBrk="1" hangingPunct="1"/>
            <a:fld id="{2B9101CE-FA27-49D8-95C8-2A290702A39C}" type="slidenum">
              <a:rPr lang="en-US" altLang="en-US" sz="1200">
                <a:latin typeface="Times New Roman" panose="02020603050405020304" pitchFamily="18" charset="0"/>
              </a:rPr>
              <a:pPr eaLnBrk="1" hangingPunct="1"/>
              <a:t>196</a:t>
            </a:fld>
            <a:endParaRPr lang="en-US" altLang="en-US" sz="1200">
              <a:latin typeface="Times New Roman" panose="02020603050405020304" pitchFamily="18" charset="0"/>
            </a:endParaRPr>
          </a:p>
        </p:txBody>
      </p:sp>
      <p:sp>
        <p:nvSpPr>
          <p:cNvPr id="2" name="Footer Placeholder 1"/>
          <p:cNvSpPr>
            <a:spLocks noGrp="1"/>
          </p:cNvSpPr>
          <p:nvPr>
            <p:ph type="ftr" sz="quarter" idx="10"/>
          </p:nvPr>
        </p:nvSpPr>
        <p:spPr/>
        <p:txBody>
          <a:bodyPr/>
          <a:lstStyle/>
          <a:p>
            <a:pPr>
              <a:defRPr/>
            </a:pPr>
            <a:r>
              <a:rPr lang="en-US"/>
              <a:t>Wimmers</a:t>
            </a:r>
          </a:p>
        </p:txBody>
      </p:sp>
    </p:spTree>
    <p:extLst>
      <p:ext uri="{BB962C8B-B14F-4D97-AF65-F5344CB8AC3E}">
        <p14:creationId xmlns:p14="http://schemas.microsoft.com/office/powerpoint/2010/main" val="2144913524"/>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Pressurization and depressurization tests are mandatory for Passive House. Using the taped plywood as vapour retarder and airtight layer is a over decades</a:t>
            </a:r>
            <a:r>
              <a:rPr lang="en-US" altLang="en-US" baseline="0" dirty="0"/>
              <a:t> </a:t>
            </a:r>
            <a:r>
              <a:rPr lang="en-US" altLang="en-US" dirty="0"/>
              <a:t>proven method in other countries. This</a:t>
            </a:r>
            <a:r>
              <a:rPr lang="en-US" altLang="en-US" baseline="0" dirty="0"/>
              <a:t> building was the first proof in Canada that 12mm plywood is an absolutely sufficient vapour retarder (together with </a:t>
            </a:r>
            <a:r>
              <a:rPr lang="en-US" altLang="en-US" baseline="0" dirty="0" err="1"/>
              <a:t>FPInnovation</a:t>
            </a:r>
            <a:r>
              <a:rPr lang="en-US" altLang="en-US" baseline="0" dirty="0"/>
              <a:t> a research project including numerous sensors installed in the walls) and airtight layer. The here shown depressurization result at was 0.36 ach@50Pa.</a:t>
            </a:r>
          </a:p>
          <a:p>
            <a:pPr>
              <a:defRPr/>
            </a:pPr>
            <a:r>
              <a:rPr lang="en-CA" sz="1200" dirty="0">
                <a:solidFill>
                  <a:schemeClr val="tx1">
                    <a:lumMod val="75000"/>
                    <a:lumOff val="25000"/>
                  </a:schemeClr>
                </a:solidFill>
                <a:latin typeface="Calibri" pitchFamily="34" charset="0"/>
                <a:cs typeface="Calibri" pitchFamily="34" charset="0"/>
              </a:rPr>
              <a:t>Thermal performance of envelope:</a:t>
            </a:r>
          </a:p>
          <a:p>
            <a:pPr>
              <a:defRPr/>
            </a:pPr>
            <a:r>
              <a:rPr lang="en-CA" sz="1200" dirty="0">
                <a:solidFill>
                  <a:schemeClr val="tx1">
                    <a:lumMod val="75000"/>
                    <a:lumOff val="25000"/>
                  </a:schemeClr>
                </a:solidFill>
                <a:latin typeface="Calibri" pitchFamily="34" charset="0"/>
                <a:cs typeface="Calibri" pitchFamily="34" charset="0"/>
              </a:rPr>
              <a:t>Slab on grade U = 0.221W/(m²K) [R25 actual]</a:t>
            </a:r>
          </a:p>
          <a:p>
            <a:pPr>
              <a:defRPr/>
            </a:pPr>
            <a:r>
              <a:rPr lang="en-CA" sz="1200" dirty="0">
                <a:solidFill>
                  <a:schemeClr val="tx1">
                    <a:lumMod val="75000"/>
                    <a:lumOff val="25000"/>
                  </a:schemeClr>
                </a:solidFill>
                <a:latin typeface="Calibri" pitchFamily="34" charset="0"/>
                <a:cs typeface="Calibri" pitchFamily="34" charset="0"/>
              </a:rPr>
              <a:t>Walls U = 0.138W/(m²K) [R41 actual]</a:t>
            </a:r>
          </a:p>
          <a:p>
            <a:pPr>
              <a:defRPr/>
            </a:pPr>
            <a:r>
              <a:rPr lang="en-CA" sz="1200" dirty="0">
                <a:solidFill>
                  <a:schemeClr val="tx1">
                    <a:lumMod val="75000"/>
                    <a:lumOff val="25000"/>
                  </a:schemeClr>
                </a:solidFill>
                <a:latin typeface="Calibri" pitchFamily="34" charset="0"/>
                <a:cs typeface="Calibri" pitchFamily="34" charset="0"/>
              </a:rPr>
              <a:t>Roof U = 0.108W/(m²K) [R52 actual]</a:t>
            </a:r>
          </a:p>
          <a:p>
            <a:pPr>
              <a:defRPr/>
            </a:pPr>
            <a:r>
              <a:rPr lang="en-CA" sz="1200" dirty="0">
                <a:solidFill>
                  <a:schemeClr val="tx1">
                    <a:lumMod val="75000"/>
                    <a:lumOff val="25000"/>
                  </a:schemeClr>
                </a:solidFill>
                <a:latin typeface="Calibri" pitchFamily="34" charset="0"/>
                <a:cs typeface="Calibri" pitchFamily="34" charset="0"/>
              </a:rPr>
              <a:t>Windows </a:t>
            </a:r>
            <a:r>
              <a:rPr lang="en-CA" sz="1200" dirty="0" err="1">
                <a:solidFill>
                  <a:schemeClr val="tx1">
                    <a:lumMod val="75000"/>
                    <a:lumOff val="25000"/>
                  </a:schemeClr>
                </a:solidFill>
                <a:latin typeface="Calibri" pitchFamily="34" charset="0"/>
                <a:cs typeface="Calibri" pitchFamily="34" charset="0"/>
              </a:rPr>
              <a:t>Uw</a:t>
            </a:r>
            <a:r>
              <a:rPr lang="en-CA" sz="1200" dirty="0">
                <a:solidFill>
                  <a:schemeClr val="tx1">
                    <a:lumMod val="75000"/>
                    <a:lumOff val="25000"/>
                  </a:schemeClr>
                </a:solidFill>
                <a:latin typeface="Calibri" pitchFamily="34" charset="0"/>
                <a:cs typeface="Calibri" pitchFamily="34" charset="0"/>
              </a:rPr>
              <a:t> = 0.77W/(m²K) [SHGC 61%]</a:t>
            </a:r>
          </a:p>
          <a:p>
            <a:pPr>
              <a:defRPr/>
            </a:pPr>
            <a:r>
              <a:rPr lang="en-CA" sz="1200" dirty="0">
                <a:solidFill>
                  <a:schemeClr val="tx1">
                    <a:lumMod val="75000"/>
                    <a:lumOff val="25000"/>
                  </a:schemeClr>
                </a:solidFill>
                <a:latin typeface="Calibri" pitchFamily="34" charset="0"/>
                <a:cs typeface="Calibri" pitchFamily="34" charset="0"/>
              </a:rPr>
              <a:t>Mechanical system:</a:t>
            </a:r>
          </a:p>
          <a:p>
            <a:pPr>
              <a:defRPr/>
            </a:pPr>
            <a:r>
              <a:rPr lang="en-CA" sz="1200" dirty="0">
                <a:solidFill>
                  <a:schemeClr val="tx1">
                    <a:lumMod val="75000"/>
                    <a:lumOff val="25000"/>
                  </a:schemeClr>
                </a:solidFill>
                <a:latin typeface="Calibri" pitchFamily="34" charset="0"/>
                <a:cs typeface="Calibri" pitchFamily="34" charset="0"/>
              </a:rPr>
              <a:t>HRV = 92% (2x </a:t>
            </a:r>
            <a:r>
              <a:rPr lang="en-CA" sz="1200" dirty="0" err="1">
                <a:solidFill>
                  <a:schemeClr val="tx1">
                    <a:lumMod val="75000"/>
                    <a:lumOff val="25000"/>
                  </a:schemeClr>
                </a:solidFill>
                <a:latin typeface="Calibri" pitchFamily="34" charset="0"/>
                <a:cs typeface="Calibri" pitchFamily="34" charset="0"/>
              </a:rPr>
              <a:t>Zehnder</a:t>
            </a:r>
            <a:r>
              <a:rPr lang="en-CA" sz="1200" dirty="0">
                <a:solidFill>
                  <a:schemeClr val="tx1">
                    <a:lumMod val="75000"/>
                    <a:lumOff val="25000"/>
                  </a:schemeClr>
                </a:solidFill>
                <a:latin typeface="Calibri" pitchFamily="34" charset="0"/>
                <a:cs typeface="Calibri" pitchFamily="34" charset="0"/>
              </a:rPr>
              <a:t> America units)</a:t>
            </a:r>
          </a:p>
          <a:p>
            <a:pPr>
              <a:defRPr/>
            </a:pPr>
            <a:r>
              <a:rPr lang="en-CA" sz="1200" dirty="0">
                <a:solidFill>
                  <a:schemeClr val="tx1">
                    <a:lumMod val="75000"/>
                    <a:lumOff val="25000"/>
                  </a:schemeClr>
                </a:solidFill>
                <a:latin typeface="Calibri" pitchFamily="34" charset="0"/>
                <a:cs typeface="Calibri" pitchFamily="34" charset="0"/>
              </a:rPr>
              <a:t>Condensing gas boiler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defRPr sz="1300">
                <a:solidFill>
                  <a:schemeClr val="tx1"/>
                </a:solidFill>
                <a:latin typeface="Gill Sans MT" panose="020B0502020104020203" pitchFamily="34" charset="0"/>
              </a:defRPr>
            </a:lvl1pPr>
            <a:lvl2pPr marL="742950" indent="-285750" defTabSz="946150" eaLnBrk="0" hangingPunct="0">
              <a:defRPr sz="1300">
                <a:solidFill>
                  <a:schemeClr val="tx1"/>
                </a:solidFill>
                <a:latin typeface="Gill Sans MT" panose="020B0502020104020203" pitchFamily="34" charset="0"/>
              </a:defRPr>
            </a:lvl2pPr>
            <a:lvl3pPr marL="1143000" indent="-228600" defTabSz="946150" eaLnBrk="0" hangingPunct="0">
              <a:defRPr sz="1300">
                <a:solidFill>
                  <a:schemeClr val="tx1"/>
                </a:solidFill>
                <a:latin typeface="Gill Sans MT" panose="020B0502020104020203" pitchFamily="34" charset="0"/>
              </a:defRPr>
            </a:lvl3pPr>
            <a:lvl4pPr marL="1600200" indent="-228600" defTabSz="946150" eaLnBrk="0" hangingPunct="0">
              <a:defRPr sz="1300">
                <a:solidFill>
                  <a:schemeClr val="tx1"/>
                </a:solidFill>
                <a:latin typeface="Gill Sans MT" panose="020B0502020104020203" pitchFamily="34" charset="0"/>
              </a:defRPr>
            </a:lvl4pPr>
            <a:lvl5pPr marL="2057400" indent="-228600" defTabSz="946150" eaLnBrk="0" hangingPunct="0">
              <a:defRPr sz="1300">
                <a:solidFill>
                  <a:schemeClr val="tx1"/>
                </a:solidFill>
                <a:latin typeface="Gill Sans MT" panose="020B0502020104020203" pitchFamily="34" charset="0"/>
              </a:defRPr>
            </a:lvl5pPr>
            <a:lvl6pPr marL="2514600" indent="-228600" defTabSz="946150" eaLnBrk="0" fontAlgn="base" hangingPunct="0">
              <a:spcBef>
                <a:spcPct val="0"/>
              </a:spcBef>
              <a:spcAft>
                <a:spcPct val="0"/>
              </a:spcAft>
              <a:defRPr sz="1300">
                <a:solidFill>
                  <a:schemeClr val="tx1"/>
                </a:solidFill>
                <a:latin typeface="Gill Sans MT" panose="020B0502020104020203" pitchFamily="34" charset="0"/>
              </a:defRPr>
            </a:lvl6pPr>
            <a:lvl7pPr marL="2971800" indent="-228600" defTabSz="946150" eaLnBrk="0" fontAlgn="base" hangingPunct="0">
              <a:spcBef>
                <a:spcPct val="0"/>
              </a:spcBef>
              <a:spcAft>
                <a:spcPct val="0"/>
              </a:spcAft>
              <a:defRPr sz="1300">
                <a:solidFill>
                  <a:schemeClr val="tx1"/>
                </a:solidFill>
                <a:latin typeface="Gill Sans MT" panose="020B0502020104020203" pitchFamily="34" charset="0"/>
              </a:defRPr>
            </a:lvl7pPr>
            <a:lvl8pPr marL="3429000" indent="-228600" defTabSz="946150" eaLnBrk="0" fontAlgn="base" hangingPunct="0">
              <a:spcBef>
                <a:spcPct val="0"/>
              </a:spcBef>
              <a:spcAft>
                <a:spcPct val="0"/>
              </a:spcAft>
              <a:defRPr sz="1300">
                <a:solidFill>
                  <a:schemeClr val="tx1"/>
                </a:solidFill>
                <a:latin typeface="Gill Sans MT" panose="020B0502020104020203" pitchFamily="34" charset="0"/>
              </a:defRPr>
            </a:lvl8pPr>
            <a:lvl9pPr marL="3886200" indent="-228600" defTabSz="946150" eaLnBrk="0" fontAlgn="base" hangingPunct="0">
              <a:spcBef>
                <a:spcPct val="0"/>
              </a:spcBef>
              <a:spcAft>
                <a:spcPct val="0"/>
              </a:spcAft>
              <a:defRPr sz="1300">
                <a:solidFill>
                  <a:schemeClr val="tx1"/>
                </a:solidFill>
                <a:latin typeface="Gill Sans MT" panose="020B0502020104020203" pitchFamily="34" charset="0"/>
              </a:defRPr>
            </a:lvl9pPr>
          </a:lstStyle>
          <a:p>
            <a:pPr eaLnBrk="1" hangingPunct="1"/>
            <a:fld id="{3886344B-B14D-44B9-88FD-CB51AAA46B4E}" type="slidenum">
              <a:rPr lang="en-US" altLang="en-US" sz="1200">
                <a:latin typeface="Times New Roman" panose="02020603050405020304" pitchFamily="18" charset="0"/>
              </a:rPr>
              <a:pPr eaLnBrk="1" hangingPunct="1"/>
              <a:t>197</a:t>
            </a:fld>
            <a:endParaRPr lang="en-US" altLang="en-US" sz="1200">
              <a:latin typeface="Times New Roman" panose="02020603050405020304" pitchFamily="18" charset="0"/>
            </a:endParaRPr>
          </a:p>
        </p:txBody>
      </p:sp>
      <p:sp>
        <p:nvSpPr>
          <p:cNvPr id="2" name="Footer Placeholder 1"/>
          <p:cNvSpPr>
            <a:spLocks noGrp="1"/>
          </p:cNvSpPr>
          <p:nvPr>
            <p:ph type="ftr" sz="quarter" idx="10"/>
          </p:nvPr>
        </p:nvSpPr>
        <p:spPr/>
        <p:txBody>
          <a:bodyPr/>
          <a:lstStyle/>
          <a:p>
            <a:pPr>
              <a:defRPr/>
            </a:pPr>
            <a:r>
              <a:rPr lang="en-US"/>
              <a:t>Wimmers</a:t>
            </a:r>
          </a:p>
        </p:txBody>
      </p:sp>
    </p:spTree>
    <p:extLst>
      <p:ext uri="{BB962C8B-B14F-4D97-AF65-F5344CB8AC3E}">
        <p14:creationId xmlns:p14="http://schemas.microsoft.com/office/powerpoint/2010/main" val="3263594934"/>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a:t>Click on “video” right upper corner to start a 3 1/2 minutes time-laps video</a:t>
            </a:r>
          </a:p>
          <a:p>
            <a:pPr marL="0" indent="0">
              <a:buNone/>
            </a:pPr>
            <a:r>
              <a:rPr lang="en-US" dirty="0">
                <a:hlinkClick r:id="rId3"/>
              </a:rPr>
              <a:t>https://www.youtube.com/watch?v=nHt3InxyvSg</a:t>
            </a:r>
            <a:endParaRPr lang="en-US" dirty="0"/>
          </a:p>
          <a:p>
            <a:r>
              <a:rPr lang="en-CA" dirty="0"/>
              <a:t>Also built in 2011 was another prefabricated</a:t>
            </a:r>
            <a:r>
              <a:rPr lang="en-CA" baseline="0" dirty="0"/>
              <a:t> Passive House in Whistler. The project was built by the general contractor and the structural engineer of the Austria House.</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198</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1551500245"/>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a:t>Click on “video” right upper corner to start a 4 1/2 minutes video, explaining</a:t>
            </a:r>
            <a:r>
              <a:rPr lang="en-CA" baseline="0" dirty="0"/>
              <a:t> the construction of the structural system</a:t>
            </a:r>
            <a:endParaRPr lang="en-CA"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https://</a:t>
            </a:r>
            <a:r>
              <a:rPr lang="en-US" dirty="0" smtClean="0"/>
              <a:t>www.youtube.com/watch?v=YRtmyF5DT40</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Life</a:t>
            </a:r>
            <a:r>
              <a:rPr lang="en-US" baseline="0" dirty="0"/>
              <a:t> Cycle Tower one was the first prototype of the CREE system. This system is a hybrid structural system, designed for large commercial buildings.</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altLang="en-US" dirty="0"/>
              <a:t>Not</a:t>
            </a:r>
            <a:r>
              <a:rPr lang="en-CA" altLang="en-US" baseline="0" dirty="0"/>
              <a:t> just the advanced structural system but also the very low labour force on site during </a:t>
            </a:r>
            <a:r>
              <a:rPr lang="en-CA" altLang="en-US" baseline="0" dirty="0" smtClean="0"/>
              <a:t>installation </a:t>
            </a:r>
            <a:r>
              <a:rPr lang="en-CA" altLang="en-US" baseline="0" dirty="0"/>
              <a:t>and the very short duration of 8 days for 8 floors was a milestone in prefabricated wood construction in 2012.</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CA" altLang="en-US" baseline="0" dirty="0"/>
              <a:t>LCT 1 is a Passive House.</a:t>
            </a:r>
            <a:endParaRPr lang="en-CA" altLang="en-US" dirty="0"/>
          </a:p>
          <a:p>
            <a:pPr>
              <a:spcBef>
                <a:spcPct val="0"/>
              </a:spcBef>
            </a:pPr>
            <a:endParaRPr lang="en-CA" altLang="en-US" dirty="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600">
                <a:solidFill>
                  <a:schemeClr val="tx1"/>
                </a:solidFill>
                <a:latin typeface="Arial" pitchFamily="34" charset="0"/>
              </a:defRPr>
            </a:lvl1pPr>
            <a:lvl2pPr marL="742950" indent="-285750" eaLnBrk="0" hangingPunct="0">
              <a:defRPr sz="2600">
                <a:solidFill>
                  <a:schemeClr val="tx1"/>
                </a:solidFill>
                <a:latin typeface="Arial" pitchFamily="34" charset="0"/>
              </a:defRPr>
            </a:lvl2pPr>
            <a:lvl3pPr marL="1143000" indent="-228600" eaLnBrk="0" hangingPunct="0">
              <a:defRPr sz="2600">
                <a:solidFill>
                  <a:schemeClr val="tx1"/>
                </a:solidFill>
                <a:latin typeface="Arial" pitchFamily="34" charset="0"/>
              </a:defRPr>
            </a:lvl3pPr>
            <a:lvl4pPr marL="1600200" indent="-228600" eaLnBrk="0" hangingPunct="0">
              <a:defRPr sz="2600">
                <a:solidFill>
                  <a:schemeClr val="tx1"/>
                </a:solidFill>
                <a:latin typeface="Arial" pitchFamily="34" charset="0"/>
              </a:defRPr>
            </a:lvl4pPr>
            <a:lvl5pPr marL="2057400" indent="-228600" eaLnBrk="0" hangingPunct="0">
              <a:defRPr sz="2600">
                <a:solidFill>
                  <a:schemeClr val="tx1"/>
                </a:solidFill>
                <a:latin typeface="Arial" pitchFamily="34" charset="0"/>
              </a:defRPr>
            </a:lvl5pPr>
            <a:lvl6pPr marL="2514600" indent="-228600" eaLnBrk="0" fontAlgn="base" hangingPunct="0">
              <a:spcBef>
                <a:spcPct val="0"/>
              </a:spcBef>
              <a:spcAft>
                <a:spcPct val="0"/>
              </a:spcAft>
              <a:defRPr sz="2600">
                <a:solidFill>
                  <a:schemeClr val="tx1"/>
                </a:solidFill>
                <a:latin typeface="Arial" pitchFamily="34" charset="0"/>
              </a:defRPr>
            </a:lvl6pPr>
            <a:lvl7pPr marL="2971800" indent="-228600" eaLnBrk="0" fontAlgn="base" hangingPunct="0">
              <a:spcBef>
                <a:spcPct val="0"/>
              </a:spcBef>
              <a:spcAft>
                <a:spcPct val="0"/>
              </a:spcAft>
              <a:defRPr sz="2600">
                <a:solidFill>
                  <a:schemeClr val="tx1"/>
                </a:solidFill>
                <a:latin typeface="Arial" pitchFamily="34" charset="0"/>
              </a:defRPr>
            </a:lvl7pPr>
            <a:lvl8pPr marL="3429000" indent="-228600" eaLnBrk="0" fontAlgn="base" hangingPunct="0">
              <a:spcBef>
                <a:spcPct val="0"/>
              </a:spcBef>
              <a:spcAft>
                <a:spcPct val="0"/>
              </a:spcAft>
              <a:defRPr sz="2600">
                <a:solidFill>
                  <a:schemeClr val="tx1"/>
                </a:solidFill>
                <a:latin typeface="Arial" pitchFamily="34" charset="0"/>
              </a:defRPr>
            </a:lvl8pPr>
            <a:lvl9pPr marL="3886200" indent="-228600" eaLnBrk="0" fontAlgn="base" hangingPunct="0">
              <a:spcBef>
                <a:spcPct val="0"/>
              </a:spcBef>
              <a:spcAft>
                <a:spcPct val="0"/>
              </a:spcAft>
              <a:defRPr sz="2600">
                <a:solidFill>
                  <a:schemeClr val="tx1"/>
                </a:solidFill>
                <a:latin typeface="Arial" pitchFamily="34" charset="0"/>
              </a:defRPr>
            </a:lvl9pPr>
          </a:lstStyle>
          <a:p>
            <a:pPr eaLnBrk="1" hangingPunct="1"/>
            <a:fld id="{87135F6E-1ED6-485F-97EE-08F93C4DAC17}" type="slidenum">
              <a:rPr lang="en-CA" altLang="en-US" sz="1200"/>
              <a:pPr eaLnBrk="1" hangingPunct="1"/>
              <a:t>199</a:t>
            </a:fld>
            <a:endParaRPr lang="en-CA" altLang="en-US" sz="1200"/>
          </a:p>
        </p:txBody>
      </p:sp>
      <p:sp>
        <p:nvSpPr>
          <p:cNvPr id="2" name="Footer Placeholder 1"/>
          <p:cNvSpPr>
            <a:spLocks noGrp="1"/>
          </p:cNvSpPr>
          <p:nvPr>
            <p:ph type="ftr" sz="quarter" idx="10"/>
          </p:nvPr>
        </p:nvSpPr>
        <p:spPr/>
        <p:txBody>
          <a:bodyPr/>
          <a:lstStyle/>
          <a:p>
            <a:pPr>
              <a:defRPr/>
            </a:pPr>
            <a:r>
              <a:rPr lang="en-US"/>
              <a:t>Wimmers</a:t>
            </a:r>
          </a:p>
        </p:txBody>
      </p:sp>
    </p:spTree>
    <p:extLst>
      <p:ext uri="{BB962C8B-B14F-4D97-AF65-F5344CB8AC3E}">
        <p14:creationId xmlns:p14="http://schemas.microsoft.com/office/powerpoint/2010/main" val="888309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2</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2488504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a:t>
            </a:r>
            <a:r>
              <a:rPr lang="en-CA" baseline="0" dirty="0"/>
              <a:t> picture shows a typical wood construction site in North America around 1870. The techniques of nailing a bottom and top plate together with studs is still used today. </a:t>
            </a:r>
            <a:r>
              <a:rPr lang="en-CA" baseline="0" dirty="0" smtClean="0"/>
              <a:t>In the 19</a:t>
            </a:r>
            <a:r>
              <a:rPr lang="en-CA" baseline="30000" dirty="0" smtClean="0"/>
              <a:t>th</a:t>
            </a:r>
            <a:r>
              <a:rPr lang="en-CA" baseline="0" dirty="0" smtClean="0"/>
              <a:t> century only </a:t>
            </a:r>
            <a:r>
              <a:rPr lang="en-CA" baseline="0" dirty="0"/>
              <a:t>hand tools were </a:t>
            </a:r>
            <a:r>
              <a:rPr lang="en-CA" baseline="0" dirty="0" smtClean="0"/>
              <a:t>used but otherwise the concept has not changed much over 150 years in Canada.</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20</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2192892421"/>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a:t>Click on “video” right upper corner to start a 2 1/2 minutes video, showing the </a:t>
            </a:r>
            <a:r>
              <a:rPr lang="en-CA" baseline="0" dirty="0"/>
              <a:t>construction of the building.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https://www.youtube.com/watch?v=QR8Z-5cyzrI</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CA" baseline="0" dirty="0"/>
              <a:t>Please also pay attention to the second building site in the background. When the wood building finished </a:t>
            </a:r>
            <a:r>
              <a:rPr lang="en-CA" baseline="0" dirty="0" smtClean="0"/>
              <a:t>the </a:t>
            </a:r>
            <a:r>
              <a:rPr lang="en-CA" baseline="0" dirty="0"/>
              <a:t>8</a:t>
            </a:r>
            <a:r>
              <a:rPr lang="en-CA" baseline="30000" dirty="0"/>
              <a:t>th</a:t>
            </a:r>
            <a:r>
              <a:rPr lang="en-CA" baseline="0" dirty="0"/>
              <a:t> </a:t>
            </a:r>
            <a:r>
              <a:rPr lang="en-CA" baseline="0" dirty="0" smtClean="0"/>
              <a:t>floor, </a:t>
            </a:r>
            <a:r>
              <a:rPr lang="en-CA" baseline="0" dirty="0"/>
              <a:t>the concrete building </a:t>
            </a:r>
            <a:r>
              <a:rPr lang="en-CA" baseline="0" dirty="0" smtClean="0"/>
              <a:t>in </a:t>
            </a:r>
            <a:r>
              <a:rPr lang="en-CA" baseline="0" dirty="0"/>
              <a:t>the background was starting the second floor. Large differences in weight (foundation) and speed (prefabrication) are the main contributors.</a:t>
            </a:r>
            <a:endParaRPr lang="en-CA"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dirty="0"/>
          </a:p>
          <a:p>
            <a:r>
              <a:rPr lang="en-CA" baseline="0" dirty="0"/>
              <a:t>In 2012 the FORTE in Melbourne Australia did set a new record for tallest wood building in the world with 32.2m.</a:t>
            </a:r>
          </a:p>
          <a:p>
            <a:r>
              <a:rPr lang="en-CA" baseline="0" dirty="0"/>
              <a:t>The building used level 1b and 2a.</a:t>
            </a:r>
          </a:p>
          <a:p>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200</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4053350983"/>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a:t>Click on “video” right upper corner to start a 8 minutes video about the entire process of the WIDC</a:t>
            </a:r>
          </a:p>
          <a:p>
            <a:r>
              <a:rPr lang="en-CA" dirty="0">
                <a:hlinkClick r:id="rId3"/>
              </a:rPr>
              <a:t>https://www.youtube.com/watch?v=be1LVts-yjU&amp;t=37s</a:t>
            </a:r>
            <a:endParaRPr lang="en-CA" dirty="0"/>
          </a:p>
          <a:p>
            <a:r>
              <a:rPr lang="en-CA" dirty="0"/>
              <a:t>Please pay attention to 5:25 and following.</a:t>
            </a:r>
            <a:r>
              <a:rPr lang="en-CA" baseline="0" dirty="0"/>
              <a:t> </a:t>
            </a:r>
            <a:r>
              <a:rPr lang="en-CA" dirty="0"/>
              <a:t>John Boys, the contractor who was in charge of on-site</a:t>
            </a:r>
            <a:r>
              <a:rPr lang="en-CA" baseline="0" dirty="0"/>
              <a:t> installation clearly stated, that prefabrication can be very advantageous if everything works well together.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a:t>The building used level 1b for the structural system. The CLT and glulam was precut, some connectors were already preinstalled. Only occasionally inaccuracies had to be worked on with a chain saw.</a:t>
            </a:r>
            <a:r>
              <a:rPr lang="en-CA" baseline="0" dirty="0"/>
              <a:t> The WIDC was the first of its kind in Canada and many lessons had to be learned.</a:t>
            </a:r>
          </a:p>
          <a:p>
            <a:r>
              <a:rPr lang="en-CA" baseline="0" dirty="0"/>
              <a:t>The WIDC is today home of the Wood Engineering department of the University of Northern British Columbia</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201</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1533473368"/>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a:t>Click on “video” right upper corner to start a 3 minutes video about the TREET building in Bergen</a:t>
            </a:r>
          </a:p>
          <a:p>
            <a:r>
              <a:rPr lang="en-CA" dirty="0"/>
              <a:t>https://www.youtube.com/watch?v=e5XsqauBCX4</a:t>
            </a:r>
          </a:p>
          <a:p>
            <a:r>
              <a:rPr lang="en-CA" dirty="0"/>
              <a:t>This 44m</a:t>
            </a:r>
            <a:r>
              <a:rPr lang="en-CA" baseline="0" dirty="0"/>
              <a:t> tall building features a unique structural system comprising of a glulam super structure, building on the 5</a:t>
            </a:r>
            <a:r>
              <a:rPr lang="en-CA" baseline="30000" dirty="0"/>
              <a:t>th</a:t>
            </a:r>
            <a:r>
              <a:rPr lang="en-CA" baseline="0" dirty="0"/>
              <a:t> and 10</a:t>
            </a:r>
            <a:r>
              <a:rPr lang="en-CA" baseline="30000" dirty="0"/>
              <a:t>th</a:t>
            </a:r>
            <a:r>
              <a:rPr lang="en-CA" baseline="0" dirty="0"/>
              <a:t> floor a bridge like structure as a base for the 5 floor high modular construction. </a:t>
            </a:r>
          </a:p>
          <a:p>
            <a:r>
              <a:rPr lang="en-CA" baseline="0" dirty="0"/>
              <a:t>The TREET is a Passive House, using prefab level 1b, 2a and 4</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202</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494240037"/>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a:t>Click on “video” right upper corner to start a 3 minutes video about the </a:t>
            </a:r>
            <a:r>
              <a:rPr lang="en-CA" dirty="0" smtClean="0"/>
              <a:t>Brock</a:t>
            </a:r>
            <a:r>
              <a:rPr lang="en-CA" baseline="0" dirty="0" smtClean="0"/>
              <a:t> Commons in Vancouver.</a:t>
            </a:r>
            <a:endParaRPr lang="en-CA" dirty="0"/>
          </a:p>
          <a:p>
            <a:r>
              <a:rPr lang="en-CA" dirty="0"/>
              <a:t>https://www.youtube.com/watch?v=Fmuj4XeHsbo</a:t>
            </a:r>
          </a:p>
          <a:p>
            <a:r>
              <a:rPr lang="en-CA" dirty="0"/>
              <a:t>The 53m tall Brock Commons was, when finished</a:t>
            </a:r>
            <a:r>
              <a:rPr lang="en-CA" baseline="0" dirty="0"/>
              <a:t> in 2016, the tallest hybrid building until the </a:t>
            </a:r>
            <a:r>
              <a:rPr lang="en-CA" baseline="0" dirty="0" err="1"/>
              <a:t>HoHo</a:t>
            </a:r>
            <a:r>
              <a:rPr lang="en-CA" baseline="0" dirty="0"/>
              <a:t> was finished in 2020 with 84m height. The </a:t>
            </a:r>
            <a:r>
              <a:rPr lang="en-CA" baseline="0" dirty="0" err="1"/>
              <a:t>Origine</a:t>
            </a:r>
            <a:r>
              <a:rPr lang="en-CA" baseline="0" dirty="0"/>
              <a:t> in Quebec City built in 2017 is still North America’s tallest timber building with 41m and the world’s tallest timber building is currently the </a:t>
            </a:r>
            <a:r>
              <a:rPr lang="en-CA" dirty="0" err="1">
                <a:solidFill>
                  <a:srgbClr val="000000"/>
                </a:solidFill>
                <a:latin typeface="Chronicle Text G1 A"/>
              </a:rPr>
              <a:t>Mjøså</a:t>
            </a:r>
            <a:r>
              <a:rPr lang="en-CA" dirty="0">
                <a:solidFill>
                  <a:srgbClr val="000000"/>
                </a:solidFill>
                <a:latin typeface="Chronicle Text G1 A"/>
              </a:rPr>
              <a:t> Tower with 85m</a:t>
            </a:r>
            <a:r>
              <a:rPr lang="en-CA" baseline="0" dirty="0">
                <a:solidFill>
                  <a:schemeClr val="tx1"/>
                </a:solidFill>
                <a:latin typeface="Times New Roman" pitchFamily="18" charset="0"/>
              </a:rPr>
              <a:t>.</a:t>
            </a:r>
            <a:endParaRPr lang="en-CA" baseline="0" dirty="0"/>
          </a:p>
          <a:p>
            <a:r>
              <a:rPr lang="en-CA" dirty="0"/>
              <a:t>The building used prefabrication</a:t>
            </a:r>
            <a:r>
              <a:rPr lang="en-CA" baseline="0" dirty="0"/>
              <a:t> </a:t>
            </a:r>
            <a:r>
              <a:rPr lang="en-CA" dirty="0"/>
              <a:t>level 2a for the envelope, consisting of the cladding, membrane and a thin layer of continuous XPS, mounted to a steel structure. All services, insulation and interior layers had to be done on site. </a:t>
            </a:r>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203</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919777370"/>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two</a:t>
            </a:r>
            <a:r>
              <a:rPr lang="en-CA" baseline="0" dirty="0"/>
              <a:t> concrete cores had to be built first before the structural mass timber parts and the metal panels for the envelope were shipped to site. The concrete cores take all lateral forces of the building and are reaching over the entire height of the building. Because of having the first floor also constructed in concrete as a base, it is occasionally referred to as a </a:t>
            </a:r>
            <a:r>
              <a:rPr lang="en-CA" baseline="0" dirty="0" smtClean="0"/>
              <a:t>17+1, </a:t>
            </a:r>
            <a:r>
              <a:rPr lang="en-CA" baseline="0" dirty="0"/>
              <a:t>17 floors </a:t>
            </a:r>
            <a:r>
              <a:rPr lang="en-CA" baseline="0" dirty="0" smtClean="0"/>
              <a:t>were built in </a:t>
            </a:r>
            <a:r>
              <a:rPr lang="en-CA" baseline="0" dirty="0"/>
              <a:t>hybrid construction and one </a:t>
            </a:r>
            <a:r>
              <a:rPr lang="en-CA" baseline="0" dirty="0" smtClean="0"/>
              <a:t>floor </a:t>
            </a:r>
            <a:r>
              <a:rPr lang="en-CA" baseline="0" dirty="0"/>
              <a:t>in concrete.</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204</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3186275588"/>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addition to the concrete cores, prefabrication level 1b elements have been used to</a:t>
            </a:r>
            <a:r>
              <a:rPr lang="en-CA" baseline="0" dirty="0"/>
              <a:t> complete the structural system. </a:t>
            </a:r>
            <a:r>
              <a:rPr lang="en-CA" dirty="0"/>
              <a:t>The glulam post carry only the vertical loads and to avoid the compression of the CLT simple metal</a:t>
            </a:r>
            <a:r>
              <a:rPr lang="en-CA" baseline="0" dirty="0"/>
              <a:t> connectors were used. The lateral loads are transferred by the CLT panels into the concrete cores.</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205</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1126946234"/>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a:t>Origine</a:t>
            </a:r>
            <a:r>
              <a:rPr lang="en-CA" dirty="0"/>
              <a:t> was build in 2017 and is still with its 41m the tallest timber building in North America. Prefabrication</a:t>
            </a:r>
            <a:r>
              <a:rPr lang="en-CA" baseline="0" dirty="0"/>
              <a:t> level 1b was used, precut CLT and glulam was installed on site. All envelope layers such as cladding, membranes, insulation </a:t>
            </a:r>
            <a:r>
              <a:rPr lang="en-CA" baseline="0" dirty="0" err="1"/>
              <a:t>etc</a:t>
            </a:r>
            <a:r>
              <a:rPr lang="en-CA" baseline="0" dirty="0"/>
              <a:t> was installed on site as well as all services.</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206</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1647496537"/>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a:t>Click on “video” right upper corner to start a 3:30 minutes video about the </a:t>
            </a:r>
            <a:r>
              <a:rPr lang="en-CA" dirty="0">
                <a:solidFill>
                  <a:srgbClr val="000000"/>
                </a:solidFill>
                <a:latin typeface="Chronicle Text G1 A"/>
              </a:rPr>
              <a:t>design and construction of the WIRL</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https://www.youtube.com/watch?v=Bkf26XdW7E4</a:t>
            </a:r>
          </a:p>
          <a:p>
            <a:r>
              <a:rPr lang="en-CA" dirty="0"/>
              <a:t>The Wood Innovation Research Laboratory is</a:t>
            </a:r>
            <a:r>
              <a:rPr lang="en-CA" baseline="0" dirty="0"/>
              <a:t> a 31m x 31m, 10m tall laboratory building utilizing prefab level 1a for the envelope and 1b for the structural system. The 10m tall and about 3m wide panels included a truss system as structure, OSB for lateral forces and a membrane. The successful construction was a good example for how far companies with no or very limited experience in prefabrication can take a project, if truly motivated. The WIRL is a certified Passive House and still North America’s record holder in airtightness with 0.07ach@Pa.</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207</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2245674710"/>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a:t>Click on “video” right upper corner to start a 4:30 minutes video about the </a:t>
            </a:r>
            <a:r>
              <a:rPr lang="en-CA" dirty="0" err="1">
                <a:solidFill>
                  <a:srgbClr val="000000"/>
                </a:solidFill>
                <a:latin typeface="Chronicle Text G1 A"/>
              </a:rPr>
              <a:t>Mjøså</a:t>
            </a:r>
            <a:r>
              <a:rPr lang="en-CA" dirty="0">
                <a:solidFill>
                  <a:srgbClr val="000000"/>
                </a:solidFill>
                <a:latin typeface="Chronicle Text G1 A"/>
              </a:rPr>
              <a:t> Tower </a:t>
            </a:r>
            <a:r>
              <a:rPr lang="en-CA" dirty="0"/>
              <a:t>in Norway</a:t>
            </a:r>
          </a:p>
          <a:p>
            <a:r>
              <a:rPr lang="en-CA" dirty="0"/>
              <a:t>https://www.youtube.com/watch?v=GvHx_NS9wWw</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a:t>The </a:t>
            </a:r>
            <a:r>
              <a:rPr lang="en-CA" dirty="0" err="1">
                <a:solidFill>
                  <a:srgbClr val="000000"/>
                </a:solidFill>
                <a:latin typeface="Chronicle Text G1 A"/>
              </a:rPr>
              <a:t>Mjøså</a:t>
            </a:r>
            <a:r>
              <a:rPr lang="en-CA" dirty="0">
                <a:solidFill>
                  <a:srgbClr val="000000"/>
                </a:solidFill>
                <a:latin typeface="Chronicle Text G1 A"/>
              </a:rPr>
              <a:t> Tower is with over 85.4m</a:t>
            </a:r>
            <a:r>
              <a:rPr lang="en-CA" baseline="0" dirty="0">
                <a:solidFill>
                  <a:schemeClr val="tx1"/>
                </a:solidFill>
                <a:latin typeface="Times New Roman" pitchFamily="18" charset="0"/>
              </a:rPr>
              <a:t> </a:t>
            </a:r>
            <a:r>
              <a:rPr lang="en-CA" dirty="0">
                <a:solidFill>
                  <a:srgbClr val="000000"/>
                </a:solidFill>
                <a:latin typeface="Chronicle Text G1 A"/>
              </a:rPr>
              <a:t>currently by far the worlds’ tallest timber building. The entire structure is build with LVL,</a:t>
            </a:r>
            <a:r>
              <a:rPr lang="en-CA" baseline="0" dirty="0">
                <a:solidFill>
                  <a:srgbClr val="000000"/>
                </a:solidFill>
                <a:latin typeface="Chronicle Text G1 A"/>
              </a:rPr>
              <a:t> glulam and CLT. It is even taller than the tallest hybrid buildings, such as the </a:t>
            </a:r>
            <a:r>
              <a:rPr lang="en-CA" baseline="0" dirty="0" err="1">
                <a:solidFill>
                  <a:srgbClr val="000000"/>
                </a:solidFill>
                <a:latin typeface="Chronicle Text G1 A"/>
              </a:rPr>
              <a:t>HoHo</a:t>
            </a:r>
            <a:r>
              <a:rPr lang="en-CA" baseline="0" dirty="0">
                <a:solidFill>
                  <a:srgbClr val="000000"/>
                </a:solidFill>
                <a:latin typeface="Chronicle Text G1 A"/>
              </a:rPr>
              <a:t> and the Brock Commons, both featuring concrete core(s).</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208</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1207226467"/>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a:t>Click on “video” right upper corner to start a 3:20 minutes video about the </a:t>
            </a:r>
            <a:r>
              <a:rPr lang="en-CA" dirty="0" err="1">
                <a:solidFill>
                  <a:srgbClr val="000000"/>
                </a:solidFill>
                <a:latin typeface="Chronicle Text G1 A"/>
              </a:rPr>
              <a:t>HoHo</a:t>
            </a:r>
            <a:r>
              <a:rPr lang="en-CA" dirty="0">
                <a:solidFill>
                  <a:srgbClr val="000000"/>
                </a:solidFill>
                <a:latin typeface="Chronicle Text G1 A"/>
              </a:rPr>
              <a:t> in Vienna.</a:t>
            </a:r>
            <a:endParaRPr lang="en-CA" dirty="0"/>
          </a:p>
          <a:p>
            <a:r>
              <a:rPr lang="en-CA" dirty="0"/>
              <a:t>https://www.youtube.com/watch?v=IRyuLLmTEG4</a:t>
            </a:r>
          </a:p>
          <a:p>
            <a:r>
              <a:rPr lang="en-CA" dirty="0"/>
              <a:t>With 84m</a:t>
            </a:r>
            <a:r>
              <a:rPr lang="en-CA" baseline="0" dirty="0"/>
              <a:t> the 25 floors Vienna </a:t>
            </a:r>
            <a:r>
              <a:rPr lang="en-CA" baseline="0" dirty="0" err="1"/>
              <a:t>HoHo</a:t>
            </a:r>
            <a:r>
              <a:rPr lang="en-CA" baseline="0" dirty="0"/>
              <a:t> (</a:t>
            </a:r>
            <a:r>
              <a:rPr lang="en-CA" baseline="0" dirty="0" err="1"/>
              <a:t>Hohes</a:t>
            </a:r>
            <a:r>
              <a:rPr lang="en-CA" baseline="0" dirty="0"/>
              <a:t> </a:t>
            </a:r>
            <a:r>
              <a:rPr lang="en-CA" baseline="0" dirty="0" err="1"/>
              <a:t>Holz</a:t>
            </a:r>
            <a:r>
              <a:rPr lang="en-CA" baseline="0" dirty="0"/>
              <a:t> – Tall Wood) is currently the second tallest wood building in the world</a:t>
            </a:r>
            <a:r>
              <a:rPr lang="en-CA" dirty="0">
                <a:solidFill>
                  <a:srgbClr val="000000"/>
                </a:solidFill>
                <a:latin typeface="Chronicle Text G1 A"/>
              </a:rPr>
              <a:t>.</a:t>
            </a:r>
            <a:r>
              <a:rPr lang="en-CA" baseline="0" dirty="0">
                <a:solidFill>
                  <a:srgbClr val="000000"/>
                </a:solidFill>
                <a:latin typeface="Chronicle Text G1 A"/>
              </a:rPr>
              <a:t> The </a:t>
            </a:r>
            <a:r>
              <a:rPr lang="en-CA" baseline="0" dirty="0" err="1">
                <a:solidFill>
                  <a:srgbClr val="000000"/>
                </a:solidFill>
                <a:latin typeface="Chronicle Text G1 A"/>
              </a:rPr>
              <a:t>HoHo</a:t>
            </a:r>
            <a:r>
              <a:rPr lang="en-CA" baseline="0" dirty="0">
                <a:solidFill>
                  <a:srgbClr val="000000"/>
                </a:solidFill>
                <a:latin typeface="Chronicle Text G1 A"/>
              </a:rPr>
              <a:t> started in 2017 with the goal to be the tallest timber building after completion but sever project delays allowed the about 1m taller </a:t>
            </a:r>
            <a:r>
              <a:rPr lang="en-CA" dirty="0" err="1">
                <a:solidFill>
                  <a:srgbClr val="000000"/>
                </a:solidFill>
                <a:latin typeface="Chronicle Text G1 A"/>
              </a:rPr>
              <a:t>Mjøstå</a:t>
            </a:r>
            <a:r>
              <a:rPr lang="en-CA" dirty="0">
                <a:solidFill>
                  <a:srgbClr val="000000"/>
                </a:solidFill>
                <a:latin typeface="Chronicle Text G1 A"/>
              </a:rPr>
              <a:t> Tower to finish a few months earlier. The </a:t>
            </a:r>
            <a:r>
              <a:rPr lang="en-CA" dirty="0" err="1">
                <a:solidFill>
                  <a:srgbClr val="000000"/>
                </a:solidFill>
                <a:latin typeface="Chronicle Text G1 A"/>
              </a:rPr>
              <a:t>HoHo</a:t>
            </a:r>
            <a:r>
              <a:rPr lang="en-CA" dirty="0">
                <a:solidFill>
                  <a:srgbClr val="000000"/>
                </a:solidFill>
                <a:latin typeface="Chronicle Text G1 A"/>
              </a:rPr>
              <a:t>, similar to the Brock Commons, is not a pure wood tower</a:t>
            </a:r>
            <a:r>
              <a:rPr lang="en-CA" baseline="0" dirty="0">
                <a:solidFill>
                  <a:srgbClr val="000000"/>
                </a:solidFill>
                <a:latin typeface="Chronicle Text G1 A"/>
              </a:rPr>
              <a:t> as it feature a concrete core for the stair case. The envelope components are Passive House quality.</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209</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2870311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If we look carefully how the vast majority of wooden structures are currently installed (across </a:t>
            </a:r>
            <a:r>
              <a:rPr lang="en-CA" dirty="0" smtClean="0"/>
              <a:t>Canada), </a:t>
            </a:r>
            <a:r>
              <a:rPr lang="en-CA" dirty="0"/>
              <a:t>we can see small incremental improvement such as </a:t>
            </a:r>
            <a:r>
              <a:rPr lang="en-CA" dirty="0" smtClean="0"/>
              <a:t>power saws, nailing </a:t>
            </a:r>
            <a:r>
              <a:rPr lang="en-CA" dirty="0"/>
              <a:t>guns and plywood. But generally the methods</a:t>
            </a:r>
            <a:r>
              <a:rPr lang="en-CA" baseline="0" dirty="0"/>
              <a:t> used are virtually the same as 150 years ago.</a:t>
            </a:r>
          </a:p>
          <a:p>
            <a:r>
              <a:rPr lang="en-CA" baseline="0" dirty="0"/>
              <a:t>As long as only very simple structures with a low emphasis </a:t>
            </a:r>
            <a:r>
              <a:rPr lang="en-CA" baseline="0" dirty="0" smtClean="0"/>
              <a:t>on </a:t>
            </a:r>
            <a:r>
              <a:rPr lang="en-CA" baseline="0" dirty="0"/>
              <a:t>thermal insulation, thermal mass, sound insulation and other building science related topics is requested, this method has been proven to be </a:t>
            </a:r>
            <a:r>
              <a:rPr lang="en-CA" baseline="0" dirty="0" smtClean="0"/>
              <a:t>relatively cost </a:t>
            </a:r>
            <a:r>
              <a:rPr lang="en-CA" baseline="0" dirty="0"/>
              <a:t>efficient. </a:t>
            </a:r>
            <a:r>
              <a:rPr lang="en-CA" baseline="0" dirty="0" smtClean="0"/>
              <a:t>But as soon as the building code is requesting some moderate improvement of the building science topics, the cost efficiency is shifting towards prefabrication. This was at least the case in central Europe 25 years ago and will be most likely also the case across Canada.</a:t>
            </a:r>
          </a:p>
          <a:p>
            <a:r>
              <a:rPr lang="en-CA" baseline="0" dirty="0" smtClean="0"/>
              <a:t>But since, with the exemption of a few, no </a:t>
            </a:r>
            <a:r>
              <a:rPr lang="en-CA" baseline="0" dirty="0"/>
              <a:t>further improvements were made, it is also obvious that the wood construction industry is not able to compete with other industries.</a:t>
            </a:r>
            <a:endParaRPr lang="en-US"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21</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19590999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a:t>
            </a:r>
            <a:r>
              <a:rPr lang="en-CA" baseline="0" dirty="0"/>
              <a:t> “Shaping the Future of Construction” </a:t>
            </a:r>
            <a:r>
              <a:rPr lang="en-CA" dirty="0"/>
              <a:t>report,</a:t>
            </a:r>
            <a:r>
              <a:rPr lang="en-CA" baseline="0" dirty="0"/>
              <a:t> published in 2016, authored by the World Economic Forum and the Boston Consulting Group analyses mainly the </a:t>
            </a:r>
            <a:r>
              <a:rPr lang="en-CA" baseline="0" dirty="0" smtClean="0"/>
              <a:t>USA </a:t>
            </a:r>
            <a:r>
              <a:rPr lang="en-CA" baseline="0" dirty="0"/>
              <a:t>construction industry. It </a:t>
            </a:r>
            <a:r>
              <a:rPr lang="en-CA" dirty="0"/>
              <a:t>is a</a:t>
            </a:r>
            <a:r>
              <a:rPr lang="en-CA" baseline="0" dirty="0"/>
              <a:t> well researched and summarized report of the current </a:t>
            </a:r>
            <a:r>
              <a:rPr lang="en-CA" baseline="0" dirty="0" smtClean="0"/>
              <a:t>(2016) situation. Even though the report is focussing on the USA, most of the findings are applicable to the Canadian industry as well.</a:t>
            </a:r>
            <a:endParaRPr lang="en-US"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22</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6564810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To</a:t>
            </a:r>
            <a:r>
              <a:rPr lang="en-CA" baseline="0" dirty="0"/>
              <a:t> comprehend the findings of this report it might be helpful to look at the 4 phases of industrial revolution.</a:t>
            </a:r>
          </a:p>
          <a:p>
            <a:r>
              <a:rPr lang="en-CA" baseline="0" dirty="0"/>
              <a:t>The first was the mechanization, the conversion of steam to power, the second was the electrification, introducing assembly lines and mass production, the third was the use of computers and automation and the fourth are cyber physical </a:t>
            </a:r>
            <a:r>
              <a:rPr lang="en-CA" baseline="0" dirty="0" smtClean="0"/>
              <a:t>systems and AI. </a:t>
            </a:r>
            <a:endParaRPr lang="en-CA" baseline="0" dirty="0"/>
          </a:p>
          <a:p>
            <a:r>
              <a:rPr lang="en-CA" baseline="0" dirty="0"/>
              <a:t>Most modern </a:t>
            </a:r>
            <a:r>
              <a:rPr lang="en-CA" baseline="0" dirty="0" smtClean="0"/>
              <a:t>industries are either </a:t>
            </a:r>
            <a:r>
              <a:rPr lang="en-CA" baseline="0" dirty="0"/>
              <a:t>located in the third </a:t>
            </a:r>
            <a:r>
              <a:rPr lang="en-CA" baseline="0" dirty="0" smtClean="0"/>
              <a:t>or fourth </a:t>
            </a:r>
            <a:r>
              <a:rPr lang="en-CA" baseline="0" dirty="0"/>
              <a:t>phase. </a:t>
            </a:r>
            <a:r>
              <a:rPr lang="en-CA" baseline="0" dirty="0" smtClean="0"/>
              <a:t>The automobile industry is a good example of the fourth industrial revolution as cars can communicate independently from the user in the cyber space.</a:t>
            </a:r>
            <a:endParaRPr lang="en-CA" baseline="0" dirty="0"/>
          </a:p>
          <a:p>
            <a:r>
              <a:rPr lang="en-CA" baseline="0" dirty="0"/>
              <a:t>In Europe the implementation of Industry 4.0 into the prefabrication industry is over the last 5 </a:t>
            </a:r>
            <a:r>
              <a:rPr lang="en-CA" baseline="0" dirty="0" smtClean="0"/>
              <a:t>years at </a:t>
            </a:r>
            <a:r>
              <a:rPr lang="en-CA" baseline="0" dirty="0"/>
              <a:t>the center of discussion. The vast majority of prefabrication companies has adapted the third level, </a:t>
            </a:r>
            <a:r>
              <a:rPr lang="en-CA" baseline="0" dirty="0" smtClean="0"/>
              <a:t>and implemented digital information management and automation and robotics in manufacturing.</a:t>
            </a:r>
            <a:endParaRPr lang="en-CA" baseline="0" dirty="0"/>
          </a:p>
          <a:p>
            <a:r>
              <a:rPr lang="en-CA" baseline="0" dirty="0"/>
              <a:t>In North America the prefabrication industry seems to be far less homogeneous. Only a few companies have adopted the third step, many are still in the second, without the use of mass production and assembly lines. Those are only used for some components, such as windows, but not for 2D elements such as walls, roofs and floors or even 3D modules</a:t>
            </a:r>
            <a:r>
              <a:rPr lang="en-CA" baseline="0" dirty="0" smtClean="0"/>
              <a:t>.</a:t>
            </a:r>
          </a:p>
          <a:p>
            <a:r>
              <a:rPr lang="en-CA" baseline="0" dirty="0" smtClean="0"/>
              <a:t>Consequently, the productivity of the USA and Canadian wood construction industry is, with very few exemptions, rather low.</a:t>
            </a:r>
            <a:endParaRPr lang="en-CA" baseline="0"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23</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16454290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adopting modern technologies but slightly increasing requirements leads to</a:t>
            </a:r>
            <a:r>
              <a:rPr lang="en-US" baseline="0" dirty="0" smtClean="0"/>
              <a:t> </a:t>
            </a:r>
            <a:r>
              <a:rPr lang="en-US" baseline="0" dirty="0" smtClean="0"/>
              <a:t>reduced </a:t>
            </a:r>
            <a:r>
              <a:rPr lang="en-US" baseline="0" dirty="0" smtClean="0"/>
              <a:t>productivity.</a:t>
            </a:r>
            <a:endParaRPr lang="en-US" dirty="0"/>
          </a:p>
          <a:p>
            <a:r>
              <a:rPr lang="en-US" dirty="0"/>
              <a:t>If we look generally at the </a:t>
            </a:r>
            <a:r>
              <a:rPr lang="en-US" dirty="0" err="1" smtClean="0"/>
              <a:t>labour</a:t>
            </a:r>
            <a:r>
              <a:rPr lang="en-US" dirty="0" smtClean="0"/>
              <a:t> </a:t>
            </a:r>
            <a:r>
              <a:rPr lang="en-US" dirty="0"/>
              <a:t>productivity over the last 50 years, we can see that the productivity went up by about 150%</a:t>
            </a:r>
          </a:p>
          <a:p>
            <a:r>
              <a:rPr lang="en-US" dirty="0"/>
              <a:t>This means that one man-hour is</a:t>
            </a:r>
            <a:r>
              <a:rPr lang="en-US" baseline="0" dirty="0"/>
              <a:t> producing today 2.5 times of what was produced 50 years ago.</a:t>
            </a:r>
            <a:endParaRPr lang="en-US" dirty="0"/>
          </a:p>
          <a:p>
            <a:r>
              <a:rPr lang="en-US" dirty="0"/>
              <a:t>This is excluding farming. Farming would be completely off the chart.</a:t>
            </a:r>
          </a:p>
          <a:p>
            <a:r>
              <a:rPr lang="en-US" dirty="0"/>
              <a:t>Construction industry</a:t>
            </a:r>
            <a:r>
              <a:rPr lang="en-US" baseline="0" dirty="0"/>
              <a:t> did behave quite differently over the past 50 years, reducing productivity by almost 20%.</a:t>
            </a:r>
          </a:p>
          <a:p>
            <a:r>
              <a:rPr lang="en-US" dirty="0"/>
              <a:t>These numbers are for the US American industry but </a:t>
            </a:r>
            <a:r>
              <a:rPr lang="en-US" dirty="0" smtClean="0"/>
              <a:t>it is safe to assume that the </a:t>
            </a:r>
            <a:r>
              <a:rPr lang="en-US" dirty="0"/>
              <a:t>Canadian industry is fairly similar.</a:t>
            </a:r>
          </a:p>
          <a:p>
            <a:r>
              <a:rPr lang="en-US" dirty="0"/>
              <a:t>Certainly</a:t>
            </a:r>
            <a:r>
              <a:rPr lang="en-US" baseline="0" dirty="0"/>
              <a:t> more challenging code requirements and higher environmental requirements might have caused some of the decrease, but the main reasons are others.</a:t>
            </a:r>
          </a:p>
          <a:p>
            <a:endParaRPr lang="en-US" dirty="0"/>
          </a:p>
          <a:p>
            <a:endParaRPr lang="en-US" dirty="0"/>
          </a:p>
        </p:txBody>
      </p:sp>
      <p:sp>
        <p:nvSpPr>
          <p:cNvPr id="4" name="Slide Number Placeholder 3"/>
          <p:cNvSpPr>
            <a:spLocks noGrp="1"/>
          </p:cNvSpPr>
          <p:nvPr>
            <p:ph type="sldNum" sz="quarter" idx="10"/>
          </p:nvPr>
        </p:nvSpPr>
        <p:spPr/>
        <p:txBody>
          <a:bodyPr/>
          <a:lstStyle/>
          <a:p>
            <a:fld id="{A9999AD0-A5CB-4E95-AED9-8978608CA536}" type="slidenum">
              <a:rPr lang="en-CA" smtClean="0"/>
              <a:t>24</a:t>
            </a:fld>
            <a:endParaRPr lang="en-CA"/>
          </a:p>
        </p:txBody>
      </p:sp>
      <p:sp>
        <p:nvSpPr>
          <p:cNvPr id="5" name="Footer Placeholder 4"/>
          <p:cNvSpPr>
            <a:spLocks noGrp="1"/>
          </p:cNvSpPr>
          <p:nvPr>
            <p:ph type="ftr" sz="quarter" idx="11"/>
          </p:nvPr>
        </p:nvSpPr>
        <p:spPr/>
        <p:txBody>
          <a:bodyPr/>
          <a:lstStyle/>
          <a:p>
            <a:pPr>
              <a:defRPr/>
            </a:pPr>
            <a:r>
              <a:rPr lang="en-US"/>
              <a:t>Wimmers</a:t>
            </a:r>
          </a:p>
        </p:txBody>
      </p:sp>
    </p:spTree>
    <p:extLst>
      <p:ext uri="{BB962C8B-B14F-4D97-AF65-F5344CB8AC3E}">
        <p14:creationId xmlns:p14="http://schemas.microsoft.com/office/powerpoint/2010/main" val="17251884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hlinkClick r:id="rId3"/>
              </a:rPr>
              <a:t>http://www3.weforum.org/docs/WEF_Shaping_the_Future_of_Construction_full_report__.pdf</a:t>
            </a:r>
            <a:endParaRPr lang="en-CA" dirty="0"/>
          </a:p>
          <a:p>
            <a:r>
              <a:rPr lang="en-US" dirty="0"/>
              <a:t>The World Economic Forum prepared in collaboration with the Boston Consulting Group a 64</a:t>
            </a:r>
            <a:r>
              <a:rPr lang="en-US" baseline="0" dirty="0"/>
              <a:t> page report, analyzing the main reasons for the decline in productivity in the construction industry. The listed main reasons would be almost all automatically eliminated if modern prefabrication to level 2a or 2b (these levels will be explained later) would be implemented</a:t>
            </a:r>
            <a:r>
              <a:rPr lang="en-US" baseline="0" dirty="0" smtClean="0"/>
              <a:t>.</a:t>
            </a:r>
          </a:p>
          <a:p>
            <a:r>
              <a:rPr lang="en-US" baseline="0" dirty="0" smtClean="0"/>
              <a:t>Summarized findings:</a:t>
            </a:r>
          </a:p>
          <a:p>
            <a:pPr marL="171450" indent="-171450">
              <a:buClr>
                <a:schemeClr val="bg1">
                  <a:lumMod val="85000"/>
                </a:schemeClr>
              </a:buClr>
              <a:buFont typeface="Arial" panose="020B0604020202020204" pitchFamily="34" charset="0"/>
              <a:buChar char="•"/>
            </a:pPr>
            <a:r>
              <a:rPr lang="en-CA" dirty="0" smtClean="0">
                <a:latin typeface="Calibri" panose="020F0502020204030204" pitchFamily="34" charset="0"/>
                <a:cs typeface="Calibri" panose="020F0502020204030204" pitchFamily="34" charset="0"/>
              </a:rPr>
              <a:t>Lack of innovation and delayed adoption</a:t>
            </a:r>
          </a:p>
          <a:p>
            <a:pPr marL="171450" indent="-171450">
              <a:buClr>
                <a:schemeClr val="bg1">
                  <a:lumMod val="85000"/>
                </a:schemeClr>
              </a:buClr>
              <a:buFont typeface="Arial" panose="020B0604020202020204" pitchFamily="34" charset="0"/>
              <a:buChar char="•"/>
            </a:pPr>
            <a:r>
              <a:rPr lang="en-CA" dirty="0" smtClean="0">
                <a:latin typeface="Calibri" panose="020F0502020204030204" pitchFamily="34" charset="0"/>
                <a:cs typeface="Calibri" panose="020F0502020204030204" pitchFamily="34" charset="0"/>
              </a:rPr>
              <a:t>Informal processes or insufficient rigor and consistency in process execution</a:t>
            </a:r>
          </a:p>
          <a:p>
            <a:pPr marL="171450" indent="-171450">
              <a:buClr>
                <a:schemeClr val="bg1">
                  <a:lumMod val="85000"/>
                </a:schemeClr>
              </a:buClr>
              <a:buFont typeface="Arial" panose="020B0604020202020204" pitchFamily="34" charset="0"/>
              <a:buChar char="•"/>
            </a:pPr>
            <a:r>
              <a:rPr lang="en-CA" dirty="0" smtClean="0">
                <a:latin typeface="Calibri" panose="020F0502020204030204" pitchFamily="34" charset="0"/>
                <a:cs typeface="Calibri" panose="020F0502020204030204" pitchFamily="34" charset="0"/>
              </a:rPr>
              <a:t>Insufficient knowledge transfer from project to project</a:t>
            </a:r>
          </a:p>
          <a:p>
            <a:pPr marL="171450" indent="-171450">
              <a:buClr>
                <a:schemeClr val="bg1">
                  <a:lumMod val="85000"/>
                </a:schemeClr>
              </a:buClr>
              <a:buFont typeface="Arial" panose="020B0604020202020204" pitchFamily="34" charset="0"/>
              <a:buChar char="•"/>
            </a:pPr>
            <a:r>
              <a:rPr lang="en-CA" dirty="0" smtClean="0">
                <a:latin typeface="Calibri" panose="020F0502020204030204" pitchFamily="34" charset="0"/>
                <a:cs typeface="Calibri" panose="020F0502020204030204" pitchFamily="34" charset="0"/>
              </a:rPr>
              <a:t>Weak project monitoring</a:t>
            </a:r>
          </a:p>
          <a:p>
            <a:pPr marL="171450" indent="-171450">
              <a:buClr>
                <a:schemeClr val="bg1">
                  <a:lumMod val="85000"/>
                </a:schemeClr>
              </a:buClr>
              <a:buFont typeface="Arial" panose="020B0604020202020204" pitchFamily="34" charset="0"/>
              <a:buChar char="•"/>
            </a:pPr>
            <a:r>
              <a:rPr lang="en-CA" dirty="0" smtClean="0">
                <a:latin typeface="Calibri" panose="020F0502020204030204" pitchFamily="34" charset="0"/>
                <a:cs typeface="Calibri" panose="020F0502020204030204" pitchFamily="34" charset="0"/>
              </a:rPr>
              <a:t>Little cross functional cooperation</a:t>
            </a:r>
          </a:p>
          <a:p>
            <a:pPr marL="171450" indent="-171450">
              <a:buClr>
                <a:schemeClr val="bg1">
                  <a:lumMod val="85000"/>
                </a:schemeClr>
              </a:buClr>
              <a:buFont typeface="Arial" panose="020B0604020202020204" pitchFamily="34" charset="0"/>
              <a:buChar char="•"/>
            </a:pPr>
            <a:r>
              <a:rPr lang="en-CA" dirty="0" smtClean="0">
                <a:latin typeface="Calibri" panose="020F0502020204030204" pitchFamily="34" charset="0"/>
                <a:cs typeface="Calibri" panose="020F0502020204030204" pitchFamily="34" charset="0"/>
              </a:rPr>
              <a:t>Little collaboration with suppliers</a:t>
            </a:r>
          </a:p>
          <a:p>
            <a:pPr marL="171450" indent="-171450">
              <a:buClr>
                <a:schemeClr val="bg1">
                  <a:lumMod val="85000"/>
                </a:schemeClr>
              </a:buClr>
              <a:buFont typeface="Arial" panose="020B0604020202020204" pitchFamily="34" charset="0"/>
              <a:buChar char="•"/>
            </a:pPr>
            <a:r>
              <a:rPr lang="en-CA" dirty="0" smtClean="0">
                <a:latin typeface="Calibri" panose="020F0502020204030204" pitchFamily="34" charset="0"/>
                <a:cs typeface="Calibri" panose="020F0502020204030204" pitchFamily="34" charset="0"/>
              </a:rPr>
              <a:t>Conservative company culture</a:t>
            </a:r>
          </a:p>
          <a:p>
            <a:pPr marL="171450" indent="-171450">
              <a:buClr>
                <a:schemeClr val="bg1">
                  <a:lumMod val="85000"/>
                </a:schemeClr>
              </a:buClr>
              <a:buFont typeface="Arial" panose="020B0604020202020204" pitchFamily="34" charset="0"/>
              <a:buChar char="•"/>
            </a:pPr>
            <a:r>
              <a:rPr lang="en-CA" dirty="0" smtClean="0">
                <a:latin typeface="Calibri" panose="020F0502020204030204" pitchFamily="34" charset="0"/>
                <a:cs typeface="Calibri" panose="020F0502020204030204" pitchFamily="34" charset="0"/>
              </a:rPr>
              <a:t>Shortage of young talent and people development</a:t>
            </a:r>
          </a:p>
          <a:p>
            <a:endParaRPr lang="en-US" baseline="0" dirty="0"/>
          </a:p>
          <a:p>
            <a:r>
              <a:rPr lang="en-US" baseline="0" dirty="0"/>
              <a:t>Interesting link for further background information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dirty="0">
                <a:hlinkClick r:id="rId4"/>
              </a:rPr>
              <a:t>www.futureofconstruction.org</a:t>
            </a:r>
            <a:endParaRPr lang="en-CA" sz="1200" dirty="0"/>
          </a:p>
          <a:p>
            <a:endParaRPr lang="en-US" baseline="0" dirty="0"/>
          </a:p>
          <a:p>
            <a:endParaRPr lang="en-US"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25</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16151042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productivity has declined over many</a:t>
            </a:r>
            <a:r>
              <a:rPr lang="en-CA" baseline="0" dirty="0"/>
              <a:t> decades but could be increased drastically by implementing efficient prefabrication </a:t>
            </a:r>
            <a:r>
              <a:rPr lang="en-CA" baseline="0" dirty="0" smtClean="0"/>
              <a:t>lines and an improved information flow.</a:t>
            </a:r>
            <a:endParaRPr lang="en-US"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26</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3908053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Times New Roman" pitchFamily="18" charset="0"/>
                <a:ea typeface="MS PGothic" pitchFamily="34" charset="-128"/>
                <a:cs typeface="+mn-cs"/>
              </a:rPr>
              <a:t>Besides the general need to increase the productivity for financial reasons, there are two relatively new influences for the Canadian market which will push or are already pushing the construction industry towards prefabrication. Prefabrication is mandatory in tall wood buildings and highly preferable for energy efficient buildings. As these two conditions become more accepted in the market, the essential manufacturing processes will spread to other building types, including basic ones.</a:t>
            </a:r>
            <a:endParaRPr lang="en-CA" sz="1200" kern="1200" dirty="0">
              <a:solidFill>
                <a:schemeClr val="tx1"/>
              </a:solidFill>
              <a:effectLst/>
              <a:latin typeface="Times New Roman" pitchFamily="18" charset="0"/>
              <a:ea typeface="MS PGothic" pitchFamily="34" charset="-128"/>
              <a:cs typeface="+mn-cs"/>
            </a:endParaRPr>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27</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33339756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first major factor</a:t>
            </a:r>
            <a:r>
              <a:rPr lang="en-CA" baseline="0" dirty="0" smtClean="0"/>
              <a:t> </a:t>
            </a:r>
            <a:r>
              <a:rPr lang="en-CA" baseline="0" dirty="0" smtClean="0"/>
              <a:t>is </a:t>
            </a:r>
            <a:r>
              <a:rPr lang="en-CA" baseline="0" dirty="0" smtClean="0"/>
              <a:t>n</a:t>
            </a:r>
            <a:r>
              <a:rPr lang="en-CA" dirty="0" smtClean="0"/>
              <a:t>ew </a:t>
            </a:r>
            <a:r>
              <a:rPr lang="en-CA" dirty="0"/>
              <a:t>codes on</a:t>
            </a:r>
            <a:r>
              <a:rPr lang="en-CA" baseline="0" dirty="0"/>
              <a:t> the provincial and national </a:t>
            </a:r>
            <a:r>
              <a:rPr lang="en-CA" baseline="0" dirty="0" smtClean="0"/>
              <a:t>level </a:t>
            </a:r>
            <a:r>
              <a:rPr lang="en-CA" baseline="0" dirty="0"/>
              <a:t>allowing to build taller buildings with wood. The traditional method with on-site framing is simply not an option for taller buildings as typically no scaffoldings are built for this type of buildings. The numerous labour steps to complete a wall are already inefficient on </a:t>
            </a:r>
            <a:r>
              <a:rPr lang="en-CA" baseline="0" dirty="0" smtClean="0"/>
              <a:t>a normal </a:t>
            </a:r>
            <a:r>
              <a:rPr lang="en-CA" baseline="0" dirty="0"/>
              <a:t>construction site but basically impossible on tall building </a:t>
            </a:r>
            <a:r>
              <a:rPr lang="en-CA" baseline="0" dirty="0" smtClean="0"/>
              <a:t>sites. The </a:t>
            </a:r>
            <a:r>
              <a:rPr lang="en-CA" baseline="0" dirty="0"/>
              <a:t>higher the level of prefabrication, the more cost efficient the construction.</a:t>
            </a:r>
            <a:endParaRPr lang="en-US"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28</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27311553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Times New Roman" pitchFamily="18" charset="0"/>
                <a:ea typeface="MS PGothic" pitchFamily="34" charset="-128"/>
                <a:cs typeface="+mn-cs"/>
              </a:rPr>
              <a:t>The second major factor are new codes on the provincial and national level, requiring for increased energy efficiency. This triggers thicker envelopes and also includes better levels of airtightness. The higher steps are more likely to be constructed with multiple layers, including potentially continuous layers of insulation on the outside of the building. All those things can be done on site but are far more efficient to do in an controlled environment with ergonomically well thought through work stations.</a:t>
            </a:r>
          </a:p>
          <a:p>
            <a:r>
              <a:rPr lang="en-CA" baseline="0" dirty="0" smtClean="0"/>
              <a:t>The </a:t>
            </a:r>
            <a:r>
              <a:rPr lang="en-CA" baseline="0" dirty="0"/>
              <a:t>increased required energy efficiency is the largest driver towards prefabrication. Over the last </a:t>
            </a:r>
            <a:r>
              <a:rPr lang="en-CA" baseline="0" dirty="0" smtClean="0"/>
              <a:t>25-35 </a:t>
            </a:r>
            <a:r>
              <a:rPr lang="en-CA" baseline="0" dirty="0"/>
              <a:t>years we have </a:t>
            </a:r>
            <a:r>
              <a:rPr lang="en-CA" baseline="0" dirty="0" smtClean="0"/>
              <a:t>seen in Europe how </a:t>
            </a:r>
            <a:r>
              <a:rPr lang="en-CA" baseline="0" dirty="0"/>
              <a:t>the national energy efficiency requirements did change the wood construction </a:t>
            </a:r>
            <a:r>
              <a:rPr lang="en-CA" baseline="0" dirty="0" smtClean="0"/>
              <a:t>and </a:t>
            </a:r>
            <a:r>
              <a:rPr lang="en-CA" baseline="0" dirty="0"/>
              <a:t>it can be expected that similar effects will occur when North American building codes start to request higher energy efficiencies</a:t>
            </a:r>
            <a:r>
              <a:rPr lang="en-CA" baseline="0" dirty="0" smtClean="0"/>
              <a:t>. The BC Energy Step Code distinguishes even graphically the lower three from the upper two steps. More research has to be done but it is plausible that also at the 3 to 4 transition is the trigger point from which on prefabrication will be cheaper than on-site construction.</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29</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4136295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xfrm>
            <a:off x="457200" y="719138"/>
            <a:ext cx="6400800" cy="3600450"/>
          </a:xfrm>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dirty="0"/>
              <a:t>The</a:t>
            </a:r>
            <a:r>
              <a:rPr lang="en-CA" altLang="en-US" baseline="0" dirty="0"/>
              <a:t> lessons are designed to be taught in 90-120min, the exact time depends on the presenters knowledge and students interest. Ideally plenty of time for Q&amp;A and discussion should be factored in.</a:t>
            </a:r>
          </a:p>
        </p:txBody>
      </p:sp>
      <p:sp>
        <p:nvSpPr>
          <p:cNvPr id="2048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214">
              <a:defRPr sz="1300">
                <a:solidFill>
                  <a:schemeClr val="tx1"/>
                </a:solidFill>
                <a:latin typeface="Gill Sans MT" panose="020B0502020104020203" pitchFamily="34" charset="0"/>
                <a:ea typeface="MS PGothic" panose="020B0600070205080204" pitchFamily="34" charset="-128"/>
              </a:defRPr>
            </a:lvl1pPr>
            <a:lvl2pPr marL="770662" indent="-296408" defTabSz="945214">
              <a:defRPr sz="1300">
                <a:solidFill>
                  <a:schemeClr val="tx1"/>
                </a:solidFill>
                <a:latin typeface="Gill Sans MT" panose="020B0502020104020203" pitchFamily="34" charset="0"/>
                <a:ea typeface="MS PGothic" panose="020B0600070205080204" pitchFamily="34" charset="-128"/>
              </a:defRPr>
            </a:lvl2pPr>
            <a:lvl3pPr marL="1185634" indent="-237127" defTabSz="945214">
              <a:defRPr sz="1300">
                <a:solidFill>
                  <a:schemeClr val="tx1"/>
                </a:solidFill>
                <a:latin typeface="Gill Sans MT" panose="020B0502020104020203" pitchFamily="34" charset="0"/>
                <a:ea typeface="MS PGothic" panose="020B0600070205080204" pitchFamily="34" charset="-128"/>
              </a:defRPr>
            </a:lvl3pPr>
            <a:lvl4pPr marL="1659887" indent="-237127" defTabSz="945214">
              <a:defRPr sz="1300">
                <a:solidFill>
                  <a:schemeClr val="tx1"/>
                </a:solidFill>
                <a:latin typeface="Gill Sans MT" panose="020B0502020104020203" pitchFamily="34" charset="0"/>
                <a:ea typeface="MS PGothic" panose="020B0600070205080204" pitchFamily="34" charset="-128"/>
              </a:defRPr>
            </a:lvl4pPr>
            <a:lvl5pPr marL="2134141" indent="-237127" defTabSz="945214">
              <a:defRPr sz="1300">
                <a:solidFill>
                  <a:schemeClr val="tx1"/>
                </a:solidFill>
                <a:latin typeface="Gill Sans MT" panose="020B0502020104020203" pitchFamily="34" charset="0"/>
                <a:ea typeface="MS PGothic" panose="020B0600070205080204" pitchFamily="34" charset="-128"/>
              </a:defRPr>
            </a:lvl5pPr>
            <a:lvl6pPr marL="2608395"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6pPr>
            <a:lvl7pPr marL="3082648"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7pPr>
            <a:lvl8pPr marL="3556902"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8pPr>
            <a:lvl9pPr marL="4031155"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9pPr>
          </a:lstStyle>
          <a:p>
            <a:r>
              <a:rPr lang="en-CA" altLang="en-US" sz="1200">
                <a:latin typeface="Times New Roman" panose="02020603050405020304" pitchFamily="18" charset="0"/>
              </a:rPr>
              <a:t>CWC Introduction to Prefabrication </a:t>
            </a:r>
            <a:endParaRPr lang="en-US" altLang="en-US" sz="1200">
              <a:latin typeface="Times New Roman" panose="02020603050405020304" pitchFamily="18" charset="0"/>
            </a:endParaRPr>
          </a:p>
        </p:txBody>
      </p:sp>
      <p:sp>
        <p:nvSpPr>
          <p:cNvPr id="2048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defRPr sz="1300">
                <a:solidFill>
                  <a:schemeClr val="tx1"/>
                </a:solidFill>
                <a:latin typeface="Gill Sans MT" panose="020B0502020104020203" pitchFamily="34" charset="0"/>
                <a:ea typeface="MS PGothic" panose="020B0600070205080204" pitchFamily="34" charset="-128"/>
              </a:defRPr>
            </a:lvl1pPr>
            <a:lvl2pPr marL="770662" indent="-296408" defTabSz="943567">
              <a:defRPr sz="1300">
                <a:solidFill>
                  <a:schemeClr val="tx1"/>
                </a:solidFill>
                <a:latin typeface="Gill Sans MT" panose="020B0502020104020203" pitchFamily="34" charset="0"/>
                <a:ea typeface="MS PGothic" panose="020B0600070205080204" pitchFamily="34" charset="-128"/>
              </a:defRPr>
            </a:lvl2pPr>
            <a:lvl3pPr marL="1185634" indent="-237127" defTabSz="943567">
              <a:defRPr sz="1300">
                <a:solidFill>
                  <a:schemeClr val="tx1"/>
                </a:solidFill>
                <a:latin typeface="Gill Sans MT" panose="020B0502020104020203" pitchFamily="34" charset="0"/>
                <a:ea typeface="MS PGothic" panose="020B0600070205080204" pitchFamily="34" charset="-128"/>
              </a:defRPr>
            </a:lvl3pPr>
            <a:lvl4pPr marL="1659887" indent="-237127" defTabSz="943567">
              <a:defRPr sz="1300">
                <a:solidFill>
                  <a:schemeClr val="tx1"/>
                </a:solidFill>
                <a:latin typeface="Gill Sans MT" panose="020B0502020104020203" pitchFamily="34" charset="0"/>
                <a:ea typeface="MS PGothic" panose="020B0600070205080204" pitchFamily="34" charset="-128"/>
              </a:defRPr>
            </a:lvl4pPr>
            <a:lvl5pPr marL="2134141" indent="-237127" defTabSz="943567">
              <a:defRPr sz="1300">
                <a:solidFill>
                  <a:schemeClr val="tx1"/>
                </a:solidFill>
                <a:latin typeface="Gill Sans MT" panose="020B0502020104020203" pitchFamily="34" charset="0"/>
                <a:ea typeface="MS PGothic" panose="020B0600070205080204" pitchFamily="34" charset="-128"/>
              </a:defRPr>
            </a:lvl5pPr>
            <a:lvl6pPr marL="2608395"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6pPr>
            <a:lvl7pPr marL="3082648"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7pPr>
            <a:lvl8pPr marL="3556902"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8pPr>
            <a:lvl9pPr marL="4031155"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9pPr>
          </a:lstStyle>
          <a:p>
            <a:fld id="{A1218BB6-FB81-4E3E-9561-98923EEDCE8E}" type="slidenum">
              <a:rPr lang="en-US" altLang="en-US" sz="1200">
                <a:latin typeface="Times New Roman" panose="02020603050405020304" pitchFamily="18" charset="0"/>
              </a:rPr>
              <a:pPr/>
              <a:t>3</a:t>
            </a:fld>
            <a:endParaRPr lang="en-US" altLang="en-US" sz="1200">
              <a:latin typeface="Times New Roman" panose="02020603050405020304" pitchFamily="18" charset="0"/>
            </a:endParaRPr>
          </a:p>
        </p:txBody>
      </p:sp>
      <p:sp>
        <p:nvSpPr>
          <p:cNvPr id="2" name="Footer Placeholder 1"/>
          <p:cNvSpPr>
            <a:spLocks noGrp="1"/>
          </p:cNvSpPr>
          <p:nvPr>
            <p:ph type="ftr" sz="quarter" idx="10"/>
          </p:nvPr>
        </p:nvSpPr>
        <p:spPr/>
        <p:txBody>
          <a:bodyPr/>
          <a:lstStyle/>
          <a:p>
            <a:pPr>
              <a:defRPr/>
            </a:pPr>
            <a:r>
              <a:rPr lang="en-US"/>
              <a:t>Wimmers</a:t>
            </a:r>
          </a:p>
        </p:txBody>
      </p:sp>
    </p:spTree>
    <p:extLst>
      <p:ext uri="{BB962C8B-B14F-4D97-AF65-F5344CB8AC3E}">
        <p14:creationId xmlns:p14="http://schemas.microsoft.com/office/powerpoint/2010/main" val="23005167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Times New Roman" pitchFamily="18" charset="0"/>
                <a:ea typeface="MS PGothic" pitchFamily="34" charset="-128"/>
                <a:cs typeface="+mn-cs"/>
              </a:rPr>
              <a:t>By increasing the energy efficiency of building the thickness of envelopes will be increased, assuming rather traditional materials will be used. This is something we have seen in various other nations over the last few decades that had building codes in the past, requiring energy efficiency levels similar to those coming up in Canada over the next years. The increased energy efficiency requirements were a large part of the aspects, triggering the complete change to prefabrication in central Europe two or three decades earlier.</a:t>
            </a:r>
          </a:p>
          <a:p>
            <a:r>
              <a:rPr lang="en-CA" sz="1200" kern="1200" dirty="0" smtClean="0">
                <a:solidFill>
                  <a:schemeClr val="tx1"/>
                </a:solidFill>
                <a:effectLst/>
                <a:latin typeface="Times New Roman" pitchFamily="18" charset="0"/>
                <a:ea typeface="MS PGothic" pitchFamily="34" charset="-128"/>
                <a:cs typeface="+mn-cs"/>
              </a:rPr>
              <a:t>For Canadian construction this means for example: a stud wall will increase in thickness to fulfil thermal requirements, or a 2x6 wall will need an additional layer of continuous insulation. Many options are possible, but something all have in common is that more materials will be needed. This leads to bulkier and heavier construction which most likely will necessitate a transition towards prefabrication.</a:t>
            </a:r>
          </a:p>
          <a:p>
            <a:r>
              <a:rPr lang="en-CA" sz="1200" kern="1200" dirty="0" smtClean="0">
                <a:solidFill>
                  <a:schemeClr val="tx1"/>
                </a:solidFill>
                <a:effectLst/>
                <a:latin typeface="Times New Roman" pitchFamily="18" charset="0"/>
                <a:ea typeface="MS PGothic" pitchFamily="34" charset="-128"/>
                <a:cs typeface="+mn-cs"/>
              </a:rPr>
              <a:t>The intermediate version is (or was) to add a thin layer of continuous insulation on the outside. This is generally a good thing but was often done with less than ideal materials such as EPS or XPS. Those two add to the already relatively high vapour diffusion resistance of the plywood. Having a vapour retarder on the outside is risky as it might trigger humidity levels of over 80% or even liquid water.</a:t>
            </a:r>
          </a:p>
          <a:p>
            <a:r>
              <a:rPr lang="en-CA" sz="1200" kern="1200" dirty="0" smtClean="0">
                <a:solidFill>
                  <a:schemeClr val="tx1"/>
                </a:solidFill>
                <a:effectLst/>
                <a:latin typeface="Times New Roman" pitchFamily="18" charset="0"/>
                <a:ea typeface="MS PGothic" pitchFamily="34" charset="-128"/>
                <a:cs typeface="+mn-cs"/>
              </a:rPr>
              <a:t>Adding thicker layers of vapour diffusion open materials such as mineral or wood fibre insulation increases the thermal performance. Besides the improved energy efficiency this also triggers other benefits such as that the vapour retarder (1/2” plywood is classified as vapour retarder) will finally be used on the safe side, the warm side. This eliminates the risky construction so popular over decades, and offers much more durable and healthier buildings.</a:t>
            </a:r>
            <a:endParaRPr lang="en-CA" sz="1200" kern="1200" dirty="0">
              <a:solidFill>
                <a:schemeClr val="tx1"/>
              </a:solidFill>
              <a:effectLst/>
              <a:latin typeface="Times New Roman" pitchFamily="18" charset="0"/>
              <a:ea typeface="MS PGothic" pitchFamily="34" charset="-128"/>
              <a:cs typeface="+mn-cs"/>
            </a:endParaRPr>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30</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36414565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457200" y="719138"/>
            <a:ext cx="6400800" cy="3600450"/>
          </a:xfrm>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In this section we will discuss the different types or classifications of prefabricated panels or modules, but</a:t>
            </a:r>
            <a:r>
              <a:rPr lang="en-US" altLang="en-US" baseline="0" dirty="0" smtClean="0"/>
              <a:t> this should not distract us from the key understanding of what prefabrication is:</a:t>
            </a:r>
          </a:p>
          <a:p>
            <a:r>
              <a:rPr lang="en-US" altLang="en-US" baseline="0" dirty="0" smtClean="0"/>
              <a:t>Prefabrication is a process which includes the design, engineering, production of components such as panels or modules, services and finishes, and the installation on site. </a:t>
            </a:r>
            <a:endParaRPr lang="en-US" altLang="en-US" dirty="0"/>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0DDC151D-5CBE-4E98-960D-8E241EDF1C10}" type="slidenum">
              <a:rPr lang="en-US" altLang="en-US" smtClean="0"/>
              <a:pPr>
                <a:spcBef>
                  <a:spcPct val="0"/>
                </a:spcBef>
              </a:pPr>
              <a:t>31</a:t>
            </a:fld>
            <a:endParaRPr lang="en-US" altLang="en-US"/>
          </a:p>
        </p:txBody>
      </p:sp>
      <p:sp>
        <p:nvSpPr>
          <p:cNvPr id="44037"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CA" altLang="en-US"/>
              <a:t>CWC Introduction to Prefabrication </a:t>
            </a:r>
            <a:endParaRPr lang="en-US" altLang="en-US"/>
          </a:p>
        </p:txBody>
      </p:sp>
      <p:sp>
        <p:nvSpPr>
          <p:cNvPr id="2" name="Footer Placeholder 1"/>
          <p:cNvSpPr>
            <a:spLocks noGrp="1"/>
          </p:cNvSpPr>
          <p:nvPr>
            <p:ph type="ftr" sz="quarter" idx="10"/>
          </p:nvPr>
        </p:nvSpPr>
        <p:spPr/>
        <p:txBody>
          <a:bodyPr/>
          <a:lstStyle/>
          <a:p>
            <a:pPr>
              <a:defRPr/>
            </a:pPr>
            <a:r>
              <a:rPr lang="en-US"/>
              <a:t>Wimmers</a:t>
            </a:r>
          </a:p>
        </p:txBody>
      </p:sp>
    </p:spTree>
    <p:extLst>
      <p:ext uri="{BB962C8B-B14F-4D97-AF65-F5344CB8AC3E}">
        <p14:creationId xmlns:p14="http://schemas.microsoft.com/office/powerpoint/2010/main" val="19650923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Prefabrication can be defined in various ways, for example in 1D, 2D</a:t>
            </a:r>
            <a:r>
              <a:rPr lang="en-CA" baseline="0" dirty="0"/>
              <a:t> or 3D. Also important is to define what is pre-cut and pre-fab, at least for the further discussion. </a:t>
            </a:r>
            <a:r>
              <a:rPr lang="en-CA" baseline="0" dirty="0" smtClean="0"/>
              <a:t>For example, </a:t>
            </a:r>
            <a:r>
              <a:rPr lang="en-CA" baseline="0" dirty="0"/>
              <a:t>mass timber components such as glulam, CLT, DLT and </a:t>
            </a:r>
            <a:r>
              <a:rPr lang="en-CA" baseline="0" dirty="0" smtClean="0"/>
              <a:t>all </a:t>
            </a:r>
            <a:r>
              <a:rPr lang="en-CA" baseline="0" dirty="0"/>
              <a:t>other </a:t>
            </a:r>
            <a:r>
              <a:rPr lang="en-CA" baseline="0" dirty="0" smtClean="0"/>
              <a:t>engineered wood products (EWP) panels </a:t>
            </a:r>
            <a:r>
              <a:rPr lang="en-CA" baseline="0" dirty="0"/>
              <a:t>are </a:t>
            </a:r>
            <a:r>
              <a:rPr lang="en-CA" baseline="0" dirty="0" smtClean="0"/>
              <a:t>in European countries usually </a:t>
            </a:r>
            <a:r>
              <a:rPr lang="en-CA" baseline="0" dirty="0"/>
              <a:t>called pre-cut. The manufacturer produces those </a:t>
            </a:r>
            <a:r>
              <a:rPr lang="en-CA" baseline="0" dirty="0" smtClean="0"/>
              <a:t>EWPs </a:t>
            </a:r>
            <a:r>
              <a:rPr lang="en-CA" baseline="0" dirty="0"/>
              <a:t>and then </a:t>
            </a:r>
            <a:r>
              <a:rPr lang="en-CA" baseline="0" dirty="0" smtClean="0"/>
              <a:t>cuts them, </a:t>
            </a:r>
            <a:r>
              <a:rPr lang="en-CA" baseline="0" dirty="0"/>
              <a:t>including all openings and connection details according to specifications</a:t>
            </a:r>
            <a:r>
              <a:rPr lang="en-CA" baseline="0" dirty="0" smtClean="0"/>
              <a:t>. It is still just a just EWP. The process does not include several other materials and trades which are necessary to finish a panel. At least in Europe the term “prefabricated” is commonly reserved for panels containing more than the actual EWP, including several materials and for which several trades were necessary to produce it.</a:t>
            </a:r>
            <a:endParaRPr lang="en-CA" baseline="0" dirty="0"/>
          </a:p>
          <a:p>
            <a:r>
              <a:rPr lang="en-CA" baseline="0" dirty="0"/>
              <a:t>In Canada the majority of the industry calls </a:t>
            </a:r>
            <a:r>
              <a:rPr lang="en-CA" baseline="0" dirty="0" smtClean="0"/>
              <a:t>simple EWPs prefabricated</a:t>
            </a:r>
            <a:r>
              <a:rPr lang="en-CA" baseline="0" dirty="0"/>
              <a:t>. Even though there are good arguments to stay with pre-cut, we will simply </a:t>
            </a:r>
            <a:r>
              <a:rPr lang="en-CA" baseline="0" dirty="0" smtClean="0"/>
              <a:t>accept common Canadian lingo and continue </a:t>
            </a:r>
            <a:r>
              <a:rPr lang="en-CA" baseline="0" dirty="0"/>
              <a:t>in this course to call them prefabricated. Just keep this difference in mind should you </a:t>
            </a:r>
            <a:r>
              <a:rPr lang="en-CA" baseline="0" dirty="0" smtClean="0"/>
              <a:t>work/communicate </a:t>
            </a:r>
            <a:r>
              <a:rPr lang="en-CA" baseline="0" dirty="0"/>
              <a:t>outside of North America.</a:t>
            </a:r>
          </a:p>
          <a:p>
            <a:r>
              <a:rPr lang="en-CA" baseline="0" dirty="0"/>
              <a:t>We are confronted with a similar situation when looking at trusses. Trusses are </a:t>
            </a:r>
            <a:r>
              <a:rPr lang="en-CA" baseline="0" dirty="0" smtClean="0"/>
              <a:t>just an EWP but </a:t>
            </a:r>
            <a:r>
              <a:rPr lang="en-CA" baseline="0" dirty="0"/>
              <a:t>in Canada we have the tendency to also call those components prefabricated. For this course we will </a:t>
            </a:r>
            <a:r>
              <a:rPr lang="en-CA" baseline="0" dirty="0" smtClean="0"/>
              <a:t>call them </a:t>
            </a:r>
            <a:r>
              <a:rPr lang="en-CA" baseline="0" dirty="0"/>
              <a:t>prefabricated.</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32</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9355588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Evaluating a wide range of literature and further adapting </a:t>
            </a:r>
            <a:r>
              <a:rPr lang="en-CA" dirty="0" smtClean="0"/>
              <a:t>it to the specific situation of wood construction and</a:t>
            </a:r>
            <a:r>
              <a:rPr lang="en-CA" baseline="0" dirty="0" smtClean="0"/>
              <a:t> accepting commonly used wordings in Canada</a:t>
            </a:r>
            <a:r>
              <a:rPr lang="en-CA" dirty="0" smtClean="0"/>
              <a:t>, </a:t>
            </a:r>
            <a:r>
              <a:rPr lang="en-CA" dirty="0"/>
              <a:t>4</a:t>
            </a:r>
            <a:r>
              <a:rPr lang="en-CA" baseline="0" dirty="0"/>
              <a:t> general categories or levels of prefabrication can be defined. </a:t>
            </a:r>
          </a:p>
          <a:p>
            <a:r>
              <a:rPr lang="en-CA" baseline="0" dirty="0"/>
              <a:t>Level 1 are engineered wood products. As mentioned earlier, this category might not be called prefabricated in other countries. Engineered wood products can be further divided in light frame products or mass timber products.</a:t>
            </a:r>
          </a:p>
          <a:p>
            <a:r>
              <a:rPr lang="en-CA" baseline="0" dirty="0"/>
              <a:t>Level 2 are panelized prefabrication and can be further divided depending on the level of finishing.</a:t>
            </a:r>
          </a:p>
          <a:p>
            <a:r>
              <a:rPr lang="en-CA" baseline="0" dirty="0"/>
              <a:t>Level 3 are the pods, the most complex category in prefabrication. </a:t>
            </a:r>
            <a:r>
              <a:rPr lang="en-CA" baseline="0" dirty="0" smtClean="0"/>
              <a:t>Pods are volumetric units, including the entire or at least important parts of the mechanical systems. Kitchen </a:t>
            </a:r>
            <a:r>
              <a:rPr lang="en-CA" baseline="0" dirty="0"/>
              <a:t>or bathroom pods are used for any size residential </a:t>
            </a:r>
            <a:r>
              <a:rPr lang="en-CA" baseline="0" dirty="0" smtClean="0"/>
              <a:t>buildings. Mechanical </a:t>
            </a:r>
            <a:r>
              <a:rPr lang="en-CA" baseline="0" dirty="0"/>
              <a:t>pods are specialized units </a:t>
            </a:r>
            <a:r>
              <a:rPr lang="en-CA" baseline="0" dirty="0" smtClean="0"/>
              <a:t>including heating and cooling, warm water, ventilation and/or other systems for any building type.</a:t>
            </a:r>
            <a:endParaRPr lang="en-CA" baseline="0" dirty="0"/>
          </a:p>
          <a:p>
            <a:r>
              <a:rPr lang="en-CA" baseline="0" dirty="0"/>
              <a:t>Level 4 is volumetric prefabrication and can be divided in manufactured homes were one unit is a complete home, or in modular construction, were two or more units are assembled to build a building. Level 4 can be build </a:t>
            </a:r>
            <a:r>
              <a:rPr lang="en-CA" baseline="0" dirty="0" smtClean="0"/>
              <a:t>in a factory by </a:t>
            </a:r>
            <a:r>
              <a:rPr lang="en-CA" baseline="0" dirty="0"/>
              <a:t>using level 2 panels and level 3 pods to create a home or a module.</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33</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29237240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Level 1a: light framing packages or trusses; nailed, screwed or stapled together. Only one trade and limited engineering and expertise in manufacturing and installation is required. A</a:t>
            </a:r>
            <a:r>
              <a:rPr lang="en-CA" baseline="0" dirty="0"/>
              <a:t> very limited amount of different materials is used and a comparably modest investment is necessary.</a:t>
            </a:r>
          </a:p>
          <a:p>
            <a:r>
              <a:rPr lang="en-CA" baseline="0" dirty="0"/>
              <a:t>Level 1b: all mass timber products including panels, posts and beams; glued, doweled or nailed together. Only one trade is required but more engineering and processing knowledge is necessary. A high expertise in manufacturing, transportation and engineering is required. A higher amount of different materials is used because typically all </a:t>
            </a:r>
            <a:r>
              <a:rPr lang="en-CA" baseline="0" dirty="0" smtClean="0"/>
              <a:t>connections </a:t>
            </a:r>
            <a:r>
              <a:rPr lang="en-CA" baseline="0" dirty="0"/>
              <a:t>are prepared before shipped to site. A high investment into space and equipment is needed. Control of the raw material supply is essential for quality reasons and to control financial risk. So far, all larger CLT or glulam producer are vertically integrated saw mills.</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34</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22906590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Trusses are preassembled,</a:t>
            </a:r>
            <a:r>
              <a:rPr lang="en-CA" baseline="0" dirty="0"/>
              <a:t> structural connection between members is achieved through glue or nailing plates.</a:t>
            </a:r>
            <a:endParaRPr lang="en-CA" dirty="0"/>
          </a:p>
          <a:p>
            <a:r>
              <a:rPr lang="en-CA" dirty="0"/>
              <a:t>Framing packages can consist of only pre-cut lumber or of pre-framed panels or a mixture of both.</a:t>
            </a:r>
          </a:p>
          <a:p>
            <a:r>
              <a:rPr lang="en-CA" dirty="0"/>
              <a:t>To produce these, the investment necessary is moderate.</a:t>
            </a:r>
            <a:r>
              <a:rPr lang="en-CA" baseline="0" dirty="0"/>
              <a:t> S</a:t>
            </a:r>
            <a:r>
              <a:rPr lang="en-CA" dirty="0"/>
              <a:t>pace</a:t>
            </a:r>
            <a:r>
              <a:rPr lang="en-CA" baseline="0" dirty="0"/>
              <a:t> requirements are comparably low and only relatively little investment into equipment required.</a:t>
            </a:r>
            <a:endParaRPr lang="en-CA" dirty="0"/>
          </a:p>
        </p:txBody>
      </p:sp>
      <p:sp>
        <p:nvSpPr>
          <p:cNvPr id="4" name="Slide Number Placeholder 3"/>
          <p:cNvSpPr>
            <a:spLocks noGrp="1"/>
          </p:cNvSpPr>
          <p:nvPr>
            <p:ph type="sldNum" sz="quarter" idx="10"/>
          </p:nvPr>
        </p:nvSpPr>
        <p:spPr/>
        <p:txBody>
          <a:bodyPr/>
          <a:lstStyle/>
          <a:p>
            <a:fld id="{92B90AB6-7309-469C-ADB9-71A77EE69C8E}" type="slidenum">
              <a:rPr lang="en-CA" smtClean="0"/>
              <a:t>35</a:t>
            </a:fld>
            <a:endParaRPr lang="en-CA"/>
          </a:p>
        </p:txBody>
      </p:sp>
      <p:sp>
        <p:nvSpPr>
          <p:cNvPr id="5" name="Footer Placeholder 4"/>
          <p:cNvSpPr>
            <a:spLocks noGrp="1"/>
          </p:cNvSpPr>
          <p:nvPr>
            <p:ph type="ftr" sz="quarter" idx="11"/>
          </p:nvPr>
        </p:nvSpPr>
        <p:spPr/>
        <p:txBody>
          <a:bodyPr/>
          <a:lstStyle/>
          <a:p>
            <a:pPr>
              <a:defRPr/>
            </a:pPr>
            <a:r>
              <a:rPr lang="en-US"/>
              <a:t>Wimmers</a:t>
            </a:r>
          </a:p>
        </p:txBody>
      </p:sp>
    </p:spTree>
    <p:extLst>
      <p:ext uri="{BB962C8B-B14F-4D97-AF65-F5344CB8AC3E}">
        <p14:creationId xmlns:p14="http://schemas.microsoft.com/office/powerpoint/2010/main" val="16025962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investment into the production,</a:t>
            </a:r>
            <a:r>
              <a:rPr lang="en-CA" baseline="0" dirty="0"/>
              <a:t> including </a:t>
            </a:r>
            <a:r>
              <a:rPr lang="en-CA" dirty="0"/>
              <a:t>space and equipment is already</a:t>
            </a:r>
            <a:r>
              <a:rPr lang="en-CA" baseline="0" dirty="0"/>
              <a:t> high </a:t>
            </a:r>
            <a:r>
              <a:rPr lang="en-CA" dirty="0"/>
              <a:t>for glulam </a:t>
            </a:r>
            <a:r>
              <a:rPr lang="en-CA" baseline="0" dirty="0"/>
              <a:t>but significantly higher for CLT. Dowel and nail lamination have a comparably lower investment. Since connectors are usually preinstalled, high engineering skills are </a:t>
            </a:r>
            <a:r>
              <a:rPr lang="en-CA" baseline="0" dirty="0" smtClean="0"/>
              <a:t>required if not outsourced. </a:t>
            </a:r>
            <a:endParaRPr lang="en-CA" dirty="0"/>
          </a:p>
          <a:p>
            <a:endParaRPr lang="en-CA" dirty="0"/>
          </a:p>
        </p:txBody>
      </p:sp>
      <p:sp>
        <p:nvSpPr>
          <p:cNvPr id="4" name="Slide Number Placeholder 3"/>
          <p:cNvSpPr>
            <a:spLocks noGrp="1"/>
          </p:cNvSpPr>
          <p:nvPr>
            <p:ph type="sldNum" sz="quarter" idx="10"/>
          </p:nvPr>
        </p:nvSpPr>
        <p:spPr/>
        <p:txBody>
          <a:bodyPr/>
          <a:lstStyle/>
          <a:p>
            <a:fld id="{92B90AB6-7309-469C-ADB9-71A77EE69C8E}" type="slidenum">
              <a:rPr lang="en-CA" smtClean="0"/>
              <a:t>36</a:t>
            </a:fld>
            <a:endParaRPr lang="en-CA"/>
          </a:p>
        </p:txBody>
      </p:sp>
      <p:sp>
        <p:nvSpPr>
          <p:cNvPr id="5" name="Footer Placeholder 4"/>
          <p:cNvSpPr>
            <a:spLocks noGrp="1"/>
          </p:cNvSpPr>
          <p:nvPr>
            <p:ph type="ftr" sz="quarter" idx="11"/>
          </p:nvPr>
        </p:nvSpPr>
        <p:spPr/>
        <p:txBody>
          <a:bodyPr/>
          <a:lstStyle/>
          <a:p>
            <a:pPr>
              <a:defRPr/>
            </a:pPr>
            <a:r>
              <a:rPr lang="en-US"/>
              <a:t>Wimmers</a:t>
            </a:r>
          </a:p>
        </p:txBody>
      </p:sp>
    </p:spTree>
    <p:extLst>
      <p:ext uri="{BB962C8B-B14F-4D97-AF65-F5344CB8AC3E}">
        <p14:creationId xmlns:p14="http://schemas.microsoft.com/office/powerpoint/2010/main" val="39057565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Level 2, panelized prefabrication is the category with the largest range of variations. This</a:t>
            </a:r>
            <a:r>
              <a:rPr lang="en-CA" baseline="0" dirty="0"/>
              <a:t> category can be further sub-divided into one side or both sides closed </a:t>
            </a:r>
            <a:r>
              <a:rPr lang="en-CA" baseline="0" dirty="0" smtClean="0"/>
              <a:t>panels</a:t>
            </a:r>
            <a:r>
              <a:rPr lang="en-CA" baseline="0" dirty="0"/>
              <a:t>, and then further sub-divided by defining if the panel is not just closed but also finished on the in- or outside or both</a:t>
            </a:r>
            <a:r>
              <a:rPr lang="en-CA" baseline="0" dirty="0" smtClean="0"/>
              <a:t>.</a:t>
            </a:r>
          </a:p>
          <a:p>
            <a:r>
              <a:rPr lang="en-CA" baseline="0" dirty="0" smtClean="0"/>
              <a:t>Level 2 could be also utilizing EWPs from level 1b, the mass timber products. This is commonly done for horizontal panels. For vertical panels mass timber is usually only used for inner walls. The more complex exterior walls are rarely using mass timber, mainly because of hydrothermal reasons.</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37</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15327367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overall investment is certainly higher than in 1a.</a:t>
            </a:r>
          </a:p>
          <a:p>
            <a:r>
              <a:rPr lang="en-CA" dirty="0"/>
              <a:t>More work stations and more material storage results in more space required.</a:t>
            </a:r>
          </a:p>
          <a:p>
            <a:r>
              <a:rPr lang="en-CA" dirty="0"/>
              <a:t>The investment into equipment can still vary widely but is usually </a:t>
            </a:r>
            <a:r>
              <a:rPr lang="en-CA" dirty="0" smtClean="0"/>
              <a:t>larger as well.</a:t>
            </a:r>
            <a:endParaRPr lang="en-CA" dirty="0"/>
          </a:p>
          <a:p>
            <a:r>
              <a:rPr lang="en-CA" dirty="0"/>
              <a:t>This level is the minimum</a:t>
            </a:r>
            <a:r>
              <a:rPr lang="en-CA" baseline="0" dirty="0"/>
              <a:t> requirement for tall timber construction. The picture shows the prefabricated steel construction of the Brock Commons envelope elements. The wall panel consisted on an exterior sandwich panel, including the cladding, membrane, a thin layer of rigid foam insulation and windows, all mounted to steel studs. After installation the insulation, electrical, vapour barrier and drywall was installed on site. In this case the outside layer was not only closed (weather barrier) but also finished (cladding). </a:t>
            </a:r>
            <a:r>
              <a:rPr lang="en-CA" baseline="0" dirty="0" smtClean="0"/>
              <a:t>On the outside only </a:t>
            </a:r>
            <a:r>
              <a:rPr lang="en-CA" baseline="0" dirty="0"/>
              <a:t>the transitions had to be finished on site, no scaffolding is needed.</a:t>
            </a:r>
          </a:p>
          <a:p>
            <a:r>
              <a:rPr lang="en-CA" baseline="0" dirty="0"/>
              <a:t>*Technically the envelope panels of Brock Commons should not be listed in this segment as the envelope panels are NOT manufactured with wood.</a:t>
            </a:r>
            <a:endParaRPr lang="en-CA" dirty="0"/>
          </a:p>
          <a:p>
            <a:endParaRPr lang="en-CA" dirty="0"/>
          </a:p>
        </p:txBody>
      </p:sp>
      <p:sp>
        <p:nvSpPr>
          <p:cNvPr id="4" name="Slide Number Placeholder 3"/>
          <p:cNvSpPr>
            <a:spLocks noGrp="1"/>
          </p:cNvSpPr>
          <p:nvPr>
            <p:ph type="sldNum" sz="quarter" idx="10"/>
          </p:nvPr>
        </p:nvSpPr>
        <p:spPr/>
        <p:txBody>
          <a:bodyPr/>
          <a:lstStyle/>
          <a:p>
            <a:fld id="{92B90AB6-7309-469C-ADB9-71A77EE69C8E}" type="slidenum">
              <a:rPr lang="en-CA" smtClean="0"/>
              <a:t>38</a:t>
            </a:fld>
            <a:endParaRPr lang="en-CA"/>
          </a:p>
        </p:txBody>
      </p:sp>
      <p:sp>
        <p:nvSpPr>
          <p:cNvPr id="5" name="Footer Placeholder 4"/>
          <p:cNvSpPr>
            <a:spLocks noGrp="1"/>
          </p:cNvSpPr>
          <p:nvPr>
            <p:ph type="ftr" sz="quarter" idx="11"/>
          </p:nvPr>
        </p:nvSpPr>
        <p:spPr/>
        <p:txBody>
          <a:bodyPr/>
          <a:lstStyle/>
          <a:p>
            <a:pPr>
              <a:defRPr/>
            </a:pPr>
            <a:r>
              <a:rPr lang="en-US"/>
              <a:t>Wimmers</a:t>
            </a:r>
          </a:p>
        </p:txBody>
      </p:sp>
    </p:spTree>
    <p:extLst>
      <p:ext uri="{BB962C8B-B14F-4D97-AF65-F5344CB8AC3E}">
        <p14:creationId xmlns:p14="http://schemas.microsoft.com/office/powerpoint/2010/main" val="9299350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Panels are closed</a:t>
            </a:r>
            <a:r>
              <a:rPr lang="en-CA" baseline="0" dirty="0"/>
              <a:t> and finished on both sides, all services are installed, only the connections have to be completed on site.</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39</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3814682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4</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16392265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Level 3 is </a:t>
            </a:r>
            <a:r>
              <a:rPr lang="en-CA" dirty="0" smtClean="0"/>
              <a:t>for the </a:t>
            </a:r>
            <a:r>
              <a:rPr lang="en-CA" dirty="0"/>
              <a:t>most complex components as the 3 dimensional structures are completely finished and include complete bathrooms or kitchens</a:t>
            </a:r>
            <a:r>
              <a:rPr lang="en-CA" baseline="0" dirty="0"/>
              <a:t> or both. </a:t>
            </a:r>
            <a:r>
              <a:rPr lang="en-CA" baseline="0" dirty="0" smtClean="0"/>
              <a:t>They can also include heating, cooling, ventilation and other mechanical components. The </a:t>
            </a:r>
            <a:r>
              <a:rPr lang="en-CA" baseline="0" dirty="0"/>
              <a:t>complexity in planning and design, manufacturing and transportation are the highest level. Pods can be delivered into modular plants to be further integrated or directly to the construction site to be combined with panels.</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40</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14065549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Pods can be manufactured with</a:t>
            </a:r>
            <a:r>
              <a:rPr lang="en-CA" baseline="0" dirty="0"/>
              <a:t> a wood or a steel structure. </a:t>
            </a:r>
            <a:r>
              <a:rPr lang="en-CA" baseline="0" dirty="0" smtClean="0"/>
              <a:t>Historically steel structure where preferred as the necessary stiffness for tiling and other finishes was easier to produce with steel. The </a:t>
            </a:r>
            <a:r>
              <a:rPr lang="en-CA" baseline="0" dirty="0"/>
              <a:t>structure should be as stiff as possible as tiles or other materials are </a:t>
            </a:r>
            <a:r>
              <a:rPr lang="en-CA" baseline="0" dirty="0" smtClean="0"/>
              <a:t>bridle and particularly vulnerable during transportation. In </a:t>
            </a:r>
            <a:r>
              <a:rPr lang="en-CA" baseline="0" dirty="0"/>
              <a:t>recent years innovative companies entered the market with </a:t>
            </a:r>
            <a:r>
              <a:rPr lang="en-CA" baseline="0" dirty="0" smtClean="0"/>
              <a:t>well designed wood structures for bathroom pods.</a:t>
            </a:r>
            <a:endParaRPr lang="en-CA" dirty="0"/>
          </a:p>
        </p:txBody>
      </p:sp>
      <p:sp>
        <p:nvSpPr>
          <p:cNvPr id="4" name="Slide Number Placeholder 3"/>
          <p:cNvSpPr>
            <a:spLocks noGrp="1"/>
          </p:cNvSpPr>
          <p:nvPr>
            <p:ph type="sldNum" sz="quarter" idx="10"/>
          </p:nvPr>
        </p:nvSpPr>
        <p:spPr/>
        <p:txBody>
          <a:bodyPr/>
          <a:lstStyle/>
          <a:p>
            <a:fld id="{92B90AB6-7309-469C-ADB9-71A77EE69C8E}" type="slidenum">
              <a:rPr lang="en-CA" smtClean="0"/>
              <a:t>41</a:t>
            </a:fld>
            <a:endParaRPr lang="en-CA"/>
          </a:p>
        </p:txBody>
      </p:sp>
      <p:sp>
        <p:nvSpPr>
          <p:cNvPr id="5" name="Footer Placeholder 4"/>
          <p:cNvSpPr>
            <a:spLocks noGrp="1"/>
          </p:cNvSpPr>
          <p:nvPr>
            <p:ph type="ftr" sz="quarter" idx="11"/>
          </p:nvPr>
        </p:nvSpPr>
        <p:spPr/>
        <p:txBody>
          <a:bodyPr/>
          <a:lstStyle/>
          <a:p>
            <a:pPr>
              <a:defRPr/>
            </a:pPr>
            <a:r>
              <a:rPr lang="en-US"/>
              <a:t>Wimmers</a:t>
            </a:r>
          </a:p>
        </p:txBody>
      </p:sp>
    </p:spTree>
    <p:extLst>
      <p:ext uri="{BB962C8B-B14F-4D97-AF65-F5344CB8AC3E}">
        <p14:creationId xmlns:p14="http://schemas.microsoft.com/office/powerpoint/2010/main" val="33616865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Manufactured</a:t>
            </a:r>
            <a:r>
              <a:rPr lang="en-CA" baseline="0" dirty="0"/>
              <a:t> and modular homes or buildings are relatively similar as both are </a:t>
            </a:r>
            <a:r>
              <a:rPr lang="en-CA" baseline="0" dirty="0" smtClean="0"/>
              <a:t>3D and prefabricated </a:t>
            </a:r>
            <a:r>
              <a:rPr lang="en-CA" baseline="0" dirty="0"/>
              <a:t>in a factory. Usually the manufactured home is completely finished and shipped as one piece to the site. Manufactured homes have a rather </a:t>
            </a:r>
            <a:r>
              <a:rPr lang="en-CA" baseline="0" dirty="0" smtClean="0"/>
              <a:t>bad </a:t>
            </a:r>
            <a:r>
              <a:rPr lang="en-CA" baseline="0" dirty="0"/>
              <a:t>reputation because of </a:t>
            </a:r>
            <a:r>
              <a:rPr lang="en-CA" baseline="0" dirty="0" smtClean="0"/>
              <a:t>quality issues of cheap products for trailer parks or other low quality products. These quality issues have damaged the reputation of prefabrication, but prefabrication can (and should) achieve a higher quality than on-site construction.</a:t>
            </a:r>
          </a:p>
          <a:p>
            <a:r>
              <a:rPr lang="en-CA" baseline="0" dirty="0" smtClean="0"/>
              <a:t>Modular </a:t>
            </a:r>
            <a:r>
              <a:rPr lang="en-CA" baseline="0" dirty="0"/>
              <a:t>construction consists of at least 2 modules (can be many more), which will then be assembled on site.</a:t>
            </a:r>
          </a:p>
          <a:p>
            <a:r>
              <a:rPr lang="en-CA" baseline="0" dirty="0" smtClean="0"/>
              <a:t>Modular </a:t>
            </a:r>
            <a:r>
              <a:rPr lang="en-CA" baseline="0" dirty="0"/>
              <a:t>construction in Europe is either finished to a very high degree or completely finished. This is done to fully use the advantages of prefabrication and minimize the less efficient work on site. Only a few steps might be left to finish on-site, some companies for example leave mudding of drywall and painting left for on-site workers as drywall is prone for cracking during transportation. The quality of modular construction (architectural, build and finished quality) may vary very </a:t>
            </a:r>
            <a:r>
              <a:rPr lang="en-CA" baseline="0" dirty="0" smtClean="0"/>
              <a:t>largely. </a:t>
            </a:r>
            <a:r>
              <a:rPr lang="en-CA" baseline="0" dirty="0"/>
              <a:t>Higher quality than on site construction is certainly possible but </a:t>
            </a:r>
            <a:r>
              <a:rPr lang="en-CA" baseline="0" dirty="0" smtClean="0"/>
              <a:t>maybe currently not offered.</a:t>
            </a:r>
          </a:p>
          <a:p>
            <a:r>
              <a:rPr lang="en-CA" baseline="0" dirty="0" smtClean="0"/>
              <a:t>In NA modular construction is currently quite often (exemptions apply) not completely finished and delivered to site with many further work left for on-site construction. This leaves a very large part of the advantages of prefabrication not utilized but includes already one of the main disadvantage of prefabrication, the costs of a large facility. As this “in-between version” of modular construction is generally (exemptions apply) not viable, we did not create a separate category.</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42</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7517572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Times New Roman" pitchFamily="18" charset="0"/>
                <a:ea typeface="MS PGothic" pitchFamily="34" charset="-128"/>
                <a:cs typeface="+mn-cs"/>
              </a:rPr>
              <a:t>Volumetric construction starts with “one unit” manufactured homes and goes to buildings such as the 15 floor tall multi residential high-rises. The 2015 finished TREET in Bergen, the world’s tallest timber building until overtaken by another building in Norway in 2020 was built using modular construction in addition to a brace-frame timber super structure. Please watch a video of this project in the last lesson.</a:t>
            </a:r>
          </a:p>
          <a:p>
            <a:r>
              <a:rPr lang="en-CA" sz="1200" kern="1200" dirty="0" smtClean="0">
                <a:solidFill>
                  <a:schemeClr val="tx1"/>
                </a:solidFill>
                <a:effectLst/>
                <a:latin typeface="Times New Roman" pitchFamily="18" charset="0"/>
                <a:ea typeface="MS PGothic" pitchFamily="34" charset="-128"/>
                <a:cs typeface="+mn-cs"/>
              </a:rPr>
              <a:t>Deconstruction should be discussed from a conservation of materials and labour perspective as well as the necessary design considerations.  It cannot be an afterthought.</a:t>
            </a:r>
            <a:endParaRPr lang="en-CA" sz="1200" kern="1200" dirty="0">
              <a:solidFill>
                <a:schemeClr val="tx1"/>
              </a:solidFill>
              <a:effectLst/>
              <a:latin typeface="Times New Roman" pitchFamily="18" charset="0"/>
              <a:ea typeface="MS PGothic" pitchFamily="34" charset="-128"/>
              <a:cs typeface="+mn-cs"/>
            </a:endParaRPr>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43</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18600347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xfrm>
            <a:off x="457200" y="719138"/>
            <a:ext cx="6400800" cy="3600450"/>
          </a:xfrm>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dirty="0"/>
              <a:t>Discuss those and other questions with the students.</a:t>
            </a:r>
          </a:p>
          <a:p>
            <a:r>
              <a:rPr lang="en-CA" altLang="en-US" dirty="0"/>
              <a:t>Potential answer to 1:</a:t>
            </a:r>
          </a:p>
          <a:p>
            <a:r>
              <a:rPr lang="en-CA" altLang="en-US" dirty="0"/>
              <a:t>Code changes towards allowing taller wood buildings</a:t>
            </a:r>
            <a:r>
              <a:rPr lang="en-CA" altLang="en-US" baseline="0" dirty="0"/>
              <a:t> trigger growth in the prefabrication segment. Prefabrication is essential for building taller building.</a:t>
            </a:r>
          </a:p>
          <a:p>
            <a:r>
              <a:rPr lang="en-CA" altLang="en-US" baseline="0" dirty="0"/>
              <a:t>Code changes towards more energy efficient buildings triggering the use of more insulation, which will make envelopes bulkier and heavier, making it very inefficient to build on-site.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CA" altLang="en-US" dirty="0"/>
              <a:t>Potential answer to 2:</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CA" altLang="en-US" dirty="0"/>
              <a:t>Studies have shown that the waste reduction can be between 20-40%, meaning material</a:t>
            </a:r>
            <a:r>
              <a:rPr lang="en-CA" altLang="en-US" baseline="0" dirty="0"/>
              <a:t> costs can go down </a:t>
            </a:r>
            <a:r>
              <a:rPr lang="en-CA" altLang="en-US" baseline="0" dirty="0" smtClean="0"/>
              <a:t>adequately. </a:t>
            </a:r>
            <a:r>
              <a:rPr lang="en-CA" altLang="en-US" baseline="0" dirty="0"/>
              <a:t>Productivity of workers will be strongly increased but at the same time investment into facility and machinery is </a:t>
            </a:r>
            <a:r>
              <a:rPr lang="en-CA" altLang="en-US" baseline="0" dirty="0" smtClean="0"/>
              <a:t>increasing </a:t>
            </a:r>
            <a:r>
              <a:rPr lang="en-CA" altLang="en-US" baseline="0" dirty="0"/>
              <a:t>as well. Eventually it depends on each specific company but potentially relatively large savings are possible</a:t>
            </a:r>
            <a:r>
              <a:rPr lang="en-CA" altLang="en-US" baseline="0" dirty="0" smtClean="0"/>
              <a:t>. Estimations range for overall savings from 20-40%.</a:t>
            </a:r>
            <a:endParaRPr lang="en-CA" alt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altLang="en-US" dirty="0"/>
              <a:t>Potential answer to 3:</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CA" altLang="en-US" dirty="0"/>
              <a:t>There</a:t>
            </a:r>
            <a:r>
              <a:rPr lang="en-CA" altLang="en-US" baseline="0" dirty="0"/>
              <a:t> are only a </a:t>
            </a:r>
            <a:r>
              <a:rPr lang="en-CA" altLang="en-US" baseline="0" dirty="0" smtClean="0"/>
              <a:t>few </a:t>
            </a:r>
            <a:r>
              <a:rPr lang="en-CA" altLang="en-US" baseline="0" dirty="0"/>
              <a:t>companies offering level 2a, the vast majority can be found in 1a. Technically there are many companies who offer modular construction, but the vast majority does not have preinstalled </a:t>
            </a:r>
            <a:r>
              <a:rPr lang="en-CA" altLang="en-US" baseline="0" dirty="0" smtClean="0"/>
              <a:t>services </a:t>
            </a:r>
            <a:r>
              <a:rPr lang="en-CA" altLang="en-US" baseline="0" dirty="0"/>
              <a:t>and </a:t>
            </a:r>
            <a:r>
              <a:rPr lang="en-CA" altLang="en-US" baseline="0" dirty="0" smtClean="0"/>
              <a:t>finished </a:t>
            </a:r>
            <a:r>
              <a:rPr lang="en-CA" altLang="en-US" baseline="0" dirty="0"/>
              <a:t>surfaces. Currently many Canadian modular manufacturers are </a:t>
            </a:r>
            <a:r>
              <a:rPr lang="en-CA" altLang="en-US" baseline="0" dirty="0" smtClean="0"/>
              <a:t>only offering basic “raw” modules, not including electrical, mechanical and other services and are therefore relatively work intensive on site.</a:t>
            </a:r>
            <a:endParaRPr lang="en-CA" altLang="en-US" dirty="0"/>
          </a:p>
          <a:p>
            <a:endParaRPr lang="en-CA" altLang="en-US" dirty="0"/>
          </a:p>
          <a:p>
            <a:endParaRPr lang="en-CA" altLang="en-US" dirty="0"/>
          </a:p>
        </p:txBody>
      </p:sp>
      <p:sp>
        <p:nvSpPr>
          <p:cNvPr id="2765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214">
              <a:defRPr sz="1300">
                <a:solidFill>
                  <a:schemeClr val="tx1"/>
                </a:solidFill>
                <a:latin typeface="Gill Sans MT" panose="020B0502020104020203" pitchFamily="34" charset="0"/>
                <a:ea typeface="MS PGothic" panose="020B0600070205080204" pitchFamily="34" charset="-128"/>
              </a:defRPr>
            </a:lvl1pPr>
            <a:lvl2pPr marL="770662" indent="-296408" defTabSz="945214">
              <a:defRPr sz="1300">
                <a:solidFill>
                  <a:schemeClr val="tx1"/>
                </a:solidFill>
                <a:latin typeface="Gill Sans MT" panose="020B0502020104020203" pitchFamily="34" charset="0"/>
                <a:ea typeface="MS PGothic" panose="020B0600070205080204" pitchFamily="34" charset="-128"/>
              </a:defRPr>
            </a:lvl2pPr>
            <a:lvl3pPr marL="1185634" indent="-237127" defTabSz="945214">
              <a:defRPr sz="1300">
                <a:solidFill>
                  <a:schemeClr val="tx1"/>
                </a:solidFill>
                <a:latin typeface="Gill Sans MT" panose="020B0502020104020203" pitchFamily="34" charset="0"/>
                <a:ea typeface="MS PGothic" panose="020B0600070205080204" pitchFamily="34" charset="-128"/>
              </a:defRPr>
            </a:lvl3pPr>
            <a:lvl4pPr marL="1659887" indent="-237127" defTabSz="945214">
              <a:defRPr sz="1300">
                <a:solidFill>
                  <a:schemeClr val="tx1"/>
                </a:solidFill>
                <a:latin typeface="Gill Sans MT" panose="020B0502020104020203" pitchFamily="34" charset="0"/>
                <a:ea typeface="MS PGothic" panose="020B0600070205080204" pitchFamily="34" charset="-128"/>
              </a:defRPr>
            </a:lvl4pPr>
            <a:lvl5pPr marL="2134141" indent="-237127" defTabSz="945214">
              <a:defRPr sz="1300">
                <a:solidFill>
                  <a:schemeClr val="tx1"/>
                </a:solidFill>
                <a:latin typeface="Gill Sans MT" panose="020B0502020104020203" pitchFamily="34" charset="0"/>
                <a:ea typeface="MS PGothic" panose="020B0600070205080204" pitchFamily="34" charset="-128"/>
              </a:defRPr>
            </a:lvl5pPr>
            <a:lvl6pPr marL="2608395"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6pPr>
            <a:lvl7pPr marL="3082648"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7pPr>
            <a:lvl8pPr marL="3556902"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8pPr>
            <a:lvl9pPr marL="4031155"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9pPr>
          </a:lstStyle>
          <a:p>
            <a:r>
              <a:rPr lang="en-CA" altLang="en-US" sz="1200">
                <a:latin typeface="Times New Roman" panose="02020603050405020304" pitchFamily="18" charset="0"/>
              </a:rPr>
              <a:t>CWC Introduction to Prefabrication </a:t>
            </a:r>
            <a:endParaRPr lang="en-US" altLang="en-US" sz="1200">
              <a:latin typeface="Times New Roman" panose="02020603050405020304" pitchFamily="18" charset="0"/>
            </a:endParaRPr>
          </a:p>
        </p:txBody>
      </p:sp>
      <p:sp>
        <p:nvSpPr>
          <p:cNvPr id="2765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defRPr sz="1300">
                <a:solidFill>
                  <a:schemeClr val="tx1"/>
                </a:solidFill>
                <a:latin typeface="Gill Sans MT" panose="020B0502020104020203" pitchFamily="34" charset="0"/>
                <a:ea typeface="MS PGothic" panose="020B0600070205080204" pitchFamily="34" charset="-128"/>
              </a:defRPr>
            </a:lvl1pPr>
            <a:lvl2pPr marL="770662" indent="-296408" defTabSz="943567">
              <a:defRPr sz="1300">
                <a:solidFill>
                  <a:schemeClr val="tx1"/>
                </a:solidFill>
                <a:latin typeface="Gill Sans MT" panose="020B0502020104020203" pitchFamily="34" charset="0"/>
                <a:ea typeface="MS PGothic" panose="020B0600070205080204" pitchFamily="34" charset="-128"/>
              </a:defRPr>
            </a:lvl2pPr>
            <a:lvl3pPr marL="1185634" indent="-237127" defTabSz="943567">
              <a:defRPr sz="1300">
                <a:solidFill>
                  <a:schemeClr val="tx1"/>
                </a:solidFill>
                <a:latin typeface="Gill Sans MT" panose="020B0502020104020203" pitchFamily="34" charset="0"/>
                <a:ea typeface="MS PGothic" panose="020B0600070205080204" pitchFamily="34" charset="-128"/>
              </a:defRPr>
            </a:lvl3pPr>
            <a:lvl4pPr marL="1659887" indent="-237127" defTabSz="943567">
              <a:defRPr sz="1300">
                <a:solidFill>
                  <a:schemeClr val="tx1"/>
                </a:solidFill>
                <a:latin typeface="Gill Sans MT" panose="020B0502020104020203" pitchFamily="34" charset="0"/>
                <a:ea typeface="MS PGothic" panose="020B0600070205080204" pitchFamily="34" charset="-128"/>
              </a:defRPr>
            </a:lvl4pPr>
            <a:lvl5pPr marL="2134141" indent="-237127" defTabSz="943567">
              <a:defRPr sz="1300">
                <a:solidFill>
                  <a:schemeClr val="tx1"/>
                </a:solidFill>
                <a:latin typeface="Gill Sans MT" panose="020B0502020104020203" pitchFamily="34" charset="0"/>
                <a:ea typeface="MS PGothic" panose="020B0600070205080204" pitchFamily="34" charset="-128"/>
              </a:defRPr>
            </a:lvl5pPr>
            <a:lvl6pPr marL="2608395"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6pPr>
            <a:lvl7pPr marL="3082648"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7pPr>
            <a:lvl8pPr marL="3556902"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8pPr>
            <a:lvl9pPr marL="4031155"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9pPr>
          </a:lstStyle>
          <a:p>
            <a:fld id="{404754C1-ECD6-4C54-9FF8-B3E9FA32093D}" type="slidenum">
              <a:rPr lang="en-US" altLang="en-US" sz="1200">
                <a:latin typeface="Times New Roman" panose="02020603050405020304" pitchFamily="18" charset="0"/>
              </a:rPr>
              <a:pPr/>
              <a:t>44</a:t>
            </a:fld>
            <a:endParaRPr lang="en-US" altLang="en-US" sz="1200">
              <a:latin typeface="Times New Roman" panose="02020603050405020304" pitchFamily="18" charset="0"/>
            </a:endParaRPr>
          </a:p>
        </p:txBody>
      </p:sp>
      <p:sp>
        <p:nvSpPr>
          <p:cNvPr id="2" name="Footer Placeholder 1"/>
          <p:cNvSpPr>
            <a:spLocks noGrp="1"/>
          </p:cNvSpPr>
          <p:nvPr>
            <p:ph type="ftr" sz="quarter" idx="10"/>
          </p:nvPr>
        </p:nvSpPr>
        <p:spPr/>
        <p:txBody>
          <a:bodyPr/>
          <a:lstStyle/>
          <a:p>
            <a:pPr>
              <a:defRPr/>
            </a:pPr>
            <a:r>
              <a:rPr lang="en-US"/>
              <a:t>Wimmers</a:t>
            </a:r>
          </a:p>
        </p:txBody>
      </p:sp>
    </p:spTree>
    <p:extLst>
      <p:ext uri="{BB962C8B-B14F-4D97-AF65-F5344CB8AC3E}">
        <p14:creationId xmlns:p14="http://schemas.microsoft.com/office/powerpoint/2010/main" val="28451985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45</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27013609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457200" y="719138"/>
            <a:ext cx="6400800" cy="3600450"/>
          </a:xfrm>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0DDC151D-5CBE-4E98-960D-8E241EDF1C10}" type="slidenum">
              <a:rPr lang="en-US" altLang="en-US" smtClean="0"/>
              <a:pPr>
                <a:spcBef>
                  <a:spcPct val="0"/>
                </a:spcBef>
              </a:pPr>
              <a:t>46</a:t>
            </a:fld>
            <a:endParaRPr lang="en-US" altLang="en-US"/>
          </a:p>
        </p:txBody>
      </p:sp>
      <p:sp>
        <p:nvSpPr>
          <p:cNvPr id="44037"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CA" altLang="en-US"/>
              <a:t>CWC Introduction to Prefabrication </a:t>
            </a:r>
            <a:endParaRPr lang="en-US" altLang="en-US"/>
          </a:p>
        </p:txBody>
      </p:sp>
      <p:sp>
        <p:nvSpPr>
          <p:cNvPr id="2" name="Footer Placeholder 1"/>
          <p:cNvSpPr>
            <a:spLocks noGrp="1"/>
          </p:cNvSpPr>
          <p:nvPr>
            <p:ph type="ftr" sz="quarter" idx="10"/>
          </p:nvPr>
        </p:nvSpPr>
        <p:spPr/>
        <p:txBody>
          <a:bodyPr/>
          <a:lstStyle/>
          <a:p>
            <a:pPr>
              <a:defRPr/>
            </a:pPr>
            <a:r>
              <a:rPr lang="en-US"/>
              <a:t>Wimmers</a:t>
            </a:r>
          </a:p>
        </p:txBody>
      </p:sp>
    </p:spTree>
    <p:extLst>
      <p:ext uri="{BB962C8B-B14F-4D97-AF65-F5344CB8AC3E}">
        <p14:creationId xmlns:p14="http://schemas.microsoft.com/office/powerpoint/2010/main" val="21834231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Generally,</a:t>
            </a:r>
            <a:r>
              <a:rPr lang="en-CA" baseline="0" dirty="0" smtClean="0"/>
              <a:t> the design process for </a:t>
            </a:r>
            <a:r>
              <a:rPr lang="en-CA" dirty="0" smtClean="0"/>
              <a:t>prefabricated</a:t>
            </a:r>
            <a:r>
              <a:rPr lang="en-CA" baseline="0" dirty="0" smtClean="0"/>
              <a:t> projects is much more “front heavy”. This means that the entire design, including all details has to be finalized before production begins. The optimization of the information flow is key and BIM is advised. One crucial advantage of a well thought through and designed project for prefabrication is the fact that the cost uncertainty is virtually eliminated and contingencies funds can be drastically reduced.</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47</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20503325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key to integrated project delivery is the involvement of most/all </a:t>
            </a:r>
            <a:r>
              <a:rPr lang="en-CA" dirty="0" smtClean="0"/>
              <a:t>designers</a:t>
            </a:r>
            <a:r>
              <a:rPr lang="en-CA" baseline="0" dirty="0" smtClean="0"/>
              <a:t>, engineers and other stakeholders </a:t>
            </a:r>
            <a:r>
              <a:rPr lang="en-CA" baseline="0" dirty="0"/>
              <a:t>as early in the project as possible. This enables the team to get to a more detailed design stage earlier and therefore well founded answers to </a:t>
            </a:r>
            <a:r>
              <a:rPr lang="en-CA" baseline="0" dirty="0" smtClean="0"/>
              <a:t>quality and cost </a:t>
            </a:r>
            <a:r>
              <a:rPr lang="en-CA" baseline="0" dirty="0"/>
              <a:t>related problems can be given much earlier in the process.</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48</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12865036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Times New Roman" pitchFamily="18" charset="0"/>
                <a:ea typeface="MS PGothic" pitchFamily="34" charset="-128"/>
                <a:cs typeface="+mn-cs"/>
              </a:rPr>
              <a:t>The project phases also change slightly because of this. Decisions are made sooner and faster and during the detailed design phase all stakeholders are involved in the project. The goal of the early involvement is to reduce uncertainties and lead to a higher quality outcome.</a:t>
            </a:r>
            <a:endParaRPr lang="en-CA" sz="1200" kern="1200" dirty="0">
              <a:solidFill>
                <a:schemeClr val="tx1"/>
              </a:solidFill>
              <a:effectLst/>
              <a:latin typeface="Times New Roman" pitchFamily="18" charset="0"/>
              <a:ea typeface="MS PGothic" pitchFamily="34" charset="-128"/>
              <a:cs typeface="+mn-cs"/>
            </a:endParaRPr>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49</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806640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457200" y="719138"/>
            <a:ext cx="6400800" cy="3600450"/>
          </a:xfrm>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0DDC151D-5CBE-4E98-960D-8E241EDF1C10}" type="slidenum">
              <a:rPr lang="en-US" altLang="en-US" smtClean="0"/>
              <a:pPr>
                <a:spcBef>
                  <a:spcPct val="0"/>
                </a:spcBef>
              </a:pPr>
              <a:t>5</a:t>
            </a:fld>
            <a:endParaRPr lang="en-US" altLang="en-US"/>
          </a:p>
        </p:txBody>
      </p:sp>
      <p:sp>
        <p:nvSpPr>
          <p:cNvPr id="44037"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CA" altLang="en-US"/>
              <a:t>CWC Introduction to Prefabrication </a:t>
            </a:r>
            <a:endParaRPr lang="en-US" altLang="en-US"/>
          </a:p>
        </p:txBody>
      </p:sp>
      <p:sp>
        <p:nvSpPr>
          <p:cNvPr id="2" name="Footer Placeholder 1"/>
          <p:cNvSpPr>
            <a:spLocks noGrp="1"/>
          </p:cNvSpPr>
          <p:nvPr>
            <p:ph type="ftr" sz="quarter" idx="10"/>
          </p:nvPr>
        </p:nvSpPr>
        <p:spPr/>
        <p:txBody>
          <a:bodyPr/>
          <a:lstStyle/>
          <a:p>
            <a:pPr>
              <a:defRPr/>
            </a:pPr>
            <a:r>
              <a:rPr lang="en-US"/>
              <a:t>Wimmers</a:t>
            </a:r>
          </a:p>
        </p:txBody>
      </p:sp>
    </p:spTree>
    <p:extLst>
      <p:ext uri="{BB962C8B-B14F-4D97-AF65-F5344CB8AC3E}">
        <p14:creationId xmlns:p14="http://schemas.microsoft.com/office/powerpoint/2010/main" val="8101879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Times New Roman" pitchFamily="18" charset="0"/>
                <a:ea typeface="MS PGothic" pitchFamily="34" charset="-128"/>
                <a:cs typeface="+mn-cs"/>
              </a:rPr>
              <a:t>The schematic timelines are a strong simplification to explain the general sequence, many different variations are possible, depending on the project, the set up of the project team and the capabilities and integration of the manufacturer, as well as the level of standardization implemented.</a:t>
            </a:r>
          </a:p>
          <a:p>
            <a:r>
              <a:rPr lang="en-CA" sz="1200" kern="1200" dirty="0" smtClean="0">
                <a:solidFill>
                  <a:schemeClr val="tx1"/>
                </a:solidFill>
                <a:effectLst/>
                <a:latin typeface="Times New Roman" pitchFamily="18" charset="0"/>
                <a:ea typeface="MS PGothic" pitchFamily="34" charset="-128"/>
                <a:cs typeface="+mn-cs"/>
              </a:rPr>
              <a:t>Prefabrication typically needs more upfront planning and design, only if a high level of standardization is used the time frame might be shorter again. Site preparation is usually shorter. The actual manufacturing process is quicker than on site and is including installation and finishing, the total time needed to finish a project utilizing prefabrication is usually shorter than with on-site construction. Cost certainty is ideally reached at the end of the design phase or at the end of the site preparation phase vs. on-site construction reaches cost certainty towards the end of the construction phase as unforeseen or uncalculated details and change orders are influencing the cost to the very end.</a:t>
            </a:r>
          </a:p>
          <a:p>
            <a:r>
              <a:rPr lang="en-CA" sz="1200" kern="1200" dirty="0" smtClean="0">
                <a:solidFill>
                  <a:schemeClr val="tx1"/>
                </a:solidFill>
                <a:effectLst/>
                <a:latin typeface="Times New Roman" pitchFamily="18" charset="0"/>
                <a:ea typeface="MS PGothic" pitchFamily="34" charset="-128"/>
                <a:cs typeface="+mn-cs"/>
              </a:rPr>
              <a:t>If a high level of standardization is used, the total project duration can be shortened even further due to optimized planning, streamlined production and on-site installation.</a:t>
            </a:r>
            <a:endParaRPr lang="en-CA" sz="1200" kern="1200" dirty="0">
              <a:solidFill>
                <a:schemeClr val="tx1"/>
              </a:solidFill>
              <a:effectLst/>
              <a:latin typeface="Times New Roman" pitchFamily="18" charset="0"/>
              <a:ea typeface="MS PGothic" pitchFamily="34" charset="-128"/>
              <a:cs typeface="+mn-cs"/>
            </a:endParaRPr>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50</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41487613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Besides the depth of the information available in a BIM model, the duration of the availability is key. Based on the BIM model, maintenance can be scheduled, parts can be exchanged and renovations or extensions can be planned and ultimately the disassembly and recycling and reuse can be organized. </a:t>
            </a:r>
            <a:r>
              <a:rPr lang="en-CA" dirty="0" smtClean="0"/>
              <a:t/>
            </a:r>
            <a:br>
              <a:rPr lang="en-CA" dirty="0" smtClean="0"/>
            </a:br>
            <a:r>
              <a:rPr lang="en-CA" dirty="0" smtClean="0"/>
              <a:t>Most</a:t>
            </a:r>
            <a:r>
              <a:rPr lang="en-CA" baseline="0" dirty="0" smtClean="0"/>
              <a:t> </a:t>
            </a:r>
            <a:r>
              <a:rPr lang="en-CA" dirty="0" smtClean="0"/>
              <a:t>value of BIM does not only lay in the design</a:t>
            </a:r>
            <a:r>
              <a:rPr lang="en-CA" baseline="0" dirty="0" smtClean="0"/>
              <a:t> and construction phase but in the maintenance and refurbishing phases.</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51</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6940315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smtClean="0"/>
          </a:p>
          <a:p>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52</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30399877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Digital</a:t>
            </a:r>
            <a:r>
              <a:rPr lang="en-CA" baseline="0" dirty="0"/>
              <a:t> Project Delivery increases efficiencies throughout the projects life, including maintenance and renovations.</a:t>
            </a:r>
          </a:p>
          <a:p>
            <a:r>
              <a:rPr lang="en-CA" baseline="0" dirty="0"/>
              <a:t>Digital Project Delivery opens up an entirely new world of design and manufacturing.</a:t>
            </a:r>
          </a:p>
          <a:p>
            <a:r>
              <a:rPr lang="en-CA" baseline="0" dirty="0"/>
              <a:t>Parametric design and prefabrication makes complex forms feasible and achievable!</a:t>
            </a:r>
          </a:p>
          <a:p>
            <a:r>
              <a:rPr lang="en-CA" baseline="0" dirty="0"/>
              <a:t>Architects </a:t>
            </a:r>
            <a:r>
              <a:rPr lang="en-CA" baseline="0" dirty="0" smtClean="0"/>
              <a:t>are, </a:t>
            </a:r>
            <a:r>
              <a:rPr lang="en-CA" baseline="0" dirty="0"/>
              <a:t>once fully understood, </a:t>
            </a:r>
            <a:r>
              <a:rPr lang="en-CA" baseline="0" dirty="0" smtClean="0"/>
              <a:t>embracing </a:t>
            </a:r>
            <a:r>
              <a:rPr lang="en-CA" baseline="0" dirty="0"/>
              <a:t>the untapped potential of prefabrication</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53</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42103159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457200" y="719138"/>
            <a:ext cx="6400800" cy="3600450"/>
          </a:xfrm>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0DDC151D-5CBE-4E98-960D-8E241EDF1C10}" type="slidenum">
              <a:rPr lang="en-US" altLang="en-US" smtClean="0"/>
              <a:pPr>
                <a:spcBef>
                  <a:spcPct val="0"/>
                </a:spcBef>
              </a:pPr>
              <a:t>54</a:t>
            </a:fld>
            <a:endParaRPr lang="en-US" altLang="en-US"/>
          </a:p>
        </p:txBody>
      </p:sp>
      <p:sp>
        <p:nvSpPr>
          <p:cNvPr id="44037"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CA" altLang="en-US"/>
              <a:t>CWC Introduction to Prefabrication </a:t>
            </a:r>
            <a:endParaRPr lang="en-US" altLang="en-US"/>
          </a:p>
        </p:txBody>
      </p:sp>
      <p:sp>
        <p:nvSpPr>
          <p:cNvPr id="2" name="Footer Placeholder 1"/>
          <p:cNvSpPr>
            <a:spLocks noGrp="1"/>
          </p:cNvSpPr>
          <p:nvPr>
            <p:ph type="ftr" sz="quarter" idx="10"/>
          </p:nvPr>
        </p:nvSpPr>
        <p:spPr/>
        <p:txBody>
          <a:bodyPr/>
          <a:lstStyle/>
          <a:p>
            <a:pPr>
              <a:defRPr/>
            </a:pPr>
            <a:r>
              <a:rPr lang="en-US"/>
              <a:t>Wimmers</a:t>
            </a:r>
          </a:p>
        </p:txBody>
      </p:sp>
    </p:spTree>
    <p:extLst>
      <p:ext uri="{BB962C8B-B14F-4D97-AF65-F5344CB8AC3E}">
        <p14:creationId xmlns:p14="http://schemas.microsoft.com/office/powerpoint/2010/main" val="37427150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55</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23705597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Times New Roman" pitchFamily="18" charset="0"/>
                <a:ea typeface="MS PGothic" pitchFamily="34" charset="-128"/>
                <a:cs typeface="+mn-cs"/>
              </a:rPr>
              <a:t>The three functions of plywood or OSB installed towards the warm side of the envelope assembly are:</a:t>
            </a:r>
          </a:p>
          <a:p>
            <a:pPr marL="228600" lvl="0" indent="-228600">
              <a:buFont typeface="+mj-lt"/>
              <a:buAutoNum type="arabicPeriod"/>
            </a:pPr>
            <a:r>
              <a:rPr lang="en-CA" sz="1200" kern="1200" dirty="0" smtClean="0">
                <a:solidFill>
                  <a:schemeClr val="tx1"/>
                </a:solidFill>
                <a:effectLst/>
                <a:latin typeface="Times New Roman" pitchFamily="18" charset="0"/>
                <a:ea typeface="MS PGothic" pitchFamily="34" charset="-128"/>
                <a:cs typeface="+mn-cs"/>
              </a:rPr>
              <a:t>Structural layer for lateral forces, </a:t>
            </a:r>
          </a:p>
          <a:p>
            <a:pPr marL="228600" lvl="0" indent="-228600">
              <a:buFont typeface="+mj-lt"/>
              <a:buAutoNum type="arabicPeriod"/>
            </a:pPr>
            <a:r>
              <a:rPr lang="en-CA" sz="1200" kern="1200" dirty="0" smtClean="0">
                <a:solidFill>
                  <a:schemeClr val="tx1"/>
                </a:solidFill>
                <a:effectLst/>
                <a:latin typeface="Times New Roman" pitchFamily="18" charset="0"/>
                <a:ea typeface="MS PGothic" pitchFamily="34" charset="-128"/>
                <a:cs typeface="+mn-cs"/>
              </a:rPr>
              <a:t>vapour retarder (12.7mm are classified as vapour retarder by NBC of Canada) and </a:t>
            </a:r>
          </a:p>
          <a:p>
            <a:pPr marL="228600" lvl="0" indent="-228600">
              <a:buFont typeface="+mj-lt"/>
              <a:buAutoNum type="arabicPeriod"/>
            </a:pPr>
            <a:r>
              <a:rPr lang="en-CA" sz="1200" kern="1200" dirty="0" smtClean="0">
                <a:solidFill>
                  <a:schemeClr val="tx1"/>
                </a:solidFill>
                <a:effectLst/>
                <a:latin typeface="Times New Roman" pitchFamily="18" charset="0"/>
                <a:ea typeface="MS PGothic" pitchFamily="34" charset="-128"/>
                <a:cs typeface="+mn-cs"/>
              </a:rPr>
              <a:t>airtight layer, if all seams are sealed properly. </a:t>
            </a:r>
            <a:endParaRPr lang="en-CA" sz="1200" kern="1200" dirty="0">
              <a:solidFill>
                <a:schemeClr val="tx1"/>
              </a:solidFill>
              <a:effectLst/>
              <a:latin typeface="Times New Roman" pitchFamily="18" charset="0"/>
              <a:ea typeface="MS PGothic" pitchFamily="34" charset="-128"/>
              <a:cs typeface="+mn-cs"/>
            </a:endParaRPr>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56</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3338665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 study published in 2019 compared the BC Energy Step code step 1 with step 5</a:t>
            </a:r>
            <a:r>
              <a:rPr lang="en-CA" baseline="0" dirty="0" smtClean="0"/>
              <a:t> with several wall designs for a simple residential building. Depending on designs the weight per m² wall was increased by 42 – 77% and the volume of the wall (thickness) was almost doubled. This, combined with airtightness requirements makes prefabrication the more attractive method.</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57</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29405720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kern="0" dirty="0"/>
              <a:t>The assembly of building elements allows the use of new methods and pre-manufactured service systems.</a:t>
            </a:r>
          </a:p>
          <a:p>
            <a:r>
              <a:rPr lang="en-CA" dirty="0"/>
              <a:t>Services can be either directly</a:t>
            </a:r>
            <a:r>
              <a:rPr lang="en-CA" baseline="0" dirty="0"/>
              <a:t> integrated in the prefabrication process or at least partially outsourced by using pods (left picture) or “blocks”, like shown in the right picture.</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58</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1762188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Times New Roman" pitchFamily="18" charset="0"/>
                <a:ea typeface="MS PGothic" pitchFamily="34" charset="-128"/>
                <a:cs typeface="+mn-cs"/>
              </a:rPr>
              <a:t>Go through the entire process of traditional construction and then analyse the additional steps to prevent thermal bridges and achieve sufficient air tightness (&lt;1.0 ach@50Pa).</a:t>
            </a:r>
          </a:p>
          <a:p>
            <a:r>
              <a:rPr lang="en-CA" sz="1200" kern="1200" dirty="0" smtClean="0">
                <a:solidFill>
                  <a:schemeClr val="tx1"/>
                </a:solidFill>
                <a:effectLst/>
                <a:latin typeface="Times New Roman" pitchFamily="18" charset="0"/>
                <a:ea typeface="MS PGothic" pitchFamily="34" charset="-128"/>
                <a:cs typeface="+mn-cs"/>
              </a:rPr>
              <a:t>Estimate the additional time/costs if these steps are taken on-site. Imagine the process and the efficiency.</a:t>
            </a:r>
          </a:p>
          <a:p>
            <a:r>
              <a:rPr lang="en-CA" sz="1200" kern="1200" dirty="0" smtClean="0">
                <a:solidFill>
                  <a:schemeClr val="tx1"/>
                </a:solidFill>
                <a:effectLst/>
                <a:latin typeface="Times New Roman" pitchFamily="18" charset="0"/>
                <a:ea typeface="MS PGothic" pitchFamily="34" charset="-128"/>
                <a:cs typeface="+mn-cs"/>
              </a:rPr>
              <a:t>Imagine an optimized production in a controlled environment and estimate time, cost and resulting quality.</a:t>
            </a:r>
            <a:endParaRPr lang="en-CA" sz="1200" kern="1200" dirty="0">
              <a:solidFill>
                <a:schemeClr val="tx1"/>
              </a:solidFill>
              <a:effectLst/>
              <a:latin typeface="Times New Roman" pitchFamily="18" charset="0"/>
              <a:ea typeface="MS PGothic" pitchFamily="34" charset="-128"/>
              <a:cs typeface="+mn-cs"/>
            </a:endParaRPr>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59</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2806444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To discuss prefabrication of buildings in more detail it is useful to look briefly at the history and comprehend</a:t>
            </a:r>
            <a:r>
              <a:rPr lang="en-CA" baseline="0" dirty="0"/>
              <a:t> where the prefabrication industry is coming from. </a:t>
            </a:r>
            <a:r>
              <a:rPr lang="en-CA" dirty="0"/>
              <a:t>Records mentioning</a:t>
            </a:r>
            <a:r>
              <a:rPr lang="en-CA" baseline="0" dirty="0"/>
              <a:t> </a:t>
            </a:r>
            <a:r>
              <a:rPr lang="en-CA" baseline="0" dirty="0" err="1"/>
              <a:t>Heddal</a:t>
            </a:r>
            <a:r>
              <a:rPr lang="en-CA" baseline="0" dirty="0"/>
              <a:t> Stave church in the 14</a:t>
            </a:r>
            <a:r>
              <a:rPr lang="en-CA" baseline="30000" dirty="0"/>
              <a:t>th</a:t>
            </a:r>
            <a:r>
              <a:rPr lang="en-CA" baseline="0" dirty="0"/>
              <a:t> century, probably prefabricated and build around 1242. It is most likely the oldest still standing prefabricated wood building in the western world.</a:t>
            </a:r>
            <a:endParaRPr lang="en-CA" dirty="0"/>
          </a:p>
          <a:p>
            <a:r>
              <a:rPr lang="en-CA" dirty="0"/>
              <a:t>Leonardo</a:t>
            </a:r>
            <a:r>
              <a:rPr lang="en-CA" baseline="0" dirty="0"/>
              <a:t> </a:t>
            </a:r>
            <a:r>
              <a:rPr lang="en-CA" baseline="0" dirty="0" err="1"/>
              <a:t>DaVinci</a:t>
            </a:r>
            <a:r>
              <a:rPr lang="en-CA" baseline="0" dirty="0"/>
              <a:t> designed and fully prefabricated the Casa </a:t>
            </a:r>
            <a:r>
              <a:rPr lang="en-CA" baseline="0" dirty="0" err="1"/>
              <a:t>Mutabile</a:t>
            </a:r>
            <a:r>
              <a:rPr lang="en-CA" baseline="0" dirty="0"/>
              <a:t> </a:t>
            </a:r>
            <a:r>
              <a:rPr lang="en-CA" dirty="0"/>
              <a:t>which was</a:t>
            </a:r>
            <a:r>
              <a:rPr lang="en-CA" baseline="0" dirty="0"/>
              <a:t> supposedly installed in 1494 at the river Tigris.</a:t>
            </a:r>
          </a:p>
          <a:p>
            <a:r>
              <a:rPr lang="en-CA" baseline="0" dirty="0"/>
              <a:t>Around the same time various systems, most of them a variation of timber framing emerged on several continents. The central European timber frame houses are still today influencing the streetscapes of many villages.</a:t>
            </a:r>
            <a:endParaRPr lang="en-CA" dirty="0"/>
          </a:p>
        </p:txBody>
      </p:sp>
      <p:sp>
        <p:nvSpPr>
          <p:cNvPr id="4" name="Slide Number Placeholder 3"/>
          <p:cNvSpPr>
            <a:spLocks noGrp="1"/>
          </p:cNvSpPr>
          <p:nvPr>
            <p:ph type="sldNum" sz="quarter" idx="10"/>
          </p:nvPr>
        </p:nvSpPr>
        <p:spPr/>
        <p:txBody>
          <a:bodyPr/>
          <a:lstStyle/>
          <a:p>
            <a:fld id="{92B90AB6-7309-469C-ADB9-71A77EE69C8E}" type="slidenum">
              <a:rPr lang="en-CA" smtClean="0"/>
              <a:t>6</a:t>
            </a:fld>
            <a:endParaRPr lang="en-CA"/>
          </a:p>
        </p:txBody>
      </p:sp>
      <p:sp>
        <p:nvSpPr>
          <p:cNvPr id="5" name="Footer Placeholder 4"/>
          <p:cNvSpPr>
            <a:spLocks noGrp="1"/>
          </p:cNvSpPr>
          <p:nvPr>
            <p:ph type="ftr" sz="quarter" idx="11"/>
          </p:nvPr>
        </p:nvSpPr>
        <p:spPr/>
        <p:txBody>
          <a:bodyPr/>
          <a:lstStyle/>
          <a:p>
            <a:pPr>
              <a:defRPr/>
            </a:pPr>
            <a:r>
              <a:rPr lang="en-US"/>
              <a:t>Wimmers</a:t>
            </a:r>
          </a:p>
        </p:txBody>
      </p:sp>
    </p:spTree>
    <p:extLst>
      <p:ext uri="{BB962C8B-B14F-4D97-AF65-F5344CB8AC3E}">
        <p14:creationId xmlns:p14="http://schemas.microsoft.com/office/powerpoint/2010/main" val="14217447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457200" y="719138"/>
            <a:ext cx="6400800" cy="3600450"/>
          </a:xfrm>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0DDC151D-5CBE-4E98-960D-8E241EDF1C10}" type="slidenum">
              <a:rPr lang="en-US" altLang="en-US" smtClean="0"/>
              <a:pPr>
                <a:spcBef>
                  <a:spcPct val="0"/>
                </a:spcBef>
              </a:pPr>
              <a:t>60</a:t>
            </a:fld>
            <a:endParaRPr lang="en-US" altLang="en-US"/>
          </a:p>
        </p:txBody>
      </p:sp>
      <p:sp>
        <p:nvSpPr>
          <p:cNvPr id="44037"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CA" altLang="en-US"/>
              <a:t>CWC Introduction to Prefabrication </a:t>
            </a:r>
            <a:endParaRPr lang="en-US" altLang="en-US"/>
          </a:p>
        </p:txBody>
      </p:sp>
      <p:sp>
        <p:nvSpPr>
          <p:cNvPr id="2" name="Footer Placeholder 1"/>
          <p:cNvSpPr>
            <a:spLocks noGrp="1"/>
          </p:cNvSpPr>
          <p:nvPr>
            <p:ph type="ftr" sz="quarter" idx="10"/>
          </p:nvPr>
        </p:nvSpPr>
        <p:spPr/>
        <p:txBody>
          <a:bodyPr/>
          <a:lstStyle/>
          <a:p>
            <a:pPr>
              <a:defRPr/>
            </a:pPr>
            <a:r>
              <a:rPr lang="en-US"/>
              <a:t>Wimmers</a:t>
            </a:r>
          </a:p>
        </p:txBody>
      </p:sp>
    </p:spTree>
    <p:extLst>
      <p:ext uri="{BB962C8B-B14F-4D97-AF65-F5344CB8AC3E}">
        <p14:creationId xmlns:p14="http://schemas.microsoft.com/office/powerpoint/2010/main" val="3376848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61</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14539432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t>Just </a:t>
            </a:r>
            <a:r>
              <a:rPr lang="en-CA" b="1" dirty="0"/>
              <a:t>moving the same traditional processes underneath a roof is not the idea of prefabrication! Prefabrication includes</a:t>
            </a:r>
            <a:r>
              <a:rPr lang="en-CA" b="1" baseline="0" dirty="0"/>
              <a:t> the entire optimization of the material flow, workstation and overall productivity by producing a superior quality compared to on-site </a:t>
            </a:r>
            <a:r>
              <a:rPr lang="en-CA" b="1" baseline="0" dirty="0" smtClean="0"/>
              <a:t>construction! </a:t>
            </a:r>
            <a:r>
              <a:rPr lang="en-CA" b="1" baseline="0" dirty="0"/>
              <a:t>This increased efficiency should also reduce </a:t>
            </a:r>
            <a:r>
              <a:rPr lang="en-CA" b="1" baseline="0" dirty="0" smtClean="0"/>
              <a:t>the </a:t>
            </a:r>
            <a:r>
              <a:rPr lang="en-CA" b="1" baseline="0" dirty="0"/>
              <a:t>overall cost</a:t>
            </a:r>
            <a:r>
              <a:rPr lang="en-CA" b="1" baseline="0" dirty="0" smtClean="0"/>
              <a:t>.</a:t>
            </a:r>
          </a:p>
          <a:p>
            <a:r>
              <a:rPr lang="en-CA" baseline="0" dirty="0" smtClean="0"/>
              <a:t>This statement is probably the most important statement in this course!</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62</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1394440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use processed materials, such as lumber, and combine them with sub components and functional components and structural elements, such as</a:t>
            </a:r>
            <a:r>
              <a:rPr lang="en-CA" baseline="0" dirty="0"/>
              <a:t> CLT, to produce prefabricated panels. Then we can use those panels to build a building on site or to build modules in a factory.</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63</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30806134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64</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4031271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One of the smaller prefab companies is </a:t>
            </a:r>
            <a:r>
              <a:rPr lang="en-CA" dirty="0" smtClean="0"/>
              <a:t>for example BC </a:t>
            </a:r>
            <a:r>
              <a:rPr lang="en-CA" dirty="0"/>
              <a:t>Passive House in </a:t>
            </a:r>
            <a:r>
              <a:rPr lang="en-CA" dirty="0" smtClean="0"/>
              <a:t>Pemberton</a:t>
            </a:r>
            <a:r>
              <a:rPr lang="en-CA" dirty="0" smtClean="0"/>
              <a:t>, BC.</a:t>
            </a:r>
            <a:r>
              <a:rPr lang="en-CA" baseline="0" dirty="0" smtClean="0"/>
              <a:t> </a:t>
            </a:r>
            <a:r>
              <a:rPr lang="en-CA" baseline="0" dirty="0"/>
              <a:t>This company started to produce on approximately </a:t>
            </a:r>
            <a:r>
              <a:rPr lang="en-CA" baseline="0" dirty="0" smtClean="0"/>
              <a:t>1200m², </a:t>
            </a:r>
            <a:r>
              <a:rPr lang="en-CA" baseline="0" dirty="0"/>
              <a:t>grew over the last 10 years enough to </a:t>
            </a:r>
            <a:r>
              <a:rPr lang="en-CA" baseline="0" dirty="0" smtClean="0"/>
              <a:t>have </a:t>
            </a:r>
            <a:r>
              <a:rPr lang="en-CA" baseline="0" dirty="0"/>
              <a:t>more than doubled their space in 2020. A video of the construction of the extension can be watched at the end of this session. </a:t>
            </a:r>
            <a:r>
              <a:rPr lang="en-CA" baseline="0" dirty="0" smtClean="0"/>
              <a:t>1200m² floor space in the production has </a:t>
            </a:r>
            <a:r>
              <a:rPr lang="en-CA" baseline="0" dirty="0"/>
              <a:t>been </a:t>
            </a:r>
            <a:r>
              <a:rPr lang="en-CA" baseline="0" dirty="0" smtClean="0"/>
              <a:t>seen frequently </a:t>
            </a:r>
            <a:r>
              <a:rPr lang="en-CA" baseline="0" dirty="0"/>
              <a:t>to be a good dimension to start. Essentially this is roughly the space needed to produce the equivalent volume of one single family house per week.</a:t>
            </a:r>
            <a:endParaRPr lang="en-CA" dirty="0"/>
          </a:p>
        </p:txBody>
      </p:sp>
      <p:sp>
        <p:nvSpPr>
          <p:cNvPr id="4" name="Slide Number Placeholder 3"/>
          <p:cNvSpPr>
            <a:spLocks noGrp="1"/>
          </p:cNvSpPr>
          <p:nvPr>
            <p:ph type="sldNum" sz="quarter" idx="10"/>
          </p:nvPr>
        </p:nvSpPr>
        <p:spPr/>
        <p:txBody>
          <a:bodyPr/>
          <a:lstStyle/>
          <a:p>
            <a:fld id="{92B90AB6-7309-469C-ADB9-71A77EE69C8E}" type="slidenum">
              <a:rPr lang="en-CA" smtClean="0"/>
              <a:t>65</a:t>
            </a:fld>
            <a:endParaRPr lang="en-CA"/>
          </a:p>
        </p:txBody>
      </p:sp>
      <p:sp>
        <p:nvSpPr>
          <p:cNvPr id="5" name="Footer Placeholder 4"/>
          <p:cNvSpPr>
            <a:spLocks noGrp="1"/>
          </p:cNvSpPr>
          <p:nvPr>
            <p:ph type="ftr" sz="quarter" idx="11"/>
          </p:nvPr>
        </p:nvSpPr>
        <p:spPr/>
        <p:txBody>
          <a:bodyPr/>
          <a:lstStyle/>
          <a:p>
            <a:pPr>
              <a:defRPr/>
            </a:pPr>
            <a:r>
              <a:rPr lang="en-US"/>
              <a:t>Wimmers</a:t>
            </a:r>
          </a:p>
        </p:txBody>
      </p:sp>
    </p:spTree>
    <p:extLst>
      <p:ext uri="{BB962C8B-B14F-4D97-AF65-F5344CB8AC3E}">
        <p14:creationId xmlns:p14="http://schemas.microsoft.com/office/powerpoint/2010/main" val="7457884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One of the larger prefab</a:t>
            </a:r>
            <a:r>
              <a:rPr lang="en-CA" baseline="0" dirty="0"/>
              <a:t> companies is for example </a:t>
            </a:r>
            <a:r>
              <a:rPr lang="en-CA" baseline="0" dirty="0" err="1"/>
              <a:t>Exjöhus</a:t>
            </a:r>
            <a:r>
              <a:rPr lang="en-CA" baseline="0" dirty="0"/>
              <a:t> in Sweden with a new production facility with the size of about </a:t>
            </a:r>
            <a:r>
              <a:rPr lang="en-CA" dirty="0" smtClean="0"/>
              <a:t>8400m²</a:t>
            </a:r>
            <a:r>
              <a:rPr lang="en-CA" baseline="0" dirty="0" smtClean="0"/>
              <a:t> </a:t>
            </a:r>
            <a:r>
              <a:rPr lang="en-CA" baseline="0" dirty="0"/>
              <a:t>on a lot more than 4 times the size. Beside the production facility is a storage facility for </a:t>
            </a:r>
            <a:r>
              <a:rPr lang="en-CA" baseline="0" dirty="0" smtClean="0"/>
              <a:t>more than 50 </a:t>
            </a:r>
            <a:r>
              <a:rPr lang="en-CA" baseline="0" dirty="0"/>
              <a:t>modules located, allowing for a continuous production even if on-site preparations are delayed, or more importantly, throughout the winter.</a:t>
            </a:r>
            <a:endParaRPr lang="en-CA" dirty="0"/>
          </a:p>
          <a:p>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66</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19694133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457200" y="719138"/>
            <a:ext cx="6400800" cy="3600450"/>
          </a:xfrm>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0DDC151D-5CBE-4E98-960D-8E241EDF1C10}" type="slidenum">
              <a:rPr lang="en-US" altLang="en-US" smtClean="0"/>
              <a:pPr>
                <a:spcBef>
                  <a:spcPct val="0"/>
                </a:spcBef>
              </a:pPr>
              <a:t>67</a:t>
            </a:fld>
            <a:endParaRPr lang="en-US" altLang="en-US"/>
          </a:p>
        </p:txBody>
      </p:sp>
      <p:sp>
        <p:nvSpPr>
          <p:cNvPr id="44037"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CA" altLang="en-US"/>
              <a:t>CWC Introduction to Prefabrication </a:t>
            </a:r>
            <a:endParaRPr lang="en-US" altLang="en-US"/>
          </a:p>
        </p:txBody>
      </p:sp>
      <p:sp>
        <p:nvSpPr>
          <p:cNvPr id="2" name="Footer Placeholder 1"/>
          <p:cNvSpPr>
            <a:spLocks noGrp="1"/>
          </p:cNvSpPr>
          <p:nvPr>
            <p:ph type="ftr" sz="quarter" idx="10"/>
          </p:nvPr>
        </p:nvSpPr>
        <p:spPr/>
        <p:txBody>
          <a:bodyPr/>
          <a:lstStyle/>
          <a:p>
            <a:pPr>
              <a:defRPr/>
            </a:pPr>
            <a:r>
              <a:rPr lang="en-US"/>
              <a:t>Wimmers</a:t>
            </a:r>
          </a:p>
        </p:txBody>
      </p:sp>
    </p:spTree>
    <p:extLst>
      <p:ext uri="{BB962C8B-B14F-4D97-AF65-F5344CB8AC3E}">
        <p14:creationId xmlns:p14="http://schemas.microsoft.com/office/powerpoint/2010/main" val="36051369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Times New Roman" pitchFamily="18" charset="0"/>
                <a:ea typeface="MS PGothic" pitchFamily="34" charset="-128"/>
                <a:cs typeface="+mn-cs"/>
              </a:rPr>
              <a:t>This organizational chart is a general schematic plant layout and can be adjusted individually in countless different ways. The exact definition on what process is done when and which processes are combined in one station depends on the individual layout of any plant. The size and floorplan of the facility has a large influence as well as the decision what the main product (level 2a, 2b or 4) of the company in question might be. In this schematic design we excluded pods production although the principles would be similar. Storage of materials and components such as fasteners, membranes and tapes, insulation, drywall, tiles, flooring and windows are not shown and should, if possible, be located close to the respective work station with delivery access on the opposite side to avoid cross traffic. The “fish bone” model is one of the well-suited layouts for larger plants.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smtClean="0">
                <a:solidFill>
                  <a:schemeClr val="tx1"/>
                </a:solidFill>
                <a:effectLst/>
                <a:latin typeface="Times New Roman" pitchFamily="18" charset="0"/>
                <a:ea typeface="MS PGothic" pitchFamily="34" charset="-128"/>
                <a:cs typeface="+mn-cs"/>
              </a:rPr>
              <a:t>The first step is to discuss a plant layout for panelized prefabrication.</a:t>
            </a:r>
            <a:r>
              <a:rPr lang="en-CA" sz="1200" kern="1200" baseline="0" dirty="0" smtClean="0">
                <a:solidFill>
                  <a:schemeClr val="tx1"/>
                </a:solidFill>
                <a:effectLst/>
                <a:latin typeface="Times New Roman" pitchFamily="18" charset="0"/>
                <a:ea typeface="MS PGothic" pitchFamily="34" charset="-128"/>
                <a:cs typeface="+mn-cs"/>
              </a:rPr>
              <a:t> I</a:t>
            </a:r>
            <a:r>
              <a:rPr lang="en-CA" sz="1200" kern="1200" dirty="0" smtClean="0">
                <a:solidFill>
                  <a:schemeClr val="tx1"/>
                </a:solidFill>
                <a:effectLst/>
                <a:latin typeface="Times New Roman" pitchFamily="18" charset="0"/>
                <a:ea typeface="MS PGothic" pitchFamily="34" charset="-128"/>
                <a:cs typeface="+mn-cs"/>
              </a:rPr>
              <a:t>n the following session a modular prefabrication will be discussed.</a:t>
            </a:r>
          </a:p>
          <a:p>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68</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94044856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Cutting lumber can be done without automation by using a miter saw and an apparatus to measure the length</a:t>
            </a:r>
            <a:r>
              <a:rPr lang="en-CA" baseline="0" dirty="0"/>
              <a:t> such as Tiger Stop. The costs for a system like this are fairly low.</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69</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2106958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details show the level of prefabrication of those buildings. By todays standards the shipping distances were historically rather short, nonetheless the structural</a:t>
            </a:r>
            <a:r>
              <a:rPr lang="en-CA" baseline="0" dirty="0"/>
              <a:t> </a:t>
            </a:r>
            <a:r>
              <a:rPr lang="en-CA" dirty="0"/>
              <a:t>components were </a:t>
            </a:r>
            <a:r>
              <a:rPr lang="en-CA" dirty="0" smtClean="0"/>
              <a:t>typically prefabricated</a:t>
            </a:r>
            <a:r>
              <a:rPr lang="en-CA" dirty="0"/>
              <a:t>.</a:t>
            </a:r>
            <a:endParaRPr lang="en-US"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7</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274541950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Timber</a:t>
            </a:r>
            <a:r>
              <a:rPr lang="en-CA" baseline="0" dirty="0"/>
              <a:t> can also be cut semi automated by using CNC saws. Those machines are developed for European lumber, EWPs and glulam processing. North American “dimensional” lumber is often not dimensionally stable enough. It may be too warped, bend and/or twisted and error codes are frequently triggered. </a:t>
            </a:r>
            <a:r>
              <a:rPr lang="en-CA" baseline="0" dirty="0" smtClean="0"/>
              <a:t>Furthermore</a:t>
            </a:r>
            <a:r>
              <a:rPr lang="en-CA" baseline="0" dirty="0" smtClean="0"/>
              <a:t>, </a:t>
            </a:r>
            <a:r>
              <a:rPr lang="en-CA" baseline="0" dirty="0"/>
              <a:t>the actual dimensions of a 2x4, (38mm by 89mm) </a:t>
            </a:r>
            <a:r>
              <a:rPr lang="en-CA" baseline="0" dirty="0" smtClean="0"/>
              <a:t>are sometimes </a:t>
            </a:r>
            <a:r>
              <a:rPr lang="en-CA" baseline="0" dirty="0"/>
              <a:t>off by 1mm or more, triggering additional errors. Large tolerances would have to be programmed into the cutting which automatically reduces the overall accuracy and risks assembly problems later on. The costs for those systems are comparable high. They are in the low to mid six figures.</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70</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256444959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Mass timber panels can be cut without</a:t>
            </a:r>
            <a:r>
              <a:rPr lang="en-CA" baseline="0" dirty="0"/>
              <a:t> automation with a large panel saw or fully automated panel cutting machines can be used.</a:t>
            </a:r>
            <a:r>
              <a:rPr lang="en-CA" dirty="0"/>
              <a:t> </a:t>
            </a:r>
          </a:p>
          <a:p>
            <a:r>
              <a:rPr lang="en-CA" dirty="0"/>
              <a:t>The price difference between</a:t>
            </a:r>
            <a:r>
              <a:rPr lang="en-CA" baseline="0" dirty="0"/>
              <a:t> the two option is very large, from </a:t>
            </a:r>
            <a:r>
              <a:rPr lang="en-CA" baseline="0" dirty="0" smtClean="0"/>
              <a:t>around 1000 CAD </a:t>
            </a:r>
            <a:r>
              <a:rPr lang="en-CA" baseline="0" dirty="0"/>
              <a:t>to high 6 figures.</a:t>
            </a:r>
            <a:endParaRPr lang="en-CA" dirty="0"/>
          </a:p>
        </p:txBody>
      </p:sp>
      <p:sp>
        <p:nvSpPr>
          <p:cNvPr id="4" name="Slide Number Placeholder 3"/>
          <p:cNvSpPr>
            <a:spLocks noGrp="1"/>
          </p:cNvSpPr>
          <p:nvPr>
            <p:ph type="sldNum" sz="quarter" idx="10"/>
          </p:nvPr>
        </p:nvSpPr>
        <p:spPr/>
        <p:txBody>
          <a:bodyPr/>
          <a:lstStyle/>
          <a:p>
            <a:fld id="{92B90AB6-7309-469C-ADB9-71A77EE69C8E}" type="slidenum">
              <a:rPr lang="en-CA" smtClean="0"/>
              <a:t>71</a:t>
            </a:fld>
            <a:endParaRPr lang="en-CA"/>
          </a:p>
        </p:txBody>
      </p:sp>
      <p:sp>
        <p:nvSpPr>
          <p:cNvPr id="5" name="Footer Placeholder 4"/>
          <p:cNvSpPr>
            <a:spLocks noGrp="1"/>
          </p:cNvSpPr>
          <p:nvPr>
            <p:ph type="ftr" sz="quarter" idx="11"/>
          </p:nvPr>
        </p:nvSpPr>
        <p:spPr/>
        <p:txBody>
          <a:bodyPr/>
          <a:lstStyle/>
          <a:p>
            <a:pPr>
              <a:defRPr/>
            </a:pPr>
            <a:r>
              <a:rPr lang="en-US"/>
              <a:t>Wimmers</a:t>
            </a:r>
          </a:p>
        </p:txBody>
      </p:sp>
    </p:spTree>
    <p:extLst>
      <p:ext uri="{BB962C8B-B14F-4D97-AF65-F5344CB8AC3E}">
        <p14:creationId xmlns:p14="http://schemas.microsoft.com/office/powerpoint/2010/main" val="65696247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a:t>A simple but efficient form of work stations are stationary production tables. They are typically</a:t>
            </a:r>
            <a:r>
              <a:rPr lang="en-CA" baseline="0" dirty="0"/>
              <a:t> adjustable in height, offer a stop or fence on two axes and sometimes also a hydraulic or pneumatic clamping system to press lumber into a rectangular form.</a:t>
            </a:r>
            <a:endParaRPr lang="en-CA" dirty="0"/>
          </a:p>
          <a:p>
            <a:r>
              <a:rPr lang="en-CA" dirty="0"/>
              <a:t>On stationary tables the work piece/panel</a:t>
            </a:r>
            <a:r>
              <a:rPr lang="en-CA" baseline="0" dirty="0"/>
              <a:t> can be assembled but typically a crane is needed to move the panels from station to station. Those tables are fairly affordable but add a safety risk to the process and </a:t>
            </a:r>
            <a:r>
              <a:rPr lang="en-CA" baseline="0" dirty="0" smtClean="0"/>
              <a:t>usually takes much </a:t>
            </a:r>
            <a:r>
              <a:rPr lang="en-CA" baseline="0" dirty="0"/>
              <a:t>longer than tables </a:t>
            </a:r>
            <a:r>
              <a:rPr lang="en-CA" baseline="0" dirty="0" smtClean="0"/>
              <a:t>which </a:t>
            </a:r>
            <a:r>
              <a:rPr lang="en-CA" baseline="0" dirty="0"/>
              <a:t>can move the work piece.</a:t>
            </a:r>
          </a:p>
          <a:p>
            <a:endParaRPr lang="en-CA" baseline="0" dirty="0"/>
          </a:p>
          <a:p>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72</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15829624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solution was designed and manufactured</a:t>
            </a:r>
            <a:r>
              <a:rPr lang="en-CA" baseline="0" dirty="0"/>
              <a:t> by the prefab </a:t>
            </a:r>
            <a:r>
              <a:rPr lang="en-CA" baseline="0" dirty="0" smtClean="0"/>
              <a:t>company. </a:t>
            </a:r>
            <a:r>
              <a:rPr lang="en-CA" baseline="0" dirty="0"/>
              <a:t>The wood tables have </a:t>
            </a:r>
            <a:r>
              <a:rPr lang="en-CA" baseline="0" dirty="0" smtClean="0"/>
              <a:t>several integrated </a:t>
            </a:r>
            <a:r>
              <a:rPr lang="en-CA" baseline="0" dirty="0"/>
              <a:t>rolls </a:t>
            </a:r>
            <a:r>
              <a:rPr lang="en-CA" baseline="0" dirty="0" smtClean="0"/>
              <a:t>which </a:t>
            </a:r>
            <a:r>
              <a:rPr lang="en-CA" baseline="0" dirty="0"/>
              <a:t>can, if extended, lift the panel slightly and roll it to the next station. Once lowered the panel sits stable on the next work table.</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73</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338742259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Times New Roman" pitchFamily="18" charset="0"/>
                <a:ea typeface="MS PGothic" pitchFamily="34" charset="-128"/>
                <a:cs typeface="+mn-cs"/>
              </a:rPr>
              <a:t>In this facility the tables consist only of a rubber belt system. The width of the belt system (light blue) can be hydraulically adjusted. The belts move the panels from one table to the next. Some tables can also be moved perpendicular to the production line to move a panel from line to another one.</a:t>
            </a:r>
            <a:endParaRPr lang="en-CA" sz="1200" kern="1200" dirty="0">
              <a:solidFill>
                <a:schemeClr val="tx1"/>
              </a:solidFill>
              <a:effectLst/>
              <a:latin typeface="Times New Roman" pitchFamily="18" charset="0"/>
              <a:ea typeface="MS PGothic" pitchFamily="34" charset="-128"/>
              <a:cs typeface="+mn-cs"/>
            </a:endParaRPr>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74</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180373552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the</a:t>
            </a:r>
            <a:r>
              <a:rPr lang="en-CA" baseline="0" dirty="0"/>
              <a:t> same</a:t>
            </a:r>
            <a:r>
              <a:rPr lang="en-CA" dirty="0"/>
              <a:t> factory, but different production line, benches</a:t>
            </a:r>
            <a:r>
              <a:rPr lang="en-CA" baseline="0" dirty="0"/>
              <a:t> are installed on rolls to be moved over the floor and be flexible to accommodate much larger sizes of panels. Overhead cranes are used to move panels.</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75</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23008722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Butterfly tables are a fast and safe way to flip a panel from one site to the </a:t>
            </a:r>
            <a:r>
              <a:rPr lang="en-CA" dirty="0" smtClean="0"/>
              <a:t>other. No </a:t>
            </a:r>
            <a:r>
              <a:rPr lang="en-CA" dirty="0"/>
              <a:t>crane is needed, the process is automated, fast and keeps </a:t>
            </a:r>
            <a:r>
              <a:rPr lang="en-CA" dirty="0" smtClean="0"/>
              <a:t>workers safe.</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76</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29095875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Nailing or stapling</a:t>
            </a:r>
            <a:r>
              <a:rPr lang="en-CA" baseline="0" dirty="0"/>
              <a:t> sheets on frames can be done by hand with a nailing gun </a:t>
            </a:r>
            <a:r>
              <a:rPr lang="en-CA" baseline="0" dirty="0" smtClean="0"/>
              <a:t>or </a:t>
            </a:r>
            <a:r>
              <a:rPr lang="en-CA" baseline="0" dirty="0"/>
              <a:t>automated with a nailing bridge. Nailing bridges are much faster but design and programming has to factored in into the calculation, as well as initial investment, downtime and maintenance. All factored in, nailing bridges do make sense </a:t>
            </a:r>
            <a:r>
              <a:rPr lang="en-CA" baseline="0" dirty="0" smtClean="0"/>
              <a:t>if processing </a:t>
            </a:r>
            <a:r>
              <a:rPr lang="en-CA" baseline="0" dirty="0"/>
              <a:t>larger production volumes. Accuracy is a significant advantage as each and every staple or nail is exactly in the right position</a:t>
            </a:r>
            <a:r>
              <a:rPr lang="en-CA" baseline="0" dirty="0" smtClean="0"/>
              <a:t>. This also saves costs.</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77</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100074858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left</a:t>
            </a:r>
            <a:r>
              <a:rPr lang="en-CA" baseline="0" dirty="0"/>
              <a:t> picture shows a fully automated production line, placing the top and bottom plate, adding the studs and connecting them and adding the insulation block from above into each cavity.</a:t>
            </a:r>
          </a:p>
          <a:p>
            <a:r>
              <a:rPr lang="en-CA" baseline="0" dirty="0"/>
              <a:t>The right picture shows a similar line from a different manufacturer.</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78</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13454677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a:t>
            </a:r>
            <a:r>
              <a:rPr lang="en-CA" baseline="0" dirty="0"/>
              <a:t> next level is the use of robots. Robots are very flexible, they can be utilized for more complex processes. The robots in this picture are positioning lumber on the table and attach it to the top and bottom plate. </a:t>
            </a:r>
            <a:r>
              <a:rPr lang="en-CA" sz="1200" kern="1200" dirty="0" smtClean="0">
                <a:solidFill>
                  <a:schemeClr val="tx1"/>
                </a:solidFill>
                <a:effectLst/>
                <a:latin typeface="Times New Roman" pitchFamily="18" charset="0"/>
                <a:ea typeface="MS PGothic" pitchFamily="34" charset="-128"/>
                <a:cs typeface="+mn-cs"/>
              </a:rPr>
              <a:t>Robots can be used for a job that, for example a nailing bridge is designed to do, but they are not as fast as a machine designed to do one simple tasks, such as a nailing bridge.</a:t>
            </a:r>
            <a:endParaRPr lang="en-CA" dirty="0"/>
          </a:p>
        </p:txBody>
      </p:sp>
      <p:sp>
        <p:nvSpPr>
          <p:cNvPr id="4" name="Slide Number Placeholder 3"/>
          <p:cNvSpPr>
            <a:spLocks noGrp="1"/>
          </p:cNvSpPr>
          <p:nvPr>
            <p:ph type="sldNum" sz="quarter" idx="10"/>
          </p:nvPr>
        </p:nvSpPr>
        <p:spPr/>
        <p:txBody>
          <a:bodyPr/>
          <a:lstStyle/>
          <a:p>
            <a:fld id="{92B90AB6-7309-469C-ADB9-71A77EE69C8E}" type="slidenum">
              <a:rPr lang="en-CA" smtClean="0"/>
              <a:t>79</a:t>
            </a:fld>
            <a:endParaRPr lang="en-CA"/>
          </a:p>
        </p:txBody>
      </p:sp>
      <p:sp>
        <p:nvSpPr>
          <p:cNvPr id="5" name="Footer Placeholder 4"/>
          <p:cNvSpPr>
            <a:spLocks noGrp="1"/>
          </p:cNvSpPr>
          <p:nvPr>
            <p:ph type="ftr" sz="quarter" idx="11"/>
          </p:nvPr>
        </p:nvSpPr>
        <p:spPr/>
        <p:txBody>
          <a:bodyPr/>
          <a:lstStyle/>
          <a:p>
            <a:pPr>
              <a:defRPr/>
            </a:pPr>
            <a:r>
              <a:rPr lang="en-US"/>
              <a:t>Wimmers</a:t>
            </a:r>
          </a:p>
        </p:txBody>
      </p:sp>
    </p:spTree>
    <p:extLst>
      <p:ext uri="{BB962C8B-B14F-4D97-AF65-F5344CB8AC3E}">
        <p14:creationId xmlns:p14="http://schemas.microsoft.com/office/powerpoint/2010/main" val="3366519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Times New Roman" pitchFamily="18" charset="0"/>
                <a:ea typeface="MS PGothic" pitchFamily="34" charset="-128"/>
                <a:cs typeface="+mn-cs"/>
              </a:rPr>
              <a:t>A London carpenter, Henry Manning, constructed a house that was built in components, then shipped and assembled by British emigrants in Australia. This was published at the time (advertisement, South Australian Record, 1837) and a few still stand.</a:t>
            </a:r>
            <a:r>
              <a:rPr lang="en-CA" sz="1200" b="0" i="0" kern="1200" baseline="0" dirty="0">
                <a:solidFill>
                  <a:schemeClr val="tx1"/>
                </a:solidFill>
                <a:effectLst/>
                <a:latin typeface="Times New Roman" pitchFamily="18" charset="0"/>
                <a:ea typeface="MS PGothic" pitchFamily="34" charset="-128"/>
                <a:cs typeface="+mn-cs"/>
              </a:rPr>
              <a:t> </a:t>
            </a:r>
            <a:r>
              <a:rPr lang="en-CA" sz="1200" b="0" i="0" kern="1200" dirty="0">
                <a:solidFill>
                  <a:schemeClr val="tx1"/>
                </a:solidFill>
                <a:effectLst/>
                <a:latin typeface="Times New Roman" pitchFamily="18" charset="0"/>
                <a:ea typeface="MS PGothic" pitchFamily="34" charset="-128"/>
                <a:cs typeface="+mn-cs"/>
              </a:rPr>
              <a:t>The peak year for the importation of portable buildings to Australia was 1853, when several hundred arrived.</a:t>
            </a:r>
            <a:endParaRPr lang="en-CA" dirty="0"/>
          </a:p>
          <a:p>
            <a:r>
              <a:rPr lang="en-CA" dirty="0"/>
              <a:t>In North America prefabrication is used in a larger scale during gold </a:t>
            </a:r>
            <a:r>
              <a:rPr lang="en-CA" dirty="0" smtClean="0"/>
              <a:t>rushes </a:t>
            </a:r>
            <a:r>
              <a:rPr lang="en-CA" dirty="0"/>
              <a:t>throughout the 1850’s</a:t>
            </a:r>
          </a:p>
          <a:p>
            <a:r>
              <a:rPr lang="en-CA" dirty="0"/>
              <a:t>In Germany (</a:t>
            </a:r>
            <a:r>
              <a:rPr lang="en-CA" dirty="0" err="1"/>
              <a:t>Binz</a:t>
            </a:r>
            <a:r>
              <a:rPr lang="en-CA" dirty="0"/>
              <a:t>, </a:t>
            </a:r>
            <a:r>
              <a:rPr lang="en-CA" dirty="0" err="1"/>
              <a:t>Rugia</a:t>
            </a:r>
            <a:r>
              <a:rPr lang="en-CA" dirty="0"/>
              <a:t> Island)</a:t>
            </a:r>
            <a:r>
              <a:rPr lang="en-CA" baseline="0" dirty="0"/>
              <a:t> the Villa Udine was build in 1885 by </a:t>
            </a:r>
            <a:r>
              <a:rPr lang="en-CA" baseline="0" dirty="0" err="1"/>
              <a:t>Wolgaster</a:t>
            </a:r>
            <a:r>
              <a:rPr lang="en-CA" baseline="0" dirty="0"/>
              <a:t> </a:t>
            </a:r>
            <a:r>
              <a:rPr lang="en-CA" baseline="0" dirty="0" err="1"/>
              <a:t>Holzbau</a:t>
            </a:r>
            <a:r>
              <a:rPr lang="en-CA" baseline="0" dirty="0"/>
              <a:t>. </a:t>
            </a:r>
            <a:endParaRPr lang="en-CA" baseline="0" dirty="0" smtClean="0"/>
          </a:p>
          <a:p>
            <a:r>
              <a:rPr lang="en-CA" dirty="0" smtClean="0"/>
              <a:t>In</a:t>
            </a:r>
            <a:r>
              <a:rPr lang="en-CA" baseline="0" dirty="0" smtClean="0"/>
              <a:t> </a:t>
            </a:r>
            <a:r>
              <a:rPr lang="en-CA" baseline="0" dirty="0"/>
              <a:t>Austria in Bad </a:t>
            </a:r>
            <a:r>
              <a:rPr lang="en-CA" baseline="0" dirty="0" err="1"/>
              <a:t>Ischl</a:t>
            </a:r>
            <a:r>
              <a:rPr lang="en-CA" baseline="0" dirty="0"/>
              <a:t> the Villa Blumenthal was build in 1895 for the artist Oscar Blumenthal. It is build with Canadian pitch </a:t>
            </a:r>
            <a:r>
              <a:rPr lang="en-CA" baseline="0" dirty="0" smtClean="0"/>
              <a:t>pine</a:t>
            </a:r>
            <a:r>
              <a:rPr lang="en-CA" baseline="0" dirty="0"/>
              <a:t>.</a:t>
            </a:r>
            <a:r>
              <a:rPr lang="en-CA" baseline="0" dirty="0" smtClean="0"/>
              <a:t> In </a:t>
            </a:r>
            <a:r>
              <a:rPr lang="en-CA" baseline="0" dirty="0"/>
              <a:t>2015 the building changed owners for a sales price of 2.4 million Euros.</a:t>
            </a:r>
          </a:p>
          <a:p>
            <a:r>
              <a:rPr lang="en-CA" baseline="0" dirty="0"/>
              <a:t>The two Villas prove that prefab was </a:t>
            </a:r>
            <a:r>
              <a:rPr lang="en-CA" baseline="0" dirty="0" smtClean="0"/>
              <a:t>also used </a:t>
            </a:r>
            <a:r>
              <a:rPr lang="en-CA" baseline="0" dirty="0"/>
              <a:t>to build valuable buildings and the recent sales value of one of them proves </a:t>
            </a:r>
            <a:r>
              <a:rPr lang="en-CA" baseline="0" dirty="0" smtClean="0"/>
              <a:t>that the </a:t>
            </a:r>
            <a:r>
              <a:rPr lang="en-CA" baseline="0" dirty="0"/>
              <a:t>quality standards used at the time were high.</a:t>
            </a:r>
          </a:p>
          <a:p>
            <a:endParaRPr lang="en-CA" dirty="0"/>
          </a:p>
        </p:txBody>
      </p:sp>
      <p:sp>
        <p:nvSpPr>
          <p:cNvPr id="4" name="Slide Number Placeholder 3"/>
          <p:cNvSpPr>
            <a:spLocks noGrp="1"/>
          </p:cNvSpPr>
          <p:nvPr>
            <p:ph type="sldNum" sz="quarter" idx="10"/>
          </p:nvPr>
        </p:nvSpPr>
        <p:spPr/>
        <p:txBody>
          <a:bodyPr/>
          <a:lstStyle/>
          <a:p>
            <a:fld id="{92B90AB6-7309-469C-ADB9-71A77EE69C8E}" type="slidenum">
              <a:rPr lang="en-CA" smtClean="0"/>
              <a:t>8</a:t>
            </a:fld>
            <a:endParaRPr lang="en-CA"/>
          </a:p>
        </p:txBody>
      </p:sp>
      <p:sp>
        <p:nvSpPr>
          <p:cNvPr id="5" name="Footer Placeholder 4"/>
          <p:cNvSpPr>
            <a:spLocks noGrp="1"/>
          </p:cNvSpPr>
          <p:nvPr>
            <p:ph type="ftr" sz="quarter" idx="11"/>
          </p:nvPr>
        </p:nvSpPr>
        <p:spPr/>
        <p:txBody>
          <a:bodyPr/>
          <a:lstStyle/>
          <a:p>
            <a:pPr>
              <a:defRPr/>
            </a:pPr>
            <a:r>
              <a:rPr lang="en-US"/>
              <a:t>Wimmers</a:t>
            </a:r>
          </a:p>
        </p:txBody>
      </p:sp>
    </p:spTree>
    <p:extLst>
      <p:ext uri="{BB962C8B-B14F-4D97-AF65-F5344CB8AC3E}">
        <p14:creationId xmlns:p14="http://schemas.microsoft.com/office/powerpoint/2010/main" val="112730872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Floor</a:t>
            </a:r>
            <a:r>
              <a:rPr lang="en-CA" dirty="0"/>
              <a:t>,</a:t>
            </a:r>
            <a:r>
              <a:rPr lang="en-CA" baseline="0" dirty="0"/>
              <a:t> ceiling or roof panels can be </a:t>
            </a:r>
            <a:r>
              <a:rPr lang="en-CA" baseline="0" dirty="0" smtClean="0"/>
              <a:t>manufactured o</a:t>
            </a:r>
            <a:r>
              <a:rPr lang="en-CA" dirty="0" smtClean="0"/>
              <a:t>n separate lines.</a:t>
            </a:r>
            <a:endParaRPr lang="en-CA" baseline="0" dirty="0"/>
          </a:p>
          <a:p>
            <a:r>
              <a:rPr lang="en-CA" baseline="0" dirty="0"/>
              <a:t>The left picture shows a roof element, membrane, drywall, electrical conduit and ventilation ducts already in place, and the installation of insulation in process. </a:t>
            </a:r>
          </a:p>
          <a:p>
            <a:r>
              <a:rPr lang="en-CA" baseline="0" dirty="0"/>
              <a:t>The middle picture shows the base of a floor system and the right picture shows the finished floor, including electrical conduit, plumbing and a finished hardwood floor, </a:t>
            </a:r>
            <a:r>
              <a:rPr lang="en-CA" baseline="0" dirty="0" smtClean="0"/>
              <a:t>covered </a:t>
            </a:r>
            <a:r>
              <a:rPr lang="en-CA" baseline="0" dirty="0"/>
              <a:t>with a protective layer.</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80</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281334651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All</a:t>
            </a:r>
            <a:r>
              <a:rPr lang="en-CA" baseline="0" dirty="0"/>
              <a:t> panels, such as this wall panel should be prepared for services as far as possible. If the electrician is not installing the system fully in the prefab plant, conduits are an easy method to at least prepare </a:t>
            </a:r>
            <a:r>
              <a:rPr lang="en-CA" baseline="0" dirty="0" smtClean="0"/>
              <a:t>and speed up future installation steps on site. </a:t>
            </a:r>
            <a:r>
              <a:rPr lang="en-CA" baseline="0" dirty="0"/>
              <a:t>All insulation is installed before the panel is closed. This </a:t>
            </a:r>
            <a:r>
              <a:rPr lang="en-CA" baseline="0" dirty="0" smtClean="0"/>
              <a:t>ensures </a:t>
            </a:r>
            <a:r>
              <a:rPr lang="en-CA" baseline="0" dirty="0"/>
              <a:t>not just high efficiency but also higher accuracy.</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81</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224300072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Blown-in</a:t>
            </a:r>
            <a:r>
              <a:rPr lang="en-CA" baseline="0" dirty="0"/>
              <a:t> insulation can also be used directly in the production line. The traditional method of using a tube to blow the insulation into a closed cavity works relatively well but still produces a considerable amount of dust and is relatively slow. The newer method of bringing in the insulation before the element is closed is more efficient and allows for better quality control.</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82</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31968629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apparatus fills one cavity after another with high consistency and </a:t>
            </a:r>
            <a:r>
              <a:rPr lang="en-CA" dirty="0" smtClean="0"/>
              <a:t>near-perfect </a:t>
            </a:r>
            <a:r>
              <a:rPr lang="en-CA" dirty="0"/>
              <a:t>quality</a:t>
            </a:r>
            <a:r>
              <a:rPr lang="en-CA" baseline="0" dirty="0"/>
              <a:t> control.</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83</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292253703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a:t>For more energy efficient buildings often the studs are not deep</a:t>
            </a:r>
            <a:r>
              <a:rPr lang="en-CA" baseline="0" dirty="0"/>
              <a:t> enough to accommodate a sufficient amount of insulation. In those </a:t>
            </a:r>
            <a:r>
              <a:rPr lang="en-CA" baseline="0" dirty="0" smtClean="0"/>
              <a:t>cases, </a:t>
            </a:r>
            <a:r>
              <a:rPr lang="en-CA" baseline="0" dirty="0"/>
              <a:t>a continuous layer of insulation may be applied. The pictures show the manual application of glue and the installing of EPS insulation. Penetrations for conduits or other services are already prepared and sealed properly.</a:t>
            </a:r>
            <a:endParaRPr lang="en-CA" dirty="0"/>
          </a:p>
          <a:p>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84</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75540142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After</a:t>
            </a:r>
            <a:r>
              <a:rPr lang="en-CA" baseline="0" dirty="0"/>
              <a:t> the insulation is installed the panels are lifted upright and are now hanging. In this position they are plastered and then stored for drying. The inside drywall is installed. This particular manufacturer continues with mudding either now or later, if the wall will be installed in a module.</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85</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377359172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r>
              <a:rPr lang="en-CA" dirty="0"/>
              <a:t>These videos are not selected to</a:t>
            </a:r>
            <a:r>
              <a:rPr lang="en-CA" baseline="0" dirty="0"/>
              <a:t> </a:t>
            </a:r>
            <a:r>
              <a:rPr lang="en-CA" baseline="0" dirty="0" smtClean="0"/>
              <a:t>promote any of these </a:t>
            </a:r>
            <a:r>
              <a:rPr lang="en-CA" baseline="0" dirty="0"/>
              <a:t>companies, they are solely selected to show different levels of production lines.</a:t>
            </a:r>
          </a:p>
          <a:p>
            <a:pPr marL="171450" indent="-171450">
              <a:buFont typeface="Arial" panose="020B0604020202020204" pitchFamily="34" charset="0"/>
              <a:buChar char="•"/>
            </a:pPr>
            <a:r>
              <a:rPr lang="en-CA" dirty="0"/>
              <a:t>The first video shows a very simple, mainly</a:t>
            </a:r>
            <a:r>
              <a:rPr lang="en-CA" baseline="0" dirty="0"/>
              <a:t> manual production of panelized prefab of a young company in Estonia</a:t>
            </a:r>
          </a:p>
          <a:p>
            <a:pPr marL="171450" indent="-171450">
              <a:buFont typeface="Arial" panose="020B0604020202020204" pitchFamily="34" charset="0"/>
              <a:buChar char="•"/>
            </a:pPr>
            <a:r>
              <a:rPr lang="en-CA" baseline="0" dirty="0"/>
              <a:t>The second video shows a more advanced production line with some automation of a 40 years old company in Austria</a:t>
            </a:r>
          </a:p>
          <a:p>
            <a:pPr marL="171450" indent="-171450">
              <a:buFont typeface="Arial" panose="020B0604020202020204" pitchFamily="34" charset="0"/>
              <a:buChar char="•"/>
            </a:pPr>
            <a:r>
              <a:rPr lang="en-CA" baseline="0" dirty="0"/>
              <a:t>The third video shows an animation of a very advanced fully automated production line of a leading equipment manufacturer.</a:t>
            </a:r>
          </a:p>
          <a:p>
            <a:pPr marL="171450" indent="-171450">
              <a:buFont typeface="Arial" panose="020B0604020202020204" pitchFamily="34" charset="0"/>
              <a:buChar char="•"/>
            </a:pPr>
            <a:r>
              <a:rPr lang="en-CA" baseline="0" dirty="0"/>
              <a:t>The forth video is one of IKEA’s production lines. Please pay attention to the very high degree of finishing combined with the very low degree of automation.</a:t>
            </a:r>
          </a:p>
          <a:p>
            <a:pPr marL="171450" indent="-171450">
              <a:buFont typeface="Arial" panose="020B0604020202020204" pitchFamily="34" charset="0"/>
              <a:buChar char="•"/>
            </a:pPr>
            <a:r>
              <a:rPr lang="en-CA" baseline="0" dirty="0"/>
              <a:t>The last video shows the construction of the extension of a BC based prefabrication company</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86</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155309278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Potential answer for #1:</a:t>
            </a:r>
          </a:p>
          <a:p>
            <a:r>
              <a:rPr lang="en-CA" sz="1200" i="0" kern="1200" dirty="0" smtClean="0">
                <a:solidFill>
                  <a:schemeClr val="tx1"/>
                </a:solidFill>
                <a:effectLst/>
                <a:latin typeface="Times New Roman" pitchFamily="18" charset="0"/>
                <a:ea typeface="MS PGothic" pitchFamily="34" charset="-128"/>
                <a:cs typeface="+mn-cs"/>
              </a:rPr>
              <a:t>Prefab is more “top heavy”, meaning a much more detailed design is completed before production begins. Detailed solutions are standardised without compromising individual design. Crucial decisions will be made sooner in the process. Teamwork of entire team via some form of BIM increases efficiency and reduces potential mistakes.</a:t>
            </a:r>
          </a:p>
          <a:p>
            <a:r>
              <a:rPr lang="en-CA" baseline="0" dirty="0" smtClean="0"/>
              <a:t>Potential answer for #2:</a:t>
            </a:r>
          </a:p>
          <a:p>
            <a:r>
              <a:rPr lang="en-CA" dirty="0" smtClean="0"/>
              <a:t>Each</a:t>
            </a:r>
            <a:r>
              <a:rPr lang="en-CA" baseline="0" dirty="0" smtClean="0"/>
              <a:t> </a:t>
            </a:r>
            <a:r>
              <a:rPr lang="en-CA" baseline="0" dirty="0"/>
              <a:t>production line will be different from the next as each company has a different history, different focus and skills and different monetary or space constrain. A well working production line is the best possible solution for each specific product line, trying to eliminate bottlenecks, optimize material and work flow and offer as pleasant and ergonomically </a:t>
            </a:r>
            <a:r>
              <a:rPr lang="en-CA" baseline="0" dirty="0" smtClean="0"/>
              <a:t>optimized work </a:t>
            </a:r>
            <a:r>
              <a:rPr lang="en-CA" baseline="0" dirty="0"/>
              <a:t>environment.</a:t>
            </a:r>
          </a:p>
          <a:p>
            <a:r>
              <a:rPr lang="en-CA" baseline="0" dirty="0"/>
              <a:t>Potential </a:t>
            </a:r>
            <a:r>
              <a:rPr lang="en-CA" baseline="0" dirty="0" smtClean="0"/>
              <a:t>answer </a:t>
            </a:r>
            <a:r>
              <a:rPr lang="en-CA" baseline="0" dirty="0"/>
              <a:t>for #3:</a:t>
            </a:r>
          </a:p>
          <a:p>
            <a:r>
              <a:rPr lang="en-CA" baseline="0" dirty="0"/>
              <a:t>Similar to the former question, the answer depends at least to some degree on the specific company. An investment into automation is not a necessity, much more important is that each work step is optimized as far as possible and the overall sequence and the material flow is optimized as well. Basic equipment for cutting, a few proper tables and </a:t>
            </a:r>
            <a:r>
              <a:rPr lang="en-CA" baseline="0" dirty="0" smtClean="0"/>
              <a:t>an </a:t>
            </a:r>
            <a:r>
              <a:rPr lang="en-CA" baseline="0" dirty="0"/>
              <a:t>overhead crane are essential. For many steps a simple version as well as an advanced version exists.</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87</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240952057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88</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89038754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457200" y="719138"/>
            <a:ext cx="6400800" cy="3600450"/>
          </a:xfrm>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0DDC151D-5CBE-4E98-960D-8E241EDF1C10}" type="slidenum">
              <a:rPr lang="en-US" altLang="en-US" smtClean="0"/>
              <a:pPr>
                <a:spcBef>
                  <a:spcPct val="0"/>
                </a:spcBef>
              </a:pPr>
              <a:t>89</a:t>
            </a:fld>
            <a:endParaRPr lang="en-US" altLang="en-US"/>
          </a:p>
        </p:txBody>
      </p:sp>
      <p:sp>
        <p:nvSpPr>
          <p:cNvPr id="44037"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CA" altLang="en-US"/>
              <a:t>CWC Introduction to Prefabrication </a:t>
            </a:r>
            <a:endParaRPr lang="en-US" altLang="en-US"/>
          </a:p>
        </p:txBody>
      </p:sp>
      <p:sp>
        <p:nvSpPr>
          <p:cNvPr id="2" name="Footer Placeholder 1"/>
          <p:cNvSpPr>
            <a:spLocks noGrp="1"/>
          </p:cNvSpPr>
          <p:nvPr>
            <p:ph type="ftr" sz="quarter" idx="10"/>
          </p:nvPr>
        </p:nvSpPr>
        <p:spPr/>
        <p:txBody>
          <a:bodyPr/>
          <a:lstStyle/>
          <a:p>
            <a:pPr>
              <a:defRPr/>
            </a:pPr>
            <a:r>
              <a:rPr lang="en-US"/>
              <a:t>Wimmers</a:t>
            </a:r>
          </a:p>
        </p:txBody>
      </p:sp>
    </p:spTree>
    <p:extLst>
      <p:ext uri="{BB962C8B-B14F-4D97-AF65-F5344CB8AC3E}">
        <p14:creationId xmlns:p14="http://schemas.microsoft.com/office/powerpoint/2010/main" val="2026341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Lumber was shipped from BC to Winnipeg, were the house packages</a:t>
            </a:r>
            <a:r>
              <a:rPr lang="en-CA" baseline="0" dirty="0" smtClean="0"/>
              <a:t> were packed.</a:t>
            </a:r>
            <a:endParaRPr lang="en-CA" dirty="0"/>
          </a:p>
        </p:txBody>
      </p:sp>
      <p:sp>
        <p:nvSpPr>
          <p:cNvPr id="4" name="Header Placeholder 3"/>
          <p:cNvSpPr>
            <a:spLocks noGrp="1"/>
          </p:cNvSpPr>
          <p:nvPr>
            <p:ph type="hdr" sz="quarter" idx="10"/>
          </p:nvPr>
        </p:nvSpPr>
        <p:spPr/>
        <p:txBody>
          <a:bodyPr/>
          <a:lstStyle/>
          <a:p>
            <a:pPr>
              <a:defRPr/>
            </a:pPr>
            <a:r>
              <a:rPr lang="en-CA" smtClean="0"/>
              <a:t>CWC Introduction to Prefabrication </a:t>
            </a:r>
            <a:endParaRPr lang="en-US"/>
          </a:p>
        </p:txBody>
      </p:sp>
      <p:sp>
        <p:nvSpPr>
          <p:cNvPr id="5" name="Footer Placeholder 4"/>
          <p:cNvSpPr>
            <a:spLocks noGrp="1"/>
          </p:cNvSpPr>
          <p:nvPr>
            <p:ph type="ftr" sz="quarter" idx="11"/>
          </p:nvPr>
        </p:nvSpPr>
        <p:spPr/>
        <p:txBody>
          <a:bodyPr/>
          <a:lstStyle/>
          <a:p>
            <a:pPr>
              <a:defRPr/>
            </a:pPr>
            <a:r>
              <a:rPr lang="en-US" smtClean="0"/>
              <a:t>Wimmers</a:t>
            </a:r>
            <a:endParaRPr lang="en-US"/>
          </a:p>
        </p:txBody>
      </p:sp>
      <p:sp>
        <p:nvSpPr>
          <p:cNvPr id="6" name="Slide Number Placeholder 5"/>
          <p:cNvSpPr>
            <a:spLocks noGrp="1"/>
          </p:cNvSpPr>
          <p:nvPr>
            <p:ph type="sldNum" sz="quarter" idx="12"/>
          </p:nvPr>
        </p:nvSpPr>
        <p:spPr/>
        <p:txBody>
          <a:bodyPr/>
          <a:lstStyle/>
          <a:p>
            <a:pPr>
              <a:defRPr/>
            </a:pPr>
            <a:fld id="{37A63323-F589-4A47-A9B6-D9B76F8CBA3F}" type="slidenum">
              <a:rPr lang="en-US" altLang="en-US" smtClean="0"/>
              <a:pPr>
                <a:defRPr/>
              </a:pPr>
              <a:t>9</a:t>
            </a:fld>
            <a:endParaRPr lang="en-US" altLang="en-US"/>
          </a:p>
        </p:txBody>
      </p:sp>
    </p:spTree>
    <p:extLst>
      <p:ext uri="{BB962C8B-B14F-4D97-AF65-F5344CB8AC3E}">
        <p14:creationId xmlns:p14="http://schemas.microsoft.com/office/powerpoint/2010/main" val="320313672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Over the last 20 years steel structures for pods</a:t>
            </a:r>
            <a:r>
              <a:rPr lang="en-CA" baseline="0" dirty="0"/>
              <a:t> dominated the market because of the rigidity compared to wood. The steel frames usually consist of some structural elements and C-studs. </a:t>
            </a:r>
            <a:r>
              <a:rPr lang="en-CA" dirty="0"/>
              <a:t>This manufacturer integrates pods, consisting of a steel structure, in their modular production line. The pods are equipped with sinks,</a:t>
            </a:r>
            <a:r>
              <a:rPr lang="en-CA" baseline="0" dirty="0"/>
              <a:t> bathtub or shower and a toilet, completely preinstalled and wired. All interior surfaces are completely finished, with tiles, glass or other materials. All service connections are accessible from the outside. After putting the pod in the correct position of the module’s floor panel, everything can be connected. Then the </a:t>
            </a:r>
            <a:r>
              <a:rPr lang="en-CA" baseline="0" dirty="0" smtClean="0"/>
              <a:t>adjunct </a:t>
            </a:r>
            <a:r>
              <a:rPr lang="en-CA" baseline="0" dirty="0"/>
              <a:t>walls and the ceiling will be installed to finish the module.</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90</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37018448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Wood pods are relatively new (2017) on the European market.</a:t>
            </a:r>
            <a:r>
              <a:rPr lang="en-CA" baseline="0" dirty="0"/>
              <a:t> This pod manufacturer is very innovative in this field and offers not only nice bathroom pods but integrated plug &amp; play solutions for large buildings. The left picture shows an installation shaft added to the back of a pod, offering an all in one solution and extremely fast installation of the entire system on site.</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91</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299296580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With all prefabricated elements or modules, so also with pods, has transportation</a:t>
            </a:r>
            <a:r>
              <a:rPr lang="en-CA" baseline="0" dirty="0"/>
              <a:t> and installation to be thought through. The pods have to handle the structural forces in the finished building, but also the additional forces during shipping and lifting, with out causing any cracks on the inside. Tiles or drywall are relatively sensitive and cannot absorb movement of the structure well. </a:t>
            </a:r>
            <a:r>
              <a:rPr lang="en-CA" baseline="0" dirty="0" smtClean="0"/>
              <a:t>Therefore, </a:t>
            </a:r>
            <a:r>
              <a:rPr lang="en-CA" baseline="0" dirty="0"/>
              <a:t>finished prefab elements and modules have to be designed appropriately and handled with care.</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92</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80962681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Times New Roman" pitchFamily="18" charset="0"/>
                <a:ea typeface="MS PGothic" pitchFamily="34" charset="-128"/>
                <a:cs typeface="+mn-cs"/>
              </a:rPr>
              <a:t>After installation, a well designed pod is indistinguishable from a traditionally constructed bathroom, potentially of higher quality and typically easier to repair.</a:t>
            </a:r>
            <a:endParaRPr lang="en-CA" sz="1200" kern="1200" dirty="0">
              <a:solidFill>
                <a:schemeClr val="tx1"/>
              </a:solidFill>
              <a:effectLst/>
              <a:latin typeface="Times New Roman" pitchFamily="18" charset="0"/>
              <a:ea typeface="MS PGothic" pitchFamily="34" charset="-128"/>
              <a:cs typeface="+mn-cs"/>
            </a:endParaRPr>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93</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135802297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457200" y="719138"/>
            <a:ext cx="6400800" cy="3600450"/>
          </a:xfrm>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rgbClr val="FEF202"/>
              </a:buClr>
              <a:defRPr/>
            </a:pPr>
            <a:r>
              <a:rPr lang="en-CA" sz="6000" b="1" kern="0" dirty="0" smtClean="0">
                <a:solidFill>
                  <a:schemeClr val="tx1">
                    <a:lumMod val="65000"/>
                    <a:lumOff val="35000"/>
                  </a:schemeClr>
                </a:solidFill>
                <a:ea typeface="ＭＳ Ｐゴシック" pitchFamily="34" charset="-128"/>
              </a:rPr>
              <a:t>Modular Production EU</a:t>
            </a:r>
          </a:p>
          <a:p>
            <a:r>
              <a:rPr lang="en-CA" b="1" i="1" dirty="0" smtClean="0"/>
              <a:t>Objectives: </a:t>
            </a:r>
            <a:endParaRPr lang="en-US" sz="3200" dirty="0" smtClean="0"/>
          </a:p>
          <a:p>
            <a:pPr marL="171450" indent="-171450">
              <a:buFont typeface="Arial" panose="020B0604020202020204" pitchFamily="34" charset="0"/>
              <a:buChar char="•"/>
            </a:pPr>
            <a:r>
              <a:rPr lang="en-CA" altLang="en-US" dirty="0" smtClean="0"/>
              <a:t>Panel production</a:t>
            </a:r>
          </a:p>
          <a:p>
            <a:pPr marL="171450" indent="-171450">
              <a:buFont typeface="Arial" panose="020B0604020202020204" pitchFamily="34" charset="0"/>
              <a:buChar char="•"/>
            </a:pPr>
            <a:r>
              <a:rPr lang="en-CA" altLang="en-US" dirty="0" smtClean="0"/>
              <a:t>Installation of all services</a:t>
            </a:r>
          </a:p>
          <a:p>
            <a:pPr marL="171450" indent="-171450">
              <a:buFont typeface="Arial" panose="020B0604020202020204" pitchFamily="34" charset="0"/>
              <a:buChar char="•"/>
            </a:pPr>
            <a:r>
              <a:rPr lang="en-CA" altLang="en-US" dirty="0" smtClean="0"/>
              <a:t>Installation of panels to 3D structure</a:t>
            </a:r>
          </a:p>
          <a:p>
            <a:pPr marL="171450" indent="-171450">
              <a:buFont typeface="Arial" panose="020B0604020202020204" pitchFamily="34" charset="0"/>
              <a:buChar char="•"/>
            </a:pPr>
            <a:r>
              <a:rPr lang="en-CA" altLang="en-US" dirty="0" smtClean="0"/>
              <a:t>Finishing surfaces as far as possible</a:t>
            </a:r>
          </a:p>
          <a:p>
            <a:endParaRPr lang="en-US" altLang="en-US" dirty="0" smtClean="0"/>
          </a:p>
          <a:p>
            <a:r>
              <a:rPr lang="en-US" altLang="en-US" dirty="0" smtClean="0"/>
              <a:t>The </a:t>
            </a:r>
            <a:r>
              <a:rPr lang="en-US" altLang="en-US" dirty="0"/>
              <a:t>production of</a:t>
            </a:r>
            <a:r>
              <a:rPr lang="en-US" altLang="en-US" baseline="0" dirty="0"/>
              <a:t> modules is quite different in Europe compared to North America. For this purpose, we distinguish between those two. </a:t>
            </a:r>
          </a:p>
          <a:p>
            <a:r>
              <a:rPr lang="en-US" altLang="en-US" baseline="0" dirty="0"/>
              <a:t>In Europe, all 2D panels are finished to the highest level possible and then put together as a 3D structure. The advantage is that the ergonomics for all steps in the production can be optimized.</a:t>
            </a:r>
            <a:endParaRPr lang="en-US" altLang="en-US" dirty="0"/>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0DDC151D-5CBE-4E98-960D-8E241EDF1C10}" type="slidenum">
              <a:rPr lang="en-US" altLang="en-US" smtClean="0"/>
              <a:pPr>
                <a:spcBef>
                  <a:spcPct val="0"/>
                </a:spcBef>
              </a:pPr>
              <a:t>94</a:t>
            </a:fld>
            <a:endParaRPr lang="en-US" altLang="en-US"/>
          </a:p>
        </p:txBody>
      </p:sp>
      <p:sp>
        <p:nvSpPr>
          <p:cNvPr id="44037"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CA" altLang="en-US"/>
              <a:t>CWC Introduction to Prefabrication </a:t>
            </a:r>
            <a:endParaRPr lang="en-US" altLang="en-US"/>
          </a:p>
        </p:txBody>
      </p:sp>
      <p:sp>
        <p:nvSpPr>
          <p:cNvPr id="2" name="Footer Placeholder 1"/>
          <p:cNvSpPr>
            <a:spLocks noGrp="1"/>
          </p:cNvSpPr>
          <p:nvPr>
            <p:ph type="ftr" sz="quarter" idx="10"/>
          </p:nvPr>
        </p:nvSpPr>
        <p:spPr/>
        <p:txBody>
          <a:bodyPr/>
          <a:lstStyle/>
          <a:p>
            <a:pPr>
              <a:defRPr/>
            </a:pPr>
            <a:r>
              <a:rPr lang="en-US"/>
              <a:t>Wimmers</a:t>
            </a:r>
          </a:p>
        </p:txBody>
      </p:sp>
    </p:spTree>
    <p:extLst>
      <p:ext uri="{BB962C8B-B14F-4D97-AF65-F5344CB8AC3E}">
        <p14:creationId xmlns:p14="http://schemas.microsoft.com/office/powerpoint/2010/main" val="76714903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a:t>
            </a:r>
            <a:r>
              <a:rPr lang="en-CA" baseline="0" dirty="0"/>
              <a:t> prefabrication process </a:t>
            </a:r>
            <a:r>
              <a:rPr lang="en-CA" baseline="0" dirty="0" smtClean="0"/>
              <a:t>for modules shown in the schematic layout </a:t>
            </a:r>
            <a:r>
              <a:rPr lang="en-CA" baseline="0" dirty="0"/>
              <a:t>is more or less identical up to the point when the panels are shipped to the site. If the process continues in the plant to build modules production line starts with the </a:t>
            </a:r>
            <a:r>
              <a:rPr lang="en-CA" baseline="0" dirty="0" smtClean="0"/>
              <a:t>prefabricated floor </a:t>
            </a:r>
            <a:r>
              <a:rPr lang="en-CA" baseline="0" dirty="0"/>
              <a:t>panel and then </a:t>
            </a:r>
            <a:r>
              <a:rPr lang="en-CA" baseline="0" dirty="0" smtClean="0"/>
              <a:t>installs </a:t>
            </a:r>
            <a:r>
              <a:rPr lang="en-CA" baseline="0" dirty="0"/>
              <a:t>step by step all other </a:t>
            </a:r>
            <a:r>
              <a:rPr lang="en-CA" baseline="0" dirty="0" smtClean="0"/>
              <a:t>prefabricated panels </a:t>
            </a:r>
            <a:r>
              <a:rPr lang="en-CA" baseline="0" dirty="0"/>
              <a:t>on top to create a 3D structure. If pods are included, then they are typically the first item which is positioned on the floor panel. When the installation of all services is finished and all surfaces are finished, built-in furniture might be installed as well. For social housing complete kitchens can be pre-installed and for hotels it is typically the bathroom, the closet and occasionally the bed</a:t>
            </a:r>
            <a:r>
              <a:rPr lang="en-CA" baseline="0" dirty="0" smtClean="0"/>
              <a:t>.</a:t>
            </a:r>
          </a:p>
          <a:p>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95</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395181636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Every</a:t>
            </a:r>
            <a:r>
              <a:rPr lang="en-CA" baseline="0" dirty="0"/>
              <a:t> module construction starts with the floor panel. Ideally all electrical, plumbing, ventilation and heating lines are preinstalled. </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96</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111539809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 simple and relatively new modular production facility. The production of modules gained only recently (past ten years) more interest in the central European market. For many</a:t>
            </a:r>
            <a:r>
              <a:rPr lang="en-CA" baseline="0" dirty="0"/>
              <a:t> decades panelized prefabrication was the almost exclusively offered method.</a:t>
            </a:r>
            <a:r>
              <a:rPr lang="en-CA" dirty="0"/>
              <a:t> Modular construction </a:t>
            </a:r>
            <a:r>
              <a:rPr lang="en-CA" dirty="0" smtClean="0"/>
              <a:t>is </a:t>
            </a:r>
            <a:r>
              <a:rPr lang="en-CA" dirty="0"/>
              <a:t>a niche product due to</a:t>
            </a:r>
            <a:r>
              <a:rPr lang="en-CA" baseline="0" dirty="0"/>
              <a:t> its inherent disadvantages over </a:t>
            </a:r>
            <a:r>
              <a:rPr lang="en-CA" baseline="0" dirty="0" smtClean="0"/>
              <a:t>panelized construction, </a:t>
            </a:r>
            <a:r>
              <a:rPr lang="en-CA" baseline="0" dirty="0"/>
              <a:t>nonetheless, it is now more often used in cases where it </a:t>
            </a:r>
            <a:r>
              <a:rPr lang="en-CA" baseline="0" dirty="0" smtClean="0"/>
              <a:t>is </a:t>
            </a:r>
            <a:r>
              <a:rPr lang="en-CA" baseline="0" dirty="0"/>
              <a:t>beneficial.</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97</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401421926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this module all services are preinstalled.</a:t>
            </a:r>
            <a:r>
              <a:rPr lang="en-CA" baseline="0" dirty="0"/>
              <a:t> Light switches and outlets as well as conduits to be connected to the next module are clearly visible. Further more all plumbing and heating lines (traditionally hydraulic floor heating) are preinstalled as well.</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98</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212870489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At a later work </a:t>
            </a:r>
            <a:r>
              <a:rPr lang="en-CA" dirty="0" smtClean="0"/>
              <a:t>station, </a:t>
            </a:r>
            <a:r>
              <a:rPr lang="en-CA" dirty="0"/>
              <a:t>the walls</a:t>
            </a:r>
            <a:r>
              <a:rPr lang="en-CA" baseline="0" dirty="0"/>
              <a:t> are finished </a:t>
            </a:r>
            <a:r>
              <a:rPr lang="en-CA" baseline="0" dirty="0" smtClean="0"/>
              <a:t>with </a:t>
            </a:r>
            <a:r>
              <a:rPr lang="en-CA" baseline="0" dirty="0"/>
              <a:t>paint. The workers in the picture are installing the last pieces of hardwood floor.</a:t>
            </a:r>
            <a:endParaRPr lang="en-CA" dirty="0"/>
          </a:p>
        </p:txBody>
      </p:sp>
      <p:sp>
        <p:nvSpPr>
          <p:cNvPr id="4" name="Header Placeholder 3"/>
          <p:cNvSpPr>
            <a:spLocks noGrp="1"/>
          </p:cNvSpPr>
          <p:nvPr>
            <p:ph type="hdr" sz="quarter" idx="10"/>
          </p:nvPr>
        </p:nvSpPr>
        <p:spPr/>
        <p:txBody>
          <a:bodyPr/>
          <a:lstStyle/>
          <a:p>
            <a:pPr>
              <a:defRPr/>
            </a:pPr>
            <a:r>
              <a:rPr lang="en-CA"/>
              <a:t>CWC Introduction to Prefabrication </a:t>
            </a:r>
            <a:endParaRPr lang="en-US"/>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99</a:t>
            </a:fld>
            <a:endParaRPr lang="en-US" altLang="en-US"/>
          </a:p>
        </p:txBody>
      </p:sp>
      <p:sp>
        <p:nvSpPr>
          <p:cNvPr id="6" name="Footer Placeholder 5"/>
          <p:cNvSpPr>
            <a:spLocks noGrp="1"/>
          </p:cNvSpPr>
          <p:nvPr>
            <p:ph type="ftr" sz="quarter" idx="12"/>
          </p:nvPr>
        </p:nvSpPr>
        <p:spPr/>
        <p:txBody>
          <a:bodyPr/>
          <a:lstStyle/>
          <a:p>
            <a:pPr>
              <a:defRPr/>
            </a:pPr>
            <a:r>
              <a:rPr lang="en-US"/>
              <a:t>Wimmers</a:t>
            </a:r>
          </a:p>
        </p:txBody>
      </p:sp>
    </p:spTree>
    <p:extLst>
      <p:ext uri="{BB962C8B-B14F-4D97-AF65-F5344CB8AC3E}">
        <p14:creationId xmlns:p14="http://schemas.microsoft.com/office/powerpoint/2010/main" val="1551739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03002" y="181044"/>
            <a:ext cx="10539185" cy="719137"/>
          </a:xfrm>
        </p:spPr>
        <p:txBody>
          <a:bodyPr/>
          <a:lstStyle/>
          <a:p>
            <a:r>
              <a:rPr lang="en-US" dirty="0"/>
              <a:t>Click to edit Master title style</a:t>
            </a:r>
          </a:p>
        </p:txBody>
      </p:sp>
      <p:sp>
        <p:nvSpPr>
          <p:cNvPr id="3" name="Content Placeholder 2"/>
          <p:cNvSpPr>
            <a:spLocks noGrp="1"/>
          </p:cNvSpPr>
          <p:nvPr>
            <p:ph idx="1"/>
          </p:nvPr>
        </p:nvSpPr>
        <p:spPr>
          <a:xfrm>
            <a:off x="659414" y="1253834"/>
            <a:ext cx="8871712"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3105318"/>
      </p:ext>
    </p:extLst>
  </p:cSld>
  <p:clrMapOvr>
    <a:masterClrMapping/>
  </p:clrMapOvr>
  <p:transition advClick="0"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551669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CB850F-326B-428C-B351-94E8FB392D84}" type="datetimeFigureOut">
              <a:rPr lang="en-CA" smtClean="0"/>
              <a:t>2021-08-23</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90B72FD7-2166-41F6-88B6-257696B56772}" type="slidenum">
              <a:rPr lang="en-CA" smtClean="0"/>
              <a:t>‹#›</a:t>
            </a:fld>
            <a:endParaRPr lang="en-CA"/>
          </a:p>
        </p:txBody>
      </p:sp>
    </p:spTree>
    <p:extLst>
      <p:ext uri="{BB962C8B-B14F-4D97-AF65-F5344CB8AC3E}">
        <p14:creationId xmlns:p14="http://schemas.microsoft.com/office/powerpoint/2010/main" val="537409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FBCB850F-326B-428C-B351-94E8FB392D84}" type="datetimeFigureOut">
              <a:rPr lang="en-CA" smtClean="0"/>
              <a:t>2021-08-23</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90B72FD7-2166-41F6-88B6-257696B56772}" type="slidenum">
              <a:rPr lang="en-CA" smtClean="0"/>
              <a:t>‹#›</a:t>
            </a:fld>
            <a:endParaRPr lang="en-CA"/>
          </a:p>
        </p:txBody>
      </p:sp>
    </p:spTree>
    <p:extLst>
      <p:ext uri="{BB962C8B-B14F-4D97-AF65-F5344CB8AC3E}">
        <p14:creationId xmlns:p14="http://schemas.microsoft.com/office/powerpoint/2010/main" val="1789316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33324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940983" y="174625"/>
            <a:ext cx="10441516" cy="719138"/>
          </a:xfrm>
        </p:spPr>
        <p:txBody>
          <a:bodyPr/>
          <a:lstStyle/>
          <a:p>
            <a:r>
              <a:rPr lang="en-US" dirty="0"/>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2008051"/>
      </p:ext>
    </p:extLst>
  </p:cSld>
  <p:clrMapOvr>
    <a:masterClrMapping/>
  </p:clrMapOvr>
  <p:transition advClick="0" advTm="8000"/>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659414" y="1253834"/>
            <a:ext cx="946361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AT" altLang="en-US"/>
              <a:t>Click to edit Master text styles</a:t>
            </a:r>
          </a:p>
          <a:p>
            <a:pPr lvl="1"/>
            <a:r>
              <a:rPr lang="de-AT" altLang="en-US"/>
              <a:t>Second level</a:t>
            </a:r>
          </a:p>
          <a:p>
            <a:pPr lvl="2"/>
            <a:r>
              <a:rPr lang="de-AT" altLang="en-US"/>
              <a:t>Third level</a:t>
            </a:r>
          </a:p>
          <a:p>
            <a:pPr lvl="3"/>
            <a:r>
              <a:rPr lang="de-AT" altLang="en-US"/>
              <a:t>Fourth level</a:t>
            </a:r>
          </a:p>
          <a:p>
            <a:pPr lvl="4"/>
            <a:r>
              <a:rPr lang="de-AT" altLang="en-US"/>
              <a:t>Fifth level</a:t>
            </a:r>
          </a:p>
        </p:txBody>
      </p:sp>
      <p:sp>
        <p:nvSpPr>
          <p:cNvPr id="1027" name="Rectangle 32"/>
          <p:cNvSpPr>
            <a:spLocks noGrp="1" noChangeArrowheads="1"/>
          </p:cNvSpPr>
          <p:nvPr>
            <p:ph type="title"/>
          </p:nvPr>
        </p:nvSpPr>
        <p:spPr bwMode="auto">
          <a:xfrm>
            <a:off x="1197240" y="187325"/>
            <a:ext cx="10466916"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Line 8"/>
          <p:cNvSpPr>
            <a:spLocks noChangeShapeType="1"/>
          </p:cNvSpPr>
          <p:nvPr userDrawn="1"/>
        </p:nvSpPr>
        <p:spPr bwMode="auto">
          <a:xfrm flipH="1" flipV="1">
            <a:off x="0" y="936626"/>
            <a:ext cx="12192000" cy="3175"/>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CA" sz="1300"/>
          </a:p>
        </p:txBody>
      </p:sp>
      <p:grpSp>
        <p:nvGrpSpPr>
          <p:cNvPr id="18" name="Group 17">
            <a:extLst>
              <a:ext uri="{FF2B5EF4-FFF2-40B4-BE49-F238E27FC236}">
                <a16:creationId xmlns:a16="http://schemas.microsoft.com/office/drawing/2014/main" id="{64CAFA11-2077-476E-A617-BC4E86E9FB37}"/>
              </a:ext>
            </a:extLst>
          </p:cNvPr>
          <p:cNvGrpSpPr/>
          <p:nvPr userDrawn="1"/>
        </p:nvGrpSpPr>
        <p:grpSpPr>
          <a:xfrm>
            <a:off x="7738393" y="0"/>
            <a:ext cx="4453607" cy="6957521"/>
            <a:chOff x="7738393" y="0"/>
            <a:chExt cx="4453607" cy="6957521"/>
          </a:xfrm>
        </p:grpSpPr>
        <p:grpSp>
          <p:nvGrpSpPr>
            <p:cNvPr id="19" name="Group 18">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24" name="TextBox 23">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25" name="TextBox 24">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26" name="Diagonal Stripe 25">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27" name="Diagonal Stripe 26">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20" name="Group 19">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22" name="Rectangle 21">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23" name="Rectangle 22">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21" name="Picture 20"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Tree>
  </p:cSld>
  <p:clrMap bg1="lt1" tx1="dk1" bg2="lt2" tx2="dk2" accent1="accent1" accent2="accent2" accent3="accent3" accent4="accent4" accent5="accent5" accent6="accent6" hlink="hlink" folHlink="folHlink"/>
  <p:sldLayoutIdLst>
    <p:sldLayoutId id="2147485001" r:id="rId1"/>
    <p:sldLayoutId id="2147485002" r:id="rId2"/>
    <p:sldLayoutId id="2147485003" r:id="rId3"/>
    <p:sldLayoutId id="2147485004" r:id="rId4"/>
    <p:sldLayoutId id="2147485005" r:id="rId5"/>
    <p:sldLayoutId id="2147485006" r:id="rId6"/>
  </p:sldLayoutIdLst>
  <p:transition advClick="0"/>
  <p:hf hdr="0" ftr="0" dt="0"/>
  <p:txStyles>
    <p:titleStyle>
      <a:lvl1pPr algn="l" rtl="0" eaLnBrk="0" fontAlgn="base" hangingPunct="0">
        <a:spcBef>
          <a:spcPct val="0"/>
        </a:spcBef>
        <a:spcAft>
          <a:spcPct val="0"/>
        </a:spcAft>
        <a:defRPr sz="3200">
          <a:solidFill>
            <a:srgbClr val="4D4D4D"/>
          </a:solidFill>
          <a:latin typeface="Calibri" pitchFamily="34" charset="0"/>
          <a:ea typeface="MS PGothic" pitchFamily="34" charset="-128"/>
          <a:cs typeface="+mj-cs"/>
        </a:defRPr>
      </a:lvl1pPr>
      <a:lvl2pPr algn="l" rtl="0" eaLnBrk="0" fontAlgn="base" hangingPunct="0">
        <a:spcBef>
          <a:spcPct val="0"/>
        </a:spcBef>
        <a:spcAft>
          <a:spcPct val="0"/>
        </a:spcAft>
        <a:defRPr sz="3200">
          <a:solidFill>
            <a:srgbClr val="4D4D4D"/>
          </a:solidFill>
          <a:latin typeface="Calibri" pitchFamily="34" charset="0"/>
          <a:ea typeface="MS PGothic" pitchFamily="34" charset="-128"/>
        </a:defRPr>
      </a:lvl2pPr>
      <a:lvl3pPr algn="l" rtl="0" eaLnBrk="0" fontAlgn="base" hangingPunct="0">
        <a:spcBef>
          <a:spcPct val="0"/>
        </a:spcBef>
        <a:spcAft>
          <a:spcPct val="0"/>
        </a:spcAft>
        <a:defRPr sz="3200">
          <a:solidFill>
            <a:srgbClr val="4D4D4D"/>
          </a:solidFill>
          <a:latin typeface="Calibri" pitchFamily="34" charset="0"/>
          <a:ea typeface="MS PGothic" pitchFamily="34" charset="-128"/>
        </a:defRPr>
      </a:lvl3pPr>
      <a:lvl4pPr algn="l" rtl="0" eaLnBrk="0" fontAlgn="base" hangingPunct="0">
        <a:spcBef>
          <a:spcPct val="0"/>
        </a:spcBef>
        <a:spcAft>
          <a:spcPct val="0"/>
        </a:spcAft>
        <a:defRPr sz="3200">
          <a:solidFill>
            <a:srgbClr val="4D4D4D"/>
          </a:solidFill>
          <a:latin typeface="Calibri" pitchFamily="34" charset="0"/>
          <a:ea typeface="MS PGothic" pitchFamily="34" charset="-128"/>
        </a:defRPr>
      </a:lvl4pPr>
      <a:lvl5pPr algn="l" rtl="0" eaLnBrk="0" fontAlgn="base" hangingPunct="0">
        <a:spcBef>
          <a:spcPct val="0"/>
        </a:spcBef>
        <a:spcAft>
          <a:spcPct val="0"/>
        </a:spcAft>
        <a:defRPr sz="3200">
          <a:solidFill>
            <a:srgbClr val="4D4D4D"/>
          </a:solidFill>
          <a:latin typeface="Calibri" pitchFamily="34" charset="0"/>
          <a:ea typeface="MS PGothic" pitchFamily="34" charset="-128"/>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p:titleStyle>
    <p:body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jpe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01.xml"/><Relationship Id="rId1" Type="http://schemas.openxmlformats.org/officeDocument/2006/relationships/slideLayout" Target="../slideLayouts/slideLayout1.xml"/><Relationship Id="rId4" Type="http://schemas.openxmlformats.org/officeDocument/2006/relationships/image" Target="../media/image144.jpeg"/></Relationships>
</file>

<file path=ppt/slides/_rels/slide10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02.xml"/><Relationship Id="rId1" Type="http://schemas.openxmlformats.org/officeDocument/2006/relationships/slideLayout" Target="../slideLayouts/slideLayout1.xml"/><Relationship Id="rId6" Type="http://schemas.openxmlformats.org/officeDocument/2006/relationships/image" Target="../media/image148.jpeg"/><Relationship Id="rId5" Type="http://schemas.openxmlformats.org/officeDocument/2006/relationships/image" Target="../media/image147.jpeg"/><Relationship Id="rId4" Type="http://schemas.openxmlformats.org/officeDocument/2006/relationships/image" Target="../media/image146.jpe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9.jpeg"/><Relationship Id="rId7" Type="http://schemas.openxmlformats.org/officeDocument/2006/relationships/image" Target="../media/image153.png"/><Relationship Id="rId2" Type="http://schemas.openxmlformats.org/officeDocument/2006/relationships/notesSlide" Target="../notesSlides/notesSlide104.xml"/><Relationship Id="rId1" Type="http://schemas.openxmlformats.org/officeDocument/2006/relationships/slideLayout" Target="../slideLayouts/slideLayout1.xml"/><Relationship Id="rId6" Type="http://schemas.openxmlformats.org/officeDocument/2006/relationships/image" Target="../media/image152.jpeg"/><Relationship Id="rId5" Type="http://schemas.openxmlformats.org/officeDocument/2006/relationships/image" Target="../media/image151.jpeg"/><Relationship Id="rId10" Type="http://schemas.microsoft.com/office/2007/relationships/hdphoto" Target="../media/hdphoto4.wdp"/><Relationship Id="rId4" Type="http://schemas.openxmlformats.org/officeDocument/2006/relationships/image" Target="../media/image150.jpeg"/><Relationship Id="rId9" Type="http://schemas.openxmlformats.org/officeDocument/2006/relationships/image" Target="../media/image154.png"/></Relationships>
</file>

<file path=ppt/slides/_rels/slide1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06.xml"/><Relationship Id="rId1" Type="http://schemas.openxmlformats.org/officeDocument/2006/relationships/slideLayout" Target="../slideLayouts/slideLayout1.xml"/><Relationship Id="rId5" Type="http://schemas.openxmlformats.org/officeDocument/2006/relationships/image" Target="../media/image157.jpeg"/><Relationship Id="rId4" Type="http://schemas.openxmlformats.org/officeDocument/2006/relationships/image" Target="../media/image156.jpeg"/></Relationships>
</file>

<file path=ppt/slides/_rels/slide10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07.xml"/><Relationship Id="rId1" Type="http://schemas.openxmlformats.org/officeDocument/2006/relationships/slideLayout" Target="../slideLayouts/slideLayout1.xml"/><Relationship Id="rId4" Type="http://schemas.openxmlformats.org/officeDocument/2006/relationships/image" Target="../media/image159.jpeg"/></Relationships>
</file>

<file path=ppt/slides/_rels/slide108.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09.xml"/><Relationship Id="rId1" Type="http://schemas.openxmlformats.org/officeDocument/2006/relationships/slideLayout" Target="../slideLayouts/slideLayout1.xml"/><Relationship Id="rId5" Type="http://schemas.openxmlformats.org/officeDocument/2006/relationships/image" Target="../media/image163.jpeg"/><Relationship Id="rId4" Type="http://schemas.openxmlformats.org/officeDocument/2006/relationships/image" Target="../media/image162.jpe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g"/><Relationship Id="rId7"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10.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10.xml"/><Relationship Id="rId1" Type="http://schemas.openxmlformats.org/officeDocument/2006/relationships/slideLayout" Target="../slideLayouts/slideLayout1.xml"/><Relationship Id="rId6" Type="http://schemas.openxmlformats.org/officeDocument/2006/relationships/image" Target="../media/image167.jpeg"/><Relationship Id="rId5" Type="http://schemas.openxmlformats.org/officeDocument/2006/relationships/image" Target="../media/image166.jpeg"/><Relationship Id="rId4" Type="http://schemas.openxmlformats.org/officeDocument/2006/relationships/image" Target="../media/image165.jpeg"/></Relationships>
</file>

<file path=ppt/slides/_rels/slide111.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11.xml"/><Relationship Id="rId1" Type="http://schemas.openxmlformats.org/officeDocument/2006/relationships/slideLayout" Target="../slideLayouts/slideLayout1.xml"/><Relationship Id="rId5" Type="http://schemas.openxmlformats.org/officeDocument/2006/relationships/image" Target="../media/image170.jpeg"/><Relationship Id="rId4" Type="http://schemas.openxmlformats.org/officeDocument/2006/relationships/image" Target="../media/image169.jpeg"/></Relationships>
</file>

<file path=ppt/slides/_rels/slide11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177.gif"/><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34.gif"/></Relationships>
</file>

<file path=ppt/slides/_rels/slide130.xml.rels><?xml version="1.0" encoding="UTF-8" standalone="yes"?>
<Relationships xmlns="http://schemas.openxmlformats.org/package/2006/relationships"><Relationship Id="rId3" Type="http://schemas.openxmlformats.org/officeDocument/2006/relationships/image" Target="../media/image179.gif"/><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31.xml"/><Relationship Id="rId1" Type="http://schemas.openxmlformats.org/officeDocument/2006/relationships/slideLayout" Target="../slideLayouts/slideLayout1.xml"/><Relationship Id="rId4" Type="http://schemas.openxmlformats.org/officeDocument/2006/relationships/image" Target="../media/image181.wmf"/></Relationships>
</file>

<file path=ppt/slides/_rels/slide132.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38.xml"/><Relationship Id="rId1" Type="http://schemas.openxmlformats.org/officeDocument/2006/relationships/slideLayout" Target="../slideLayouts/slideLayout1.xml"/><Relationship Id="rId4" Type="http://schemas.openxmlformats.org/officeDocument/2006/relationships/image" Target="../media/image187.jpeg"/></Relationships>
</file>

<file path=ppt/slides/_rels/slide13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3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40.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40.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41.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2.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hyperlink" Target="https://www.youtube.com/watch?v=KML2oafKi4k" TargetMode="External"/><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46.xml"/><Relationship Id="rId1" Type="http://schemas.openxmlformats.org/officeDocument/2006/relationships/slideLayout" Target="../slideLayouts/slideLayout1.xml"/><Relationship Id="rId5" Type="http://schemas.openxmlformats.org/officeDocument/2006/relationships/image" Target="../media/image192.jpeg"/><Relationship Id="rId4" Type="http://schemas.openxmlformats.org/officeDocument/2006/relationships/image" Target="../media/image191.jpeg"/></Relationships>
</file>

<file path=ppt/slides/_rels/slide147.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47.xml"/><Relationship Id="rId1" Type="http://schemas.openxmlformats.org/officeDocument/2006/relationships/slideLayout" Target="../slideLayouts/slideLayout1.xml"/><Relationship Id="rId4" Type="http://schemas.openxmlformats.org/officeDocument/2006/relationships/image" Target="../media/image194.jpeg"/></Relationships>
</file>

<file path=ppt/slides/_rels/slide148.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48.xml"/><Relationship Id="rId1" Type="http://schemas.openxmlformats.org/officeDocument/2006/relationships/slideLayout" Target="../slideLayouts/slideLayout1.xml"/><Relationship Id="rId6" Type="http://schemas.openxmlformats.org/officeDocument/2006/relationships/image" Target="../media/image197.jpeg"/><Relationship Id="rId5" Type="http://schemas.microsoft.com/office/2007/relationships/hdphoto" Target="../media/hdphoto5.wdp"/><Relationship Id="rId4" Type="http://schemas.openxmlformats.org/officeDocument/2006/relationships/image" Target="../media/image196.png"/></Relationships>
</file>

<file path=ppt/slides/_rels/slide149.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49.xml"/><Relationship Id="rId1" Type="http://schemas.openxmlformats.org/officeDocument/2006/relationships/slideLayout" Target="../slideLayouts/slideLayout1.xml"/><Relationship Id="rId4" Type="http://schemas.openxmlformats.org/officeDocument/2006/relationships/image" Target="../media/image199.pn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150.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50.xml"/><Relationship Id="rId1" Type="http://schemas.openxmlformats.org/officeDocument/2006/relationships/slideLayout" Target="../slideLayouts/slideLayout1.xml"/><Relationship Id="rId4" Type="http://schemas.microsoft.com/office/2007/relationships/hdphoto" Target="../media/hdphoto6.wdp"/></Relationships>
</file>

<file path=ppt/slides/_rels/slide151.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51.xml"/><Relationship Id="rId1" Type="http://schemas.openxmlformats.org/officeDocument/2006/relationships/slideLayout" Target="../slideLayouts/slideLayout1.xml"/><Relationship Id="rId4" Type="http://schemas.openxmlformats.org/officeDocument/2006/relationships/image" Target="../media/image202.jpeg"/></Relationships>
</file>

<file path=ppt/slides/_rels/slide152.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52.xml"/><Relationship Id="rId1" Type="http://schemas.openxmlformats.org/officeDocument/2006/relationships/slideLayout" Target="../slideLayouts/slideLayout2.xml"/><Relationship Id="rId6" Type="http://schemas.openxmlformats.org/officeDocument/2006/relationships/image" Target="../media/image206.jpeg"/><Relationship Id="rId5" Type="http://schemas.openxmlformats.org/officeDocument/2006/relationships/image" Target="../media/image205.jpeg"/><Relationship Id="rId4" Type="http://schemas.openxmlformats.org/officeDocument/2006/relationships/image" Target="../media/image204.jpeg"/></Relationships>
</file>

<file path=ppt/slides/_rels/slide153.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53.xml"/><Relationship Id="rId1" Type="http://schemas.openxmlformats.org/officeDocument/2006/relationships/slideLayout" Target="../slideLayouts/slideLayout1.xml"/><Relationship Id="rId4" Type="http://schemas.openxmlformats.org/officeDocument/2006/relationships/image" Target="../media/image208.jpeg"/></Relationships>
</file>

<file path=ppt/slides/_rels/slide154.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54.xml"/><Relationship Id="rId1" Type="http://schemas.openxmlformats.org/officeDocument/2006/relationships/slideLayout" Target="../slideLayouts/slideLayout1.xml"/><Relationship Id="rId6" Type="http://schemas.openxmlformats.org/officeDocument/2006/relationships/image" Target="../media/image212.jpeg"/><Relationship Id="rId5" Type="http://schemas.openxmlformats.org/officeDocument/2006/relationships/image" Target="../media/image211.png"/><Relationship Id="rId4" Type="http://schemas.openxmlformats.org/officeDocument/2006/relationships/image" Target="../media/image210.png"/></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hyperlink" Target="https://www.youtube.com/watch?v=8Cj1UgZfegw&amp;list=PLip3ehq5Y9MTFp32wUjhTbaT3g8cUFL-E" TargetMode="External"/><Relationship Id="rId2" Type="http://schemas.openxmlformats.org/officeDocument/2006/relationships/notesSlide" Target="../notesSlides/notesSlide160.xml"/><Relationship Id="rId1" Type="http://schemas.openxmlformats.org/officeDocument/2006/relationships/slideLayout" Target="../slideLayouts/slideLayout1.xml"/><Relationship Id="rId4" Type="http://schemas.openxmlformats.org/officeDocument/2006/relationships/hyperlink" Target="https://www.youtube.com/watch?v=NgDRKSQp2RI" TargetMode="Externa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6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175.xml"/><Relationship Id="rId1" Type="http://schemas.openxmlformats.org/officeDocument/2006/relationships/slideLayout" Target="../slideLayouts/slideLayout1.xml"/><Relationship Id="rId4" Type="http://schemas.openxmlformats.org/officeDocument/2006/relationships/image" Target="../media/image215.jpeg"/></Relationships>
</file>

<file path=ppt/slides/_rels/slide176.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76.xml"/><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177.xml"/><Relationship Id="rId1" Type="http://schemas.openxmlformats.org/officeDocument/2006/relationships/slideLayout" Target="../slideLayouts/slideLayout1.xml"/><Relationship Id="rId4" Type="http://schemas.openxmlformats.org/officeDocument/2006/relationships/image" Target="../media/image218.jpeg"/></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180.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180.xml"/><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1.xml"/><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2.xml"/><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3" Type="http://schemas.openxmlformats.org/officeDocument/2006/relationships/hyperlink" Target="https://www.youtube.com/watch?v=NgDRKSQp2RI" TargetMode="External"/><Relationship Id="rId2" Type="http://schemas.openxmlformats.org/officeDocument/2006/relationships/notesSlide" Target="../notesSlides/notesSlide183.xml"/><Relationship Id="rId1" Type="http://schemas.openxmlformats.org/officeDocument/2006/relationships/slideLayout" Target="../slideLayouts/slideLayout5.xml"/><Relationship Id="rId6" Type="http://schemas.openxmlformats.org/officeDocument/2006/relationships/image" Target="../media/image222.jpeg"/><Relationship Id="rId5" Type="http://schemas.openxmlformats.org/officeDocument/2006/relationships/image" Target="../media/image221.jpeg"/><Relationship Id="rId4" Type="http://schemas.openxmlformats.org/officeDocument/2006/relationships/image" Target="../media/image220.jpeg"/></Relationships>
</file>

<file path=ppt/slides/_rels/slide184.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84.xml"/><Relationship Id="rId1" Type="http://schemas.openxmlformats.org/officeDocument/2006/relationships/slideLayout" Target="../slideLayouts/slideLayout6.xml"/><Relationship Id="rId5" Type="http://schemas.openxmlformats.org/officeDocument/2006/relationships/image" Target="../media/image225.jpeg"/><Relationship Id="rId4" Type="http://schemas.openxmlformats.org/officeDocument/2006/relationships/image" Target="../media/image224.jpeg"/></Relationships>
</file>

<file path=ppt/slides/_rels/slide185.xml.rels><?xml version="1.0" encoding="UTF-8" standalone="yes"?>
<Relationships xmlns="http://schemas.openxmlformats.org/package/2006/relationships"><Relationship Id="rId3" Type="http://schemas.openxmlformats.org/officeDocument/2006/relationships/image" Target="../media/image226.jpeg"/><Relationship Id="rId7" Type="http://schemas.openxmlformats.org/officeDocument/2006/relationships/image" Target="../media/image230.jpeg"/><Relationship Id="rId2" Type="http://schemas.openxmlformats.org/officeDocument/2006/relationships/notesSlide" Target="../notesSlides/notesSlide185.xml"/><Relationship Id="rId1" Type="http://schemas.openxmlformats.org/officeDocument/2006/relationships/slideLayout" Target="../slideLayouts/slideLayout6.xml"/><Relationship Id="rId6" Type="http://schemas.openxmlformats.org/officeDocument/2006/relationships/image" Target="../media/image229.jpeg"/><Relationship Id="rId5" Type="http://schemas.openxmlformats.org/officeDocument/2006/relationships/image" Target="../media/image228.jpeg"/><Relationship Id="rId4" Type="http://schemas.openxmlformats.org/officeDocument/2006/relationships/image" Target="../media/image227.jpeg"/></Relationships>
</file>

<file path=ppt/slides/_rels/slide186.xml.rels><?xml version="1.0" encoding="UTF-8" standalone="yes"?>
<Relationships xmlns="http://schemas.openxmlformats.org/package/2006/relationships"><Relationship Id="rId3" Type="http://schemas.openxmlformats.org/officeDocument/2006/relationships/image" Target="../media/image231.jpeg"/><Relationship Id="rId7" Type="http://schemas.openxmlformats.org/officeDocument/2006/relationships/image" Target="../media/image235.jpeg"/><Relationship Id="rId2" Type="http://schemas.openxmlformats.org/officeDocument/2006/relationships/notesSlide" Target="../notesSlides/notesSlide186.xml"/><Relationship Id="rId1" Type="http://schemas.openxmlformats.org/officeDocument/2006/relationships/slideLayout" Target="../slideLayouts/slideLayout1.xml"/><Relationship Id="rId6" Type="http://schemas.openxmlformats.org/officeDocument/2006/relationships/image" Target="../media/image234.jpeg"/><Relationship Id="rId5" Type="http://schemas.openxmlformats.org/officeDocument/2006/relationships/image" Target="../media/image233.jpeg"/><Relationship Id="rId4" Type="http://schemas.openxmlformats.org/officeDocument/2006/relationships/image" Target="../media/image232.jpeg"/></Relationships>
</file>

<file path=ppt/slides/_rels/slide187.xml.rels><?xml version="1.0" encoding="UTF-8" standalone="yes"?>
<Relationships xmlns="http://schemas.openxmlformats.org/package/2006/relationships"><Relationship Id="rId8" Type="http://schemas.openxmlformats.org/officeDocument/2006/relationships/image" Target="../media/image241.jpeg"/><Relationship Id="rId3" Type="http://schemas.openxmlformats.org/officeDocument/2006/relationships/image" Target="../media/image236.jpeg"/><Relationship Id="rId7" Type="http://schemas.openxmlformats.org/officeDocument/2006/relationships/image" Target="../media/image240.jpeg"/><Relationship Id="rId2" Type="http://schemas.openxmlformats.org/officeDocument/2006/relationships/notesSlide" Target="../notesSlides/notesSlide187.xml"/><Relationship Id="rId1" Type="http://schemas.openxmlformats.org/officeDocument/2006/relationships/slideLayout" Target="../slideLayouts/slideLayout1.xml"/><Relationship Id="rId6" Type="http://schemas.openxmlformats.org/officeDocument/2006/relationships/image" Target="../media/image239.png"/><Relationship Id="rId5" Type="http://schemas.openxmlformats.org/officeDocument/2006/relationships/image" Target="../media/image238.jpeg"/><Relationship Id="rId4" Type="http://schemas.openxmlformats.org/officeDocument/2006/relationships/image" Target="../media/image237.jpeg"/><Relationship Id="rId9" Type="http://schemas.openxmlformats.org/officeDocument/2006/relationships/image" Target="../media/image242.jpeg"/></Relationships>
</file>

<file path=ppt/slides/_rels/slide188.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188.xml"/><Relationship Id="rId1" Type="http://schemas.openxmlformats.org/officeDocument/2006/relationships/slideLayout" Target="../slideLayouts/slideLayout1.xml"/><Relationship Id="rId5" Type="http://schemas.openxmlformats.org/officeDocument/2006/relationships/image" Target="../media/image245.jpeg"/><Relationship Id="rId4" Type="http://schemas.openxmlformats.org/officeDocument/2006/relationships/image" Target="../media/image244.jpeg"/></Relationships>
</file>

<file path=ppt/slides/_rels/slide189.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189.xml"/><Relationship Id="rId1" Type="http://schemas.openxmlformats.org/officeDocument/2006/relationships/slideLayout" Target="../slideLayouts/slideLayout6.xml"/><Relationship Id="rId6" Type="http://schemas.openxmlformats.org/officeDocument/2006/relationships/image" Target="../media/image249.jpeg"/><Relationship Id="rId5" Type="http://schemas.openxmlformats.org/officeDocument/2006/relationships/image" Target="../media/image248.jpeg"/><Relationship Id="rId4" Type="http://schemas.openxmlformats.org/officeDocument/2006/relationships/image" Target="../media/image247.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190.xml"/><Relationship Id="rId1" Type="http://schemas.openxmlformats.org/officeDocument/2006/relationships/slideLayout" Target="../slideLayouts/slideLayout1.xml"/><Relationship Id="rId4" Type="http://schemas.openxmlformats.org/officeDocument/2006/relationships/image" Target="../media/image251.png"/></Relationships>
</file>

<file path=ppt/slides/_rels/slide191.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191.xml"/><Relationship Id="rId1" Type="http://schemas.openxmlformats.org/officeDocument/2006/relationships/slideLayout" Target="../slideLayouts/slideLayout5.xml"/><Relationship Id="rId6" Type="http://schemas.openxmlformats.org/officeDocument/2006/relationships/image" Target="../media/image255.jpeg"/><Relationship Id="rId5" Type="http://schemas.openxmlformats.org/officeDocument/2006/relationships/image" Target="../media/image254.jpeg"/><Relationship Id="rId4" Type="http://schemas.openxmlformats.org/officeDocument/2006/relationships/image" Target="../media/image253.jpeg"/></Relationships>
</file>

<file path=ppt/slides/_rels/slide192.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192.xml"/><Relationship Id="rId1" Type="http://schemas.openxmlformats.org/officeDocument/2006/relationships/slideLayout" Target="../slideLayouts/slideLayout5.xml"/><Relationship Id="rId5" Type="http://schemas.openxmlformats.org/officeDocument/2006/relationships/image" Target="../media/image258.jpeg"/><Relationship Id="rId4" Type="http://schemas.openxmlformats.org/officeDocument/2006/relationships/image" Target="../media/image257.jpeg"/></Relationships>
</file>

<file path=ppt/slides/_rels/slide193.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notesSlide" Target="../notesSlides/notesSlide193.xml"/><Relationship Id="rId1" Type="http://schemas.openxmlformats.org/officeDocument/2006/relationships/slideLayout" Target="../slideLayouts/slideLayout5.xml"/><Relationship Id="rId6" Type="http://schemas.openxmlformats.org/officeDocument/2006/relationships/image" Target="../media/image262.jpeg"/><Relationship Id="rId5" Type="http://schemas.openxmlformats.org/officeDocument/2006/relationships/image" Target="../media/image261.jpeg"/><Relationship Id="rId4" Type="http://schemas.openxmlformats.org/officeDocument/2006/relationships/image" Target="../media/image260.jpeg"/></Relationships>
</file>

<file path=ppt/slides/_rels/slide194.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notesSlide" Target="../notesSlides/notesSlide194.xml"/><Relationship Id="rId1" Type="http://schemas.openxmlformats.org/officeDocument/2006/relationships/slideLayout" Target="../slideLayouts/slideLayout5.xml"/><Relationship Id="rId5" Type="http://schemas.openxmlformats.org/officeDocument/2006/relationships/image" Target="../media/image265.jpeg"/><Relationship Id="rId4" Type="http://schemas.openxmlformats.org/officeDocument/2006/relationships/image" Target="../media/image264.jpeg"/></Relationships>
</file>

<file path=ppt/slides/_rels/slide195.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195.xml"/><Relationship Id="rId1" Type="http://schemas.openxmlformats.org/officeDocument/2006/relationships/slideLayout" Target="../slideLayouts/slideLayout5.xml"/><Relationship Id="rId4" Type="http://schemas.openxmlformats.org/officeDocument/2006/relationships/image" Target="../media/image267.jpeg"/></Relationships>
</file>

<file path=ppt/slides/_rels/slide196.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notesSlide" Target="../notesSlides/notesSlide196.xml"/><Relationship Id="rId1" Type="http://schemas.openxmlformats.org/officeDocument/2006/relationships/slideLayout" Target="../slideLayouts/slideLayout5.xml"/><Relationship Id="rId4" Type="http://schemas.openxmlformats.org/officeDocument/2006/relationships/image" Target="../media/image269.jpeg"/></Relationships>
</file>

<file path=ppt/slides/_rels/slide197.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notesSlide" Target="../notesSlides/notesSlide197.xml"/><Relationship Id="rId1" Type="http://schemas.openxmlformats.org/officeDocument/2006/relationships/slideLayout" Target="../slideLayouts/slideLayout5.xml"/><Relationship Id="rId4" Type="http://schemas.openxmlformats.org/officeDocument/2006/relationships/image" Target="../media/image271.jpeg"/></Relationships>
</file>

<file path=ppt/slides/_rels/slide198.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notesSlide" Target="../notesSlides/notesSlide198.xml"/><Relationship Id="rId1" Type="http://schemas.openxmlformats.org/officeDocument/2006/relationships/slideLayout" Target="../slideLayouts/slideLayout1.xml"/><Relationship Id="rId4" Type="http://schemas.openxmlformats.org/officeDocument/2006/relationships/hyperlink" Target="https://www.youtube.com/watch?v=nHt3InxyvSg" TargetMode="External"/></Relationships>
</file>

<file path=ppt/slides/_rels/slide199.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199.xml"/><Relationship Id="rId1" Type="http://schemas.openxmlformats.org/officeDocument/2006/relationships/slideLayout" Target="../slideLayouts/slideLayout1.xml"/><Relationship Id="rId6" Type="http://schemas.openxmlformats.org/officeDocument/2006/relationships/hyperlink" Target="https://www.youtube.com/watch?v=YRtmyF5DT40" TargetMode="External"/><Relationship Id="rId5" Type="http://schemas.openxmlformats.org/officeDocument/2006/relationships/image" Target="../media/image275.jpeg"/><Relationship Id="rId4" Type="http://schemas.openxmlformats.org/officeDocument/2006/relationships/image" Target="../media/image274.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notesSlide" Target="../notesSlides/notesSlide200.xml"/><Relationship Id="rId1" Type="http://schemas.openxmlformats.org/officeDocument/2006/relationships/slideLayout" Target="../slideLayouts/slideLayout1.xml"/><Relationship Id="rId4" Type="http://schemas.openxmlformats.org/officeDocument/2006/relationships/hyperlink" Target="https://www.youtube.com/watch?v=QR8Z-5cyzrI" TargetMode="External"/></Relationships>
</file>

<file path=ppt/slides/_rels/slide201.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201.xml"/><Relationship Id="rId1" Type="http://schemas.openxmlformats.org/officeDocument/2006/relationships/slideLayout" Target="../slideLayouts/slideLayout3.xml"/><Relationship Id="rId4" Type="http://schemas.openxmlformats.org/officeDocument/2006/relationships/hyperlink" Target="https://www.youtube.com/watch?v=be1LVts-yjU&amp;t=37s" TargetMode="External"/></Relationships>
</file>

<file path=ppt/slides/_rels/slide202.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notesSlide" Target="../notesSlides/notesSlide202.xml"/><Relationship Id="rId1" Type="http://schemas.openxmlformats.org/officeDocument/2006/relationships/slideLayout" Target="../slideLayouts/slideLayout1.xml"/><Relationship Id="rId5" Type="http://schemas.openxmlformats.org/officeDocument/2006/relationships/hyperlink" Target="https://www.youtube.com/watch?v=e5XsqauBCX4" TargetMode="External"/><Relationship Id="rId4" Type="http://schemas.openxmlformats.org/officeDocument/2006/relationships/image" Target="../media/image279.jpeg"/></Relationships>
</file>

<file path=ppt/slides/_rels/slide203.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notesSlide" Target="../notesSlides/notesSlide203.xml"/><Relationship Id="rId1" Type="http://schemas.openxmlformats.org/officeDocument/2006/relationships/slideLayout" Target="../slideLayouts/slideLayout1.xml"/><Relationship Id="rId5" Type="http://schemas.openxmlformats.org/officeDocument/2006/relationships/hyperlink" Target="https://www.youtube.com/watch?v=Fmuj4XeHsbo" TargetMode="External"/><Relationship Id="rId4" Type="http://schemas.openxmlformats.org/officeDocument/2006/relationships/image" Target="../media/image281.jpeg"/></Relationships>
</file>

<file path=ppt/slides/_rels/slide204.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204.xml"/><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205.xml"/><Relationship Id="rId1" Type="http://schemas.openxmlformats.org/officeDocument/2006/relationships/slideLayout" Target="../slideLayouts/slideLayout1.xml"/><Relationship Id="rId6" Type="http://schemas.openxmlformats.org/officeDocument/2006/relationships/image" Target="../media/image286.jpeg"/><Relationship Id="rId5" Type="http://schemas.openxmlformats.org/officeDocument/2006/relationships/image" Target="../media/image285.jpeg"/><Relationship Id="rId4" Type="http://schemas.openxmlformats.org/officeDocument/2006/relationships/image" Target="../media/image284.jpeg"/></Relationships>
</file>

<file path=ppt/slides/_rels/slide206.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notesSlide" Target="../notesSlides/notesSlide206.xml"/><Relationship Id="rId1" Type="http://schemas.openxmlformats.org/officeDocument/2006/relationships/slideLayout" Target="../slideLayouts/slideLayout2.xml"/><Relationship Id="rId4" Type="http://schemas.openxmlformats.org/officeDocument/2006/relationships/image" Target="../media/image288.png"/></Relationships>
</file>

<file path=ppt/slides/_rels/slide207.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notesSlide" Target="../notesSlides/notesSlide207.xml"/><Relationship Id="rId1" Type="http://schemas.openxmlformats.org/officeDocument/2006/relationships/slideLayout" Target="../slideLayouts/slideLayout1.xml"/><Relationship Id="rId4" Type="http://schemas.openxmlformats.org/officeDocument/2006/relationships/hyperlink" Target="https://www.youtube.com/watch?v=-XNY2zUX_HI" TargetMode="External"/></Relationships>
</file>

<file path=ppt/slides/_rels/slide208.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notesSlide" Target="../notesSlides/notesSlide208.xml"/><Relationship Id="rId1" Type="http://schemas.openxmlformats.org/officeDocument/2006/relationships/slideLayout" Target="../slideLayouts/slideLayout1.xml"/><Relationship Id="rId4" Type="http://schemas.openxmlformats.org/officeDocument/2006/relationships/hyperlink" Target="https://www.youtube.com/watch?v=GvHx_NS9wWw" TargetMode="External"/></Relationships>
</file>

<file path=ppt/slides/_rels/slide209.xml.rels><?xml version="1.0" encoding="UTF-8" standalone="yes"?>
<Relationships xmlns="http://schemas.openxmlformats.org/package/2006/relationships"><Relationship Id="rId3" Type="http://schemas.openxmlformats.org/officeDocument/2006/relationships/hyperlink" Target="https://www.youtube.com/watch?v=e5XsqauBCX4" TargetMode="External"/><Relationship Id="rId2" Type="http://schemas.openxmlformats.org/officeDocument/2006/relationships/notesSlide" Target="../notesSlides/notesSlide209.xml"/><Relationship Id="rId1" Type="http://schemas.openxmlformats.org/officeDocument/2006/relationships/slideLayout" Target="../slideLayouts/slideLayout2.xml"/><Relationship Id="rId4" Type="http://schemas.openxmlformats.org/officeDocument/2006/relationships/image" Target="../media/image291.jpeg"/></Relationships>
</file>

<file path=ppt/slides/_rels/slide2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57.jpeg"/><Relationship Id="rId4" Type="http://schemas.openxmlformats.org/officeDocument/2006/relationships/image" Target="../media/image56.jpeg"/></Relationships>
</file>

<file path=ppt/slides/_rels/slide36.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8.gif"/><Relationship Id="rId7" Type="http://schemas.openxmlformats.org/officeDocument/2006/relationships/image" Target="../media/image61.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60.jpeg"/><Relationship Id="rId5" Type="http://schemas.openxmlformats.org/officeDocument/2006/relationships/image" Target="../media/image34.gif"/><Relationship Id="rId10" Type="http://schemas.openxmlformats.org/officeDocument/2006/relationships/image" Target="../media/image64.jpeg"/><Relationship Id="rId4" Type="http://schemas.openxmlformats.org/officeDocument/2006/relationships/image" Target="../media/image59.jpeg"/><Relationship Id="rId9" Type="http://schemas.openxmlformats.org/officeDocument/2006/relationships/image" Target="../media/image63.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67.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69.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71.jpe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72.jpe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79.jpeg"/><Relationship Id="rId4" Type="http://schemas.openxmlformats.org/officeDocument/2006/relationships/image" Target="../media/image78.jpe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5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69.jpeg"/></Relationships>
</file>

<file path=ppt/slides/_rels/slide5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86.jpeg"/></Relationships>
</file>

<file path=ppt/slides/_rels/slide6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88.jpe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90.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3.png"/><Relationship Id="rId4" Type="http://schemas.openxmlformats.org/officeDocument/2006/relationships/image" Target="../media/image92.jpeg"/></Relationships>
</file>

<file path=ppt/slides/_rels/slide7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95.jpeg"/></Relationships>
</file>

<file path=ppt/slides/_rels/slide7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2.xml"/><Relationship Id="rId1" Type="http://schemas.openxmlformats.org/officeDocument/2006/relationships/slideLayout" Target="../slideLayouts/slideLayout1.xml"/><Relationship Id="rId5" Type="http://schemas.openxmlformats.org/officeDocument/2006/relationships/image" Target="../media/image98.jpeg"/><Relationship Id="rId4" Type="http://schemas.openxmlformats.org/officeDocument/2006/relationships/image" Target="../media/image97.jpeg"/></Relationships>
</file>

<file path=ppt/slides/_rels/slide7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100.jpeg"/></Relationships>
</file>

<file path=ppt/slides/_rels/slide7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4.xml"/><Relationship Id="rId1" Type="http://schemas.openxmlformats.org/officeDocument/2006/relationships/slideLayout" Target="../slideLayouts/slideLayout1.xml"/><Relationship Id="rId5" Type="http://schemas.openxmlformats.org/officeDocument/2006/relationships/image" Target="../media/image103.jpeg"/><Relationship Id="rId4" Type="http://schemas.openxmlformats.org/officeDocument/2006/relationships/image" Target="../media/image102.jpeg"/></Relationships>
</file>

<file path=ppt/slides/_rels/slide7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7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107.jpeg"/></Relationships>
</file>

<file path=ppt/slides/_rels/slide7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78.xml"/><Relationship Id="rId1" Type="http://schemas.openxmlformats.org/officeDocument/2006/relationships/slideLayout" Target="../slideLayouts/slideLayout3.xml"/><Relationship Id="rId4" Type="http://schemas.openxmlformats.org/officeDocument/2006/relationships/image" Target="../media/image110.jpeg"/></Relationships>
</file>

<file path=ppt/slides/_rels/slide7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0.xml"/><Relationship Id="rId1" Type="http://schemas.openxmlformats.org/officeDocument/2006/relationships/slideLayout" Target="../slideLayouts/slideLayout1.xml"/><Relationship Id="rId5" Type="http://schemas.openxmlformats.org/officeDocument/2006/relationships/image" Target="../media/image114.jpeg"/><Relationship Id="rId4" Type="http://schemas.openxmlformats.org/officeDocument/2006/relationships/image" Target="../media/image113.jpeg"/></Relationships>
</file>

<file path=ppt/slides/_rels/slide8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83.xml"/><Relationship Id="rId1" Type="http://schemas.openxmlformats.org/officeDocument/2006/relationships/slideLayout" Target="../slideLayouts/slideLayout1.xml"/><Relationship Id="rId5" Type="http://schemas.openxmlformats.org/officeDocument/2006/relationships/image" Target="../media/image119.jpeg"/><Relationship Id="rId4" Type="http://schemas.openxmlformats.org/officeDocument/2006/relationships/image" Target="../media/image118.jpeg"/></Relationships>
</file>

<file path=ppt/slides/_rels/slide8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84.xml"/><Relationship Id="rId1" Type="http://schemas.openxmlformats.org/officeDocument/2006/relationships/slideLayout" Target="../slideLayouts/slideLayout1.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8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85.xml"/><Relationship Id="rId1" Type="http://schemas.openxmlformats.org/officeDocument/2006/relationships/slideLayout" Target="../slideLayouts/slideLayout3.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s>
</file>

<file path=ppt/slides/_rels/slide86.xml.rels><?xml version="1.0" encoding="UTF-8" standalone="yes"?>
<Relationships xmlns="http://schemas.openxmlformats.org/package/2006/relationships"><Relationship Id="rId8" Type="http://schemas.openxmlformats.org/officeDocument/2006/relationships/hyperlink" Target="https://www.youtube.com/watch?v=NgDRKSQp2RI" TargetMode="External"/><Relationship Id="rId3" Type="http://schemas.openxmlformats.org/officeDocument/2006/relationships/hyperlink" Target="https://youtu.be/pDPVNkFeiQM" TargetMode="External"/><Relationship Id="rId7" Type="http://schemas.openxmlformats.org/officeDocument/2006/relationships/hyperlink" Target="https://www.youtube.com/watch?v=U7E3xxMSGPo" TargetMode="External"/><Relationship Id="rId2" Type="http://schemas.openxmlformats.org/officeDocument/2006/relationships/notesSlide" Target="../notesSlides/notesSlide86.xml"/><Relationship Id="rId1" Type="http://schemas.openxmlformats.org/officeDocument/2006/relationships/slideLayout" Target="../slideLayouts/slideLayout1.xml"/><Relationship Id="rId6" Type="http://schemas.openxmlformats.org/officeDocument/2006/relationships/hyperlink" Target="https://www.youtube.com/watch?v=wgu7ZK894gs" TargetMode="External"/><Relationship Id="rId5" Type="http://schemas.openxmlformats.org/officeDocument/2006/relationships/hyperlink" Target="https://www.youtube.com/watch?v=P1uvwwI29Qg" TargetMode="External"/><Relationship Id="rId4" Type="http://schemas.openxmlformats.org/officeDocument/2006/relationships/hyperlink" Target="https://www.youtube.com/watch?v=V8OByy4GGdU"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9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90.xml"/><Relationship Id="rId1" Type="http://schemas.openxmlformats.org/officeDocument/2006/relationships/slideLayout" Target="../slideLayouts/slideLayout1.xml"/><Relationship Id="rId5" Type="http://schemas.openxmlformats.org/officeDocument/2006/relationships/image" Target="../media/image130.jpeg"/><Relationship Id="rId4" Type="http://schemas.openxmlformats.org/officeDocument/2006/relationships/image" Target="../media/image129.jpeg"/></Relationships>
</file>

<file path=ppt/slides/_rels/slide91.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hyperlink" Target="https://www.youtube.com/watch?v=NgDRKSQp2RI" TargetMode="External"/><Relationship Id="rId2" Type="http://schemas.openxmlformats.org/officeDocument/2006/relationships/notesSlide" Target="../notesSlides/notesSlide91.xml"/><Relationship Id="rId1" Type="http://schemas.openxmlformats.org/officeDocument/2006/relationships/slideLayout" Target="../slideLayouts/slideLayout1.xml"/><Relationship Id="rId6" Type="http://schemas.openxmlformats.org/officeDocument/2006/relationships/hyperlink" Target="https://www.youtube.com/watch?v=NNOlIj4jioI" TargetMode="External"/><Relationship Id="rId5" Type="http://schemas.openxmlformats.org/officeDocument/2006/relationships/image" Target="../media/image132.jpeg"/><Relationship Id="rId4" Type="http://schemas.openxmlformats.org/officeDocument/2006/relationships/image" Target="../media/image131.jpeg"/></Relationships>
</file>

<file path=ppt/slides/_rels/slide9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92.xml"/><Relationship Id="rId1" Type="http://schemas.openxmlformats.org/officeDocument/2006/relationships/slideLayout" Target="../slideLayouts/slideLayout1.xml"/><Relationship Id="rId4" Type="http://schemas.openxmlformats.org/officeDocument/2006/relationships/image" Target="../media/image134.jpeg"/></Relationships>
</file>

<file path=ppt/slides/_rels/slide9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93.xml"/><Relationship Id="rId1" Type="http://schemas.openxmlformats.org/officeDocument/2006/relationships/slideLayout" Target="../slideLayouts/slideLayout1.xml"/><Relationship Id="rId4" Type="http://schemas.openxmlformats.org/officeDocument/2006/relationships/image" Target="../media/image136.jpeg"/></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97.xml"/><Relationship Id="rId1" Type="http://schemas.openxmlformats.org/officeDocument/2006/relationships/slideLayout" Target="../slideLayouts/slideLayout1.xml"/><Relationship Id="rId4" Type="http://schemas.openxmlformats.org/officeDocument/2006/relationships/image" Target="../media/image139.jpeg"/></Relationships>
</file>

<file path=ppt/slides/_rels/slide9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98.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41.png"/></Relationships>
</file>

<file path=ppt/slides/_rels/slide9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160289" y="3222516"/>
            <a:ext cx="10227449" cy="719138"/>
          </a:xfrm>
        </p:spPr>
        <p:txBody>
          <a:bodyPr/>
          <a:lstStyle/>
          <a:p>
            <a:r>
              <a:rPr lang="en-CA" sz="9600" b="1" dirty="0"/>
              <a:t>Prefabrication of Wood Buildings</a:t>
            </a:r>
            <a:endParaRPr lang="en-US" sz="9600" b="1" dirty="0"/>
          </a:p>
        </p:txBody>
      </p:sp>
      <p:grpSp>
        <p:nvGrpSpPr>
          <p:cNvPr id="4" name="Group 3">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5" name="Group 4">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0" name="TextBox 9">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1" name="TextBox 10">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2" name="Diagonal Stripe 11">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3" name="Diagonal Stripe 12">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6" name="Group 5">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8" name="Rectangle 7">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9" name="Rectangle 8">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7" name="Picture 6"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
        <p:nvSpPr>
          <p:cNvPr id="14" name="TextBox 13"/>
          <p:cNvSpPr txBox="1"/>
          <p:nvPr/>
        </p:nvSpPr>
        <p:spPr>
          <a:xfrm>
            <a:off x="1214077" y="6021030"/>
            <a:ext cx="3173506" cy="738664"/>
          </a:xfrm>
          <a:prstGeom prst="rect">
            <a:avLst/>
          </a:prstGeom>
          <a:noFill/>
        </p:spPr>
        <p:txBody>
          <a:bodyPr wrap="square" rtlCol="0">
            <a:spAutoFit/>
          </a:bodyPr>
          <a:lstStyle/>
          <a:p>
            <a:r>
              <a:rPr lang="en-CA" sz="1400" dirty="0">
                <a:latin typeface="Calibri" panose="020F0502020204030204" pitchFamily="34" charset="0"/>
                <a:cs typeface="Calibri" panose="020F0502020204030204" pitchFamily="34" charset="0"/>
              </a:rPr>
              <a:t>This course is the intellectual property of Dr. Guido Wimmers</a:t>
            </a:r>
          </a:p>
          <a:p>
            <a:r>
              <a:rPr lang="en-CA" sz="1400" dirty="0">
                <a:latin typeface="Calibri" panose="020F0502020204030204" pitchFamily="34" charset="0"/>
                <a:cs typeface="Calibri" panose="020F0502020204030204" pitchFamily="34" charset="0"/>
              </a:rPr>
              <a:t>and subject to copyright.</a:t>
            </a:r>
          </a:p>
        </p:txBody>
      </p:sp>
    </p:spTree>
    <p:extLst>
      <p:ext uri="{BB962C8B-B14F-4D97-AF65-F5344CB8AC3E}">
        <p14:creationId xmlns:p14="http://schemas.microsoft.com/office/powerpoint/2010/main" val="2403853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2668" y="69467"/>
            <a:ext cx="7346132" cy="994122"/>
          </a:xfrm>
        </p:spPr>
        <p:txBody>
          <a:bodyPr>
            <a:normAutofit fontScale="90000"/>
          </a:bodyPr>
          <a:lstStyle/>
          <a:p>
            <a:r>
              <a:rPr lang="en-CA" dirty="0"/>
              <a:t>Model homes or </a:t>
            </a:r>
            <a:r>
              <a:rPr lang="en-CA" dirty="0" smtClean="0"/>
              <a:t>catalogue </a:t>
            </a:r>
            <a:r>
              <a:rPr lang="en-CA" dirty="0"/>
              <a:t>homes by Sears 1920’s</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642668" cy="6858000"/>
          </a:xfrm>
          <a:prstGeom prst="rect">
            <a:avLst/>
          </a:prstGeom>
        </p:spPr>
      </p:pic>
      <p:pic>
        <p:nvPicPr>
          <p:cNvPr id="7" name="Content Placeholder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27189" y="1063589"/>
            <a:ext cx="3925105" cy="2752173"/>
          </a:xfrm>
          <a:prstGeom prst="rect">
            <a:avLst/>
          </a:prstGeom>
        </p:spPr>
      </p:pic>
      <p:pic>
        <p:nvPicPr>
          <p:cNvPr id="2050" name="Picture 2" descr="The Story on Sears Houses - Old House Journal Magazin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46024" y="3912861"/>
            <a:ext cx="2792739" cy="2792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94326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Connector 31"/>
          <p:cNvCxnSpPr/>
          <p:nvPr/>
        </p:nvCxnSpPr>
        <p:spPr>
          <a:xfrm>
            <a:off x="383165" y="3054033"/>
            <a:ext cx="10877974" cy="0"/>
          </a:xfrm>
          <a:prstGeom prst="line">
            <a:avLst/>
          </a:prstGeom>
        </p:spPr>
        <p:style>
          <a:lnRef idx="1">
            <a:schemeClr val="dk1"/>
          </a:lnRef>
          <a:fillRef idx="0">
            <a:schemeClr val="dk1"/>
          </a:fillRef>
          <a:effectRef idx="0">
            <a:schemeClr val="dk1"/>
          </a:effectRef>
          <a:fontRef idx="minor">
            <a:schemeClr val="tx1"/>
          </a:fontRef>
        </p:style>
      </p:cxnSp>
      <p:cxnSp>
        <p:nvCxnSpPr>
          <p:cNvPr id="31" name="Straight Connector 30"/>
          <p:cNvCxnSpPr/>
          <p:nvPr/>
        </p:nvCxnSpPr>
        <p:spPr>
          <a:xfrm>
            <a:off x="383165" y="3897313"/>
            <a:ext cx="10877974" cy="0"/>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p:cNvCxnSpPr/>
          <p:nvPr/>
        </p:nvCxnSpPr>
        <p:spPr>
          <a:xfrm>
            <a:off x="413173" y="2205038"/>
            <a:ext cx="10877974" cy="0"/>
          </a:xfrm>
          <a:prstGeom prst="line">
            <a:avLst/>
          </a:prstGeom>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lstStyle/>
          <a:p>
            <a:r>
              <a:rPr lang="en-CA" dirty="0" smtClean="0"/>
              <a:t>Modular finishing line perpendicular to the flow</a:t>
            </a:r>
            <a:endParaRPr lang="en-CA" dirty="0"/>
          </a:p>
        </p:txBody>
      </p:sp>
      <p:sp>
        <p:nvSpPr>
          <p:cNvPr id="3" name="Rectangle 2"/>
          <p:cNvSpPr/>
          <p:nvPr/>
        </p:nvSpPr>
        <p:spPr>
          <a:xfrm>
            <a:off x="677356" y="1782761"/>
            <a:ext cx="539750" cy="252095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p:cNvSpPr/>
          <p:nvPr/>
        </p:nvSpPr>
        <p:spPr>
          <a:xfrm>
            <a:off x="1317436" y="1782761"/>
            <a:ext cx="539750" cy="252095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3596894" y="1782761"/>
            <a:ext cx="539750" cy="2520950"/>
          </a:xfrm>
          <a:prstGeom prst="rect">
            <a:avLst/>
          </a:prstGeom>
          <a:solidFill>
            <a:srgbClr val="FFD0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4400270" y="1782761"/>
            <a:ext cx="539750" cy="2520950"/>
          </a:xfrm>
          <a:prstGeom prst="rect">
            <a:avLst/>
          </a:prstGeom>
          <a:solidFill>
            <a:srgbClr val="FFD6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5197104" y="1782761"/>
            <a:ext cx="539750" cy="2520950"/>
          </a:xfrm>
          <a:prstGeom prst="rect">
            <a:avLst/>
          </a:prstGeom>
          <a:solidFill>
            <a:srgbClr val="FFDD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5993938" y="1782761"/>
            <a:ext cx="539750" cy="2520950"/>
          </a:xfrm>
          <a:prstGeom prst="rect">
            <a:avLst/>
          </a:prstGeom>
          <a:solidFill>
            <a:srgbClr val="FFEA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6790772" y="1782761"/>
            <a:ext cx="539750" cy="2520950"/>
          </a:xfrm>
          <a:prstGeom prst="rect">
            <a:avLst/>
          </a:prstGeom>
          <a:solidFill>
            <a:srgbClr val="FFF5D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p:cNvSpPr/>
          <p:nvPr/>
        </p:nvSpPr>
        <p:spPr>
          <a:xfrm>
            <a:off x="10017298" y="1782761"/>
            <a:ext cx="539750" cy="25209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p:cNvSpPr/>
          <p:nvPr/>
        </p:nvSpPr>
        <p:spPr>
          <a:xfrm>
            <a:off x="4158920" y="1769562"/>
            <a:ext cx="230957" cy="25515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p:cNvSpPr/>
          <p:nvPr/>
        </p:nvSpPr>
        <p:spPr>
          <a:xfrm>
            <a:off x="4953877" y="1769562"/>
            <a:ext cx="230957" cy="25515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p:cNvSpPr/>
          <p:nvPr/>
        </p:nvSpPr>
        <p:spPr>
          <a:xfrm>
            <a:off x="5752588" y="1769562"/>
            <a:ext cx="230957" cy="25515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p:cNvSpPr/>
          <p:nvPr/>
        </p:nvSpPr>
        <p:spPr>
          <a:xfrm>
            <a:off x="6547545" y="1769562"/>
            <a:ext cx="230957" cy="25515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p:cNvSpPr/>
          <p:nvPr/>
        </p:nvSpPr>
        <p:spPr>
          <a:xfrm>
            <a:off x="8696443" y="1786980"/>
            <a:ext cx="230957" cy="25515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15"/>
          <p:cNvSpPr/>
          <p:nvPr/>
        </p:nvSpPr>
        <p:spPr>
          <a:xfrm>
            <a:off x="3062952" y="1782761"/>
            <a:ext cx="230957" cy="2520950"/>
          </a:xfrm>
          <a:prstGeom prst="rect">
            <a:avLst/>
          </a:prstGeom>
          <a:no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p:cNvSpPr/>
          <p:nvPr/>
        </p:nvSpPr>
        <p:spPr>
          <a:xfrm>
            <a:off x="3581918" y="4338547"/>
            <a:ext cx="4480471" cy="3659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p:cNvSpPr/>
          <p:nvPr/>
        </p:nvSpPr>
        <p:spPr>
          <a:xfrm>
            <a:off x="3581917" y="1386157"/>
            <a:ext cx="4480471" cy="3659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ight Arrow 18"/>
          <p:cNvSpPr/>
          <p:nvPr/>
        </p:nvSpPr>
        <p:spPr>
          <a:xfrm rot="10800000">
            <a:off x="2601310" y="2809556"/>
            <a:ext cx="7014715" cy="467360"/>
          </a:xfrm>
          <a:prstGeom prst="rightArrow">
            <a:avLst/>
          </a:prstGeom>
          <a:solidFill>
            <a:srgbClr val="4FD1FF">
              <a:alpha val="50196"/>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TextBox 20"/>
          <p:cNvSpPr txBox="1"/>
          <p:nvPr/>
        </p:nvSpPr>
        <p:spPr>
          <a:xfrm>
            <a:off x="501227" y="4704534"/>
            <a:ext cx="2269066" cy="523220"/>
          </a:xfrm>
          <a:prstGeom prst="rect">
            <a:avLst/>
          </a:prstGeom>
          <a:noFill/>
        </p:spPr>
        <p:txBody>
          <a:bodyPr wrap="square" rtlCol="0">
            <a:spAutoFit/>
          </a:bodyPr>
          <a:lstStyle/>
          <a:p>
            <a:r>
              <a:rPr lang="en-CA" sz="1400" dirty="0" smtClean="0">
                <a:latin typeface="Calibri" panose="020F0502020204030204" pitchFamily="34" charset="0"/>
                <a:cs typeface="Calibri" panose="020F0502020204030204" pitchFamily="34" charset="0"/>
              </a:rPr>
              <a:t>Short term storage for finished modules</a:t>
            </a:r>
            <a:endParaRPr lang="en-CA" sz="1400" dirty="0">
              <a:latin typeface="Calibri" panose="020F0502020204030204" pitchFamily="34" charset="0"/>
              <a:cs typeface="Calibri" panose="020F0502020204030204" pitchFamily="34" charset="0"/>
            </a:endParaRPr>
          </a:p>
        </p:txBody>
      </p:sp>
      <p:sp>
        <p:nvSpPr>
          <p:cNvPr id="22" name="TextBox 21"/>
          <p:cNvSpPr txBox="1"/>
          <p:nvPr/>
        </p:nvSpPr>
        <p:spPr>
          <a:xfrm>
            <a:off x="3553086" y="4704534"/>
            <a:ext cx="2269066" cy="738664"/>
          </a:xfrm>
          <a:prstGeom prst="rect">
            <a:avLst/>
          </a:prstGeom>
          <a:noFill/>
        </p:spPr>
        <p:txBody>
          <a:bodyPr wrap="square" rtlCol="0">
            <a:spAutoFit/>
          </a:bodyPr>
          <a:lstStyle/>
          <a:p>
            <a:r>
              <a:rPr lang="en-CA" sz="1400" dirty="0" smtClean="0">
                <a:latin typeface="Calibri" panose="020F0502020204030204" pitchFamily="34" charset="0"/>
                <a:cs typeface="Calibri" panose="020F0502020204030204" pitchFamily="34" charset="0"/>
              </a:rPr>
              <a:t>Multi stage finishing line, orientation of modules is perpendicular to the flow</a:t>
            </a:r>
            <a:endParaRPr lang="en-CA" sz="1400" dirty="0">
              <a:latin typeface="Calibri" panose="020F0502020204030204" pitchFamily="34" charset="0"/>
              <a:cs typeface="Calibri" panose="020F0502020204030204" pitchFamily="34" charset="0"/>
            </a:endParaRPr>
          </a:p>
        </p:txBody>
      </p:sp>
      <p:sp>
        <p:nvSpPr>
          <p:cNvPr id="23" name="TextBox 22"/>
          <p:cNvSpPr txBox="1"/>
          <p:nvPr/>
        </p:nvSpPr>
        <p:spPr>
          <a:xfrm>
            <a:off x="9246073" y="4704534"/>
            <a:ext cx="2269066" cy="738664"/>
          </a:xfrm>
          <a:prstGeom prst="rect">
            <a:avLst/>
          </a:prstGeom>
          <a:noFill/>
        </p:spPr>
        <p:txBody>
          <a:bodyPr wrap="square" rtlCol="0">
            <a:spAutoFit/>
          </a:bodyPr>
          <a:lstStyle/>
          <a:p>
            <a:r>
              <a:rPr lang="en-CA" sz="1400" dirty="0" smtClean="0">
                <a:latin typeface="Calibri" panose="020F0502020204030204" pitchFamily="34" charset="0"/>
                <a:cs typeface="Calibri" panose="020F0502020204030204" pitchFamily="34" charset="0"/>
              </a:rPr>
              <a:t>First stage, assembly of  prefabricated floor, walls and ceiling</a:t>
            </a:r>
            <a:endParaRPr lang="en-CA" sz="1400" dirty="0">
              <a:latin typeface="Calibri" panose="020F0502020204030204" pitchFamily="34" charset="0"/>
              <a:cs typeface="Calibri" panose="020F0502020204030204" pitchFamily="34" charset="0"/>
            </a:endParaRPr>
          </a:p>
        </p:txBody>
      </p:sp>
      <p:sp>
        <p:nvSpPr>
          <p:cNvPr id="24" name="Rectangle 23"/>
          <p:cNvSpPr/>
          <p:nvPr/>
        </p:nvSpPr>
        <p:spPr>
          <a:xfrm flipH="1">
            <a:off x="677356" y="5647948"/>
            <a:ext cx="715108" cy="22897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TextBox 24"/>
          <p:cNvSpPr txBox="1"/>
          <p:nvPr/>
        </p:nvSpPr>
        <p:spPr>
          <a:xfrm>
            <a:off x="1486959" y="5647948"/>
            <a:ext cx="3193414" cy="307777"/>
          </a:xfrm>
          <a:prstGeom prst="rect">
            <a:avLst/>
          </a:prstGeom>
          <a:noFill/>
        </p:spPr>
        <p:txBody>
          <a:bodyPr wrap="square" rtlCol="0">
            <a:spAutoFit/>
          </a:bodyPr>
          <a:lstStyle/>
          <a:p>
            <a:r>
              <a:rPr lang="en-CA" sz="1400" dirty="0" smtClean="0">
                <a:latin typeface="Calibri" panose="020F0502020204030204" pitchFamily="34" charset="0"/>
                <a:cs typeface="Calibri" panose="020F0502020204030204" pitchFamily="34" charset="0"/>
              </a:rPr>
              <a:t>Lifted traffic area (walkways and bridges)</a:t>
            </a:r>
            <a:endParaRPr lang="en-CA" sz="1400" dirty="0">
              <a:latin typeface="Calibri" panose="020F0502020204030204" pitchFamily="34" charset="0"/>
              <a:cs typeface="Calibri" panose="020F0502020204030204" pitchFamily="34" charset="0"/>
            </a:endParaRPr>
          </a:p>
        </p:txBody>
      </p:sp>
      <p:sp>
        <p:nvSpPr>
          <p:cNvPr id="26" name="Rectangle 25"/>
          <p:cNvSpPr/>
          <p:nvPr/>
        </p:nvSpPr>
        <p:spPr>
          <a:xfrm>
            <a:off x="528981" y="6493162"/>
            <a:ext cx="1545295" cy="307777"/>
          </a:xfrm>
          <a:prstGeom prst="rect">
            <a:avLst/>
          </a:prstGeom>
        </p:spPr>
        <p:txBody>
          <a:bodyPr wrap="none">
            <a:spAutoFit/>
          </a:bodyPr>
          <a:lstStyle/>
          <a:p>
            <a:r>
              <a:rPr lang="en-US" sz="1400" dirty="0" smtClean="0">
                <a:solidFill>
                  <a:schemeClr val="tx1">
                    <a:lumMod val="65000"/>
                    <a:lumOff val="35000"/>
                  </a:schemeClr>
                </a:solidFill>
                <a:latin typeface="Calibri" panose="020F0502020204030204" pitchFamily="34" charset="0"/>
                <a:cs typeface="Calibri" panose="020F0502020204030204" pitchFamily="34" charset="0"/>
              </a:rPr>
              <a:t>Graphic: </a:t>
            </a:r>
            <a:r>
              <a:rPr lang="en-US" sz="1400" dirty="0">
                <a:solidFill>
                  <a:schemeClr val="tx1">
                    <a:lumMod val="65000"/>
                    <a:lumOff val="35000"/>
                  </a:schemeClr>
                </a:solidFill>
                <a:latin typeface="Calibri" panose="020F0502020204030204" pitchFamily="34" charset="0"/>
                <a:cs typeface="Calibri" panose="020F0502020204030204" pitchFamily="34" charset="0"/>
              </a:rPr>
              <a:t>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3252596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Wall panels added to floor</a:t>
            </a:r>
          </a:p>
        </p:txBody>
      </p:sp>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1"/>
          <a:stretch/>
        </p:blipFill>
        <p:spPr>
          <a:xfrm>
            <a:off x="6132986" y="1376363"/>
            <a:ext cx="5407320" cy="3049705"/>
          </a:xfr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5194" y="1376361"/>
            <a:ext cx="5395746" cy="3049704"/>
          </a:xfrm>
          <a:prstGeom prst="rect">
            <a:avLst/>
          </a:prstGeom>
        </p:spPr>
      </p:pic>
      <p:sp>
        <p:nvSpPr>
          <p:cNvPr id="7" name="Rectangle 6"/>
          <p:cNvSpPr/>
          <p:nvPr/>
        </p:nvSpPr>
        <p:spPr>
          <a:xfrm>
            <a:off x="533148" y="4426065"/>
            <a:ext cx="1348574" cy="307777"/>
          </a:xfrm>
          <a:prstGeom prst="rect">
            <a:avLst/>
          </a:prstGeom>
        </p:spPr>
        <p:txBody>
          <a:bodyPr wrap="none">
            <a:spAutoFit/>
          </a:bodyPr>
          <a:lstStyle/>
          <a:p>
            <a:r>
              <a:rPr lang="en-US" sz="1400" dirty="0" err="1">
                <a:solidFill>
                  <a:schemeClr val="tx1">
                    <a:lumMod val="65000"/>
                    <a:lumOff val="35000"/>
                  </a:schemeClr>
                </a:solidFill>
                <a:latin typeface="Calibri" panose="020F0502020204030204" pitchFamily="34" charset="0"/>
                <a:cs typeface="Calibri" panose="020F0502020204030204" pitchFamily="34" charset="0"/>
              </a:rPr>
              <a:t>BoKlok</a:t>
            </a:r>
            <a:r>
              <a:rPr lang="en-US" sz="1400" dirty="0">
                <a:solidFill>
                  <a:schemeClr val="tx1">
                    <a:lumMod val="65000"/>
                    <a:lumOff val="35000"/>
                  </a:schemeClr>
                </a:solidFill>
                <a:latin typeface="Calibri" panose="020F0502020204030204" pitchFamily="34" charset="0"/>
                <a:cs typeface="Calibri" panose="020F0502020204030204" pitchFamily="34" charset="0"/>
              </a:rPr>
              <a:t>, Sweden</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8" name="Rectangle 7"/>
          <p:cNvSpPr/>
          <p:nvPr/>
        </p:nvSpPr>
        <p:spPr>
          <a:xfrm>
            <a:off x="528981" y="6493162"/>
            <a:ext cx="1486304"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Photos: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8056424"/>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Finishing line, perpendicular</a:t>
            </a:r>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rot="5400000">
            <a:off x="2238374" y="2276477"/>
            <a:ext cx="4114800" cy="2314575"/>
          </a:xfr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279336" y="2263053"/>
            <a:ext cx="4129022" cy="2322575"/>
          </a:xfrm>
          <a:prstGeom prst="rect">
            <a:avLst/>
          </a:prstGeom>
        </p:spPr>
      </p:pic>
      <p:pic>
        <p:nvPicPr>
          <p:cNvPr id="6" name="Content Placeholder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8150381" y="1371703"/>
            <a:ext cx="3649131"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4745478" y="2275971"/>
            <a:ext cx="4112487" cy="2313274"/>
          </a:xfrm>
          <a:prstGeom prst="rect">
            <a:avLst/>
          </a:prstGeom>
        </p:spPr>
      </p:pic>
      <p:sp>
        <p:nvSpPr>
          <p:cNvPr id="8" name="Rectangle 7"/>
          <p:cNvSpPr/>
          <p:nvPr/>
        </p:nvSpPr>
        <p:spPr>
          <a:xfrm>
            <a:off x="533148" y="5488852"/>
            <a:ext cx="1348574" cy="307777"/>
          </a:xfrm>
          <a:prstGeom prst="rect">
            <a:avLst/>
          </a:prstGeom>
        </p:spPr>
        <p:txBody>
          <a:bodyPr wrap="none">
            <a:spAutoFit/>
          </a:bodyPr>
          <a:lstStyle/>
          <a:p>
            <a:r>
              <a:rPr lang="en-US" sz="1400" dirty="0" err="1">
                <a:solidFill>
                  <a:schemeClr val="tx1">
                    <a:lumMod val="65000"/>
                    <a:lumOff val="35000"/>
                  </a:schemeClr>
                </a:solidFill>
                <a:latin typeface="Calibri" panose="020F0502020204030204" pitchFamily="34" charset="0"/>
                <a:cs typeface="Calibri" panose="020F0502020204030204" pitchFamily="34" charset="0"/>
              </a:rPr>
              <a:t>BoKlok</a:t>
            </a:r>
            <a:r>
              <a:rPr lang="en-US" sz="1400" dirty="0">
                <a:solidFill>
                  <a:schemeClr val="tx1">
                    <a:lumMod val="65000"/>
                    <a:lumOff val="35000"/>
                  </a:schemeClr>
                </a:solidFill>
                <a:latin typeface="Calibri" panose="020F0502020204030204" pitchFamily="34" charset="0"/>
                <a:cs typeface="Calibri" panose="020F0502020204030204" pitchFamily="34" charset="0"/>
              </a:rPr>
              <a:t>, Sweden</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9" name="Rectangle 8"/>
          <p:cNvSpPr/>
          <p:nvPr/>
        </p:nvSpPr>
        <p:spPr>
          <a:xfrm>
            <a:off x="528981" y="6493162"/>
            <a:ext cx="1486304"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Photos: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78251747"/>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Connector 31"/>
          <p:cNvCxnSpPr/>
          <p:nvPr/>
        </p:nvCxnSpPr>
        <p:spPr>
          <a:xfrm>
            <a:off x="383165" y="4219046"/>
            <a:ext cx="10877974" cy="0"/>
          </a:xfrm>
          <a:prstGeom prst="line">
            <a:avLst/>
          </a:prstGeom>
        </p:spPr>
        <p:style>
          <a:lnRef idx="1">
            <a:schemeClr val="dk1"/>
          </a:lnRef>
          <a:fillRef idx="0">
            <a:schemeClr val="dk1"/>
          </a:fillRef>
          <a:effectRef idx="0">
            <a:schemeClr val="dk1"/>
          </a:effectRef>
          <a:fontRef idx="minor">
            <a:schemeClr val="tx1"/>
          </a:fontRef>
        </p:style>
      </p:cxnSp>
      <p:cxnSp>
        <p:nvCxnSpPr>
          <p:cNvPr id="31" name="Straight Connector 30"/>
          <p:cNvCxnSpPr/>
          <p:nvPr/>
        </p:nvCxnSpPr>
        <p:spPr>
          <a:xfrm>
            <a:off x="383165" y="4032780"/>
            <a:ext cx="10877974" cy="0"/>
          </a:xfrm>
          <a:prstGeom prst="line">
            <a:avLst/>
          </a:prstGeom>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lstStyle/>
          <a:p>
            <a:r>
              <a:rPr lang="en-CA" dirty="0" smtClean="0"/>
              <a:t>Modular finishing line linear to the flow</a:t>
            </a:r>
            <a:endParaRPr lang="en-CA" dirty="0"/>
          </a:p>
        </p:txBody>
      </p:sp>
      <p:sp>
        <p:nvSpPr>
          <p:cNvPr id="3" name="Rectangle 2"/>
          <p:cNvSpPr/>
          <p:nvPr/>
        </p:nvSpPr>
        <p:spPr>
          <a:xfrm>
            <a:off x="623888" y="3101925"/>
            <a:ext cx="1177762" cy="30626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p:cNvSpPr/>
          <p:nvPr/>
        </p:nvSpPr>
        <p:spPr>
          <a:xfrm>
            <a:off x="623888" y="3976421"/>
            <a:ext cx="1177762" cy="30626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1945492" y="3976420"/>
            <a:ext cx="1183198" cy="306263"/>
          </a:xfrm>
          <a:prstGeom prst="rect">
            <a:avLst/>
          </a:prstGeom>
          <a:solidFill>
            <a:srgbClr val="FFD0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3181809" y="3980570"/>
            <a:ext cx="1183995" cy="302113"/>
          </a:xfrm>
          <a:prstGeom prst="rect">
            <a:avLst/>
          </a:prstGeom>
          <a:solidFill>
            <a:srgbClr val="FFD6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4437593" y="3984311"/>
            <a:ext cx="1183995" cy="306264"/>
          </a:xfrm>
          <a:prstGeom prst="rect">
            <a:avLst/>
          </a:prstGeom>
          <a:solidFill>
            <a:srgbClr val="FFDD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5674707" y="3976419"/>
            <a:ext cx="1183995" cy="306264"/>
          </a:xfrm>
          <a:prstGeom prst="rect">
            <a:avLst/>
          </a:prstGeom>
          <a:solidFill>
            <a:srgbClr val="FFEA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6930491" y="3976419"/>
            <a:ext cx="1183995" cy="306264"/>
          </a:xfrm>
          <a:prstGeom prst="rect">
            <a:avLst/>
          </a:prstGeom>
          <a:solidFill>
            <a:srgbClr val="FFF5D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p:cNvSpPr/>
          <p:nvPr/>
        </p:nvSpPr>
        <p:spPr>
          <a:xfrm>
            <a:off x="9928787" y="3976875"/>
            <a:ext cx="1183995" cy="3058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p:cNvSpPr/>
          <p:nvPr/>
        </p:nvSpPr>
        <p:spPr>
          <a:xfrm>
            <a:off x="1855893" y="3573479"/>
            <a:ext cx="9659246" cy="3659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ight Arrow 18"/>
          <p:cNvSpPr/>
          <p:nvPr/>
        </p:nvSpPr>
        <p:spPr>
          <a:xfrm rot="10800000">
            <a:off x="2995447" y="2914769"/>
            <a:ext cx="7788165" cy="467360"/>
          </a:xfrm>
          <a:prstGeom prst="rightArrow">
            <a:avLst/>
          </a:prstGeom>
          <a:solidFill>
            <a:srgbClr val="4FD1FF">
              <a:alpha val="50196"/>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TextBox 20"/>
          <p:cNvSpPr txBox="1"/>
          <p:nvPr/>
        </p:nvSpPr>
        <p:spPr>
          <a:xfrm>
            <a:off x="553232" y="1687251"/>
            <a:ext cx="2269066" cy="523220"/>
          </a:xfrm>
          <a:prstGeom prst="rect">
            <a:avLst/>
          </a:prstGeom>
          <a:noFill/>
        </p:spPr>
        <p:txBody>
          <a:bodyPr wrap="square" rtlCol="0">
            <a:spAutoFit/>
          </a:bodyPr>
          <a:lstStyle/>
          <a:p>
            <a:r>
              <a:rPr lang="en-CA" sz="1400" dirty="0" smtClean="0">
                <a:latin typeface="Calibri" panose="020F0502020204030204" pitchFamily="34" charset="0"/>
                <a:cs typeface="Calibri" panose="020F0502020204030204" pitchFamily="34" charset="0"/>
              </a:rPr>
              <a:t>Short term storage for finished modules</a:t>
            </a:r>
            <a:endParaRPr lang="en-CA" sz="1400" dirty="0">
              <a:latin typeface="Calibri" panose="020F0502020204030204" pitchFamily="34" charset="0"/>
              <a:cs typeface="Calibri" panose="020F0502020204030204" pitchFamily="34" charset="0"/>
            </a:endParaRPr>
          </a:p>
        </p:txBody>
      </p:sp>
      <p:sp>
        <p:nvSpPr>
          <p:cNvPr id="22" name="TextBox 21"/>
          <p:cNvSpPr txBox="1"/>
          <p:nvPr/>
        </p:nvSpPr>
        <p:spPr>
          <a:xfrm>
            <a:off x="3545840" y="4446730"/>
            <a:ext cx="2269066" cy="738664"/>
          </a:xfrm>
          <a:prstGeom prst="rect">
            <a:avLst/>
          </a:prstGeom>
          <a:noFill/>
        </p:spPr>
        <p:txBody>
          <a:bodyPr wrap="square" rtlCol="0">
            <a:spAutoFit/>
          </a:bodyPr>
          <a:lstStyle/>
          <a:p>
            <a:r>
              <a:rPr lang="en-CA" sz="1400" dirty="0" smtClean="0">
                <a:latin typeface="Calibri" panose="020F0502020204030204" pitchFamily="34" charset="0"/>
                <a:cs typeface="Calibri" panose="020F0502020204030204" pitchFamily="34" charset="0"/>
              </a:rPr>
              <a:t>Multi stage finishing line, orientation of modules is perpendicular to the flow</a:t>
            </a:r>
            <a:endParaRPr lang="en-CA" sz="1400" dirty="0">
              <a:latin typeface="Calibri" panose="020F0502020204030204" pitchFamily="34" charset="0"/>
              <a:cs typeface="Calibri" panose="020F0502020204030204" pitchFamily="34" charset="0"/>
            </a:endParaRPr>
          </a:p>
        </p:txBody>
      </p:sp>
      <p:sp>
        <p:nvSpPr>
          <p:cNvPr id="23" name="TextBox 22"/>
          <p:cNvSpPr txBox="1"/>
          <p:nvPr/>
        </p:nvSpPr>
        <p:spPr>
          <a:xfrm>
            <a:off x="9380624" y="4446066"/>
            <a:ext cx="2269066" cy="738664"/>
          </a:xfrm>
          <a:prstGeom prst="rect">
            <a:avLst/>
          </a:prstGeom>
          <a:noFill/>
        </p:spPr>
        <p:txBody>
          <a:bodyPr wrap="square" rtlCol="0">
            <a:spAutoFit/>
          </a:bodyPr>
          <a:lstStyle/>
          <a:p>
            <a:r>
              <a:rPr lang="en-CA" sz="1400" dirty="0" smtClean="0">
                <a:latin typeface="Calibri" panose="020F0502020204030204" pitchFamily="34" charset="0"/>
                <a:cs typeface="Calibri" panose="020F0502020204030204" pitchFamily="34" charset="0"/>
              </a:rPr>
              <a:t>First stage, assembly of  prefabricated floor, walls and ceiling</a:t>
            </a:r>
            <a:endParaRPr lang="en-CA" sz="1400" dirty="0">
              <a:latin typeface="Calibri" panose="020F0502020204030204" pitchFamily="34" charset="0"/>
              <a:cs typeface="Calibri" panose="020F0502020204030204" pitchFamily="34" charset="0"/>
            </a:endParaRPr>
          </a:p>
        </p:txBody>
      </p:sp>
      <p:sp>
        <p:nvSpPr>
          <p:cNvPr id="24" name="Rectangle 23"/>
          <p:cNvSpPr/>
          <p:nvPr/>
        </p:nvSpPr>
        <p:spPr>
          <a:xfrm flipH="1">
            <a:off x="677356" y="5647948"/>
            <a:ext cx="715108" cy="22897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TextBox 24"/>
          <p:cNvSpPr txBox="1"/>
          <p:nvPr/>
        </p:nvSpPr>
        <p:spPr>
          <a:xfrm>
            <a:off x="1486959" y="5647948"/>
            <a:ext cx="3193414" cy="307777"/>
          </a:xfrm>
          <a:prstGeom prst="rect">
            <a:avLst/>
          </a:prstGeom>
          <a:noFill/>
        </p:spPr>
        <p:txBody>
          <a:bodyPr wrap="square" rtlCol="0">
            <a:spAutoFit/>
          </a:bodyPr>
          <a:lstStyle/>
          <a:p>
            <a:r>
              <a:rPr lang="en-CA" sz="1400" dirty="0" smtClean="0">
                <a:latin typeface="Calibri" panose="020F0502020204030204" pitchFamily="34" charset="0"/>
                <a:cs typeface="Calibri" panose="020F0502020204030204" pitchFamily="34" charset="0"/>
              </a:rPr>
              <a:t>Lifted traffic area (walkway)</a:t>
            </a:r>
            <a:endParaRPr lang="en-CA" sz="1400" dirty="0">
              <a:latin typeface="Calibri" panose="020F0502020204030204" pitchFamily="34" charset="0"/>
              <a:cs typeface="Calibri" panose="020F0502020204030204" pitchFamily="34" charset="0"/>
            </a:endParaRPr>
          </a:p>
        </p:txBody>
      </p:sp>
      <p:sp>
        <p:nvSpPr>
          <p:cNvPr id="26" name="Rectangle 25"/>
          <p:cNvSpPr/>
          <p:nvPr/>
        </p:nvSpPr>
        <p:spPr>
          <a:xfrm>
            <a:off x="528981" y="6493162"/>
            <a:ext cx="1545295" cy="307777"/>
          </a:xfrm>
          <a:prstGeom prst="rect">
            <a:avLst/>
          </a:prstGeom>
        </p:spPr>
        <p:txBody>
          <a:bodyPr wrap="none">
            <a:spAutoFit/>
          </a:bodyPr>
          <a:lstStyle/>
          <a:p>
            <a:r>
              <a:rPr lang="en-US" sz="1400" dirty="0" smtClean="0">
                <a:solidFill>
                  <a:schemeClr val="tx1">
                    <a:lumMod val="65000"/>
                    <a:lumOff val="35000"/>
                  </a:schemeClr>
                </a:solidFill>
                <a:latin typeface="Calibri" panose="020F0502020204030204" pitchFamily="34" charset="0"/>
                <a:cs typeface="Calibri" panose="020F0502020204030204" pitchFamily="34" charset="0"/>
              </a:rPr>
              <a:t>Graphic: </a:t>
            </a:r>
            <a:r>
              <a:rPr lang="en-US" sz="1400" dirty="0">
                <a:solidFill>
                  <a:schemeClr val="tx1">
                    <a:lumMod val="65000"/>
                    <a:lumOff val="35000"/>
                  </a:schemeClr>
                </a:solidFill>
                <a:latin typeface="Calibri" panose="020F0502020204030204" pitchFamily="34" charset="0"/>
                <a:cs typeface="Calibri" panose="020F0502020204030204" pitchFamily="34" charset="0"/>
              </a:rPr>
              <a:t>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29" name="Rectangle 28"/>
          <p:cNvSpPr/>
          <p:nvPr/>
        </p:nvSpPr>
        <p:spPr>
          <a:xfrm>
            <a:off x="623888" y="2684611"/>
            <a:ext cx="1177762" cy="30626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15752911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Finishing line, linear</a:t>
            </a:r>
          </a:p>
        </p:txBody>
      </p:sp>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rot="5400000">
            <a:off x="6889350" y="1465219"/>
            <a:ext cx="2163848" cy="1986136"/>
          </a:xfr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7640" y="1376363"/>
            <a:ext cx="3850598" cy="2165961"/>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4647808" y="1468710"/>
            <a:ext cx="2170828" cy="1986134"/>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7641" y="3710964"/>
            <a:ext cx="3850597" cy="2165961"/>
          </a:xfrm>
          <a:prstGeom prst="rect">
            <a:avLst/>
          </a:prstGeom>
        </p:spPr>
      </p:pic>
      <p:sp>
        <p:nvSpPr>
          <p:cNvPr id="9" name="Rectangle 8"/>
          <p:cNvSpPr/>
          <p:nvPr/>
        </p:nvSpPr>
        <p:spPr>
          <a:xfrm>
            <a:off x="528981" y="6493162"/>
            <a:ext cx="1486304"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Photos: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0" name="Rectangle 9"/>
          <p:cNvSpPr/>
          <p:nvPr/>
        </p:nvSpPr>
        <p:spPr>
          <a:xfrm>
            <a:off x="538534" y="5891676"/>
            <a:ext cx="1467197"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EXJÖHUS Sweden</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pic>
        <p:nvPicPr>
          <p:cNvPr id="11" name="Picture 10"/>
          <p:cNvPicPr>
            <a:picLocks noChangeAspect="1"/>
          </p:cNvPicPr>
          <p:nvPr/>
        </p:nvPicPr>
        <p:blipFill rotWithShape="1">
          <a:blip r:embed="rId7" cstate="screen">
            <a:extLst>
              <a:ext uri="{BEBA8EAE-BF5A-486C-A8C5-ECC9F3942E4B}">
                <a14:imgProps xmlns:a14="http://schemas.microsoft.com/office/drawing/2010/main">
                  <a14:imgLayer r:embed="rId8">
                    <a14:imgEffect>
                      <a14:sharpenSoften amount="25000"/>
                    </a14:imgEffect>
                    <a14:imgEffect>
                      <a14:saturation sat="66000"/>
                    </a14:imgEffect>
                    <a14:imgEffect>
                      <a14:brightnessContrast bright="20000"/>
                    </a14:imgEffect>
                  </a14:imgLayer>
                </a14:imgProps>
              </a:ext>
              <a:ext uri="{28A0092B-C50C-407E-A947-70E740481C1C}">
                <a14:useLocalDpi xmlns:a14="http://schemas.microsoft.com/office/drawing/2010/main"/>
              </a:ext>
            </a:extLst>
          </a:blip>
          <a:srcRect l="36400" r="2769"/>
          <a:stretch/>
        </p:blipFill>
        <p:spPr>
          <a:xfrm rot="5400000">
            <a:off x="6896996" y="3792174"/>
            <a:ext cx="2156865" cy="1994446"/>
          </a:xfrm>
          <a:prstGeom prst="rect">
            <a:avLst/>
          </a:prstGeom>
        </p:spPr>
      </p:pic>
      <p:pic>
        <p:nvPicPr>
          <p:cNvPr id="13" name="Picture 12"/>
          <p:cNvPicPr>
            <a:picLocks noChangeAspect="1"/>
          </p:cNvPicPr>
          <p:nvPr/>
        </p:nvPicPr>
        <p:blipFill rotWithShape="1">
          <a:blip r:embed="rId9" cstate="screen">
            <a:extLst>
              <a:ext uri="{BEBA8EAE-BF5A-486C-A8C5-ECC9F3942E4B}">
                <a14:imgProps xmlns:a14="http://schemas.microsoft.com/office/drawing/2010/main">
                  <a14:imgLayer r:embed="rId10">
                    <a14:imgEffect>
                      <a14:sharpenSoften amount="25000"/>
                    </a14:imgEffect>
                    <a14:imgEffect>
                      <a14:saturation sat="66000"/>
                    </a14:imgEffect>
                    <a14:imgEffect>
                      <a14:brightnessContrast bright="20000"/>
                    </a14:imgEffect>
                  </a14:imgLayer>
                </a14:imgProps>
              </a:ext>
              <a:ext uri="{28A0092B-C50C-407E-A947-70E740481C1C}">
                <a14:useLocalDpi xmlns:a14="http://schemas.microsoft.com/office/drawing/2010/main"/>
              </a:ext>
            </a:extLst>
          </a:blip>
          <a:srcRect l="18281" r="20692"/>
          <a:stretch/>
        </p:blipFill>
        <p:spPr>
          <a:xfrm rot="5400000">
            <a:off x="4661137" y="3795665"/>
            <a:ext cx="2163848" cy="1994447"/>
          </a:xfrm>
          <a:prstGeom prst="rect">
            <a:avLst/>
          </a:prstGeom>
        </p:spPr>
      </p:pic>
    </p:spTree>
    <p:extLst>
      <p:ext uri="{BB962C8B-B14F-4D97-AF65-F5344CB8AC3E}">
        <p14:creationId xmlns:p14="http://schemas.microsoft.com/office/powerpoint/2010/main" val="1059917923"/>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grpSp>
        <p:nvGrpSpPr>
          <p:cNvPr id="5" name="Group 4">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6" name="Group 5">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1" name="TextBox 10">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chemeClr val="tx1">
                        <a:lumMod val="50000"/>
                        <a:lumOff val="50000"/>
                      </a:schemeClr>
                    </a:solidFill>
                  </a:rPr>
                  <a:t>Canadian</a:t>
                </a:r>
              </a:p>
              <a:p>
                <a:pPr>
                  <a:buClr>
                    <a:schemeClr val="tx1"/>
                  </a:buClr>
                </a:pPr>
                <a:r>
                  <a:rPr lang="en-US" sz="1067" dirty="0">
                    <a:solidFill>
                      <a:schemeClr val="tx1">
                        <a:lumMod val="50000"/>
                        <a:lumOff val="50000"/>
                      </a:schemeClr>
                    </a:solidFill>
                  </a:rPr>
                  <a:t>Wood</a:t>
                </a:r>
              </a:p>
              <a:p>
                <a:pPr>
                  <a:buClr>
                    <a:schemeClr val="tx1"/>
                  </a:buClr>
                </a:pPr>
                <a:r>
                  <a:rPr lang="en-US" sz="1067" dirty="0">
                    <a:solidFill>
                      <a:schemeClr val="tx1">
                        <a:lumMod val="50000"/>
                        <a:lumOff val="50000"/>
                      </a:schemeClr>
                    </a:solidFill>
                  </a:rPr>
                  <a:t>Council</a:t>
                </a:r>
                <a:endParaRPr lang="en-CA" sz="1067" dirty="0" err="1">
                  <a:solidFill>
                    <a:schemeClr val="tx1">
                      <a:lumMod val="50000"/>
                      <a:lumOff val="50000"/>
                    </a:schemeClr>
                  </a:solidFill>
                </a:endParaRPr>
              </a:p>
            </p:txBody>
          </p:sp>
          <p:sp>
            <p:nvSpPr>
              <p:cNvPr id="12" name="TextBox 11">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chemeClr val="tx1">
                        <a:lumMod val="50000"/>
                        <a:lumOff val="50000"/>
                      </a:schemeClr>
                    </a:solidFill>
                  </a:rPr>
                  <a:t>Conseil</a:t>
                </a:r>
              </a:p>
              <a:p>
                <a:pPr>
                  <a:buClr>
                    <a:schemeClr val="tx1"/>
                  </a:buClr>
                </a:pPr>
                <a:r>
                  <a:rPr lang="en-US" sz="1067" dirty="0" err="1">
                    <a:solidFill>
                      <a:schemeClr val="tx1">
                        <a:lumMod val="50000"/>
                        <a:lumOff val="50000"/>
                      </a:schemeClr>
                    </a:solidFill>
                  </a:rPr>
                  <a:t>canadien</a:t>
                </a:r>
                <a:endParaRPr lang="en-US" sz="1067" dirty="0">
                  <a:solidFill>
                    <a:schemeClr val="tx1">
                      <a:lumMod val="50000"/>
                      <a:lumOff val="50000"/>
                    </a:schemeClr>
                  </a:solidFill>
                </a:endParaRPr>
              </a:p>
              <a:p>
                <a:pPr>
                  <a:buClr>
                    <a:schemeClr val="tx1"/>
                  </a:buClr>
                </a:pPr>
                <a:r>
                  <a:rPr lang="en-US" sz="1067" dirty="0">
                    <a:solidFill>
                      <a:schemeClr val="tx1">
                        <a:lumMod val="50000"/>
                        <a:lumOff val="50000"/>
                      </a:schemeClr>
                    </a:solidFill>
                  </a:rPr>
                  <a:t>du </a:t>
                </a:r>
                <a:r>
                  <a:rPr lang="en-US" sz="1067" dirty="0" err="1">
                    <a:solidFill>
                      <a:schemeClr val="tx1">
                        <a:lumMod val="50000"/>
                        <a:lumOff val="50000"/>
                      </a:schemeClr>
                    </a:solidFill>
                  </a:rPr>
                  <a:t>bois</a:t>
                </a:r>
                <a:endParaRPr lang="en-CA" sz="1067" dirty="0" err="1">
                  <a:solidFill>
                    <a:schemeClr val="tx1">
                      <a:lumMod val="50000"/>
                      <a:lumOff val="50000"/>
                    </a:schemeClr>
                  </a:solidFill>
                </a:endParaRPr>
              </a:p>
            </p:txBody>
          </p:sp>
          <p:sp>
            <p:nvSpPr>
              <p:cNvPr id="13" name="Diagonal Stripe 12">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sp>
            <p:nvSpPr>
              <p:cNvPr id="14" name="Diagonal Stripe 13">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grpSp>
        <p:grpSp>
          <p:nvGrpSpPr>
            <p:cNvPr id="7" name="Group 6">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9" name="Rectangle 8">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sp>
            <p:nvSpPr>
              <p:cNvPr id="10" name="Rectangle 9">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grpSp>
        <p:pic>
          <p:nvPicPr>
            <p:cNvPr id="8" name="Picture 7"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
        <p:nvSpPr>
          <p:cNvPr id="15" name="Content Placeholder 2"/>
          <p:cNvSpPr txBox="1">
            <a:spLocks/>
          </p:cNvSpPr>
          <p:nvPr/>
        </p:nvSpPr>
        <p:spPr bwMode="auto">
          <a:xfrm>
            <a:off x="1341772" y="723972"/>
            <a:ext cx="10553456" cy="134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a:buClr>
                <a:srgbClr val="FEF202"/>
              </a:buClr>
              <a:defRPr/>
            </a:pPr>
            <a:r>
              <a:rPr lang="en-CA" sz="6600" b="1" kern="0" dirty="0">
                <a:solidFill>
                  <a:schemeClr val="tx1">
                    <a:lumMod val="65000"/>
                    <a:lumOff val="35000"/>
                  </a:schemeClr>
                </a:solidFill>
                <a:ea typeface="ＭＳ Ｐゴシック" pitchFamily="34" charset="-128"/>
              </a:rPr>
              <a:t>Modular Production CAN</a:t>
            </a:r>
          </a:p>
          <a:p>
            <a:r>
              <a:rPr lang="en-CA" b="1" i="1" dirty="0"/>
              <a:t>Objectives: </a:t>
            </a:r>
            <a:endParaRPr lang="en-US" sz="3600" dirty="0"/>
          </a:p>
          <a:p>
            <a:r>
              <a:rPr lang="en-CA" altLang="en-US" dirty="0"/>
              <a:t>Building structural system of panels</a:t>
            </a:r>
          </a:p>
          <a:p>
            <a:r>
              <a:rPr lang="en-CA" altLang="en-US" dirty="0"/>
              <a:t>Installation of raw framing to 3D structure</a:t>
            </a:r>
          </a:p>
          <a:p>
            <a:r>
              <a:rPr lang="en-CA" altLang="en-US" dirty="0"/>
              <a:t>Installing membranes, occasionally windows and potentially installing insulation</a:t>
            </a:r>
          </a:p>
          <a:p>
            <a:r>
              <a:rPr lang="en-CA" altLang="en-US" dirty="0"/>
              <a:t>Preparing/finishing exterior</a:t>
            </a:r>
          </a:p>
          <a:p>
            <a:pPr marL="0" indent="0">
              <a:buNone/>
            </a:pPr>
            <a:endParaRPr lang="en-CA" altLang="en-US" b="1" dirty="0"/>
          </a:p>
          <a:p>
            <a:endParaRPr lang="en-CA" altLang="en-US" b="1" dirty="0"/>
          </a:p>
          <a:p>
            <a:endParaRPr lang="en-CA" altLang="en-US" b="1" dirty="0"/>
          </a:p>
          <a:p>
            <a:pPr>
              <a:buClr>
                <a:srgbClr val="FEF202"/>
              </a:buClr>
              <a:defRPr/>
            </a:pPr>
            <a:endParaRPr lang="en-CA" sz="1600" b="1" kern="0" dirty="0">
              <a:solidFill>
                <a:schemeClr val="tx1">
                  <a:lumMod val="65000"/>
                  <a:lumOff val="35000"/>
                </a:schemeClr>
              </a:solidFill>
              <a:ea typeface="ＭＳ Ｐゴシック" pitchFamily="34" charset="-128"/>
            </a:endParaRPr>
          </a:p>
        </p:txBody>
      </p:sp>
    </p:spTree>
    <p:extLst>
      <p:ext uri="{BB962C8B-B14F-4D97-AF65-F5344CB8AC3E}">
        <p14:creationId xmlns:p14="http://schemas.microsoft.com/office/powerpoint/2010/main" val="3689365952"/>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Modular Construction</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153827" y="1846423"/>
            <a:ext cx="3760484" cy="2820363"/>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22700" y="1376363"/>
            <a:ext cx="3769283" cy="3764363"/>
          </a:xfrm>
          <a:prstGeom prst="rect">
            <a:avLst/>
          </a:prstGeom>
        </p:spPr>
      </p:pic>
      <p:sp>
        <p:nvSpPr>
          <p:cNvPr id="6" name="Rectangle 5"/>
          <p:cNvSpPr/>
          <p:nvPr/>
        </p:nvSpPr>
        <p:spPr>
          <a:xfrm>
            <a:off x="528981" y="6493162"/>
            <a:ext cx="184685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Photos: Koo,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pic>
        <p:nvPicPr>
          <p:cNvPr id="7" name="Content Placeholder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7573465" y="1376363"/>
            <a:ext cx="3978687" cy="3760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5140954"/>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The Ceiling Rig, </a:t>
            </a:r>
            <a:r>
              <a:rPr lang="en-CA" sz="1800" dirty="0"/>
              <a:t>a typical North American method</a:t>
            </a:r>
            <a:endParaRPr lang="en-US" sz="1800" dirty="0"/>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299200" y="1371600"/>
            <a:ext cx="5486400" cy="4114800"/>
          </a:xfrm>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3888" y="1376363"/>
            <a:ext cx="5480475" cy="4110356"/>
          </a:xfrm>
          <a:prstGeom prst="rect">
            <a:avLst/>
          </a:prstGeom>
        </p:spPr>
      </p:pic>
      <p:sp>
        <p:nvSpPr>
          <p:cNvPr id="6" name="Rectangle 5"/>
          <p:cNvSpPr/>
          <p:nvPr/>
        </p:nvSpPr>
        <p:spPr>
          <a:xfrm>
            <a:off x="528981" y="6493162"/>
            <a:ext cx="184685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Photos: Koo,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74416583"/>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Crane to flip panels</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3888" y="1380332"/>
            <a:ext cx="5532120" cy="4149090"/>
          </a:xfrm>
          <a:prstGeom prst="rect">
            <a:avLst/>
          </a:prstGeom>
        </p:spPr>
      </p:pic>
      <p:sp>
        <p:nvSpPr>
          <p:cNvPr id="4" name="Rectangle 3"/>
          <p:cNvSpPr/>
          <p:nvPr/>
        </p:nvSpPr>
        <p:spPr>
          <a:xfrm>
            <a:off x="528981" y="6493162"/>
            <a:ext cx="1486304"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Photos: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0133852"/>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Construction as usual</a:t>
            </a: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1124" y="1376363"/>
            <a:ext cx="3671570" cy="2753677"/>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4372757" y="1371399"/>
            <a:ext cx="2758440" cy="2758846"/>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11262" y="1379220"/>
            <a:ext cx="4452572" cy="2750820"/>
          </a:xfrm>
          <a:prstGeom prst="rect">
            <a:avLst/>
          </a:prstGeom>
        </p:spPr>
      </p:pic>
      <p:sp>
        <p:nvSpPr>
          <p:cNvPr id="8" name="Rectangle 7"/>
          <p:cNvSpPr/>
          <p:nvPr/>
        </p:nvSpPr>
        <p:spPr>
          <a:xfrm>
            <a:off x="528981" y="6493162"/>
            <a:ext cx="1058110"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Photos: Koo</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0967035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1920’s influential architectural school BAUHAUS</a:t>
            </a: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327040" y="1376363"/>
            <a:ext cx="3095602" cy="2196579"/>
          </a:xfr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3888" y="1376362"/>
            <a:ext cx="1647561" cy="2196580"/>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78234" y="1376363"/>
            <a:ext cx="3172524" cy="2196579"/>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06350" y="1376363"/>
            <a:ext cx="2928772" cy="2196579"/>
          </a:xfrm>
          <a:prstGeom prst="rect">
            <a:avLst/>
          </a:prstGeom>
        </p:spPr>
      </p:pic>
      <p:pic>
        <p:nvPicPr>
          <p:cNvPr id="1026" name="Picture 2" descr="What is the Bauhaus Movement? The History of Bauhaus Art"/>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022821" y="3644364"/>
            <a:ext cx="4187292" cy="21941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auhaus - Wikipedia"/>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38231" y="3644364"/>
            <a:ext cx="2323892" cy="2194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12080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Construction as usual</a:t>
            </a: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4778" y="1374352"/>
            <a:ext cx="3655128" cy="2741347"/>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3685887" y="1620871"/>
            <a:ext cx="2735557" cy="2252308"/>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6106833" y="1577344"/>
            <a:ext cx="2743201" cy="2331720"/>
          </a:xfrm>
          <a:prstGeom prst="rect">
            <a:avLst/>
          </a:prstGeom>
        </p:spPr>
      </p:pic>
      <p:pic>
        <p:nvPicPr>
          <p:cNvPr id="7" name="Picture 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747760" y="1376363"/>
            <a:ext cx="3037840" cy="2741347"/>
          </a:xfrm>
          <a:prstGeom prst="rect">
            <a:avLst/>
          </a:prstGeom>
        </p:spPr>
      </p:pic>
      <p:sp>
        <p:nvSpPr>
          <p:cNvPr id="9" name="Rectangle 8"/>
          <p:cNvSpPr/>
          <p:nvPr/>
        </p:nvSpPr>
        <p:spPr>
          <a:xfrm>
            <a:off x="528981" y="6493162"/>
            <a:ext cx="1058110"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Photos: Koo</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18887703"/>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Automated production line</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3888" y="1394512"/>
            <a:ext cx="3440906" cy="3006038"/>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01319" y="1376362"/>
            <a:ext cx="3336900" cy="3024187"/>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68663" y="1394512"/>
            <a:ext cx="4008050" cy="3006038"/>
          </a:xfrm>
          <a:prstGeom prst="rect">
            <a:avLst/>
          </a:prstGeom>
        </p:spPr>
      </p:pic>
      <p:sp>
        <p:nvSpPr>
          <p:cNvPr id="9" name="Rectangle 8"/>
          <p:cNvSpPr/>
          <p:nvPr/>
        </p:nvSpPr>
        <p:spPr>
          <a:xfrm>
            <a:off x="528981" y="6493162"/>
            <a:ext cx="1058110"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Photos: Koo</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71454697"/>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71044"/>
            <a:ext cx="11895228" cy="58869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 name="Title 1"/>
          <p:cNvSpPr>
            <a:spLocks noGrp="1"/>
          </p:cNvSpPr>
          <p:nvPr>
            <p:ph type="title"/>
          </p:nvPr>
        </p:nvSpPr>
        <p:spPr>
          <a:xfrm>
            <a:off x="1211515" y="195601"/>
            <a:ext cx="10539185" cy="719137"/>
          </a:xfrm>
        </p:spPr>
        <p:txBody>
          <a:bodyPr/>
          <a:lstStyle/>
          <a:p>
            <a:r>
              <a:rPr lang="en-CA" dirty="0"/>
              <a:t>What are the next steps?</a:t>
            </a:r>
            <a:endParaRPr lang="en-US" dirty="0"/>
          </a:p>
        </p:txBody>
      </p:sp>
      <p:sp>
        <p:nvSpPr>
          <p:cNvPr id="3" name="Content Placeholder 2"/>
          <p:cNvSpPr>
            <a:spLocks noGrp="1"/>
          </p:cNvSpPr>
          <p:nvPr>
            <p:ph idx="1"/>
          </p:nvPr>
        </p:nvSpPr>
        <p:spPr>
          <a:xfrm>
            <a:off x="659414" y="1253834"/>
            <a:ext cx="9028050" cy="4114800"/>
          </a:xfrm>
        </p:spPr>
        <p:txBody>
          <a:bodyPr/>
          <a:lstStyle/>
          <a:p>
            <a:pPr>
              <a:buClr>
                <a:schemeClr val="bg2"/>
              </a:buClr>
              <a:buFont typeface="+mj-lt"/>
              <a:buAutoNum type="arabicParenR"/>
            </a:pPr>
            <a:r>
              <a:rPr lang="en-CA" dirty="0"/>
              <a:t>Where can the Canadian prefab industry increase their productivity?</a:t>
            </a:r>
          </a:p>
          <a:p>
            <a:pPr>
              <a:buClr>
                <a:schemeClr val="bg2"/>
              </a:buClr>
              <a:buFont typeface="+mj-lt"/>
              <a:buAutoNum type="arabicParenR"/>
            </a:pPr>
            <a:r>
              <a:rPr lang="en-CA" dirty="0"/>
              <a:t>What will be the consequences of an efficient prefabrication industry? (positive and negative)</a:t>
            </a:r>
          </a:p>
          <a:p>
            <a:pPr>
              <a:buClr>
                <a:schemeClr val="bg2"/>
              </a:buClr>
              <a:buFont typeface="+mj-lt"/>
              <a:buAutoNum type="arabicParenR"/>
            </a:pPr>
            <a:r>
              <a:rPr lang="en-CA" dirty="0"/>
              <a:t>What will happen to traditional builders?</a:t>
            </a:r>
            <a:endParaRPr lang="en-US" dirty="0"/>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859353" y="69260"/>
            <a:ext cx="1033757" cy="789173"/>
          </a:xfrm>
          <a:prstGeom prst="rect">
            <a:avLst/>
          </a:prstGeom>
        </p:spPr>
      </p:pic>
    </p:spTree>
    <p:extLst>
      <p:ext uri="{BB962C8B-B14F-4D97-AF65-F5344CB8AC3E}">
        <p14:creationId xmlns:p14="http://schemas.microsoft.com/office/powerpoint/2010/main" val="3873456890"/>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3556" name="Content Placeholder 2"/>
          <p:cNvSpPr>
            <a:spLocks noGrp="1"/>
          </p:cNvSpPr>
          <p:nvPr>
            <p:ph idx="1"/>
          </p:nvPr>
        </p:nvSpPr>
        <p:spPr>
          <a:xfrm>
            <a:off x="617732" y="775419"/>
            <a:ext cx="10445810" cy="1906588"/>
          </a:xfrm>
        </p:spPr>
        <p:txBody>
          <a:bodyPr/>
          <a:lstStyle/>
          <a:p>
            <a:r>
              <a:rPr lang="en-CA" altLang="en-US" sz="6000" b="1" dirty="0">
                <a:solidFill>
                  <a:schemeClr val="tx1">
                    <a:lumMod val="65000"/>
                    <a:lumOff val="35000"/>
                  </a:schemeClr>
                </a:solidFill>
              </a:rPr>
              <a:t>Materials</a:t>
            </a:r>
            <a:r>
              <a:rPr lang="en-CA" altLang="en-US" b="1" dirty="0">
                <a:solidFill>
                  <a:schemeClr val="tx1">
                    <a:lumMod val="65000"/>
                    <a:lumOff val="35000"/>
                  </a:schemeClr>
                </a:solidFill>
              </a:rPr>
              <a:t> </a:t>
            </a:r>
            <a:r>
              <a:rPr lang="en-CA" altLang="en-US" dirty="0">
                <a:solidFill>
                  <a:schemeClr val="tx1">
                    <a:lumMod val="65000"/>
                    <a:lumOff val="35000"/>
                  </a:schemeClr>
                </a:solidFill>
              </a:rPr>
              <a:t>(45min + 5min Q&amp;A)</a:t>
            </a:r>
            <a:endParaRPr lang="en-CA" altLang="en-US" sz="2000" dirty="0">
              <a:solidFill>
                <a:schemeClr val="tx1">
                  <a:lumMod val="65000"/>
                  <a:lumOff val="35000"/>
                </a:schemeClr>
              </a:solidFill>
            </a:endParaRPr>
          </a:p>
          <a:p>
            <a:r>
              <a:rPr lang="en-CA" b="1" i="1" dirty="0"/>
              <a:t>Objectives:</a:t>
            </a:r>
            <a:endParaRPr lang="en-US" sz="2000" dirty="0"/>
          </a:p>
          <a:p>
            <a:pPr lvl="1"/>
            <a:r>
              <a:rPr lang="en-CA" dirty="0"/>
              <a:t>Analyze the principal changes in material choices of envelope assemblies for prefabrication</a:t>
            </a:r>
            <a:endParaRPr lang="en-US" sz="1800" dirty="0"/>
          </a:p>
          <a:p>
            <a:pPr lvl="1"/>
            <a:r>
              <a:rPr lang="en-CA" dirty="0"/>
              <a:t>Compare and rank airtight materials, membranes and tapes for suitability in prefabrication </a:t>
            </a:r>
            <a:endParaRPr lang="en-US" sz="1800" dirty="0"/>
          </a:p>
          <a:p>
            <a:pPr lvl="1"/>
            <a:r>
              <a:rPr lang="en-CA" dirty="0"/>
              <a:t>Discuss building science related consequences of material choices in optimized prefabrication</a:t>
            </a:r>
            <a:endParaRPr lang="en-US" sz="1800" dirty="0"/>
          </a:p>
          <a:p>
            <a:pPr lvl="1"/>
            <a:r>
              <a:rPr lang="en-CA" dirty="0"/>
              <a:t>Discuss the potential problems resulting of the lack of dimensional stability of dimensional lumber in automated production lines</a:t>
            </a:r>
            <a:endParaRPr lang="en-US" sz="1800" dirty="0"/>
          </a:p>
          <a:p>
            <a:pPr lvl="1"/>
            <a:r>
              <a:rPr lang="en-CA" dirty="0"/>
              <a:t>Explore suitability of engineered wood products (EWP)</a:t>
            </a:r>
            <a:endParaRPr lang="en-US" sz="1800" dirty="0"/>
          </a:p>
          <a:p>
            <a:pPr lvl="1"/>
            <a:r>
              <a:rPr lang="en-CA" dirty="0"/>
              <a:t>Summarize of plausible material changes in prefabrication </a:t>
            </a:r>
            <a:endParaRPr lang="en-US" sz="1800" dirty="0"/>
          </a:p>
        </p:txBody>
      </p:sp>
      <p:grpSp>
        <p:nvGrpSpPr>
          <p:cNvPr id="5" name="Group 4">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6" name="Group 5">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1" name="TextBox 10">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2" name="TextBox 11">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3" name="Diagonal Stripe 12">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4" name="Diagonal Stripe 13">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7" name="Group 6">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9" name="Rectangle 8">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0" name="Rectangle 9">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8" name="Picture 7"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Tree>
    <p:extLst>
      <p:ext uri="{BB962C8B-B14F-4D97-AF65-F5344CB8AC3E}">
        <p14:creationId xmlns:p14="http://schemas.microsoft.com/office/powerpoint/2010/main" val="1007833986"/>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Material flow of wooden prefabrication of buildings</a:t>
            </a:r>
          </a:p>
        </p:txBody>
      </p:sp>
      <p:sp>
        <p:nvSpPr>
          <p:cNvPr id="5" name="Rounded Rectangle 4"/>
          <p:cNvSpPr/>
          <p:nvPr/>
        </p:nvSpPr>
        <p:spPr>
          <a:xfrm>
            <a:off x="369738" y="1376363"/>
            <a:ext cx="2921693" cy="3429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Calibri" panose="020F0502020204030204" pitchFamily="34" charset="0"/>
                <a:cs typeface="Calibri" panose="020F0502020204030204" pitchFamily="34" charset="0"/>
              </a:rPr>
              <a:t>Materials</a:t>
            </a:r>
          </a:p>
        </p:txBody>
      </p:sp>
      <p:sp>
        <p:nvSpPr>
          <p:cNvPr id="7" name="Rounded Rectangle 6"/>
          <p:cNvSpPr/>
          <p:nvPr/>
        </p:nvSpPr>
        <p:spPr>
          <a:xfrm>
            <a:off x="3493883" y="1376363"/>
            <a:ext cx="3023517" cy="3429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Calibri" panose="020F0502020204030204" pitchFamily="34" charset="0"/>
                <a:cs typeface="Calibri" panose="020F0502020204030204" pitchFamily="34" charset="0"/>
              </a:rPr>
              <a:t>Components</a:t>
            </a:r>
          </a:p>
        </p:txBody>
      </p:sp>
      <p:sp>
        <p:nvSpPr>
          <p:cNvPr id="8" name="Rounded Rectangle 7"/>
          <p:cNvSpPr/>
          <p:nvPr/>
        </p:nvSpPr>
        <p:spPr>
          <a:xfrm>
            <a:off x="6737445" y="1376363"/>
            <a:ext cx="1433065" cy="342900"/>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Calibri" panose="020F0502020204030204" pitchFamily="34" charset="0"/>
                <a:cs typeface="Calibri" panose="020F0502020204030204" pitchFamily="34" charset="0"/>
              </a:rPr>
              <a:t>Elements</a:t>
            </a:r>
          </a:p>
        </p:txBody>
      </p:sp>
      <p:sp>
        <p:nvSpPr>
          <p:cNvPr id="9" name="Rounded Rectangle 8"/>
          <p:cNvSpPr/>
          <p:nvPr/>
        </p:nvSpPr>
        <p:spPr>
          <a:xfrm>
            <a:off x="8379168" y="1376363"/>
            <a:ext cx="3113739" cy="34290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Calibri" panose="020F0502020204030204" pitchFamily="34" charset="0"/>
                <a:cs typeface="Calibri" panose="020F0502020204030204" pitchFamily="34" charset="0"/>
              </a:rPr>
              <a:t>Assembly</a:t>
            </a:r>
          </a:p>
        </p:txBody>
      </p:sp>
      <p:sp>
        <p:nvSpPr>
          <p:cNvPr id="10" name="Rounded Rectangle 9"/>
          <p:cNvSpPr/>
          <p:nvPr/>
        </p:nvSpPr>
        <p:spPr>
          <a:xfrm>
            <a:off x="369738" y="2071715"/>
            <a:ext cx="1362810" cy="2665978"/>
          </a:xfrm>
          <a:prstGeom prst="roundRect">
            <a:avLst/>
          </a:pr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1400" b="1" dirty="0">
                <a:solidFill>
                  <a:schemeClr val="tx1"/>
                </a:solidFill>
                <a:latin typeface="Calibri" panose="020F0502020204030204" pitchFamily="34" charset="0"/>
                <a:cs typeface="Calibri" panose="020F0502020204030204" pitchFamily="34" charset="0"/>
              </a:rPr>
              <a:t>Extraction:</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Sand</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Aggregate</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Ore</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Oil</a:t>
            </a:r>
          </a:p>
          <a:p>
            <a:endParaRPr lang="en-CA" sz="1400" dirty="0">
              <a:solidFill>
                <a:schemeClr val="tx1"/>
              </a:solidFill>
              <a:latin typeface="Calibri" panose="020F0502020204030204" pitchFamily="34" charset="0"/>
              <a:cs typeface="Calibri" panose="020F0502020204030204" pitchFamily="34" charset="0"/>
            </a:endParaRPr>
          </a:p>
          <a:p>
            <a:r>
              <a:rPr lang="en-CA" sz="1400" b="1" dirty="0">
                <a:solidFill>
                  <a:schemeClr val="tx1"/>
                </a:solidFill>
                <a:latin typeface="Calibri" panose="020F0502020204030204" pitchFamily="34" charset="0"/>
                <a:cs typeface="Calibri" panose="020F0502020204030204" pitchFamily="34" charset="0"/>
              </a:rPr>
              <a:t>Harvesting:</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Wood</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Bio Fibers</a:t>
            </a:r>
          </a:p>
          <a:p>
            <a:pPr algn="ctr"/>
            <a:endParaRPr lang="en-CA" dirty="0">
              <a:solidFill>
                <a:schemeClr val="tx1"/>
              </a:solidFill>
            </a:endParaRPr>
          </a:p>
        </p:txBody>
      </p:sp>
      <p:sp>
        <p:nvSpPr>
          <p:cNvPr id="11" name="Rounded Rectangle 10"/>
          <p:cNvSpPr/>
          <p:nvPr/>
        </p:nvSpPr>
        <p:spPr>
          <a:xfrm>
            <a:off x="1928621" y="2071715"/>
            <a:ext cx="1362810" cy="2665978"/>
          </a:xfrm>
          <a:prstGeom prst="roundRect">
            <a:avLst/>
          </a:pr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Cement</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Glass</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Insulation</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Steel</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Lumber</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Polymers</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Sealants</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Coatings</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Adhesives</a:t>
            </a:r>
          </a:p>
          <a:p>
            <a:pPr marL="285750" indent="-285750">
              <a:buFont typeface="Arial" panose="020B0604020202020204" pitchFamily="34" charset="0"/>
              <a:buChar char="•"/>
            </a:pPr>
            <a:endParaRPr lang="en-CA" sz="1400" dirty="0">
              <a:solidFill>
                <a:schemeClr val="tx1"/>
              </a:solidFill>
              <a:latin typeface="Calibri" panose="020F0502020204030204" pitchFamily="34" charset="0"/>
              <a:cs typeface="Calibri" panose="020F0502020204030204" pitchFamily="34" charset="0"/>
            </a:endParaRPr>
          </a:p>
        </p:txBody>
      </p:sp>
      <p:sp>
        <p:nvSpPr>
          <p:cNvPr id="12" name="Rounded Rectangle 11"/>
          <p:cNvSpPr/>
          <p:nvPr/>
        </p:nvSpPr>
        <p:spPr>
          <a:xfrm>
            <a:off x="3493883" y="2071715"/>
            <a:ext cx="1494616" cy="2665978"/>
          </a:xfrm>
          <a:prstGeom prst="roundRect">
            <a:avLst/>
          </a:pr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OSB</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Plywood</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Drywall</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Wires</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Pipes</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Screws</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Nails</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Seals</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Tapes</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Membranes</a:t>
            </a:r>
          </a:p>
        </p:txBody>
      </p:sp>
      <p:sp>
        <p:nvSpPr>
          <p:cNvPr id="13" name="Rounded Rectangle 12"/>
          <p:cNvSpPr/>
          <p:nvPr/>
        </p:nvSpPr>
        <p:spPr>
          <a:xfrm>
            <a:off x="5196154" y="2071715"/>
            <a:ext cx="1321247" cy="2665978"/>
          </a:xfrm>
          <a:prstGeom prst="roundRect">
            <a:avLst/>
          </a:pr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Doors</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Windows</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Hardware</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Fittings</a:t>
            </a:r>
          </a:p>
          <a:p>
            <a:pPr marL="285750" indent="-285750">
              <a:buFont typeface="Arial" panose="020B0604020202020204" pitchFamily="34" charset="0"/>
              <a:buChar char="•"/>
            </a:pPr>
            <a:endParaRPr lang="en-CA" sz="1400"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CA" sz="1400"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CA" sz="1400"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CA" sz="1400"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CA" sz="1400"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CA" dirty="0">
              <a:solidFill>
                <a:schemeClr val="tx1"/>
              </a:solidFill>
            </a:endParaRPr>
          </a:p>
        </p:txBody>
      </p:sp>
      <p:sp>
        <p:nvSpPr>
          <p:cNvPr id="14" name="Rounded Rectangle 13"/>
          <p:cNvSpPr/>
          <p:nvPr/>
        </p:nvSpPr>
        <p:spPr>
          <a:xfrm>
            <a:off x="6729361" y="2076827"/>
            <a:ext cx="1441149" cy="2660866"/>
          </a:xfrm>
          <a:prstGeom prst="roundRect">
            <a:avLst/>
          </a:pr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Wall Elements</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Roof Elements</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Floor Elements</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EWP</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CLT, …</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Trusses</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Frames</a:t>
            </a:r>
          </a:p>
          <a:p>
            <a:endParaRPr lang="en-CA" sz="1400" dirty="0">
              <a:solidFill>
                <a:schemeClr val="tx1"/>
              </a:solidFill>
              <a:latin typeface="Calibri" panose="020F0502020204030204" pitchFamily="34" charset="0"/>
              <a:cs typeface="Calibri" panose="020F0502020204030204" pitchFamily="34" charset="0"/>
            </a:endParaRPr>
          </a:p>
        </p:txBody>
      </p:sp>
      <p:sp>
        <p:nvSpPr>
          <p:cNvPr id="15" name="Rounded Rectangle 14"/>
          <p:cNvSpPr/>
          <p:nvPr/>
        </p:nvSpPr>
        <p:spPr>
          <a:xfrm>
            <a:off x="8379168" y="2075802"/>
            <a:ext cx="1415601" cy="2661891"/>
          </a:xfrm>
          <a:prstGeom prst="roundRect">
            <a:avLst/>
          </a:pr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1400" b="1" dirty="0">
                <a:solidFill>
                  <a:schemeClr val="tx1"/>
                </a:solidFill>
                <a:latin typeface="Calibri" panose="020F0502020204030204" pitchFamily="34" charset="0"/>
                <a:cs typeface="Calibri" panose="020F0502020204030204" pitchFamily="34" charset="0"/>
              </a:rPr>
              <a:t>Completed or semi-completed structures or components:</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Panels</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Volumetric</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Pods</a:t>
            </a:r>
          </a:p>
          <a:p>
            <a:pPr marL="285750" indent="-285750">
              <a:buFont typeface="Arial" panose="020B0604020202020204" pitchFamily="34" charset="0"/>
              <a:buChar char="•"/>
            </a:pPr>
            <a:endParaRPr lang="en-CA" sz="1400"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CA" sz="1400"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CA" sz="1400" dirty="0">
              <a:solidFill>
                <a:schemeClr val="tx1"/>
              </a:solidFill>
              <a:latin typeface="Calibri" panose="020F0502020204030204" pitchFamily="34" charset="0"/>
              <a:cs typeface="Calibri" panose="020F0502020204030204" pitchFamily="34" charset="0"/>
            </a:endParaRPr>
          </a:p>
        </p:txBody>
      </p:sp>
      <p:sp>
        <p:nvSpPr>
          <p:cNvPr id="16" name="Rounded Rectangle 15"/>
          <p:cNvSpPr/>
          <p:nvPr/>
        </p:nvSpPr>
        <p:spPr>
          <a:xfrm>
            <a:off x="9998291" y="2074777"/>
            <a:ext cx="1494616" cy="2662916"/>
          </a:xfrm>
          <a:prstGeom prst="roundRect">
            <a:avLst/>
          </a:pr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Foundation</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Services</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Installation</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Service connection </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Finishing</a:t>
            </a:r>
          </a:p>
          <a:p>
            <a:pPr marL="285750" indent="-285750">
              <a:buFont typeface="Arial" panose="020B0604020202020204" pitchFamily="34" charset="0"/>
              <a:buChar char="•"/>
            </a:pPr>
            <a:endParaRPr lang="en-CA" sz="1400"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CA" sz="1400"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CA" sz="1400"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CA" sz="1400" dirty="0">
              <a:solidFill>
                <a:schemeClr val="tx1"/>
              </a:solidFill>
              <a:latin typeface="Calibri" panose="020F0502020204030204" pitchFamily="34" charset="0"/>
              <a:cs typeface="Calibri" panose="020F0502020204030204" pitchFamily="34" charset="0"/>
            </a:endParaRPr>
          </a:p>
        </p:txBody>
      </p:sp>
      <p:sp>
        <p:nvSpPr>
          <p:cNvPr id="18" name="TextBox 17"/>
          <p:cNvSpPr txBox="1"/>
          <p:nvPr/>
        </p:nvSpPr>
        <p:spPr>
          <a:xfrm>
            <a:off x="369738" y="4899809"/>
            <a:ext cx="1687651" cy="307777"/>
          </a:xfrm>
          <a:prstGeom prst="rect">
            <a:avLst/>
          </a:prstGeom>
          <a:noFill/>
        </p:spPr>
        <p:txBody>
          <a:bodyPr wrap="square" rtlCol="0">
            <a:spAutoFit/>
          </a:bodyPr>
          <a:lstStyle/>
          <a:p>
            <a:r>
              <a:rPr lang="en-CA" sz="1400" b="1" dirty="0">
                <a:latin typeface="Calibri" panose="020F0502020204030204" pitchFamily="34" charset="0"/>
                <a:cs typeface="Calibri" panose="020F0502020204030204" pitchFamily="34" charset="0"/>
              </a:rPr>
              <a:t>Raw Materials</a:t>
            </a:r>
          </a:p>
        </p:txBody>
      </p:sp>
      <p:sp>
        <p:nvSpPr>
          <p:cNvPr id="19" name="TextBox 18"/>
          <p:cNvSpPr txBox="1"/>
          <p:nvPr/>
        </p:nvSpPr>
        <p:spPr>
          <a:xfrm>
            <a:off x="1945531" y="4899809"/>
            <a:ext cx="1504436" cy="523220"/>
          </a:xfrm>
          <a:prstGeom prst="rect">
            <a:avLst/>
          </a:prstGeom>
          <a:noFill/>
        </p:spPr>
        <p:txBody>
          <a:bodyPr wrap="square" rtlCol="0">
            <a:spAutoFit/>
          </a:bodyPr>
          <a:lstStyle/>
          <a:p>
            <a:r>
              <a:rPr lang="en-CA" sz="1400" b="1" dirty="0">
                <a:latin typeface="Calibri" panose="020F0502020204030204" pitchFamily="34" charset="0"/>
                <a:cs typeface="Calibri" panose="020F0502020204030204" pitchFamily="34" charset="0"/>
              </a:rPr>
              <a:t>Processed Materials</a:t>
            </a:r>
          </a:p>
        </p:txBody>
      </p:sp>
      <p:sp>
        <p:nvSpPr>
          <p:cNvPr id="20" name="TextBox 19"/>
          <p:cNvSpPr txBox="1"/>
          <p:nvPr/>
        </p:nvSpPr>
        <p:spPr>
          <a:xfrm>
            <a:off x="3509417" y="4899808"/>
            <a:ext cx="1687651" cy="307777"/>
          </a:xfrm>
          <a:prstGeom prst="rect">
            <a:avLst/>
          </a:prstGeom>
          <a:noFill/>
        </p:spPr>
        <p:txBody>
          <a:bodyPr wrap="square" rtlCol="0">
            <a:spAutoFit/>
          </a:bodyPr>
          <a:lstStyle/>
          <a:p>
            <a:r>
              <a:rPr lang="en-CA" sz="1400" b="1" dirty="0">
                <a:latin typeface="Calibri" panose="020F0502020204030204" pitchFamily="34" charset="0"/>
                <a:cs typeface="Calibri" panose="020F0502020204030204" pitchFamily="34" charset="0"/>
              </a:rPr>
              <a:t>Sub Components</a:t>
            </a:r>
          </a:p>
        </p:txBody>
      </p:sp>
      <p:sp>
        <p:nvSpPr>
          <p:cNvPr id="21" name="TextBox 20"/>
          <p:cNvSpPr txBox="1"/>
          <p:nvPr/>
        </p:nvSpPr>
        <p:spPr>
          <a:xfrm>
            <a:off x="5221489" y="4899809"/>
            <a:ext cx="1687651" cy="523220"/>
          </a:xfrm>
          <a:prstGeom prst="rect">
            <a:avLst/>
          </a:prstGeom>
          <a:noFill/>
        </p:spPr>
        <p:txBody>
          <a:bodyPr wrap="square" rtlCol="0">
            <a:spAutoFit/>
          </a:bodyPr>
          <a:lstStyle/>
          <a:p>
            <a:r>
              <a:rPr lang="en-CA" sz="1400" b="1" dirty="0">
                <a:latin typeface="Calibri" panose="020F0502020204030204" pitchFamily="34" charset="0"/>
                <a:cs typeface="Calibri" panose="020F0502020204030204" pitchFamily="34" charset="0"/>
              </a:rPr>
              <a:t>Functional  Components</a:t>
            </a:r>
          </a:p>
        </p:txBody>
      </p:sp>
      <p:sp>
        <p:nvSpPr>
          <p:cNvPr id="22" name="TextBox 21"/>
          <p:cNvSpPr txBox="1"/>
          <p:nvPr/>
        </p:nvSpPr>
        <p:spPr>
          <a:xfrm>
            <a:off x="6737444" y="4899808"/>
            <a:ext cx="1504436" cy="738664"/>
          </a:xfrm>
          <a:prstGeom prst="rect">
            <a:avLst/>
          </a:prstGeom>
          <a:noFill/>
        </p:spPr>
        <p:txBody>
          <a:bodyPr wrap="square" rtlCol="0">
            <a:spAutoFit/>
          </a:bodyPr>
          <a:lstStyle/>
          <a:p>
            <a:r>
              <a:rPr lang="en-CA" sz="1400" b="1" dirty="0">
                <a:latin typeface="Calibri" panose="020F0502020204030204" pitchFamily="34" charset="0"/>
                <a:cs typeface="Calibri" panose="020F0502020204030204" pitchFamily="34" charset="0"/>
              </a:rPr>
              <a:t>Structural or semi-structural Elements</a:t>
            </a:r>
          </a:p>
        </p:txBody>
      </p:sp>
      <p:sp>
        <p:nvSpPr>
          <p:cNvPr id="23" name="TextBox 22"/>
          <p:cNvSpPr txBox="1"/>
          <p:nvPr/>
        </p:nvSpPr>
        <p:spPr>
          <a:xfrm>
            <a:off x="8381795" y="4899808"/>
            <a:ext cx="1504436" cy="307777"/>
          </a:xfrm>
          <a:prstGeom prst="rect">
            <a:avLst/>
          </a:prstGeom>
          <a:noFill/>
        </p:spPr>
        <p:txBody>
          <a:bodyPr wrap="square" rtlCol="0">
            <a:spAutoFit/>
          </a:bodyPr>
          <a:lstStyle/>
          <a:p>
            <a:r>
              <a:rPr lang="en-CA" sz="1400" b="1" dirty="0">
                <a:latin typeface="Calibri" panose="020F0502020204030204" pitchFamily="34" charset="0"/>
                <a:cs typeface="Calibri" panose="020F0502020204030204" pitchFamily="34" charset="0"/>
              </a:rPr>
              <a:t>Off-site Assembly</a:t>
            </a:r>
          </a:p>
        </p:txBody>
      </p:sp>
      <p:sp>
        <p:nvSpPr>
          <p:cNvPr id="24" name="TextBox 23"/>
          <p:cNvSpPr txBox="1"/>
          <p:nvPr/>
        </p:nvSpPr>
        <p:spPr>
          <a:xfrm>
            <a:off x="10025470" y="4899807"/>
            <a:ext cx="1504436" cy="307777"/>
          </a:xfrm>
          <a:prstGeom prst="rect">
            <a:avLst/>
          </a:prstGeom>
          <a:noFill/>
        </p:spPr>
        <p:txBody>
          <a:bodyPr wrap="square" rtlCol="0">
            <a:spAutoFit/>
          </a:bodyPr>
          <a:lstStyle/>
          <a:p>
            <a:r>
              <a:rPr lang="en-CA" sz="1400" b="1" dirty="0">
                <a:latin typeface="Calibri" panose="020F0502020204030204" pitchFamily="34" charset="0"/>
                <a:cs typeface="Calibri" panose="020F0502020204030204" pitchFamily="34" charset="0"/>
              </a:rPr>
              <a:t>On-site Assembly</a:t>
            </a:r>
          </a:p>
        </p:txBody>
      </p:sp>
      <p:cxnSp>
        <p:nvCxnSpPr>
          <p:cNvPr id="28" name="Straight Connector 27"/>
          <p:cNvCxnSpPr/>
          <p:nvPr/>
        </p:nvCxnSpPr>
        <p:spPr>
          <a:xfrm flipV="1">
            <a:off x="1123055" y="5866541"/>
            <a:ext cx="9303797" cy="22355"/>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flipH="1" flipV="1">
            <a:off x="908263" y="5232229"/>
            <a:ext cx="214792" cy="646937"/>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Arrow Connector 35"/>
          <p:cNvCxnSpPr/>
          <p:nvPr/>
        </p:nvCxnSpPr>
        <p:spPr>
          <a:xfrm flipV="1">
            <a:off x="2123372" y="5375936"/>
            <a:ext cx="177970" cy="5129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p:cNvCxnSpPr/>
          <p:nvPr/>
        </p:nvCxnSpPr>
        <p:spPr>
          <a:xfrm flipV="1">
            <a:off x="3841718" y="5366206"/>
            <a:ext cx="177970" cy="5129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p:cNvCxnSpPr/>
          <p:nvPr/>
        </p:nvCxnSpPr>
        <p:spPr>
          <a:xfrm flipV="1">
            <a:off x="5502372" y="5375936"/>
            <a:ext cx="177970" cy="5129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p:cNvCxnSpPr/>
          <p:nvPr/>
        </p:nvCxnSpPr>
        <p:spPr>
          <a:xfrm flipV="1">
            <a:off x="8703402" y="5366206"/>
            <a:ext cx="177970" cy="5129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p:cNvCxnSpPr/>
          <p:nvPr/>
        </p:nvCxnSpPr>
        <p:spPr>
          <a:xfrm flipV="1">
            <a:off x="10426852" y="5366206"/>
            <a:ext cx="177970" cy="5129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p:cNvCxnSpPr/>
          <p:nvPr/>
        </p:nvCxnSpPr>
        <p:spPr>
          <a:xfrm flipV="1">
            <a:off x="7073551" y="5555697"/>
            <a:ext cx="107846" cy="3108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9" name="Straight Arrow Connector 48"/>
          <p:cNvCxnSpPr/>
          <p:nvPr/>
        </p:nvCxnSpPr>
        <p:spPr>
          <a:xfrm>
            <a:off x="1750039" y="3402039"/>
            <a:ext cx="195492"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0" name="Straight Arrow Connector 49"/>
          <p:cNvCxnSpPr/>
          <p:nvPr/>
        </p:nvCxnSpPr>
        <p:spPr>
          <a:xfrm>
            <a:off x="3291431" y="3399777"/>
            <a:ext cx="195492"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p:cNvCxnSpPr/>
          <p:nvPr/>
        </p:nvCxnSpPr>
        <p:spPr>
          <a:xfrm>
            <a:off x="4988499" y="3406083"/>
            <a:ext cx="195492"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2" name="Straight Arrow Connector 51"/>
          <p:cNvCxnSpPr/>
          <p:nvPr/>
        </p:nvCxnSpPr>
        <p:spPr>
          <a:xfrm>
            <a:off x="6533869" y="3405558"/>
            <a:ext cx="195492"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3" name="Straight Arrow Connector 52"/>
          <p:cNvCxnSpPr/>
          <p:nvPr/>
        </p:nvCxnSpPr>
        <p:spPr>
          <a:xfrm>
            <a:off x="8183676" y="3399777"/>
            <a:ext cx="195492"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p:cNvCxnSpPr/>
          <p:nvPr/>
        </p:nvCxnSpPr>
        <p:spPr>
          <a:xfrm>
            <a:off x="9784602" y="3397470"/>
            <a:ext cx="195492"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43" name="Oval 42"/>
          <p:cNvSpPr/>
          <p:nvPr/>
        </p:nvSpPr>
        <p:spPr>
          <a:xfrm>
            <a:off x="6909140" y="2162775"/>
            <a:ext cx="953514" cy="2284149"/>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4" name="Oval 43"/>
          <p:cNvSpPr/>
          <p:nvPr/>
        </p:nvSpPr>
        <p:spPr>
          <a:xfrm>
            <a:off x="8345182" y="1913687"/>
            <a:ext cx="1467784" cy="2186826"/>
          </a:xfrm>
          <a:prstGeom prst="ellipse">
            <a:avLst/>
          </a:prstGeom>
          <a:noFill/>
          <a:ln w="38100">
            <a:solidFill>
              <a:srgbClr val="00A4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5" name="Rectangle 44"/>
          <p:cNvSpPr/>
          <p:nvPr/>
        </p:nvSpPr>
        <p:spPr>
          <a:xfrm>
            <a:off x="528981" y="6493162"/>
            <a:ext cx="214161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Graphic, 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369637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Materials</a:t>
            </a:r>
          </a:p>
        </p:txBody>
      </p:sp>
      <p:sp>
        <p:nvSpPr>
          <p:cNvPr id="3" name="Content Placeholder 2"/>
          <p:cNvSpPr>
            <a:spLocks noGrp="1"/>
          </p:cNvSpPr>
          <p:nvPr>
            <p:ph idx="1"/>
          </p:nvPr>
        </p:nvSpPr>
        <p:spPr>
          <a:xfrm>
            <a:off x="659413" y="1253834"/>
            <a:ext cx="10166804" cy="4114800"/>
          </a:xfrm>
        </p:spPr>
        <p:txBody>
          <a:bodyPr/>
          <a:lstStyle/>
          <a:p>
            <a:r>
              <a:rPr lang="en-CA" dirty="0"/>
              <a:t>Several materials, depending on the level of prefabrication, have to be ordered, stored, and installed in the facility:</a:t>
            </a:r>
          </a:p>
          <a:p>
            <a:pPr lvl="1"/>
            <a:r>
              <a:rPr lang="en-CA" dirty="0"/>
              <a:t>Lumber and sheathing</a:t>
            </a:r>
          </a:p>
          <a:p>
            <a:pPr lvl="1"/>
            <a:r>
              <a:rPr lang="en-CA" dirty="0"/>
              <a:t>EWPs</a:t>
            </a:r>
          </a:p>
          <a:p>
            <a:pPr lvl="1"/>
            <a:r>
              <a:rPr lang="en-CA" dirty="0"/>
              <a:t>Fasteners and connectors</a:t>
            </a:r>
          </a:p>
          <a:p>
            <a:pPr lvl="1"/>
            <a:r>
              <a:rPr lang="en-CA" dirty="0"/>
              <a:t>Membranes (ext. and interior) and tapes</a:t>
            </a:r>
          </a:p>
          <a:p>
            <a:pPr lvl="1"/>
            <a:r>
              <a:rPr lang="en-CA" dirty="0"/>
              <a:t>Windows</a:t>
            </a:r>
          </a:p>
          <a:p>
            <a:pPr lvl="1"/>
            <a:r>
              <a:rPr lang="en-CA" dirty="0"/>
              <a:t>Insulation</a:t>
            </a:r>
          </a:p>
          <a:p>
            <a:pPr lvl="1"/>
            <a:r>
              <a:rPr lang="en-CA" dirty="0"/>
              <a:t>Cladding</a:t>
            </a:r>
          </a:p>
          <a:p>
            <a:pPr lvl="1"/>
            <a:r>
              <a:rPr lang="en-CA" dirty="0"/>
              <a:t>Electrical material</a:t>
            </a:r>
          </a:p>
          <a:p>
            <a:pPr lvl="1"/>
            <a:r>
              <a:rPr lang="en-CA" dirty="0"/>
              <a:t>Plumbing material</a:t>
            </a:r>
          </a:p>
          <a:p>
            <a:pPr lvl="1"/>
            <a:r>
              <a:rPr lang="en-CA" dirty="0"/>
              <a:t>…</a:t>
            </a:r>
          </a:p>
        </p:txBody>
      </p:sp>
      <p:sp>
        <p:nvSpPr>
          <p:cNvPr id="4" name="Rectangle 3"/>
          <p:cNvSpPr/>
          <p:nvPr/>
        </p:nvSpPr>
        <p:spPr>
          <a:xfrm>
            <a:off x="528981" y="6493162"/>
            <a:ext cx="149124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17563152"/>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Lumber </a:t>
            </a:r>
            <a:r>
              <a:rPr lang="en-CA" dirty="0" smtClean="0"/>
              <a:t>Requirements</a:t>
            </a:r>
            <a:endParaRPr lang="en-US" dirty="0"/>
          </a:p>
        </p:txBody>
      </p:sp>
      <p:sp>
        <p:nvSpPr>
          <p:cNvPr id="3" name="Content Placeholder 2"/>
          <p:cNvSpPr>
            <a:spLocks noGrp="1"/>
          </p:cNvSpPr>
          <p:nvPr>
            <p:ph idx="1"/>
          </p:nvPr>
        </p:nvSpPr>
        <p:spPr/>
        <p:txBody>
          <a:bodyPr/>
          <a:lstStyle/>
          <a:p>
            <a:r>
              <a:rPr lang="en-US" dirty="0"/>
              <a:t>The requirements for lumber used in prefabrication vary with the level of automation introduced to the process.</a:t>
            </a:r>
          </a:p>
          <a:p>
            <a:r>
              <a:rPr lang="en-CA" dirty="0"/>
              <a:t>For best results humidity of lumber should be always close to the equilibrium humidity of the final project’s location, typically &lt;12% at the core (not surface!).</a:t>
            </a:r>
          </a:p>
          <a:p>
            <a:r>
              <a:rPr lang="en-CA" dirty="0"/>
              <a:t>Keep in mind that the equilibrium humidity in dry or cold climates can be very different (e.g. Prince George ~5-6%).</a:t>
            </a:r>
            <a:endParaRPr lang="en-US" dirty="0"/>
          </a:p>
          <a:p>
            <a:r>
              <a:rPr lang="en-CA" dirty="0"/>
              <a:t>Dimensional stability and precision is crucial and gains importance the more automation is introduced into the project.</a:t>
            </a:r>
            <a:endParaRPr lang="en-US" dirty="0"/>
          </a:p>
        </p:txBody>
      </p:sp>
      <p:sp>
        <p:nvSpPr>
          <p:cNvPr id="4" name="Rectangle 3"/>
          <p:cNvSpPr/>
          <p:nvPr/>
        </p:nvSpPr>
        <p:spPr>
          <a:xfrm>
            <a:off x="528981" y="6493162"/>
            <a:ext cx="149124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9748250"/>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“Dimensional” Lumber</a:t>
            </a:r>
          </a:p>
        </p:txBody>
      </p:sp>
      <p:sp>
        <p:nvSpPr>
          <p:cNvPr id="3" name="Content Placeholder 2"/>
          <p:cNvSpPr>
            <a:spLocks noGrp="1"/>
          </p:cNvSpPr>
          <p:nvPr>
            <p:ph idx="1"/>
          </p:nvPr>
        </p:nvSpPr>
        <p:spPr>
          <a:xfrm>
            <a:off x="659414" y="1253834"/>
            <a:ext cx="8856060" cy="4114800"/>
          </a:xfrm>
        </p:spPr>
        <p:txBody>
          <a:bodyPr/>
          <a:lstStyle/>
          <a:p>
            <a:r>
              <a:rPr lang="en-CA" b="1" dirty="0"/>
              <a:t>Advantages:</a:t>
            </a:r>
            <a:endParaRPr lang="en-US" dirty="0"/>
          </a:p>
          <a:p>
            <a:pPr lvl="0"/>
            <a:r>
              <a:rPr lang="en-CA" dirty="0"/>
              <a:t>Availability of lower grades</a:t>
            </a:r>
            <a:endParaRPr lang="en-US" dirty="0"/>
          </a:p>
          <a:p>
            <a:pPr lvl="0"/>
            <a:r>
              <a:rPr lang="en-CA" dirty="0"/>
              <a:t>Very cost efficient*, minimal knowledge and skill level necessary</a:t>
            </a:r>
            <a:endParaRPr lang="en-US" dirty="0"/>
          </a:p>
          <a:p>
            <a:r>
              <a:rPr lang="en-CA" b="1" dirty="0"/>
              <a:t>Disadvantages:</a:t>
            </a:r>
            <a:endParaRPr lang="en-US" dirty="0"/>
          </a:p>
          <a:p>
            <a:pPr lvl="0"/>
            <a:r>
              <a:rPr lang="en-CA" dirty="0"/>
              <a:t>Small width of 38 mm results in small distances between studs and only very small screw sizes can be used </a:t>
            </a:r>
            <a:endParaRPr lang="en-US" dirty="0"/>
          </a:p>
          <a:p>
            <a:pPr lvl="0"/>
            <a:r>
              <a:rPr lang="en-CA" dirty="0"/>
              <a:t>Potentially very low dimensional stability (grade #2), lots of warping, twisting and bending </a:t>
            </a:r>
            <a:endParaRPr lang="en-US" dirty="0"/>
          </a:p>
          <a:p>
            <a:pPr lvl="0"/>
            <a:r>
              <a:rPr lang="en-CA" dirty="0"/>
              <a:t>Low dimensional consistency and stability, therefore limited use for automation </a:t>
            </a:r>
            <a:endParaRPr lang="en-US" dirty="0"/>
          </a:p>
          <a:p>
            <a:pPr lvl="0"/>
            <a:r>
              <a:rPr lang="en-CA" dirty="0"/>
              <a:t>Inconsistent and occasionally relatively high humidity levels</a:t>
            </a:r>
            <a:endParaRPr lang="en-US" dirty="0"/>
          </a:p>
          <a:p>
            <a:endParaRPr lang="en-US" dirty="0"/>
          </a:p>
        </p:txBody>
      </p:sp>
      <p:pic>
        <p:nvPicPr>
          <p:cNvPr id="4" name="Picture 3" descr="Related image"/>
          <p:cNvPicPr/>
          <p:nvPr/>
        </p:nvPicPr>
        <p:blipFill rotWithShape="1">
          <a:blip r:embed="rId3" cstate="screen">
            <a:extLst>
              <a:ext uri="{28A0092B-C50C-407E-A947-70E740481C1C}">
                <a14:useLocalDpi xmlns:a14="http://schemas.microsoft.com/office/drawing/2010/main"/>
              </a:ext>
            </a:extLst>
          </a:blip>
          <a:srcRect/>
          <a:stretch/>
        </p:blipFill>
        <p:spPr bwMode="auto">
          <a:xfrm>
            <a:off x="9515474" y="1376364"/>
            <a:ext cx="2270125" cy="1807206"/>
          </a:xfrm>
          <a:prstGeom prst="rect">
            <a:avLst/>
          </a:prstGeom>
          <a:noFill/>
          <a:ln>
            <a:noFill/>
          </a:ln>
          <a:extLst>
            <a:ext uri="{53640926-AAD7-44D8-BBD7-CCE9431645EC}">
              <a14:shadowObscured xmlns:a14="http://schemas.microsoft.com/office/drawing/2010/main"/>
            </a:ext>
          </a:extLst>
        </p:spPr>
      </p:pic>
      <p:sp>
        <p:nvSpPr>
          <p:cNvPr id="5" name="Rectangle 4"/>
          <p:cNvSpPr/>
          <p:nvPr/>
        </p:nvSpPr>
        <p:spPr>
          <a:xfrm>
            <a:off x="528981" y="6493162"/>
            <a:ext cx="3683894"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 Until summer 2020, future remains to be seen</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9415980"/>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Lumber Issue</a:t>
            </a:r>
          </a:p>
        </p:txBody>
      </p:sp>
      <p:sp>
        <p:nvSpPr>
          <p:cNvPr id="3" name="Content Placeholder 2"/>
          <p:cNvSpPr>
            <a:spLocks noGrp="1"/>
          </p:cNvSpPr>
          <p:nvPr>
            <p:ph idx="1"/>
          </p:nvPr>
        </p:nvSpPr>
        <p:spPr>
          <a:xfrm>
            <a:off x="659414" y="1253834"/>
            <a:ext cx="8386864" cy="4114800"/>
          </a:xfrm>
        </p:spPr>
        <p:txBody>
          <a:bodyPr/>
          <a:lstStyle/>
          <a:p>
            <a:r>
              <a:rPr lang="en-CA" dirty="0"/>
              <a:t>Dimensional lumber can be used for prefabrication if it is not perfectly straight!</a:t>
            </a:r>
          </a:p>
          <a:p>
            <a:r>
              <a:rPr lang="en-CA" dirty="0"/>
              <a:t>Slight inaccuracies can be tolerated as long as the process is mainly manual and not much automation is integrated.</a:t>
            </a:r>
          </a:p>
          <a:p>
            <a:r>
              <a:rPr lang="en-CA" dirty="0"/>
              <a:t>Inaccuracies of dimensional lumber can cause lower quality and higher labour costs (to force material into position).</a:t>
            </a:r>
          </a:p>
          <a:p>
            <a:r>
              <a:rPr lang="en-CA" dirty="0"/>
              <a:t>Dimensional lumber #2 will usually have a relative high percentage of rejects (increasing handling, storage and shipping costs)</a:t>
            </a:r>
          </a:p>
          <a:p>
            <a:r>
              <a:rPr lang="en-CA" dirty="0" smtClean="0"/>
              <a:t>So-called </a:t>
            </a:r>
            <a:r>
              <a:rPr lang="en-CA" dirty="0"/>
              <a:t>dimensional lumber #2 is to a large extend not dimensionally stable and can only be used very limited for prefabrication (the quality of locally available lumber might vary significantly)</a:t>
            </a:r>
          </a:p>
          <a:p>
            <a:endParaRPr lang="en-US" dirty="0"/>
          </a:p>
        </p:txBody>
      </p:sp>
      <p:pic>
        <p:nvPicPr>
          <p:cNvPr id="4" name="Content Placeholder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rot="5400000">
            <a:off x="8589724" y="1828153"/>
            <a:ext cx="3652429" cy="273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28981" y="6493162"/>
            <a:ext cx="149124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21027037"/>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Need for Engineered Wood Products</a:t>
            </a:r>
          </a:p>
        </p:txBody>
      </p:sp>
      <p:sp>
        <p:nvSpPr>
          <p:cNvPr id="3" name="Content Placeholder 2"/>
          <p:cNvSpPr>
            <a:spLocks noGrp="1"/>
          </p:cNvSpPr>
          <p:nvPr>
            <p:ph idx="1"/>
          </p:nvPr>
        </p:nvSpPr>
        <p:spPr/>
        <p:txBody>
          <a:bodyPr/>
          <a:lstStyle/>
          <a:p>
            <a:r>
              <a:rPr lang="en-CA" dirty="0"/>
              <a:t>EWPs have the advantage of superior precision and low humidity compared to dimensional lumber</a:t>
            </a:r>
          </a:p>
          <a:p>
            <a:r>
              <a:rPr lang="en-CA" dirty="0"/>
              <a:t>EWPs can be ordered and used for much larger spans</a:t>
            </a:r>
          </a:p>
          <a:p>
            <a:r>
              <a:rPr lang="en-CA" dirty="0"/>
              <a:t>EWPs can handle much higher structural loads</a:t>
            </a:r>
          </a:p>
          <a:p>
            <a:r>
              <a:rPr lang="en-CA" dirty="0"/>
              <a:t>Mixing EWPs with dimensional lumber can create challenges as the standard dimensions in North America are different for both products (e.g. 2x10 is 38mm x 235mm [1 ½ x 9 ¼], an equivalent LVL is 44.4mm x 241.3mm [1 ¾ x 9 ½ ])</a:t>
            </a:r>
          </a:p>
        </p:txBody>
      </p:sp>
      <p:sp>
        <p:nvSpPr>
          <p:cNvPr id="4" name="Rectangle 3"/>
          <p:cNvSpPr/>
          <p:nvPr/>
        </p:nvSpPr>
        <p:spPr>
          <a:xfrm>
            <a:off x="528981" y="6493162"/>
            <a:ext cx="149124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7754920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1950’s – 1990’s</a:t>
            </a:r>
          </a:p>
        </p:txBody>
      </p:sp>
      <p:pic>
        <p:nvPicPr>
          <p:cNvPr id="6" name="Content Placeholder 5"/>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820998" y="3657605"/>
            <a:ext cx="3165677" cy="2110451"/>
          </a:xfr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80552" y="1398345"/>
            <a:ext cx="3067550" cy="2120944"/>
          </a:xfrm>
          <a:prstGeom prst="rect">
            <a:avLst/>
          </a:prstGeom>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287415" y="1392499"/>
            <a:ext cx="3307740" cy="2127656"/>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1177" y="3657605"/>
            <a:ext cx="4043830" cy="2110595"/>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22666" y="3657605"/>
            <a:ext cx="2954833" cy="2110595"/>
          </a:xfrm>
          <a:prstGeom prst="rect">
            <a:avLst/>
          </a:prstGeom>
        </p:spPr>
      </p:pic>
      <p:pic>
        <p:nvPicPr>
          <p:cNvPr id="12" name="Picture 11"/>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41176" y="1398345"/>
            <a:ext cx="4300063" cy="2120944"/>
          </a:xfrm>
          <a:prstGeom prst="rect">
            <a:avLst/>
          </a:prstGeom>
        </p:spPr>
      </p:pic>
    </p:spTree>
    <p:extLst>
      <p:ext uri="{BB962C8B-B14F-4D97-AF65-F5344CB8AC3E}">
        <p14:creationId xmlns:p14="http://schemas.microsoft.com/office/powerpoint/2010/main" val="3952645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grpSp>
        <p:nvGrpSpPr>
          <p:cNvPr id="5" name="Group 4">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6" name="Group 5">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1" name="TextBox 10">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chemeClr val="tx1">
                        <a:lumMod val="50000"/>
                        <a:lumOff val="50000"/>
                      </a:schemeClr>
                    </a:solidFill>
                  </a:rPr>
                  <a:t>Canadian</a:t>
                </a:r>
              </a:p>
              <a:p>
                <a:pPr>
                  <a:buClr>
                    <a:schemeClr val="tx1"/>
                  </a:buClr>
                </a:pPr>
                <a:r>
                  <a:rPr lang="en-US" sz="1067" dirty="0">
                    <a:solidFill>
                      <a:schemeClr val="tx1">
                        <a:lumMod val="50000"/>
                        <a:lumOff val="50000"/>
                      </a:schemeClr>
                    </a:solidFill>
                  </a:rPr>
                  <a:t>Wood</a:t>
                </a:r>
              </a:p>
              <a:p>
                <a:pPr>
                  <a:buClr>
                    <a:schemeClr val="tx1"/>
                  </a:buClr>
                </a:pPr>
                <a:r>
                  <a:rPr lang="en-US" sz="1067" dirty="0">
                    <a:solidFill>
                      <a:schemeClr val="tx1">
                        <a:lumMod val="50000"/>
                        <a:lumOff val="50000"/>
                      </a:schemeClr>
                    </a:solidFill>
                  </a:rPr>
                  <a:t>Council</a:t>
                </a:r>
                <a:endParaRPr lang="en-CA" sz="1067" dirty="0" err="1">
                  <a:solidFill>
                    <a:schemeClr val="tx1">
                      <a:lumMod val="50000"/>
                      <a:lumOff val="50000"/>
                    </a:schemeClr>
                  </a:solidFill>
                </a:endParaRPr>
              </a:p>
            </p:txBody>
          </p:sp>
          <p:sp>
            <p:nvSpPr>
              <p:cNvPr id="12" name="TextBox 11">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chemeClr val="tx1">
                        <a:lumMod val="50000"/>
                        <a:lumOff val="50000"/>
                      </a:schemeClr>
                    </a:solidFill>
                  </a:rPr>
                  <a:t>Conseil</a:t>
                </a:r>
              </a:p>
              <a:p>
                <a:pPr>
                  <a:buClr>
                    <a:schemeClr val="tx1"/>
                  </a:buClr>
                </a:pPr>
                <a:r>
                  <a:rPr lang="en-US" sz="1067" dirty="0" err="1">
                    <a:solidFill>
                      <a:schemeClr val="tx1">
                        <a:lumMod val="50000"/>
                        <a:lumOff val="50000"/>
                      </a:schemeClr>
                    </a:solidFill>
                  </a:rPr>
                  <a:t>canadien</a:t>
                </a:r>
                <a:endParaRPr lang="en-US" sz="1067" dirty="0">
                  <a:solidFill>
                    <a:schemeClr val="tx1">
                      <a:lumMod val="50000"/>
                      <a:lumOff val="50000"/>
                    </a:schemeClr>
                  </a:solidFill>
                </a:endParaRPr>
              </a:p>
              <a:p>
                <a:pPr>
                  <a:buClr>
                    <a:schemeClr val="tx1"/>
                  </a:buClr>
                </a:pPr>
                <a:r>
                  <a:rPr lang="en-US" sz="1067" dirty="0">
                    <a:solidFill>
                      <a:schemeClr val="tx1">
                        <a:lumMod val="50000"/>
                        <a:lumOff val="50000"/>
                      </a:schemeClr>
                    </a:solidFill>
                  </a:rPr>
                  <a:t>du </a:t>
                </a:r>
                <a:r>
                  <a:rPr lang="en-US" sz="1067" dirty="0" err="1">
                    <a:solidFill>
                      <a:schemeClr val="tx1">
                        <a:lumMod val="50000"/>
                        <a:lumOff val="50000"/>
                      </a:schemeClr>
                    </a:solidFill>
                  </a:rPr>
                  <a:t>bois</a:t>
                </a:r>
                <a:endParaRPr lang="en-CA" sz="1067" dirty="0" err="1">
                  <a:solidFill>
                    <a:schemeClr val="tx1">
                      <a:lumMod val="50000"/>
                      <a:lumOff val="50000"/>
                    </a:schemeClr>
                  </a:solidFill>
                </a:endParaRPr>
              </a:p>
            </p:txBody>
          </p:sp>
          <p:sp>
            <p:nvSpPr>
              <p:cNvPr id="13" name="Diagonal Stripe 12">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sp>
            <p:nvSpPr>
              <p:cNvPr id="14" name="Diagonal Stripe 13">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grpSp>
        <p:grpSp>
          <p:nvGrpSpPr>
            <p:cNvPr id="7" name="Group 6">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9" name="Rectangle 8">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sp>
            <p:nvSpPr>
              <p:cNvPr id="10" name="Rectangle 9">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grpSp>
        <p:pic>
          <p:nvPicPr>
            <p:cNvPr id="8" name="Picture 7"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
        <p:nvSpPr>
          <p:cNvPr id="15" name="Content Placeholder 2"/>
          <p:cNvSpPr txBox="1">
            <a:spLocks/>
          </p:cNvSpPr>
          <p:nvPr/>
        </p:nvSpPr>
        <p:spPr bwMode="auto">
          <a:xfrm>
            <a:off x="1341772" y="723972"/>
            <a:ext cx="10553456" cy="134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a:buClr>
                <a:srgbClr val="FEF202"/>
              </a:buClr>
              <a:defRPr/>
            </a:pPr>
            <a:r>
              <a:rPr lang="en-CA" sz="6000" b="1" kern="0" dirty="0">
                <a:solidFill>
                  <a:schemeClr val="tx1">
                    <a:lumMod val="65000"/>
                    <a:lumOff val="35000"/>
                  </a:schemeClr>
                </a:solidFill>
                <a:ea typeface="ＭＳ Ｐゴシック" pitchFamily="34" charset="-128"/>
              </a:rPr>
              <a:t>Post &amp; Beams (1D)</a:t>
            </a:r>
            <a:r>
              <a:rPr lang="en-CA" sz="6000" b="1" i="1" dirty="0"/>
              <a:t> </a:t>
            </a:r>
            <a:endParaRPr lang="en-US" sz="6000" dirty="0"/>
          </a:p>
          <a:p>
            <a:r>
              <a:rPr lang="en-CA" altLang="en-US" dirty="0"/>
              <a:t>Glulam</a:t>
            </a:r>
          </a:p>
          <a:p>
            <a:r>
              <a:rPr lang="en-CA" altLang="en-US" dirty="0"/>
              <a:t>I-beam </a:t>
            </a:r>
          </a:p>
          <a:p>
            <a:r>
              <a:rPr lang="en-CA" altLang="en-US" dirty="0"/>
              <a:t>Laminated Strand Lumber</a:t>
            </a:r>
          </a:p>
          <a:p>
            <a:r>
              <a:rPr lang="en-CA" altLang="en-US" dirty="0"/>
              <a:t>Oriented Strand Lumber</a:t>
            </a:r>
          </a:p>
          <a:p>
            <a:r>
              <a:rPr lang="en-CA" altLang="en-US" dirty="0"/>
              <a:t>Parallel Strand Lumber</a:t>
            </a:r>
          </a:p>
          <a:p>
            <a:r>
              <a:rPr lang="en-CA" altLang="en-US" dirty="0"/>
              <a:t>…</a:t>
            </a:r>
          </a:p>
          <a:p>
            <a:pPr>
              <a:buClr>
                <a:srgbClr val="FEF202"/>
              </a:buClr>
              <a:defRPr/>
            </a:pPr>
            <a:endParaRPr lang="en-CA" sz="1600" b="1" kern="0" dirty="0">
              <a:solidFill>
                <a:schemeClr val="tx1">
                  <a:lumMod val="65000"/>
                  <a:lumOff val="35000"/>
                </a:schemeClr>
              </a:solidFill>
              <a:ea typeface="ＭＳ Ｐゴシック" pitchFamily="34" charset="-128"/>
            </a:endParaRPr>
          </a:p>
        </p:txBody>
      </p:sp>
    </p:spTree>
    <p:extLst>
      <p:ext uri="{BB962C8B-B14F-4D97-AF65-F5344CB8AC3E}">
        <p14:creationId xmlns:p14="http://schemas.microsoft.com/office/powerpoint/2010/main" val="2876321309"/>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Glulam </a:t>
            </a:r>
            <a:endParaRPr lang="en-US" dirty="0"/>
          </a:p>
        </p:txBody>
      </p:sp>
      <p:sp>
        <p:nvSpPr>
          <p:cNvPr id="3" name="Content Placeholder 2"/>
          <p:cNvSpPr>
            <a:spLocks noGrp="1"/>
          </p:cNvSpPr>
          <p:nvPr>
            <p:ph idx="1"/>
          </p:nvPr>
        </p:nvSpPr>
        <p:spPr/>
        <p:txBody>
          <a:bodyPr/>
          <a:lstStyle/>
          <a:p>
            <a:r>
              <a:rPr lang="en-CA" b="1" dirty="0"/>
              <a:t>Advantages:</a:t>
            </a:r>
            <a:endParaRPr lang="en-US" dirty="0"/>
          </a:p>
          <a:p>
            <a:pPr lvl="0"/>
            <a:r>
              <a:rPr lang="en-CA" dirty="0"/>
              <a:t>High structural strength and dimensional very </a:t>
            </a:r>
            <a:r>
              <a:rPr lang="en-CA" dirty="0" smtClean="0"/>
              <a:t>stability</a:t>
            </a:r>
          </a:p>
          <a:p>
            <a:pPr lvl="0"/>
            <a:r>
              <a:rPr lang="en-CA" dirty="0" smtClean="0"/>
              <a:t>More efficient use of forest resource</a:t>
            </a:r>
            <a:endParaRPr lang="en-US" dirty="0"/>
          </a:p>
          <a:p>
            <a:pPr lvl="0"/>
            <a:r>
              <a:rPr lang="en-CA" dirty="0"/>
              <a:t>Product can be mass produced </a:t>
            </a:r>
            <a:endParaRPr lang="en-CA" dirty="0" smtClean="0"/>
          </a:p>
          <a:p>
            <a:pPr lvl="0"/>
            <a:r>
              <a:rPr lang="en-CA" dirty="0" smtClean="0"/>
              <a:t>Consistent pricing over volume for variable dimensions</a:t>
            </a:r>
            <a:endParaRPr lang="en-US" dirty="0"/>
          </a:p>
          <a:p>
            <a:pPr lvl="0"/>
            <a:r>
              <a:rPr lang="en-CA" dirty="0"/>
              <a:t>Many wood species can be used </a:t>
            </a:r>
            <a:endParaRPr lang="en-US" dirty="0"/>
          </a:p>
          <a:p>
            <a:pPr lvl="0"/>
            <a:r>
              <a:rPr lang="en-CA" dirty="0"/>
              <a:t>Various structural and architectural qualities can be produced </a:t>
            </a:r>
            <a:endParaRPr lang="en-US" dirty="0"/>
          </a:p>
          <a:p>
            <a:pPr lvl="0"/>
            <a:r>
              <a:rPr lang="en-CA" dirty="0"/>
              <a:t>Suitable for automation</a:t>
            </a:r>
            <a:endParaRPr lang="en-US" dirty="0"/>
          </a:p>
          <a:p>
            <a:endParaRPr lang="en-US" dirty="0"/>
          </a:p>
        </p:txBody>
      </p:sp>
      <p:pic>
        <p:nvPicPr>
          <p:cNvPr id="4" name="Picture 3" descr="Balkenschichtholz"/>
          <p:cNvPicPr/>
          <p:nvPr/>
        </p:nvPicPr>
        <p:blipFill rotWithShape="1">
          <a:blip r:embed="rId3" cstate="email">
            <a:extLst>
              <a:ext uri="{28A0092B-C50C-407E-A947-70E740481C1C}">
                <a14:useLocalDpi xmlns:a14="http://schemas.microsoft.com/office/drawing/2010/main"/>
              </a:ext>
            </a:extLst>
          </a:blip>
          <a:srcRect r="18834" b="10000"/>
          <a:stretch/>
        </p:blipFill>
        <p:spPr bwMode="auto">
          <a:xfrm flipH="1">
            <a:off x="9531126" y="1396364"/>
            <a:ext cx="2254474" cy="1557129"/>
          </a:xfrm>
          <a:prstGeom prst="rect">
            <a:avLst/>
          </a:prstGeom>
          <a:noFill/>
          <a:ln>
            <a:noFill/>
          </a:ln>
          <a:extLst>
            <a:ext uri="{53640926-AAD7-44D8-BBD7-CCE9431645EC}">
              <a14:shadowObscured xmlns:a14="http://schemas.microsoft.com/office/drawing/2010/main"/>
            </a:ext>
          </a:extLst>
        </p:spPr>
      </p:pic>
      <p:sp>
        <p:nvSpPr>
          <p:cNvPr id="5" name="Rectangle 4"/>
          <p:cNvSpPr/>
          <p:nvPr/>
        </p:nvSpPr>
        <p:spPr>
          <a:xfrm>
            <a:off x="528981" y="6493162"/>
            <a:ext cx="149124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43085084"/>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Glulam (continue)</a:t>
            </a:r>
            <a:endParaRPr lang="en-US" dirty="0"/>
          </a:p>
        </p:txBody>
      </p:sp>
      <p:sp>
        <p:nvSpPr>
          <p:cNvPr id="3" name="Content Placeholder 2"/>
          <p:cNvSpPr>
            <a:spLocks noGrp="1"/>
          </p:cNvSpPr>
          <p:nvPr>
            <p:ph idx="1"/>
          </p:nvPr>
        </p:nvSpPr>
        <p:spPr/>
        <p:txBody>
          <a:bodyPr/>
          <a:lstStyle/>
          <a:p>
            <a:r>
              <a:rPr lang="en-CA" b="1" dirty="0" smtClean="0"/>
              <a:t>Disadvantages</a:t>
            </a:r>
            <a:r>
              <a:rPr lang="en-CA" b="1" dirty="0"/>
              <a:t>:</a:t>
            </a:r>
            <a:endParaRPr lang="en-US" dirty="0"/>
          </a:p>
          <a:p>
            <a:pPr lvl="0"/>
            <a:r>
              <a:rPr lang="en-CA" dirty="0"/>
              <a:t>Relatively expensive manufacturing process, even if highly automated</a:t>
            </a:r>
            <a:endParaRPr lang="en-US" dirty="0"/>
          </a:p>
          <a:p>
            <a:pPr lvl="0"/>
            <a:r>
              <a:rPr lang="en-CA" dirty="0"/>
              <a:t>Significant financial investments needed to produce in large volumes including automated sorting machine, finger jointer, glue applicator, high frequency kiln, press and planer</a:t>
            </a:r>
            <a:endParaRPr lang="en-US" dirty="0"/>
          </a:p>
          <a:p>
            <a:endParaRPr lang="en-US" dirty="0"/>
          </a:p>
        </p:txBody>
      </p:sp>
      <p:pic>
        <p:nvPicPr>
          <p:cNvPr id="4" name="Picture 3" descr="Balkenschichtholz"/>
          <p:cNvPicPr/>
          <p:nvPr/>
        </p:nvPicPr>
        <p:blipFill rotWithShape="1">
          <a:blip r:embed="rId3" cstate="email">
            <a:extLst>
              <a:ext uri="{28A0092B-C50C-407E-A947-70E740481C1C}">
                <a14:useLocalDpi xmlns:a14="http://schemas.microsoft.com/office/drawing/2010/main"/>
              </a:ext>
            </a:extLst>
          </a:blip>
          <a:srcRect r="18834" b="10000"/>
          <a:stretch/>
        </p:blipFill>
        <p:spPr bwMode="auto">
          <a:xfrm flipH="1">
            <a:off x="9531126" y="1396364"/>
            <a:ext cx="2254474" cy="1557129"/>
          </a:xfrm>
          <a:prstGeom prst="rect">
            <a:avLst/>
          </a:prstGeom>
          <a:noFill/>
          <a:ln>
            <a:noFill/>
          </a:ln>
          <a:extLst>
            <a:ext uri="{53640926-AAD7-44D8-BBD7-CCE9431645EC}">
              <a14:shadowObscured xmlns:a14="http://schemas.microsoft.com/office/drawing/2010/main"/>
            </a:ext>
          </a:extLst>
        </p:spPr>
      </p:pic>
      <p:sp>
        <p:nvSpPr>
          <p:cNvPr id="5" name="Rectangle 4"/>
          <p:cNvSpPr/>
          <p:nvPr/>
        </p:nvSpPr>
        <p:spPr>
          <a:xfrm>
            <a:off x="528981" y="6493162"/>
            <a:ext cx="149124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25403976"/>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I-Beam (I-Joist)</a:t>
            </a:r>
          </a:p>
        </p:txBody>
      </p:sp>
      <p:sp>
        <p:nvSpPr>
          <p:cNvPr id="3" name="Content Placeholder 2"/>
          <p:cNvSpPr>
            <a:spLocks noGrp="1"/>
          </p:cNvSpPr>
          <p:nvPr>
            <p:ph idx="1"/>
          </p:nvPr>
        </p:nvSpPr>
        <p:spPr/>
        <p:txBody>
          <a:bodyPr/>
          <a:lstStyle/>
          <a:p>
            <a:r>
              <a:rPr lang="en-CA" b="1" dirty="0"/>
              <a:t>Advantages:</a:t>
            </a:r>
            <a:endParaRPr lang="en-US" dirty="0"/>
          </a:p>
          <a:p>
            <a:pPr lvl="0"/>
            <a:r>
              <a:rPr lang="en-CA" dirty="0"/>
              <a:t>Very cost-efficient product, </a:t>
            </a:r>
            <a:endParaRPr lang="en-US" dirty="0"/>
          </a:p>
          <a:p>
            <a:pPr lvl="0"/>
            <a:r>
              <a:rPr lang="en-CA" dirty="0"/>
              <a:t>Structurally extremely efficient </a:t>
            </a:r>
            <a:endParaRPr lang="en-US" dirty="0"/>
          </a:p>
          <a:p>
            <a:pPr lvl="0"/>
            <a:r>
              <a:rPr lang="en-CA" dirty="0"/>
              <a:t>Light and easy to handle on site</a:t>
            </a:r>
            <a:endParaRPr lang="en-US" dirty="0"/>
          </a:p>
          <a:p>
            <a:pPr lvl="0"/>
            <a:r>
              <a:rPr lang="en-CA" dirty="0"/>
              <a:t>Dimensionally stable</a:t>
            </a:r>
            <a:endParaRPr lang="en-US" dirty="0"/>
          </a:p>
          <a:p>
            <a:r>
              <a:rPr lang="en-CA" b="1" dirty="0"/>
              <a:t>Disadvantages:</a:t>
            </a:r>
            <a:endParaRPr lang="en-US" dirty="0"/>
          </a:p>
          <a:p>
            <a:pPr lvl="0"/>
            <a:r>
              <a:rPr lang="en-CA" dirty="0"/>
              <a:t>Very low fire resistance</a:t>
            </a:r>
            <a:endParaRPr lang="en-US" dirty="0"/>
          </a:p>
          <a:p>
            <a:pPr lvl="0"/>
            <a:r>
              <a:rPr lang="en-CA" dirty="0"/>
              <a:t>Sensitive to moisture damage</a:t>
            </a:r>
            <a:endParaRPr lang="en-US" dirty="0"/>
          </a:p>
          <a:p>
            <a:pPr lvl="0"/>
            <a:r>
              <a:rPr lang="en-CA" dirty="0"/>
              <a:t>High glue content</a:t>
            </a:r>
            <a:endParaRPr lang="en-US" dirty="0"/>
          </a:p>
          <a:p>
            <a:endParaRPr lang="en-US" dirty="0"/>
          </a:p>
        </p:txBody>
      </p:sp>
      <p:pic>
        <p:nvPicPr>
          <p:cNvPr id="4" name="Picture 3" descr="Leichte Holzbauträger/-stützen"/>
          <p:cNvPicPr/>
          <p:nvPr/>
        </p:nvPicPr>
        <p:blipFill rotWithShape="1">
          <a:blip r:embed="rId3" cstate="email">
            <a:extLst>
              <a:ext uri="{28A0092B-C50C-407E-A947-70E740481C1C}">
                <a14:useLocalDpi xmlns:a14="http://schemas.microsoft.com/office/drawing/2010/main"/>
              </a:ext>
            </a:extLst>
          </a:blip>
          <a:srcRect/>
          <a:stretch/>
        </p:blipFill>
        <p:spPr bwMode="auto">
          <a:xfrm flipH="1">
            <a:off x="9516282" y="1382555"/>
            <a:ext cx="2269317" cy="1717833"/>
          </a:xfrm>
          <a:prstGeom prst="rect">
            <a:avLst/>
          </a:prstGeom>
          <a:noFill/>
          <a:ln>
            <a:noFill/>
          </a:ln>
          <a:extLst>
            <a:ext uri="{53640926-AAD7-44D8-BBD7-CCE9431645EC}">
              <a14:shadowObscured xmlns:a14="http://schemas.microsoft.com/office/drawing/2010/main"/>
            </a:ext>
          </a:extLst>
        </p:spPr>
      </p:pic>
      <p:sp>
        <p:nvSpPr>
          <p:cNvPr id="5" name="Rectangle 4"/>
          <p:cNvSpPr/>
          <p:nvPr/>
        </p:nvSpPr>
        <p:spPr>
          <a:xfrm>
            <a:off x="528981" y="6493162"/>
            <a:ext cx="149124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22912851"/>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Laminated Strand Lumber (LSL)</a:t>
            </a:r>
          </a:p>
        </p:txBody>
      </p:sp>
      <p:sp>
        <p:nvSpPr>
          <p:cNvPr id="3" name="Content Placeholder 2"/>
          <p:cNvSpPr>
            <a:spLocks noGrp="1"/>
          </p:cNvSpPr>
          <p:nvPr>
            <p:ph idx="1"/>
          </p:nvPr>
        </p:nvSpPr>
        <p:spPr/>
        <p:txBody>
          <a:bodyPr/>
          <a:lstStyle/>
          <a:p>
            <a:r>
              <a:rPr lang="en-CA" b="1" dirty="0"/>
              <a:t>Advantages:</a:t>
            </a:r>
            <a:endParaRPr lang="en-US" dirty="0"/>
          </a:p>
          <a:p>
            <a:pPr lvl="0"/>
            <a:r>
              <a:rPr lang="en-CA" dirty="0"/>
              <a:t>Very cost-efficient product</a:t>
            </a:r>
            <a:endParaRPr lang="en-US" dirty="0"/>
          </a:p>
          <a:p>
            <a:pPr lvl="0"/>
            <a:r>
              <a:rPr lang="en-CA" dirty="0"/>
              <a:t>Dimensionally stable</a:t>
            </a:r>
            <a:endParaRPr lang="en-US" dirty="0"/>
          </a:p>
          <a:p>
            <a:pPr lvl="0"/>
            <a:r>
              <a:rPr lang="en-CA" dirty="0"/>
              <a:t>Uniform material </a:t>
            </a:r>
            <a:endParaRPr lang="en-US" dirty="0"/>
          </a:p>
          <a:p>
            <a:pPr lvl="0"/>
            <a:r>
              <a:rPr lang="en-CA" dirty="0"/>
              <a:t>Only small diameter trees needed</a:t>
            </a:r>
            <a:endParaRPr lang="en-US" dirty="0"/>
          </a:p>
          <a:p>
            <a:pPr lvl="0"/>
            <a:r>
              <a:rPr lang="en-CA" dirty="0"/>
              <a:t>Uses several different species</a:t>
            </a:r>
            <a:endParaRPr lang="en-US" dirty="0"/>
          </a:p>
          <a:p>
            <a:r>
              <a:rPr lang="en-CA" b="1" dirty="0"/>
              <a:t>Disadvantages:</a:t>
            </a:r>
            <a:endParaRPr lang="en-US" dirty="0"/>
          </a:p>
          <a:p>
            <a:pPr lvl="0"/>
            <a:r>
              <a:rPr lang="en-CA" dirty="0"/>
              <a:t>Lower structural strength than LVL</a:t>
            </a:r>
            <a:endParaRPr lang="en-US" dirty="0"/>
          </a:p>
          <a:p>
            <a:pPr lvl="0"/>
            <a:r>
              <a:rPr lang="en-CA" dirty="0"/>
              <a:t>High glue </a:t>
            </a:r>
            <a:r>
              <a:rPr lang="en-CA" dirty="0" smtClean="0"/>
              <a:t>content</a:t>
            </a:r>
            <a:endParaRPr lang="en-US" dirty="0"/>
          </a:p>
          <a:p>
            <a:pPr lvl="0"/>
            <a:r>
              <a:rPr lang="en-CA" dirty="0"/>
              <a:t>Very sensitive to moisture</a:t>
            </a:r>
            <a:endParaRPr lang="en-US" dirty="0"/>
          </a:p>
          <a:p>
            <a:endParaRPr lang="en-US" dirty="0"/>
          </a:p>
        </p:txBody>
      </p:sp>
      <p:pic>
        <p:nvPicPr>
          <p:cNvPr id="4" name="Picture 3" descr="Image result for lsl"/>
          <p:cNvPicPr/>
          <p:nvPr/>
        </p:nvPicPr>
        <p:blipFill rotWithShape="1">
          <a:blip r:embed="rId3" cstate="screen">
            <a:extLst>
              <a:ext uri="{28A0092B-C50C-407E-A947-70E740481C1C}">
                <a14:useLocalDpi xmlns:a14="http://schemas.microsoft.com/office/drawing/2010/main"/>
              </a:ext>
            </a:extLst>
          </a:blip>
          <a:srcRect/>
          <a:stretch/>
        </p:blipFill>
        <p:spPr bwMode="auto">
          <a:xfrm flipH="1">
            <a:off x="9528229" y="1376363"/>
            <a:ext cx="2257370" cy="1373981"/>
          </a:xfrm>
          <a:prstGeom prst="rect">
            <a:avLst/>
          </a:prstGeom>
          <a:noFill/>
          <a:ln>
            <a:noFill/>
          </a:ln>
          <a:extLst>
            <a:ext uri="{53640926-AAD7-44D8-BBD7-CCE9431645EC}">
              <a14:shadowObscured xmlns:a14="http://schemas.microsoft.com/office/drawing/2010/main"/>
            </a:ext>
          </a:extLst>
        </p:spPr>
      </p:pic>
      <p:sp>
        <p:nvSpPr>
          <p:cNvPr id="5" name="Rectangle 4"/>
          <p:cNvSpPr/>
          <p:nvPr/>
        </p:nvSpPr>
        <p:spPr>
          <a:xfrm>
            <a:off x="528981" y="6493162"/>
            <a:ext cx="149124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96592577"/>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Oriented Strand Lumber (OSL)</a:t>
            </a:r>
          </a:p>
        </p:txBody>
      </p:sp>
      <p:sp>
        <p:nvSpPr>
          <p:cNvPr id="3" name="Content Placeholder 2"/>
          <p:cNvSpPr>
            <a:spLocks noGrp="1"/>
          </p:cNvSpPr>
          <p:nvPr>
            <p:ph idx="1"/>
          </p:nvPr>
        </p:nvSpPr>
        <p:spPr/>
        <p:txBody>
          <a:bodyPr/>
          <a:lstStyle/>
          <a:p>
            <a:r>
              <a:rPr lang="en-CA" b="1" dirty="0"/>
              <a:t>Advantages:</a:t>
            </a:r>
            <a:endParaRPr lang="en-US" dirty="0"/>
          </a:p>
          <a:p>
            <a:pPr lvl="0"/>
            <a:r>
              <a:rPr lang="en-CA" dirty="0"/>
              <a:t>Very cost-efficient product</a:t>
            </a:r>
            <a:endParaRPr lang="en-US" dirty="0"/>
          </a:p>
          <a:p>
            <a:pPr lvl="0"/>
            <a:r>
              <a:rPr lang="en-CA" dirty="0"/>
              <a:t>Only small diameter trees needed</a:t>
            </a:r>
            <a:endParaRPr lang="en-US" dirty="0"/>
          </a:p>
          <a:p>
            <a:pPr lvl="0"/>
            <a:r>
              <a:rPr lang="en-CA" dirty="0"/>
              <a:t>Uses several different </a:t>
            </a:r>
            <a:r>
              <a:rPr lang="en-CA" dirty="0" smtClean="0"/>
              <a:t>species</a:t>
            </a:r>
            <a:endParaRPr lang="en-US" dirty="0"/>
          </a:p>
          <a:p>
            <a:r>
              <a:rPr lang="en-CA" b="1" dirty="0"/>
              <a:t>Disadvantages:</a:t>
            </a:r>
            <a:endParaRPr lang="en-US" dirty="0"/>
          </a:p>
          <a:p>
            <a:pPr lvl="0"/>
            <a:r>
              <a:rPr lang="en-CA" dirty="0"/>
              <a:t>Lower structural strength than LSL </a:t>
            </a:r>
            <a:endParaRPr lang="en-US" dirty="0"/>
          </a:p>
          <a:p>
            <a:pPr lvl="0"/>
            <a:r>
              <a:rPr lang="en-CA" dirty="0"/>
              <a:t>Very sensitive to moisture, </a:t>
            </a:r>
            <a:endParaRPr lang="en-US" dirty="0"/>
          </a:p>
          <a:p>
            <a:pPr lvl="0"/>
            <a:r>
              <a:rPr lang="en-CA" dirty="0"/>
              <a:t>High glue content</a:t>
            </a:r>
            <a:endParaRPr lang="en-US" dirty="0"/>
          </a:p>
          <a:p>
            <a:endParaRPr lang="en-US" dirty="0"/>
          </a:p>
        </p:txBody>
      </p:sp>
      <p:pic>
        <p:nvPicPr>
          <p:cNvPr id="4" name="Picture 3" descr="Image result for osl lumber"/>
          <p:cNvPicPr/>
          <p:nvPr/>
        </p:nvPicPr>
        <p:blipFill rotWithShape="1">
          <a:blip r:embed="rId3" cstate="screen">
            <a:extLst>
              <a:ext uri="{28A0092B-C50C-407E-A947-70E740481C1C}">
                <a14:useLocalDpi xmlns:a14="http://schemas.microsoft.com/office/drawing/2010/main"/>
              </a:ext>
            </a:extLst>
          </a:blip>
          <a:srcRect/>
          <a:stretch/>
        </p:blipFill>
        <p:spPr bwMode="auto">
          <a:xfrm>
            <a:off x="9372600" y="1376364"/>
            <a:ext cx="2413000" cy="2306218"/>
          </a:xfrm>
          <a:prstGeom prst="rect">
            <a:avLst/>
          </a:prstGeom>
          <a:noFill/>
          <a:ln>
            <a:noFill/>
          </a:ln>
          <a:extLst>
            <a:ext uri="{53640926-AAD7-44D8-BBD7-CCE9431645EC}">
              <a14:shadowObscured xmlns:a14="http://schemas.microsoft.com/office/drawing/2010/main"/>
            </a:ext>
          </a:extLst>
        </p:spPr>
      </p:pic>
      <p:sp>
        <p:nvSpPr>
          <p:cNvPr id="5" name="Rectangle 4"/>
          <p:cNvSpPr/>
          <p:nvPr/>
        </p:nvSpPr>
        <p:spPr>
          <a:xfrm>
            <a:off x="528981" y="6493162"/>
            <a:ext cx="149124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98385524"/>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Parallel Strand Lumber (PSL)</a:t>
            </a:r>
          </a:p>
        </p:txBody>
      </p:sp>
      <p:sp>
        <p:nvSpPr>
          <p:cNvPr id="3" name="Content Placeholder 2"/>
          <p:cNvSpPr>
            <a:spLocks noGrp="1"/>
          </p:cNvSpPr>
          <p:nvPr>
            <p:ph idx="1"/>
          </p:nvPr>
        </p:nvSpPr>
        <p:spPr/>
        <p:txBody>
          <a:bodyPr/>
          <a:lstStyle/>
          <a:p>
            <a:r>
              <a:rPr lang="en-CA" b="1" dirty="0"/>
              <a:t>Advantages:</a:t>
            </a:r>
            <a:endParaRPr lang="en-US" dirty="0"/>
          </a:p>
          <a:p>
            <a:pPr lvl="0"/>
            <a:r>
              <a:rPr lang="en-CA" dirty="0" smtClean="0"/>
              <a:t>Very h</a:t>
            </a:r>
            <a:r>
              <a:rPr lang="en-CA" dirty="0" smtClean="0"/>
              <a:t>igh </a:t>
            </a:r>
            <a:r>
              <a:rPr lang="en-CA" dirty="0"/>
              <a:t>structural </a:t>
            </a:r>
            <a:r>
              <a:rPr lang="en-CA" dirty="0" smtClean="0"/>
              <a:t>strength (strongest EWP)</a:t>
            </a:r>
            <a:endParaRPr lang="en-US" dirty="0"/>
          </a:p>
          <a:p>
            <a:pPr lvl="0"/>
            <a:r>
              <a:rPr lang="en-CA" dirty="0"/>
              <a:t>Homogenous performance</a:t>
            </a:r>
            <a:endParaRPr lang="en-US" dirty="0"/>
          </a:p>
          <a:p>
            <a:pPr lvl="0"/>
            <a:r>
              <a:rPr lang="en-CA" dirty="0"/>
              <a:t>Visually appealing</a:t>
            </a:r>
            <a:endParaRPr lang="en-US" dirty="0"/>
          </a:p>
          <a:p>
            <a:pPr lvl="0"/>
            <a:r>
              <a:rPr lang="en-CA" dirty="0"/>
              <a:t>Only small diameter trees </a:t>
            </a:r>
            <a:r>
              <a:rPr lang="en-CA" dirty="0" smtClean="0"/>
              <a:t>needed</a:t>
            </a:r>
          </a:p>
          <a:p>
            <a:pPr lvl="0"/>
            <a:r>
              <a:rPr lang="en-CA" dirty="0" smtClean="0"/>
              <a:t>Relatively low sensitivity for moisture</a:t>
            </a:r>
            <a:endParaRPr lang="en-CA" dirty="0" smtClean="0"/>
          </a:p>
          <a:p>
            <a:pPr lvl="0"/>
            <a:r>
              <a:rPr lang="en-CA" dirty="0" smtClean="0"/>
              <a:t>Very good for pressure treatment</a:t>
            </a:r>
            <a:endParaRPr lang="en-US" dirty="0"/>
          </a:p>
          <a:p>
            <a:r>
              <a:rPr lang="en-CA" b="1" dirty="0"/>
              <a:t>Disadvantages:</a:t>
            </a:r>
            <a:endParaRPr lang="en-US" dirty="0"/>
          </a:p>
          <a:p>
            <a:pPr lvl="0"/>
            <a:r>
              <a:rPr lang="en-CA" dirty="0"/>
              <a:t>Relatively high glue content </a:t>
            </a:r>
            <a:r>
              <a:rPr lang="en-CA" dirty="0" smtClean="0"/>
              <a:t>(lower than OSB and LSL)</a:t>
            </a:r>
            <a:endParaRPr lang="en-US" dirty="0"/>
          </a:p>
          <a:p>
            <a:pPr lvl="0"/>
            <a:r>
              <a:rPr lang="en-CA" dirty="0"/>
              <a:t>Sensitive to </a:t>
            </a:r>
            <a:r>
              <a:rPr lang="en-CA" dirty="0" smtClean="0"/>
              <a:t>liquid water</a:t>
            </a:r>
            <a:endParaRPr lang="en-US" dirty="0"/>
          </a:p>
          <a:p>
            <a:endParaRPr lang="en-US" dirty="0"/>
          </a:p>
        </p:txBody>
      </p:sp>
      <p:pic>
        <p:nvPicPr>
          <p:cNvPr id="4" name="Picture 3" descr="Parallel Strand Lumber block"/>
          <p:cNvPicPr/>
          <p:nvPr/>
        </p:nvPicPr>
        <p:blipFill rotWithShape="1">
          <a:blip r:embed="rId3" cstate="screen">
            <a:extLst>
              <a:ext uri="{28A0092B-C50C-407E-A947-70E740481C1C}">
                <a14:useLocalDpi xmlns:a14="http://schemas.microsoft.com/office/drawing/2010/main"/>
              </a:ext>
            </a:extLst>
          </a:blip>
          <a:srcRect/>
          <a:stretch/>
        </p:blipFill>
        <p:spPr bwMode="auto">
          <a:xfrm rot="16200000">
            <a:off x="9644979" y="1061121"/>
            <a:ext cx="1825379" cy="2455862"/>
          </a:xfrm>
          <a:prstGeom prst="rect">
            <a:avLst/>
          </a:prstGeom>
          <a:noFill/>
          <a:ln>
            <a:noFill/>
          </a:ln>
        </p:spPr>
      </p:pic>
      <p:sp>
        <p:nvSpPr>
          <p:cNvPr id="5" name="Rectangle 4"/>
          <p:cNvSpPr/>
          <p:nvPr/>
        </p:nvSpPr>
        <p:spPr>
          <a:xfrm>
            <a:off x="528981" y="6493162"/>
            <a:ext cx="149124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98204192"/>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grpSp>
        <p:nvGrpSpPr>
          <p:cNvPr id="5" name="Group 4">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6" name="Group 5">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1" name="TextBox 10">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chemeClr val="tx1">
                        <a:lumMod val="50000"/>
                        <a:lumOff val="50000"/>
                      </a:schemeClr>
                    </a:solidFill>
                  </a:rPr>
                  <a:t>Canadian</a:t>
                </a:r>
              </a:p>
              <a:p>
                <a:pPr>
                  <a:buClr>
                    <a:schemeClr val="tx1"/>
                  </a:buClr>
                </a:pPr>
                <a:r>
                  <a:rPr lang="en-US" sz="1067" dirty="0">
                    <a:solidFill>
                      <a:schemeClr val="tx1">
                        <a:lumMod val="50000"/>
                        <a:lumOff val="50000"/>
                      </a:schemeClr>
                    </a:solidFill>
                  </a:rPr>
                  <a:t>Wood</a:t>
                </a:r>
              </a:p>
              <a:p>
                <a:pPr>
                  <a:buClr>
                    <a:schemeClr val="tx1"/>
                  </a:buClr>
                </a:pPr>
                <a:r>
                  <a:rPr lang="en-US" sz="1067" dirty="0">
                    <a:solidFill>
                      <a:schemeClr val="tx1">
                        <a:lumMod val="50000"/>
                        <a:lumOff val="50000"/>
                      </a:schemeClr>
                    </a:solidFill>
                  </a:rPr>
                  <a:t>Council</a:t>
                </a:r>
                <a:endParaRPr lang="en-CA" sz="1067" dirty="0" err="1">
                  <a:solidFill>
                    <a:schemeClr val="tx1">
                      <a:lumMod val="50000"/>
                      <a:lumOff val="50000"/>
                    </a:schemeClr>
                  </a:solidFill>
                </a:endParaRPr>
              </a:p>
            </p:txBody>
          </p:sp>
          <p:sp>
            <p:nvSpPr>
              <p:cNvPr id="12" name="TextBox 11">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chemeClr val="tx1">
                        <a:lumMod val="50000"/>
                        <a:lumOff val="50000"/>
                      </a:schemeClr>
                    </a:solidFill>
                  </a:rPr>
                  <a:t>Conseil</a:t>
                </a:r>
              </a:p>
              <a:p>
                <a:pPr>
                  <a:buClr>
                    <a:schemeClr val="tx1"/>
                  </a:buClr>
                </a:pPr>
                <a:r>
                  <a:rPr lang="en-US" sz="1067" dirty="0" err="1">
                    <a:solidFill>
                      <a:schemeClr val="tx1">
                        <a:lumMod val="50000"/>
                        <a:lumOff val="50000"/>
                      </a:schemeClr>
                    </a:solidFill>
                  </a:rPr>
                  <a:t>canadien</a:t>
                </a:r>
                <a:endParaRPr lang="en-US" sz="1067" dirty="0">
                  <a:solidFill>
                    <a:schemeClr val="tx1">
                      <a:lumMod val="50000"/>
                      <a:lumOff val="50000"/>
                    </a:schemeClr>
                  </a:solidFill>
                </a:endParaRPr>
              </a:p>
              <a:p>
                <a:pPr>
                  <a:buClr>
                    <a:schemeClr val="tx1"/>
                  </a:buClr>
                </a:pPr>
                <a:r>
                  <a:rPr lang="en-US" sz="1067" dirty="0">
                    <a:solidFill>
                      <a:schemeClr val="tx1">
                        <a:lumMod val="50000"/>
                        <a:lumOff val="50000"/>
                      </a:schemeClr>
                    </a:solidFill>
                  </a:rPr>
                  <a:t>du </a:t>
                </a:r>
                <a:r>
                  <a:rPr lang="en-US" sz="1067" dirty="0" err="1">
                    <a:solidFill>
                      <a:schemeClr val="tx1">
                        <a:lumMod val="50000"/>
                        <a:lumOff val="50000"/>
                      </a:schemeClr>
                    </a:solidFill>
                  </a:rPr>
                  <a:t>bois</a:t>
                </a:r>
                <a:endParaRPr lang="en-CA" sz="1067" dirty="0" err="1">
                  <a:solidFill>
                    <a:schemeClr val="tx1">
                      <a:lumMod val="50000"/>
                      <a:lumOff val="50000"/>
                    </a:schemeClr>
                  </a:solidFill>
                </a:endParaRPr>
              </a:p>
            </p:txBody>
          </p:sp>
          <p:sp>
            <p:nvSpPr>
              <p:cNvPr id="13" name="Diagonal Stripe 12">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sp>
            <p:nvSpPr>
              <p:cNvPr id="14" name="Diagonal Stripe 13">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grpSp>
        <p:grpSp>
          <p:nvGrpSpPr>
            <p:cNvPr id="7" name="Group 6">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9" name="Rectangle 8">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sp>
            <p:nvSpPr>
              <p:cNvPr id="10" name="Rectangle 9">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grpSp>
        <p:pic>
          <p:nvPicPr>
            <p:cNvPr id="8" name="Picture 7"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
        <p:nvSpPr>
          <p:cNvPr id="15" name="Content Placeholder 2"/>
          <p:cNvSpPr txBox="1">
            <a:spLocks/>
          </p:cNvSpPr>
          <p:nvPr/>
        </p:nvSpPr>
        <p:spPr bwMode="auto">
          <a:xfrm>
            <a:off x="1341772" y="723972"/>
            <a:ext cx="10553456" cy="134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a:buClr>
                <a:srgbClr val="FEF202"/>
              </a:buClr>
              <a:defRPr/>
            </a:pPr>
            <a:r>
              <a:rPr lang="en-CA" sz="6000" b="1" kern="0" dirty="0">
                <a:solidFill>
                  <a:schemeClr val="tx1">
                    <a:lumMod val="65000"/>
                    <a:lumOff val="35000"/>
                  </a:schemeClr>
                </a:solidFill>
                <a:ea typeface="ＭＳ Ｐゴシック" pitchFamily="34" charset="-128"/>
              </a:rPr>
              <a:t>Panels and Boards (2D)</a:t>
            </a:r>
          </a:p>
          <a:p>
            <a:r>
              <a:rPr lang="en-CA" altLang="en-US" dirty="0"/>
              <a:t>3-Ply</a:t>
            </a:r>
          </a:p>
          <a:p>
            <a:r>
              <a:rPr lang="en-CA" altLang="en-US" dirty="0"/>
              <a:t>Plywood</a:t>
            </a:r>
          </a:p>
          <a:p>
            <a:r>
              <a:rPr lang="en-CA" altLang="en-US" dirty="0"/>
              <a:t>Oriented Strand Board</a:t>
            </a:r>
          </a:p>
          <a:p>
            <a:r>
              <a:rPr lang="en-CA" altLang="en-US" dirty="0"/>
              <a:t>Laminated Veneer Lumber</a:t>
            </a:r>
          </a:p>
          <a:p>
            <a:r>
              <a:rPr lang="en-CA" altLang="en-US" dirty="0"/>
              <a:t>Nail Laminated Timber</a:t>
            </a:r>
          </a:p>
          <a:p>
            <a:r>
              <a:rPr lang="en-CA" altLang="en-US" dirty="0"/>
              <a:t>Cross Laminated Timber</a:t>
            </a:r>
          </a:p>
          <a:p>
            <a:r>
              <a:rPr lang="en-CA" altLang="en-US" dirty="0" smtClean="0"/>
              <a:t>Nail </a:t>
            </a:r>
            <a:r>
              <a:rPr lang="en-CA" altLang="en-US" dirty="0"/>
              <a:t>Cross Laminated </a:t>
            </a:r>
            <a:r>
              <a:rPr lang="en-CA" altLang="en-US" dirty="0" smtClean="0"/>
              <a:t>Timber</a:t>
            </a:r>
            <a:endParaRPr lang="en-CA" altLang="en-US" dirty="0"/>
          </a:p>
          <a:p>
            <a:r>
              <a:rPr lang="en-CA" altLang="en-US" dirty="0"/>
              <a:t>Dowel Laminated Timber</a:t>
            </a:r>
          </a:p>
          <a:p>
            <a:r>
              <a:rPr lang="en-CA" altLang="en-US" dirty="0" smtClean="0"/>
              <a:t>Dowel </a:t>
            </a:r>
            <a:r>
              <a:rPr lang="en-CA" altLang="en-US" dirty="0"/>
              <a:t>Cross Laminated </a:t>
            </a:r>
            <a:r>
              <a:rPr lang="en-CA" altLang="en-US" dirty="0" smtClean="0"/>
              <a:t>Timber</a:t>
            </a:r>
            <a:endParaRPr lang="en-CA" altLang="en-US" dirty="0"/>
          </a:p>
          <a:p>
            <a:r>
              <a:rPr lang="en-CA" altLang="en-US" dirty="0"/>
              <a:t>…</a:t>
            </a:r>
          </a:p>
          <a:p>
            <a:endParaRPr lang="en-CA" altLang="en-US" b="1" dirty="0"/>
          </a:p>
          <a:p>
            <a:pPr>
              <a:buClr>
                <a:srgbClr val="FEF202"/>
              </a:buClr>
              <a:defRPr/>
            </a:pPr>
            <a:endParaRPr lang="en-CA" sz="1600" b="1" kern="0" dirty="0">
              <a:solidFill>
                <a:schemeClr val="tx1">
                  <a:lumMod val="65000"/>
                  <a:lumOff val="35000"/>
                </a:schemeClr>
              </a:solidFill>
              <a:ea typeface="ＭＳ Ｐゴシック" pitchFamily="34" charset="-128"/>
            </a:endParaRPr>
          </a:p>
        </p:txBody>
      </p:sp>
    </p:spTree>
    <p:extLst>
      <p:ext uri="{BB962C8B-B14F-4D97-AF65-F5344CB8AC3E}">
        <p14:creationId xmlns:p14="http://schemas.microsoft.com/office/powerpoint/2010/main" val="3324648539"/>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olid wood panel"/>
          <p:cNvPicPr/>
          <p:nvPr/>
        </p:nvPicPr>
        <p:blipFill rotWithShape="1">
          <a:blip r:embed="rId3" cstate="email">
            <a:extLst>
              <a:ext uri="{28A0092B-C50C-407E-A947-70E740481C1C}">
                <a14:useLocalDpi xmlns:a14="http://schemas.microsoft.com/office/drawing/2010/main"/>
              </a:ext>
            </a:extLst>
          </a:blip>
          <a:srcRect l="17186" t="18373" r="14076"/>
          <a:stretch/>
        </p:blipFill>
        <p:spPr bwMode="auto">
          <a:xfrm>
            <a:off x="9514985" y="1376363"/>
            <a:ext cx="2270614" cy="1732597"/>
          </a:xfrm>
          <a:prstGeom prst="rect">
            <a:avLst/>
          </a:prstGeom>
          <a:noFill/>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a:lstStyle/>
          <a:p>
            <a:r>
              <a:rPr lang="en-US" dirty="0"/>
              <a:t>3-Ply</a:t>
            </a:r>
          </a:p>
        </p:txBody>
      </p:sp>
      <p:sp>
        <p:nvSpPr>
          <p:cNvPr id="3" name="Content Placeholder 2"/>
          <p:cNvSpPr>
            <a:spLocks noGrp="1"/>
          </p:cNvSpPr>
          <p:nvPr>
            <p:ph idx="1"/>
          </p:nvPr>
        </p:nvSpPr>
        <p:spPr/>
        <p:txBody>
          <a:bodyPr/>
          <a:lstStyle/>
          <a:p>
            <a:r>
              <a:rPr lang="en-CA" b="1" dirty="0"/>
              <a:t>Advantages:</a:t>
            </a:r>
            <a:endParaRPr lang="en-US" dirty="0"/>
          </a:p>
          <a:p>
            <a:pPr lvl="0"/>
            <a:r>
              <a:rPr lang="en-CA" dirty="0"/>
              <a:t>Dimensional stable, shrinkage is effectively eliminated</a:t>
            </a:r>
            <a:endParaRPr lang="en-US" dirty="0"/>
          </a:p>
          <a:p>
            <a:pPr lvl="0"/>
            <a:r>
              <a:rPr lang="en-CA" dirty="0"/>
              <a:t>Structurally strong </a:t>
            </a:r>
            <a:endParaRPr lang="en-US" dirty="0"/>
          </a:p>
          <a:p>
            <a:pPr lvl="0"/>
            <a:r>
              <a:rPr lang="en-CA" dirty="0"/>
              <a:t>Number (always odd) and thickness of layers is flexible</a:t>
            </a:r>
            <a:endParaRPr lang="en-US" dirty="0"/>
          </a:p>
          <a:p>
            <a:pPr lvl="0"/>
            <a:r>
              <a:rPr lang="en-CA" dirty="0"/>
              <a:t>Low glue content and excellent air tightness if joints are properly </a:t>
            </a:r>
            <a:r>
              <a:rPr lang="en-CA" dirty="0" smtClean="0"/>
              <a:t>sealed</a:t>
            </a:r>
            <a:endParaRPr lang="en-US" dirty="0"/>
          </a:p>
          <a:p>
            <a:r>
              <a:rPr lang="en-CA" b="1" dirty="0"/>
              <a:t>Disadvantages:</a:t>
            </a:r>
            <a:endParaRPr lang="en-US" dirty="0"/>
          </a:p>
          <a:p>
            <a:pPr lvl="0"/>
            <a:r>
              <a:rPr lang="en-CA" dirty="0"/>
              <a:t>Manufacturing less efficient than plywood as lamellae are sawn and not peeled </a:t>
            </a:r>
            <a:endParaRPr lang="en-US" dirty="0"/>
          </a:p>
          <a:p>
            <a:pPr lvl="0"/>
            <a:r>
              <a:rPr lang="en-CA" dirty="0"/>
              <a:t>Currently not </a:t>
            </a:r>
            <a:r>
              <a:rPr lang="en-US" dirty="0"/>
              <a:t>produced in Canada</a:t>
            </a:r>
          </a:p>
          <a:p>
            <a:endParaRPr lang="en-US" dirty="0"/>
          </a:p>
        </p:txBody>
      </p:sp>
      <p:sp>
        <p:nvSpPr>
          <p:cNvPr id="5" name="Rectangle 4"/>
          <p:cNvSpPr/>
          <p:nvPr/>
        </p:nvSpPr>
        <p:spPr>
          <a:xfrm>
            <a:off x="528981" y="6493162"/>
            <a:ext cx="149124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6" name="Rectangle 5"/>
          <p:cNvSpPr/>
          <p:nvPr/>
        </p:nvSpPr>
        <p:spPr>
          <a:xfrm>
            <a:off x="9476373" y="3108960"/>
            <a:ext cx="1474699"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Photo: DATAHOLZ</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3417237"/>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Plywood</a:t>
            </a:r>
          </a:p>
        </p:txBody>
      </p:sp>
      <p:sp>
        <p:nvSpPr>
          <p:cNvPr id="3" name="Content Placeholder 2"/>
          <p:cNvSpPr>
            <a:spLocks noGrp="1"/>
          </p:cNvSpPr>
          <p:nvPr>
            <p:ph idx="1"/>
          </p:nvPr>
        </p:nvSpPr>
        <p:spPr>
          <a:xfrm>
            <a:off x="659414" y="1253834"/>
            <a:ext cx="8335573" cy="4114800"/>
          </a:xfrm>
        </p:spPr>
        <p:txBody>
          <a:bodyPr/>
          <a:lstStyle/>
          <a:p>
            <a:r>
              <a:rPr lang="en-CA" b="1" dirty="0"/>
              <a:t>Advantages:</a:t>
            </a:r>
            <a:endParaRPr lang="en-US" dirty="0"/>
          </a:p>
          <a:p>
            <a:pPr lvl="0"/>
            <a:r>
              <a:rPr lang="en-CA" dirty="0"/>
              <a:t>Dimensionally stable, shrinkage effectively eliminated</a:t>
            </a:r>
            <a:endParaRPr lang="en-US" dirty="0"/>
          </a:p>
          <a:p>
            <a:pPr lvl="0"/>
            <a:r>
              <a:rPr lang="en-CA" dirty="0"/>
              <a:t>Structurally strong </a:t>
            </a:r>
            <a:endParaRPr lang="en-US" dirty="0"/>
          </a:p>
          <a:p>
            <a:pPr lvl="0"/>
            <a:r>
              <a:rPr lang="en-CA" dirty="0"/>
              <a:t>Number of layers (always odd) and thickness of layers (&lt;7mm) is flexible</a:t>
            </a:r>
            <a:endParaRPr lang="en-US" dirty="0"/>
          </a:p>
          <a:p>
            <a:pPr lvl="0"/>
            <a:r>
              <a:rPr lang="en-CA" dirty="0"/>
              <a:t>Medium glue content and good air tightness if joints are properly sealed</a:t>
            </a:r>
            <a:endParaRPr lang="en-US" dirty="0"/>
          </a:p>
          <a:p>
            <a:pPr lvl="0"/>
            <a:r>
              <a:rPr lang="en-CA" dirty="0"/>
              <a:t>Can be used as airtight layer and vapour retarder</a:t>
            </a:r>
            <a:endParaRPr lang="en-US" dirty="0"/>
          </a:p>
          <a:p>
            <a:r>
              <a:rPr lang="en-CA" b="1" dirty="0"/>
              <a:t>Disadvantages:</a:t>
            </a:r>
            <a:endParaRPr lang="en-US" dirty="0"/>
          </a:p>
          <a:p>
            <a:pPr lvl="0"/>
            <a:r>
              <a:rPr lang="en-US" dirty="0"/>
              <a:t>Relatively high price</a:t>
            </a:r>
          </a:p>
          <a:p>
            <a:pPr lvl="0"/>
            <a:r>
              <a:rPr lang="en-US" dirty="0"/>
              <a:t>Deciduous boards even higher price</a:t>
            </a:r>
          </a:p>
          <a:p>
            <a:endParaRPr lang="en-US" dirty="0"/>
          </a:p>
        </p:txBody>
      </p:sp>
      <p:pic>
        <p:nvPicPr>
          <p:cNvPr id="4" name="Picture 3" descr="Image result for plywood"/>
          <p:cNvPicPr/>
          <p:nvPr/>
        </p:nvPicPr>
        <p:blipFill rotWithShape="1">
          <a:blip r:embed="rId3" cstate="screen">
            <a:extLst>
              <a:ext uri="{28A0092B-C50C-407E-A947-70E740481C1C}">
                <a14:useLocalDpi xmlns:a14="http://schemas.microsoft.com/office/drawing/2010/main"/>
              </a:ext>
            </a:extLst>
          </a:blip>
          <a:srcRect/>
          <a:stretch/>
        </p:blipFill>
        <p:spPr bwMode="auto">
          <a:xfrm flipH="1">
            <a:off x="9533614" y="1376362"/>
            <a:ext cx="2251986" cy="1597426"/>
          </a:xfrm>
          <a:prstGeom prst="rect">
            <a:avLst/>
          </a:prstGeom>
          <a:noFill/>
          <a:ln>
            <a:noFill/>
          </a:ln>
          <a:extLst>
            <a:ext uri="{53640926-AAD7-44D8-BBD7-CCE9431645EC}">
              <a14:shadowObscured xmlns:a14="http://schemas.microsoft.com/office/drawing/2010/main"/>
            </a:ext>
          </a:extLst>
        </p:spPr>
      </p:pic>
      <p:sp>
        <p:nvSpPr>
          <p:cNvPr id="6" name="Rectangle 5"/>
          <p:cNvSpPr/>
          <p:nvPr/>
        </p:nvSpPr>
        <p:spPr>
          <a:xfrm>
            <a:off x="528981" y="6493162"/>
            <a:ext cx="149124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7" name="Rectangle 6"/>
          <p:cNvSpPr/>
          <p:nvPr/>
        </p:nvSpPr>
        <p:spPr>
          <a:xfrm>
            <a:off x="9476373" y="2847012"/>
            <a:ext cx="1715406"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Photo: HOME DEPOT</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2926259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1990’s development or revival of EWP</a:t>
            </a:r>
          </a:p>
        </p:txBody>
      </p:sp>
      <p:pic>
        <p:nvPicPr>
          <p:cNvPr id="6" name="Picture 5" descr="Image result for nail laminated timber"/>
          <p:cNvPicPr/>
          <p:nvPr/>
        </p:nvPicPr>
        <p:blipFill rotWithShape="1">
          <a:blip r:embed="rId3" cstate="screen">
            <a:extLst>
              <a:ext uri="{28A0092B-C50C-407E-A947-70E740481C1C}">
                <a14:useLocalDpi xmlns:a14="http://schemas.microsoft.com/office/drawing/2010/main"/>
              </a:ext>
            </a:extLst>
          </a:blip>
          <a:srcRect/>
          <a:stretch/>
        </p:blipFill>
        <p:spPr bwMode="auto">
          <a:xfrm>
            <a:off x="5938361" y="2308712"/>
            <a:ext cx="3724275" cy="3219450"/>
          </a:xfrm>
          <a:prstGeom prst="rect">
            <a:avLst/>
          </a:prstGeom>
          <a:noFill/>
          <a:ln>
            <a:noFill/>
          </a:ln>
          <a:extLst>
            <a:ext uri="{53640926-AAD7-44D8-BBD7-CCE9431645EC}">
              <a14:shadowObscured xmlns:a14="http://schemas.microsoft.com/office/drawing/2010/main"/>
            </a:ext>
          </a:extLst>
        </p:spPr>
      </p:pic>
      <p:pic>
        <p:nvPicPr>
          <p:cNvPr id="7" name="Picture 6" descr="Cross Laminated Timber (CLT)"/>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18264" y="1387744"/>
            <a:ext cx="3609975" cy="2406650"/>
          </a:xfrm>
          <a:prstGeom prst="rect">
            <a:avLst/>
          </a:prstGeom>
          <a:noFill/>
          <a:ln>
            <a:noFill/>
          </a:ln>
        </p:spPr>
      </p:pic>
      <p:pic>
        <p:nvPicPr>
          <p:cNvPr id="8" name="Picture 7" descr="Image result for sohm dd"/>
          <p:cNvPicPr/>
          <p:nvPr/>
        </p:nvPicPr>
        <p:blipFill rotWithShape="1">
          <a:blip r:embed="rId5" cstate="screen">
            <a:extLst>
              <a:ext uri="{28A0092B-C50C-407E-A947-70E740481C1C}">
                <a14:useLocalDpi xmlns:a14="http://schemas.microsoft.com/office/drawing/2010/main"/>
              </a:ext>
            </a:extLst>
          </a:blip>
          <a:srcRect/>
          <a:stretch/>
        </p:blipFill>
        <p:spPr bwMode="auto">
          <a:xfrm rot="16200000">
            <a:off x="2365696" y="2932600"/>
            <a:ext cx="1548130" cy="3642995"/>
          </a:xfrm>
          <a:prstGeom prst="rect">
            <a:avLst/>
          </a:prstGeom>
          <a:noFill/>
          <a:ln>
            <a:noFill/>
          </a:ln>
          <a:extLst>
            <a:ext uri="{53640926-AAD7-44D8-BBD7-CCE9431645EC}">
              <a14:shadowObscured xmlns:a14="http://schemas.microsoft.com/office/drawing/2010/main"/>
            </a:ext>
          </a:extLst>
        </p:spPr>
      </p:pic>
      <p:sp>
        <p:nvSpPr>
          <p:cNvPr id="9" name="TextBox 8"/>
          <p:cNvSpPr txBox="1"/>
          <p:nvPr/>
        </p:nvSpPr>
        <p:spPr>
          <a:xfrm>
            <a:off x="529396" y="6456824"/>
            <a:ext cx="4077505" cy="307777"/>
          </a:xfrm>
          <a:prstGeom prst="rect">
            <a:avLst/>
          </a:prstGeom>
          <a:noFill/>
        </p:spPr>
        <p:txBody>
          <a:bodyPr wrap="square" rtlCol="0">
            <a:spAutoFit/>
          </a:bodyPr>
          <a:lstStyle/>
          <a:p>
            <a:r>
              <a:rPr lang="en-CA" sz="1400" dirty="0">
                <a:solidFill>
                  <a:srgbClr val="4D4D4D"/>
                </a:solidFill>
                <a:latin typeface="Calibri" panose="020F0502020204030204" pitchFamily="34" charset="0"/>
                <a:cs typeface="Calibri" panose="020F0502020204030204" pitchFamily="34" charset="0"/>
              </a:rPr>
              <a:t>Photos: DATAHOLZ, SOHM and STRUCTURECRAFT</a:t>
            </a:r>
          </a:p>
        </p:txBody>
      </p:sp>
    </p:spTree>
    <p:extLst>
      <p:ext uri="{BB962C8B-B14F-4D97-AF65-F5344CB8AC3E}">
        <p14:creationId xmlns:p14="http://schemas.microsoft.com/office/powerpoint/2010/main" val="14359940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Oriented Strand Board (OSB)</a:t>
            </a:r>
          </a:p>
        </p:txBody>
      </p:sp>
      <p:sp>
        <p:nvSpPr>
          <p:cNvPr id="3" name="Content Placeholder 2"/>
          <p:cNvSpPr>
            <a:spLocks noGrp="1"/>
          </p:cNvSpPr>
          <p:nvPr>
            <p:ph idx="1"/>
          </p:nvPr>
        </p:nvSpPr>
        <p:spPr/>
        <p:txBody>
          <a:bodyPr/>
          <a:lstStyle/>
          <a:p>
            <a:r>
              <a:rPr lang="en-CA" b="1" dirty="0"/>
              <a:t>Advantages:</a:t>
            </a:r>
            <a:endParaRPr lang="en-US" dirty="0"/>
          </a:p>
          <a:p>
            <a:pPr lvl="0"/>
            <a:r>
              <a:rPr lang="en-CA" dirty="0"/>
              <a:t>Very low price</a:t>
            </a:r>
            <a:endParaRPr lang="en-US" dirty="0"/>
          </a:p>
          <a:p>
            <a:pPr lvl="0"/>
            <a:r>
              <a:rPr lang="en-CA" dirty="0"/>
              <a:t>Lightweight</a:t>
            </a:r>
            <a:endParaRPr lang="en-US" dirty="0"/>
          </a:p>
          <a:p>
            <a:pPr lvl="0"/>
            <a:r>
              <a:rPr lang="en-CA" dirty="0"/>
              <a:t>Fasteners holding strength is high close to the edge</a:t>
            </a:r>
            <a:endParaRPr lang="en-US" dirty="0"/>
          </a:p>
          <a:p>
            <a:pPr lvl="0"/>
            <a:r>
              <a:rPr lang="en-CA" dirty="0"/>
              <a:t>Excellent air tightness if joints are properly sealed</a:t>
            </a:r>
            <a:endParaRPr lang="en-US" dirty="0"/>
          </a:p>
          <a:p>
            <a:pPr lvl="0"/>
            <a:r>
              <a:rPr lang="en-CA" dirty="0"/>
              <a:t>Only small diameter trees needed</a:t>
            </a:r>
            <a:endParaRPr lang="en-US" dirty="0"/>
          </a:p>
          <a:p>
            <a:pPr lvl="0"/>
            <a:r>
              <a:rPr lang="en-CA" dirty="0"/>
              <a:t>Uses several different species</a:t>
            </a:r>
            <a:endParaRPr lang="en-US" dirty="0"/>
          </a:p>
          <a:p>
            <a:r>
              <a:rPr lang="en-CA" b="1" dirty="0"/>
              <a:t>Disadvantages:</a:t>
            </a:r>
            <a:endParaRPr lang="en-US" dirty="0"/>
          </a:p>
          <a:p>
            <a:pPr lvl="0"/>
            <a:r>
              <a:rPr lang="en-US" dirty="0"/>
              <a:t>Slightly less strong than plywood</a:t>
            </a:r>
          </a:p>
          <a:p>
            <a:pPr lvl="0"/>
            <a:r>
              <a:rPr lang="en-US" dirty="0"/>
              <a:t>Sensitive to </a:t>
            </a:r>
            <a:r>
              <a:rPr lang="en-US" dirty="0" smtClean="0"/>
              <a:t>liquid water</a:t>
            </a:r>
            <a:endParaRPr lang="en-US" dirty="0"/>
          </a:p>
          <a:p>
            <a:pPr lvl="0"/>
            <a:r>
              <a:rPr lang="en-US" dirty="0"/>
              <a:t>High glue content</a:t>
            </a:r>
          </a:p>
          <a:p>
            <a:endParaRPr lang="en-US" dirty="0"/>
          </a:p>
        </p:txBody>
      </p:sp>
      <p:pic>
        <p:nvPicPr>
          <p:cNvPr id="4" name="Picture 3" descr="Oriented Strand Board (OSB)"/>
          <p:cNvPicPr/>
          <p:nvPr/>
        </p:nvPicPr>
        <p:blipFill>
          <a:blip r:embed="rId3" cstate="email">
            <a:extLst>
              <a:ext uri="{28A0092B-C50C-407E-A947-70E740481C1C}">
                <a14:useLocalDpi xmlns:a14="http://schemas.microsoft.com/office/drawing/2010/main"/>
              </a:ext>
            </a:extLst>
          </a:blip>
          <a:srcRect/>
          <a:stretch>
            <a:fillRect/>
          </a:stretch>
        </p:blipFill>
        <p:spPr bwMode="auto">
          <a:xfrm>
            <a:off x="9531126" y="1376363"/>
            <a:ext cx="2254474" cy="1645133"/>
          </a:xfrm>
          <a:prstGeom prst="rect">
            <a:avLst/>
          </a:prstGeom>
          <a:noFill/>
          <a:ln>
            <a:noFill/>
          </a:ln>
        </p:spPr>
      </p:pic>
      <p:sp>
        <p:nvSpPr>
          <p:cNvPr id="5" name="Rectangle 4"/>
          <p:cNvSpPr/>
          <p:nvPr/>
        </p:nvSpPr>
        <p:spPr>
          <a:xfrm>
            <a:off x="528981" y="6493162"/>
            <a:ext cx="149124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6" name="Rectangle 5"/>
          <p:cNvSpPr/>
          <p:nvPr/>
        </p:nvSpPr>
        <p:spPr>
          <a:xfrm>
            <a:off x="9476373" y="2847012"/>
            <a:ext cx="1474699"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Photo: DATAHOLZ</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4590223"/>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Laminated Veneer Lumber (LVL)</a:t>
            </a:r>
          </a:p>
        </p:txBody>
      </p:sp>
      <p:sp>
        <p:nvSpPr>
          <p:cNvPr id="3" name="Content Placeholder 2"/>
          <p:cNvSpPr>
            <a:spLocks noGrp="1"/>
          </p:cNvSpPr>
          <p:nvPr>
            <p:ph idx="1"/>
          </p:nvPr>
        </p:nvSpPr>
        <p:spPr/>
        <p:txBody>
          <a:bodyPr/>
          <a:lstStyle/>
          <a:p>
            <a:r>
              <a:rPr lang="en-CA" b="1" dirty="0"/>
              <a:t>Advantages:</a:t>
            </a:r>
            <a:endParaRPr lang="en-US" dirty="0"/>
          </a:p>
          <a:p>
            <a:pPr lvl="0"/>
            <a:r>
              <a:rPr lang="en-CA" dirty="0"/>
              <a:t>Cost efficient </a:t>
            </a:r>
            <a:endParaRPr lang="en-US" dirty="0"/>
          </a:p>
          <a:p>
            <a:pPr lvl="0"/>
            <a:r>
              <a:rPr lang="en-CA" dirty="0"/>
              <a:t>High structural strength </a:t>
            </a:r>
            <a:endParaRPr lang="en-US" dirty="0"/>
          </a:p>
          <a:p>
            <a:pPr lvl="0"/>
            <a:r>
              <a:rPr lang="en-CA" dirty="0"/>
              <a:t>Can be visually very appealing </a:t>
            </a:r>
            <a:endParaRPr lang="en-US" dirty="0"/>
          </a:p>
          <a:p>
            <a:pPr lvl="0"/>
            <a:r>
              <a:rPr lang="en-CA" dirty="0"/>
              <a:t>Less sensitive to moisture </a:t>
            </a:r>
            <a:endParaRPr lang="en-US" dirty="0"/>
          </a:p>
          <a:p>
            <a:pPr lvl="0"/>
            <a:r>
              <a:rPr lang="en-CA" dirty="0"/>
              <a:t>Versatile application </a:t>
            </a:r>
            <a:endParaRPr lang="en-US" dirty="0"/>
          </a:p>
          <a:p>
            <a:pPr lvl="0"/>
            <a:r>
              <a:rPr lang="en-CA" dirty="0"/>
              <a:t>Can be used as board or as beam</a:t>
            </a:r>
            <a:endParaRPr lang="en-US" dirty="0"/>
          </a:p>
          <a:p>
            <a:pPr lvl="0"/>
            <a:r>
              <a:rPr lang="en-CA" b="1" dirty="0"/>
              <a:t>Disadvantages:</a:t>
            </a:r>
            <a:endParaRPr lang="en-US" dirty="0"/>
          </a:p>
          <a:p>
            <a:pPr lvl="0"/>
            <a:r>
              <a:rPr lang="en-CA" dirty="0"/>
              <a:t>Slightly more difficult to cut, hard on blades</a:t>
            </a:r>
            <a:endParaRPr lang="en-US" dirty="0"/>
          </a:p>
          <a:p>
            <a:endParaRPr lang="en-US" dirty="0"/>
          </a:p>
        </p:txBody>
      </p:sp>
      <p:pic>
        <p:nvPicPr>
          <p:cNvPr id="4" name="Picture 3" descr="https://cwc.ca/wp-content/uploads/2019/03/2_LVL.jpg"/>
          <p:cNvPicPr/>
          <p:nvPr/>
        </p:nvPicPr>
        <p:blipFill rotWithShape="1">
          <a:blip r:embed="rId3" cstate="screen">
            <a:extLst>
              <a:ext uri="{28A0092B-C50C-407E-A947-70E740481C1C}">
                <a14:useLocalDpi xmlns:a14="http://schemas.microsoft.com/office/drawing/2010/main"/>
              </a:ext>
            </a:extLst>
          </a:blip>
          <a:srcRect/>
          <a:stretch/>
        </p:blipFill>
        <p:spPr bwMode="auto">
          <a:xfrm rot="5400000" flipH="1" flipV="1">
            <a:off x="10003497" y="763359"/>
            <a:ext cx="1224760" cy="2339448"/>
          </a:xfrm>
          <a:prstGeom prst="rect">
            <a:avLst/>
          </a:prstGeom>
          <a:noFill/>
          <a:ln>
            <a:noFill/>
          </a:ln>
          <a:extLst>
            <a:ext uri="{53640926-AAD7-44D8-BBD7-CCE9431645EC}">
              <a14:shadowObscured xmlns:a14="http://schemas.microsoft.com/office/drawing/2010/main"/>
            </a:ext>
          </a:extLst>
        </p:spPr>
      </p:pic>
      <p:pic>
        <p:nvPicPr>
          <p:cNvPr id="5" name="Picture 4"/>
          <p:cNvPicPr/>
          <p:nvPr/>
        </p:nvPicPr>
        <p:blipFill rotWithShape="1">
          <a:blip r:embed="rId4" cstate="screen">
            <a:extLst>
              <a:ext uri="{28A0092B-C50C-407E-A947-70E740481C1C}">
                <a14:useLocalDpi xmlns:a14="http://schemas.microsoft.com/office/drawing/2010/main"/>
              </a:ext>
            </a:extLst>
          </a:blip>
          <a:srcRect r="32429"/>
          <a:stretch/>
        </p:blipFill>
        <p:spPr bwMode="auto">
          <a:xfrm>
            <a:off x="9531126" y="2965454"/>
            <a:ext cx="2272306" cy="1434687"/>
          </a:xfrm>
          <a:prstGeom prst="rect">
            <a:avLst/>
          </a:prstGeom>
          <a:noFill/>
          <a:ln>
            <a:noFill/>
          </a:ln>
        </p:spPr>
      </p:pic>
      <p:sp>
        <p:nvSpPr>
          <p:cNvPr id="6" name="Rectangle 5"/>
          <p:cNvSpPr/>
          <p:nvPr/>
        </p:nvSpPr>
        <p:spPr>
          <a:xfrm>
            <a:off x="528981" y="6493162"/>
            <a:ext cx="149124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7" name="Rectangle 6"/>
          <p:cNvSpPr/>
          <p:nvPr/>
        </p:nvSpPr>
        <p:spPr>
          <a:xfrm>
            <a:off x="9434492" y="2601570"/>
            <a:ext cx="1059457"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Photo: CWC</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8" name="Rectangle 7"/>
          <p:cNvSpPr/>
          <p:nvPr/>
        </p:nvSpPr>
        <p:spPr>
          <a:xfrm>
            <a:off x="9446153" y="4302359"/>
            <a:ext cx="1543884"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Photo: POLLMEIER</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4492894"/>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7937" name="Picture 48" descr="Image result for nail laminated timb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H="1">
            <a:off x="9407544" y="1309494"/>
            <a:ext cx="2378055" cy="208571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Nail Laminated Timber (NLT)</a:t>
            </a:r>
          </a:p>
        </p:txBody>
      </p:sp>
      <p:sp>
        <p:nvSpPr>
          <p:cNvPr id="3" name="Content Placeholder 2"/>
          <p:cNvSpPr>
            <a:spLocks noGrp="1"/>
          </p:cNvSpPr>
          <p:nvPr>
            <p:ph idx="1"/>
          </p:nvPr>
        </p:nvSpPr>
        <p:spPr>
          <a:xfrm>
            <a:off x="659414" y="1253834"/>
            <a:ext cx="8301706" cy="4114800"/>
          </a:xfrm>
        </p:spPr>
        <p:txBody>
          <a:bodyPr/>
          <a:lstStyle/>
          <a:p>
            <a:r>
              <a:rPr lang="en-CA" b="1" dirty="0"/>
              <a:t>Advantages:</a:t>
            </a:r>
            <a:endParaRPr lang="en-US" dirty="0"/>
          </a:p>
          <a:p>
            <a:pPr lvl="0"/>
            <a:r>
              <a:rPr lang="en-CA" dirty="0"/>
              <a:t>Very simple production process </a:t>
            </a:r>
            <a:endParaRPr lang="en-US" dirty="0"/>
          </a:p>
          <a:p>
            <a:pPr lvl="0"/>
            <a:r>
              <a:rPr lang="en-CA" dirty="0"/>
              <a:t>Relatively high fire rating possible, charring used as protective layer</a:t>
            </a:r>
            <a:endParaRPr lang="en-US" dirty="0"/>
          </a:p>
          <a:p>
            <a:pPr lvl="0"/>
            <a:r>
              <a:rPr lang="en-CA" dirty="0"/>
              <a:t>One of the most cost efficient option of mass timber panels</a:t>
            </a:r>
            <a:endParaRPr lang="en-US" dirty="0"/>
          </a:p>
          <a:p>
            <a:pPr lvl="0"/>
            <a:r>
              <a:rPr lang="en-CA" dirty="0"/>
              <a:t>Suitable for automation</a:t>
            </a:r>
            <a:endParaRPr lang="en-US" dirty="0"/>
          </a:p>
          <a:p>
            <a:endParaRPr lang="en-US" dirty="0"/>
          </a:p>
        </p:txBody>
      </p:sp>
      <p:sp>
        <p:nvSpPr>
          <p:cNvPr id="4" name="Rectangle 2"/>
          <p:cNvSpPr>
            <a:spLocks noChangeArrowheads="1"/>
          </p:cNvSpPr>
          <p:nvPr/>
        </p:nvSpPr>
        <p:spPr bwMode="auto">
          <a:xfrm>
            <a:off x="8387255" y="17657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Content Placeholder 2"/>
          <p:cNvSpPr txBox="1">
            <a:spLocks/>
          </p:cNvSpPr>
          <p:nvPr/>
        </p:nvSpPr>
        <p:spPr bwMode="auto">
          <a:xfrm>
            <a:off x="651462" y="3849607"/>
            <a:ext cx="11540538" cy="2759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r>
              <a:rPr lang="en-CA" dirty="0"/>
              <a:t>Boards can be profiled before nailing to create acoustic ceiling</a:t>
            </a:r>
            <a:endParaRPr lang="en-US" dirty="0"/>
          </a:p>
          <a:p>
            <a:r>
              <a:rPr lang="en-CA" b="1" kern="0" dirty="0"/>
              <a:t>Disadvantages:</a:t>
            </a:r>
            <a:endParaRPr lang="en-US" kern="0" dirty="0"/>
          </a:p>
          <a:p>
            <a:r>
              <a:rPr lang="en-CA" kern="0" dirty="0"/>
              <a:t>Spans only one directional, potentially needs additional sheathing for lateral loads</a:t>
            </a:r>
            <a:endParaRPr lang="en-US" kern="0" dirty="0"/>
          </a:p>
          <a:p>
            <a:r>
              <a:rPr lang="en-CA" kern="0" dirty="0"/>
              <a:t>Very moisture sensitive, panel can swell perpendicular to the span</a:t>
            </a:r>
          </a:p>
          <a:p>
            <a:r>
              <a:rPr lang="en-CA" kern="0" dirty="0"/>
              <a:t>Cutting limited due to nails</a:t>
            </a:r>
            <a:endParaRPr lang="en-US" kern="0" dirty="0"/>
          </a:p>
          <a:p>
            <a:endParaRPr lang="en-US" kern="0" dirty="0"/>
          </a:p>
        </p:txBody>
      </p:sp>
      <p:sp>
        <p:nvSpPr>
          <p:cNvPr id="7" name="Rectangle 6"/>
          <p:cNvSpPr/>
          <p:nvPr/>
        </p:nvSpPr>
        <p:spPr>
          <a:xfrm>
            <a:off x="528981" y="6493162"/>
            <a:ext cx="149124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8" name="Rectangle 7"/>
          <p:cNvSpPr/>
          <p:nvPr/>
        </p:nvSpPr>
        <p:spPr>
          <a:xfrm>
            <a:off x="9484498" y="3311234"/>
            <a:ext cx="2043188"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Photo: STRUCTURECRAFT</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36115779"/>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Nail Cross Laminated </a:t>
            </a:r>
            <a:r>
              <a:rPr lang="en-US" dirty="0" smtClean="0"/>
              <a:t>Timber</a:t>
            </a:r>
            <a:endParaRPr lang="en-US" dirty="0"/>
          </a:p>
        </p:txBody>
      </p:sp>
      <p:sp>
        <p:nvSpPr>
          <p:cNvPr id="3" name="Content Placeholder 2"/>
          <p:cNvSpPr>
            <a:spLocks noGrp="1"/>
          </p:cNvSpPr>
          <p:nvPr>
            <p:ph idx="1"/>
          </p:nvPr>
        </p:nvSpPr>
        <p:spPr>
          <a:xfrm>
            <a:off x="659413" y="1253834"/>
            <a:ext cx="9009373" cy="4114800"/>
          </a:xfrm>
        </p:spPr>
        <p:txBody>
          <a:bodyPr/>
          <a:lstStyle/>
          <a:p>
            <a:r>
              <a:rPr lang="en-CA" b="1" dirty="0"/>
              <a:t>Advantages:</a:t>
            </a:r>
            <a:endParaRPr lang="en-US" dirty="0"/>
          </a:p>
          <a:p>
            <a:pPr lvl="0"/>
            <a:r>
              <a:rPr lang="en-CA" dirty="0"/>
              <a:t>Very simple production process </a:t>
            </a:r>
            <a:endParaRPr lang="en-US" dirty="0"/>
          </a:p>
          <a:p>
            <a:r>
              <a:rPr lang="en-CA" dirty="0"/>
              <a:t>Low quality lumber can be used in the mid layers</a:t>
            </a:r>
            <a:endParaRPr lang="en-US" dirty="0"/>
          </a:p>
          <a:p>
            <a:pPr lvl="0"/>
            <a:r>
              <a:rPr lang="en-CA" dirty="0"/>
              <a:t>Dimensionally exceptionally stable and relatively moisture resistance</a:t>
            </a:r>
            <a:endParaRPr lang="en-US" dirty="0"/>
          </a:p>
          <a:p>
            <a:pPr lvl="0"/>
            <a:r>
              <a:rPr lang="en-CA" dirty="0"/>
              <a:t>Can be machined with CNC (if aluminum or wood nails are used)</a:t>
            </a:r>
          </a:p>
          <a:p>
            <a:pPr lvl="0"/>
            <a:r>
              <a:rPr lang="en-CA" dirty="0"/>
              <a:t>Performs well and predictable in case of fire due to charring layer</a:t>
            </a:r>
            <a:endParaRPr lang="en-US" dirty="0"/>
          </a:p>
          <a:p>
            <a:r>
              <a:rPr lang="en-CA" b="1" dirty="0"/>
              <a:t>Disadvantages:</a:t>
            </a:r>
            <a:endParaRPr lang="en-US" dirty="0"/>
          </a:p>
          <a:p>
            <a:pPr lvl="0"/>
            <a:r>
              <a:rPr lang="en-CA" dirty="0"/>
              <a:t>Only used for walls</a:t>
            </a:r>
          </a:p>
          <a:p>
            <a:pPr lvl="0"/>
            <a:r>
              <a:rPr lang="en-CA" dirty="0"/>
              <a:t>Limited lateral stiffness</a:t>
            </a:r>
            <a:endParaRPr lang="en-US" dirty="0"/>
          </a:p>
          <a:p>
            <a:endParaRPr lang="en-US" dirty="0"/>
          </a:p>
        </p:txBody>
      </p:sp>
      <p:pic>
        <p:nvPicPr>
          <p:cNvPr id="1028" name="Picture 4" descr="MASSIVHOLZ-PARTNER :: das System MHM ::"/>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536666" y="1376363"/>
            <a:ext cx="2248933" cy="16928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28981" y="6493162"/>
            <a:ext cx="149124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6" name="Rectangle 5"/>
          <p:cNvSpPr/>
          <p:nvPr/>
        </p:nvSpPr>
        <p:spPr>
          <a:xfrm>
            <a:off x="9420532" y="3065763"/>
            <a:ext cx="1661993"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Photo: HUNDEGGER</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6942882"/>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 Laminated Timber (CLT)</a:t>
            </a:r>
          </a:p>
        </p:txBody>
      </p:sp>
      <p:sp>
        <p:nvSpPr>
          <p:cNvPr id="3" name="Content Placeholder 2"/>
          <p:cNvSpPr>
            <a:spLocks noGrp="1"/>
          </p:cNvSpPr>
          <p:nvPr>
            <p:ph idx="1"/>
          </p:nvPr>
        </p:nvSpPr>
        <p:spPr>
          <a:xfrm>
            <a:off x="659413" y="1253834"/>
            <a:ext cx="9319473" cy="4114800"/>
          </a:xfrm>
        </p:spPr>
        <p:txBody>
          <a:bodyPr/>
          <a:lstStyle/>
          <a:p>
            <a:r>
              <a:rPr lang="en-CA" b="1" dirty="0"/>
              <a:t>Advantages:</a:t>
            </a:r>
            <a:endParaRPr lang="en-US" dirty="0"/>
          </a:p>
          <a:p>
            <a:pPr lvl="0"/>
            <a:r>
              <a:rPr lang="en-CA" dirty="0"/>
              <a:t>Low </a:t>
            </a:r>
            <a:r>
              <a:rPr lang="en-CA" dirty="0" smtClean="0"/>
              <a:t>grade</a:t>
            </a:r>
            <a:r>
              <a:rPr lang="en-CA" dirty="0" smtClean="0"/>
              <a:t> </a:t>
            </a:r>
            <a:r>
              <a:rPr lang="en-CA" dirty="0"/>
              <a:t>lumber can be used in the </a:t>
            </a:r>
            <a:r>
              <a:rPr lang="en-CA" dirty="0" smtClean="0"/>
              <a:t>middle </a:t>
            </a:r>
            <a:r>
              <a:rPr lang="en-CA" dirty="0"/>
              <a:t>layers</a:t>
            </a:r>
            <a:endParaRPr lang="en-US" dirty="0"/>
          </a:p>
          <a:p>
            <a:pPr lvl="0"/>
            <a:r>
              <a:rPr lang="en-CA" dirty="0"/>
              <a:t>Spanning (to some degree) in two directions possible</a:t>
            </a:r>
            <a:endParaRPr lang="en-US" dirty="0"/>
          </a:p>
          <a:p>
            <a:pPr lvl="0"/>
            <a:r>
              <a:rPr lang="en-CA" dirty="0"/>
              <a:t>Offers significant lateral stiffness and carries high loads</a:t>
            </a:r>
            <a:endParaRPr lang="en-US" dirty="0"/>
          </a:p>
          <a:p>
            <a:pPr lvl="0"/>
            <a:r>
              <a:rPr lang="en-CA" dirty="0"/>
              <a:t>Dimensionally exceptionally stable and relatively moisture resistance</a:t>
            </a:r>
            <a:endParaRPr lang="en-US" dirty="0"/>
          </a:p>
          <a:p>
            <a:pPr lvl="0"/>
            <a:r>
              <a:rPr lang="en-CA" dirty="0"/>
              <a:t>Can be machined with CNC</a:t>
            </a:r>
          </a:p>
          <a:p>
            <a:pPr lvl="0"/>
            <a:r>
              <a:rPr lang="en-CA" dirty="0"/>
              <a:t>Performs well and predictable in case of fire due to charring layer</a:t>
            </a:r>
            <a:endParaRPr lang="en-US" dirty="0"/>
          </a:p>
          <a:p>
            <a:r>
              <a:rPr lang="en-CA" b="1" dirty="0"/>
              <a:t>Disadvantages:</a:t>
            </a:r>
            <a:endParaRPr lang="en-US" dirty="0"/>
          </a:p>
          <a:p>
            <a:pPr lvl="0"/>
            <a:r>
              <a:rPr lang="en-CA" dirty="0"/>
              <a:t>Higher production costs compared to NLT and DLT </a:t>
            </a:r>
            <a:endParaRPr lang="en-CA" dirty="0" smtClean="0"/>
          </a:p>
          <a:p>
            <a:pPr lvl="0"/>
            <a:r>
              <a:rPr lang="en-CA" dirty="0" smtClean="0"/>
              <a:t>Lumber shall have consistent </a:t>
            </a:r>
            <a:r>
              <a:rPr lang="en-CA" dirty="0" err="1" smtClean="0"/>
              <a:t>m.c.</a:t>
            </a:r>
            <a:r>
              <a:rPr lang="en-CA" dirty="0" smtClean="0"/>
              <a:t> of ~12%</a:t>
            </a:r>
            <a:endParaRPr lang="en-US" dirty="0"/>
          </a:p>
          <a:p>
            <a:pPr lvl="0"/>
            <a:r>
              <a:rPr lang="en-CA" dirty="0"/>
              <a:t>Less strong in main axis compared to NLT, DLT or glulam on </a:t>
            </a:r>
            <a:r>
              <a:rPr lang="en-CA" dirty="0" smtClean="0"/>
              <a:t>flat when used as floor</a:t>
            </a:r>
            <a:endParaRPr lang="en-CA" dirty="0"/>
          </a:p>
          <a:p>
            <a:endParaRPr lang="en-US" dirty="0"/>
          </a:p>
        </p:txBody>
      </p:sp>
      <p:pic>
        <p:nvPicPr>
          <p:cNvPr id="4" name="Picture 3" descr="Cross Laminated Timber (CLT)"/>
          <p:cNvPicPr/>
          <p:nvPr/>
        </p:nvPicPr>
        <p:blipFill>
          <a:blip r:embed="rId3" cstate="email">
            <a:extLst>
              <a:ext uri="{28A0092B-C50C-407E-A947-70E740481C1C}">
                <a14:useLocalDpi xmlns:a14="http://schemas.microsoft.com/office/drawing/2010/main"/>
              </a:ext>
            </a:extLst>
          </a:blip>
          <a:srcRect/>
          <a:stretch>
            <a:fillRect/>
          </a:stretch>
        </p:blipFill>
        <p:spPr bwMode="auto">
          <a:xfrm>
            <a:off x="9531924" y="1376363"/>
            <a:ext cx="2253676" cy="1502009"/>
          </a:xfrm>
          <a:prstGeom prst="rect">
            <a:avLst/>
          </a:prstGeom>
          <a:noFill/>
          <a:ln>
            <a:noFill/>
          </a:ln>
        </p:spPr>
      </p:pic>
      <p:sp>
        <p:nvSpPr>
          <p:cNvPr id="5" name="Rectangle 4"/>
          <p:cNvSpPr/>
          <p:nvPr/>
        </p:nvSpPr>
        <p:spPr>
          <a:xfrm>
            <a:off x="528981" y="6493162"/>
            <a:ext cx="149124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6" name="Rectangle 5"/>
          <p:cNvSpPr/>
          <p:nvPr/>
        </p:nvSpPr>
        <p:spPr>
          <a:xfrm>
            <a:off x="9476373" y="2847012"/>
            <a:ext cx="1474699"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Photo: DATAHOLZ</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8085186"/>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Dowel Laminated Timber (DLT)</a:t>
            </a:r>
          </a:p>
        </p:txBody>
      </p:sp>
      <p:sp>
        <p:nvSpPr>
          <p:cNvPr id="3" name="Content Placeholder 2"/>
          <p:cNvSpPr>
            <a:spLocks noGrp="1"/>
          </p:cNvSpPr>
          <p:nvPr>
            <p:ph idx="1"/>
          </p:nvPr>
        </p:nvSpPr>
        <p:spPr>
          <a:xfrm>
            <a:off x="659414" y="1253834"/>
            <a:ext cx="9120690" cy="3087821"/>
          </a:xfrm>
        </p:spPr>
        <p:txBody>
          <a:bodyPr/>
          <a:lstStyle/>
          <a:p>
            <a:r>
              <a:rPr lang="en-CA" b="1" dirty="0"/>
              <a:t>Advantages:</a:t>
            </a:r>
            <a:endParaRPr lang="en-US" dirty="0"/>
          </a:p>
          <a:p>
            <a:pPr lvl="0"/>
            <a:r>
              <a:rPr lang="en-CA" dirty="0"/>
              <a:t>Simple production process </a:t>
            </a:r>
            <a:endParaRPr lang="en-US" dirty="0"/>
          </a:p>
          <a:p>
            <a:pPr lvl="0"/>
            <a:r>
              <a:rPr lang="en-CA" dirty="0"/>
              <a:t>Suitable for automation, can be fully CNC machined</a:t>
            </a:r>
            <a:endParaRPr lang="en-US" dirty="0"/>
          </a:p>
          <a:p>
            <a:pPr lvl="0"/>
            <a:r>
              <a:rPr lang="en-CA" dirty="0"/>
              <a:t>Boards can be profiled before dowelling to create acoustic ceiling</a:t>
            </a:r>
            <a:endParaRPr lang="en-US" dirty="0"/>
          </a:p>
          <a:p>
            <a:pPr lvl="0"/>
            <a:r>
              <a:rPr lang="en-CA" dirty="0"/>
              <a:t>Best environmentally performing mass timber product as no glue or metal is required</a:t>
            </a:r>
          </a:p>
          <a:p>
            <a:r>
              <a:rPr lang="en-CA" dirty="0"/>
              <a:t>Performs well and predictable in case of fire due to charring layer</a:t>
            </a:r>
            <a:endParaRPr lang="en-US" dirty="0"/>
          </a:p>
          <a:p>
            <a:endParaRPr lang="en-US" dirty="0"/>
          </a:p>
        </p:txBody>
      </p:sp>
      <p:pic>
        <p:nvPicPr>
          <p:cNvPr id="5" name="Picture 4" descr="Image result for sohm dd"/>
          <p:cNvPicPr/>
          <p:nvPr/>
        </p:nvPicPr>
        <p:blipFill rotWithShape="1">
          <a:blip r:embed="rId3" cstate="screen">
            <a:extLst>
              <a:ext uri="{28A0092B-C50C-407E-A947-70E740481C1C}">
                <a14:useLocalDpi xmlns:a14="http://schemas.microsoft.com/office/drawing/2010/main"/>
              </a:ext>
            </a:extLst>
          </a:blip>
          <a:srcRect/>
          <a:stretch/>
        </p:blipFill>
        <p:spPr bwMode="auto">
          <a:xfrm rot="16200000">
            <a:off x="10041367" y="766274"/>
            <a:ext cx="1224280" cy="2244758"/>
          </a:xfrm>
          <a:prstGeom prst="rect">
            <a:avLst/>
          </a:prstGeom>
          <a:noFill/>
          <a:ln>
            <a:noFill/>
          </a:ln>
          <a:extLst>
            <a:ext uri="{53640926-AAD7-44D8-BBD7-CCE9431645EC}">
              <a14:shadowObscured xmlns:a14="http://schemas.microsoft.com/office/drawing/2010/main"/>
            </a:ext>
          </a:extLst>
        </p:spPr>
      </p:pic>
      <p:sp>
        <p:nvSpPr>
          <p:cNvPr id="6" name="Rectangle 5"/>
          <p:cNvSpPr/>
          <p:nvPr/>
        </p:nvSpPr>
        <p:spPr>
          <a:xfrm>
            <a:off x="528981" y="6493162"/>
            <a:ext cx="149124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7" name="Content Placeholder 2"/>
          <p:cNvSpPr txBox="1">
            <a:spLocks/>
          </p:cNvSpPr>
          <p:nvPr/>
        </p:nvSpPr>
        <p:spPr bwMode="auto">
          <a:xfrm>
            <a:off x="659414" y="4247153"/>
            <a:ext cx="11126186" cy="2104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r>
              <a:rPr lang="en-CA" b="1" kern="0" dirty="0"/>
              <a:t>Disadvantages:</a:t>
            </a:r>
            <a:endParaRPr lang="en-US" kern="0" dirty="0"/>
          </a:p>
          <a:p>
            <a:r>
              <a:rPr lang="en-CA" kern="0" dirty="0"/>
              <a:t>Spans only one directional and might need additional sheathing for lateral loads</a:t>
            </a:r>
            <a:endParaRPr lang="en-US" kern="0" dirty="0"/>
          </a:p>
          <a:p>
            <a:r>
              <a:rPr lang="en-CA" kern="0" dirty="0"/>
              <a:t>Panel width limited by dowelling technology (currently up to 1.2m) </a:t>
            </a:r>
            <a:endParaRPr lang="en-US" kern="0" dirty="0"/>
          </a:p>
          <a:p>
            <a:r>
              <a:rPr lang="en-CA" kern="0" dirty="0"/>
              <a:t>Very moisture sensitive due to swelling perpendicular to span, better if diagonally doweled</a:t>
            </a:r>
            <a:endParaRPr lang="en-US" kern="0" dirty="0"/>
          </a:p>
        </p:txBody>
      </p:sp>
      <p:sp>
        <p:nvSpPr>
          <p:cNvPr id="8" name="Rectangle 7"/>
          <p:cNvSpPr/>
          <p:nvPr/>
        </p:nvSpPr>
        <p:spPr>
          <a:xfrm>
            <a:off x="9434492" y="2601570"/>
            <a:ext cx="1175194"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Photo: SOHM</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5503035"/>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 Dowel Laminated </a:t>
            </a:r>
            <a:r>
              <a:rPr lang="en-US" dirty="0" smtClean="0"/>
              <a:t>Timber</a:t>
            </a:r>
            <a:endParaRPr lang="en-US" dirty="0"/>
          </a:p>
        </p:txBody>
      </p:sp>
      <p:sp>
        <p:nvSpPr>
          <p:cNvPr id="3" name="Content Placeholder 2"/>
          <p:cNvSpPr>
            <a:spLocks noGrp="1"/>
          </p:cNvSpPr>
          <p:nvPr>
            <p:ph idx="1"/>
          </p:nvPr>
        </p:nvSpPr>
        <p:spPr>
          <a:xfrm>
            <a:off x="659413" y="1253834"/>
            <a:ext cx="8937811" cy="4114800"/>
          </a:xfrm>
        </p:spPr>
        <p:txBody>
          <a:bodyPr/>
          <a:lstStyle/>
          <a:p>
            <a:r>
              <a:rPr lang="en-CA" b="1" dirty="0"/>
              <a:t>Advantages:</a:t>
            </a:r>
            <a:endParaRPr lang="en-US" dirty="0"/>
          </a:p>
          <a:p>
            <a:pPr lvl="0"/>
            <a:r>
              <a:rPr lang="en-CA" dirty="0"/>
              <a:t>Simple production process </a:t>
            </a:r>
            <a:endParaRPr lang="en-US" dirty="0"/>
          </a:p>
          <a:p>
            <a:pPr lvl="0"/>
            <a:r>
              <a:rPr lang="en-CA" dirty="0"/>
              <a:t>Suitable for automation, can be fully CNC machined</a:t>
            </a:r>
            <a:endParaRPr lang="en-US" dirty="0"/>
          </a:p>
          <a:p>
            <a:pPr lvl="0"/>
            <a:r>
              <a:rPr lang="en-CA" dirty="0"/>
              <a:t>Best environmentally performing mass timber product as no glue or metal is required</a:t>
            </a:r>
          </a:p>
          <a:p>
            <a:r>
              <a:rPr lang="en-CA" dirty="0"/>
              <a:t>Performs well and predictable in case of fire due to charring layer</a:t>
            </a:r>
            <a:endParaRPr lang="en-US" dirty="0"/>
          </a:p>
          <a:p>
            <a:r>
              <a:rPr lang="en-CA" b="1" dirty="0"/>
              <a:t>Disadvantages:</a:t>
            </a:r>
            <a:endParaRPr lang="en-US" dirty="0"/>
          </a:p>
          <a:p>
            <a:pPr lvl="0"/>
            <a:r>
              <a:rPr lang="en-CA" dirty="0"/>
              <a:t>Only used for walls</a:t>
            </a:r>
          </a:p>
          <a:p>
            <a:pPr lvl="0"/>
            <a:r>
              <a:rPr lang="en-CA" dirty="0"/>
              <a:t>Limited lateral stiffness</a:t>
            </a:r>
            <a:endParaRPr lang="en-US" dirty="0"/>
          </a:p>
          <a:p>
            <a:endParaRPr lang="en-US" dirty="0"/>
          </a:p>
        </p:txBody>
      </p:sp>
      <p:pic>
        <p:nvPicPr>
          <p:cNvPr id="2052" name="Picture 4" descr="Wood100 is 100% wood – Thoma Holz"/>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21256" y="1376363"/>
            <a:ext cx="2264344" cy="150996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28981" y="6493162"/>
            <a:ext cx="149124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6" name="Rectangle 5"/>
          <p:cNvSpPr/>
          <p:nvPr/>
        </p:nvSpPr>
        <p:spPr>
          <a:xfrm>
            <a:off x="9476373" y="2902852"/>
            <a:ext cx="1412438"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Photo: HOLZ 100</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067019"/>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grpSp>
        <p:nvGrpSpPr>
          <p:cNvPr id="5" name="Group 4">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6" name="Group 5">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1" name="TextBox 10">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chemeClr val="tx1">
                        <a:lumMod val="50000"/>
                        <a:lumOff val="50000"/>
                      </a:schemeClr>
                    </a:solidFill>
                  </a:rPr>
                  <a:t>Canadian</a:t>
                </a:r>
              </a:p>
              <a:p>
                <a:pPr>
                  <a:buClr>
                    <a:schemeClr val="tx1"/>
                  </a:buClr>
                </a:pPr>
                <a:r>
                  <a:rPr lang="en-US" sz="1067" dirty="0">
                    <a:solidFill>
                      <a:schemeClr val="tx1">
                        <a:lumMod val="50000"/>
                        <a:lumOff val="50000"/>
                      </a:schemeClr>
                    </a:solidFill>
                  </a:rPr>
                  <a:t>Wood</a:t>
                </a:r>
              </a:p>
              <a:p>
                <a:pPr>
                  <a:buClr>
                    <a:schemeClr val="tx1"/>
                  </a:buClr>
                </a:pPr>
                <a:r>
                  <a:rPr lang="en-US" sz="1067" dirty="0">
                    <a:solidFill>
                      <a:schemeClr val="tx1">
                        <a:lumMod val="50000"/>
                        <a:lumOff val="50000"/>
                      </a:schemeClr>
                    </a:solidFill>
                  </a:rPr>
                  <a:t>Council</a:t>
                </a:r>
                <a:endParaRPr lang="en-CA" sz="1067" dirty="0" err="1">
                  <a:solidFill>
                    <a:schemeClr val="tx1">
                      <a:lumMod val="50000"/>
                      <a:lumOff val="50000"/>
                    </a:schemeClr>
                  </a:solidFill>
                </a:endParaRPr>
              </a:p>
            </p:txBody>
          </p:sp>
          <p:sp>
            <p:nvSpPr>
              <p:cNvPr id="12" name="TextBox 11">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chemeClr val="tx1">
                        <a:lumMod val="50000"/>
                        <a:lumOff val="50000"/>
                      </a:schemeClr>
                    </a:solidFill>
                  </a:rPr>
                  <a:t>Conseil</a:t>
                </a:r>
              </a:p>
              <a:p>
                <a:pPr>
                  <a:buClr>
                    <a:schemeClr val="tx1"/>
                  </a:buClr>
                </a:pPr>
                <a:r>
                  <a:rPr lang="en-US" sz="1067" dirty="0" err="1">
                    <a:solidFill>
                      <a:schemeClr val="tx1">
                        <a:lumMod val="50000"/>
                        <a:lumOff val="50000"/>
                      </a:schemeClr>
                    </a:solidFill>
                  </a:rPr>
                  <a:t>canadien</a:t>
                </a:r>
                <a:endParaRPr lang="en-US" sz="1067" dirty="0">
                  <a:solidFill>
                    <a:schemeClr val="tx1">
                      <a:lumMod val="50000"/>
                      <a:lumOff val="50000"/>
                    </a:schemeClr>
                  </a:solidFill>
                </a:endParaRPr>
              </a:p>
              <a:p>
                <a:pPr>
                  <a:buClr>
                    <a:schemeClr val="tx1"/>
                  </a:buClr>
                </a:pPr>
                <a:r>
                  <a:rPr lang="en-US" sz="1067" dirty="0">
                    <a:solidFill>
                      <a:schemeClr val="tx1">
                        <a:lumMod val="50000"/>
                        <a:lumOff val="50000"/>
                      </a:schemeClr>
                    </a:solidFill>
                  </a:rPr>
                  <a:t>du </a:t>
                </a:r>
                <a:r>
                  <a:rPr lang="en-US" sz="1067" dirty="0" err="1">
                    <a:solidFill>
                      <a:schemeClr val="tx1">
                        <a:lumMod val="50000"/>
                        <a:lumOff val="50000"/>
                      </a:schemeClr>
                    </a:solidFill>
                  </a:rPr>
                  <a:t>bois</a:t>
                </a:r>
                <a:endParaRPr lang="en-CA" sz="1067" dirty="0" err="1">
                  <a:solidFill>
                    <a:schemeClr val="tx1">
                      <a:lumMod val="50000"/>
                      <a:lumOff val="50000"/>
                    </a:schemeClr>
                  </a:solidFill>
                </a:endParaRPr>
              </a:p>
            </p:txBody>
          </p:sp>
          <p:sp>
            <p:nvSpPr>
              <p:cNvPr id="13" name="Diagonal Stripe 12">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sp>
            <p:nvSpPr>
              <p:cNvPr id="14" name="Diagonal Stripe 13">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grpSp>
        <p:grpSp>
          <p:nvGrpSpPr>
            <p:cNvPr id="7" name="Group 6">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9" name="Rectangle 8">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sp>
            <p:nvSpPr>
              <p:cNvPr id="10" name="Rectangle 9">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grpSp>
        <p:pic>
          <p:nvPicPr>
            <p:cNvPr id="8" name="Picture 7"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
        <p:nvSpPr>
          <p:cNvPr id="15" name="Content Placeholder 2"/>
          <p:cNvSpPr txBox="1">
            <a:spLocks/>
          </p:cNvSpPr>
          <p:nvPr/>
        </p:nvSpPr>
        <p:spPr bwMode="auto">
          <a:xfrm>
            <a:off x="1341772" y="723972"/>
            <a:ext cx="10553456" cy="134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a:buClr>
                <a:srgbClr val="FEF202"/>
              </a:buClr>
              <a:defRPr/>
            </a:pPr>
            <a:r>
              <a:rPr lang="en-CA" sz="6000" b="1" kern="0" dirty="0">
                <a:solidFill>
                  <a:schemeClr val="tx1">
                    <a:lumMod val="65000"/>
                    <a:lumOff val="35000"/>
                  </a:schemeClr>
                </a:solidFill>
                <a:ea typeface="ＭＳ Ｐゴシック" pitchFamily="34" charset="-128"/>
              </a:rPr>
              <a:t>Other EWPs</a:t>
            </a:r>
          </a:p>
          <a:p>
            <a:r>
              <a:rPr lang="en-CA" altLang="en-US" dirty="0"/>
              <a:t>Wood Trusses and Nailing Trusses</a:t>
            </a:r>
          </a:p>
          <a:p>
            <a:r>
              <a:rPr lang="en-CA" altLang="en-US" dirty="0"/>
              <a:t>Box Beams</a:t>
            </a:r>
          </a:p>
          <a:p>
            <a:r>
              <a:rPr lang="en-CA" altLang="en-US" dirty="0" err="1" smtClean="0"/>
              <a:t>Kielsteg</a:t>
            </a:r>
            <a:endParaRPr lang="en-CA" altLang="en-US" dirty="0"/>
          </a:p>
          <a:p>
            <a:endParaRPr lang="en-CA" altLang="en-US" b="1" dirty="0">
              <a:solidFill>
                <a:schemeClr val="bg1">
                  <a:lumMod val="50000"/>
                </a:schemeClr>
              </a:solidFill>
            </a:endParaRPr>
          </a:p>
          <a:p>
            <a:pPr>
              <a:buClr>
                <a:srgbClr val="FEF202"/>
              </a:buClr>
              <a:defRPr/>
            </a:pPr>
            <a:endParaRPr lang="en-CA" sz="1600" b="1" kern="0" dirty="0">
              <a:solidFill>
                <a:schemeClr val="tx1">
                  <a:lumMod val="65000"/>
                  <a:lumOff val="35000"/>
                </a:schemeClr>
              </a:solidFill>
              <a:ea typeface="ＭＳ Ｐゴシック" pitchFamily="34" charset="-128"/>
            </a:endParaRPr>
          </a:p>
        </p:txBody>
      </p:sp>
    </p:spTree>
    <p:extLst>
      <p:ext uri="{BB962C8B-B14F-4D97-AF65-F5344CB8AC3E}">
        <p14:creationId xmlns:p14="http://schemas.microsoft.com/office/powerpoint/2010/main" val="982310108"/>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Wood Trusses, Nailing Trusses</a:t>
            </a:r>
          </a:p>
        </p:txBody>
      </p:sp>
      <p:sp>
        <p:nvSpPr>
          <p:cNvPr id="3" name="Content Placeholder 2"/>
          <p:cNvSpPr>
            <a:spLocks noGrp="1"/>
          </p:cNvSpPr>
          <p:nvPr>
            <p:ph idx="1"/>
          </p:nvPr>
        </p:nvSpPr>
        <p:spPr/>
        <p:txBody>
          <a:bodyPr/>
          <a:lstStyle/>
          <a:p>
            <a:r>
              <a:rPr lang="en-CA" b="1" dirty="0"/>
              <a:t>Advantages:</a:t>
            </a:r>
            <a:endParaRPr lang="en-US" dirty="0"/>
          </a:p>
          <a:p>
            <a:pPr lvl="0"/>
            <a:r>
              <a:rPr lang="en-CA" dirty="0"/>
              <a:t>Very simple production </a:t>
            </a:r>
            <a:endParaRPr lang="en-US" dirty="0"/>
          </a:p>
          <a:p>
            <a:pPr lvl="0"/>
            <a:r>
              <a:rPr lang="en-CA" dirty="0"/>
              <a:t>Structurally very efficient, light</a:t>
            </a:r>
            <a:endParaRPr lang="en-US" dirty="0"/>
          </a:p>
          <a:p>
            <a:pPr lvl="0"/>
            <a:r>
              <a:rPr lang="en-CA" dirty="0"/>
              <a:t>Can be assembled manually or with a high level of automation in a truss plant</a:t>
            </a:r>
            <a:endParaRPr lang="en-US" dirty="0"/>
          </a:p>
          <a:p>
            <a:r>
              <a:rPr lang="en-CA" b="1" dirty="0"/>
              <a:t>Disadvantages:</a:t>
            </a:r>
            <a:endParaRPr lang="en-US" dirty="0"/>
          </a:p>
          <a:p>
            <a:pPr lvl="0"/>
            <a:r>
              <a:rPr lang="en-CA" dirty="0"/>
              <a:t>Nailing Trusses are very poor performance in case of fire if not further protected as nailing plates become soft very quickly. Wood Trusses are slightly better</a:t>
            </a:r>
            <a:endParaRPr lang="en-US" dirty="0"/>
          </a:p>
          <a:p>
            <a:pPr lvl="0"/>
            <a:r>
              <a:rPr lang="en-US" dirty="0"/>
              <a:t>For larger trusses additional bracing necessary during lifting and throughout installation</a:t>
            </a:r>
          </a:p>
          <a:p>
            <a:endParaRPr lang="en-US" dirty="0"/>
          </a:p>
        </p:txBody>
      </p:sp>
      <p:pic>
        <p:nvPicPr>
          <p:cNvPr id="4" name="Picture 3" descr="Image result for trusses"/>
          <p:cNvPicPr/>
          <p:nvPr/>
        </p:nvPicPr>
        <p:blipFill rotWithShape="1">
          <a:blip r:embed="rId3" cstate="screen">
            <a:extLst>
              <a:ext uri="{28A0092B-C50C-407E-A947-70E740481C1C}">
                <a14:useLocalDpi xmlns:a14="http://schemas.microsoft.com/office/drawing/2010/main"/>
              </a:ext>
            </a:extLst>
          </a:blip>
          <a:srcRect/>
          <a:stretch/>
        </p:blipFill>
        <p:spPr bwMode="auto">
          <a:xfrm>
            <a:off x="9531126" y="2977575"/>
            <a:ext cx="2254474" cy="1082809"/>
          </a:xfrm>
          <a:prstGeom prst="rect">
            <a:avLst/>
          </a:prstGeom>
          <a:noFill/>
          <a:ln>
            <a:noFill/>
          </a:ln>
          <a:extLst>
            <a:ext uri="{53640926-AAD7-44D8-BBD7-CCE9431645EC}">
              <a14:shadowObscured xmlns:a14="http://schemas.microsoft.com/office/drawing/2010/main"/>
            </a:ext>
          </a:extLst>
        </p:spPr>
      </p:pic>
      <p:pic>
        <p:nvPicPr>
          <p:cNvPr id="5" name="Picture 4" descr="Image result for timber truss finger jointed"/>
          <p:cNvPicPr/>
          <p:nvPr/>
        </p:nvPicPr>
        <p:blipFill>
          <a:blip r:embed="rId4" cstate="screen">
            <a:extLst>
              <a:ext uri="{28A0092B-C50C-407E-A947-70E740481C1C}">
                <a14:useLocalDpi xmlns:a14="http://schemas.microsoft.com/office/drawing/2010/main"/>
              </a:ext>
            </a:extLst>
          </a:blip>
          <a:srcRect/>
          <a:stretch>
            <a:fillRect/>
          </a:stretch>
        </p:blipFill>
        <p:spPr bwMode="auto">
          <a:xfrm>
            <a:off x="9531126" y="1376363"/>
            <a:ext cx="2254474" cy="1123963"/>
          </a:xfrm>
          <a:prstGeom prst="rect">
            <a:avLst/>
          </a:prstGeom>
          <a:noFill/>
          <a:ln>
            <a:noFill/>
          </a:ln>
        </p:spPr>
      </p:pic>
      <p:sp>
        <p:nvSpPr>
          <p:cNvPr id="6" name="Rectangle 5"/>
          <p:cNvSpPr/>
          <p:nvPr/>
        </p:nvSpPr>
        <p:spPr>
          <a:xfrm>
            <a:off x="528981" y="6493162"/>
            <a:ext cx="149124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7" name="Rectangle 6"/>
          <p:cNvSpPr/>
          <p:nvPr/>
        </p:nvSpPr>
        <p:spPr>
          <a:xfrm>
            <a:off x="9476373" y="2504322"/>
            <a:ext cx="1838004"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Photo: HOMEADVISOR</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8" name="Rectangle 7"/>
          <p:cNvSpPr/>
          <p:nvPr/>
        </p:nvSpPr>
        <p:spPr>
          <a:xfrm>
            <a:off x="9476373" y="4077307"/>
            <a:ext cx="1418850"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Photo: TRIFORCE</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39433907"/>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Box Beam</a:t>
            </a:r>
          </a:p>
        </p:txBody>
      </p:sp>
      <p:sp>
        <p:nvSpPr>
          <p:cNvPr id="3" name="Content Placeholder 2"/>
          <p:cNvSpPr>
            <a:spLocks noGrp="1"/>
          </p:cNvSpPr>
          <p:nvPr>
            <p:ph idx="1"/>
          </p:nvPr>
        </p:nvSpPr>
        <p:spPr/>
        <p:txBody>
          <a:bodyPr/>
          <a:lstStyle/>
          <a:p>
            <a:r>
              <a:rPr lang="en-CA" b="1" dirty="0"/>
              <a:t>Advantages:</a:t>
            </a:r>
            <a:endParaRPr lang="en-US" dirty="0"/>
          </a:p>
          <a:p>
            <a:pPr lvl="0"/>
            <a:r>
              <a:rPr lang="en-CA" dirty="0"/>
              <a:t>Relatively simple and cost-efficient manufacturing process</a:t>
            </a:r>
            <a:endParaRPr lang="en-US" dirty="0"/>
          </a:p>
          <a:p>
            <a:pPr lvl="0"/>
            <a:r>
              <a:rPr lang="en-CA" dirty="0"/>
              <a:t>Flexible system with multiuse of cavity, small and light segments possible</a:t>
            </a:r>
            <a:endParaRPr lang="en-US" dirty="0"/>
          </a:p>
          <a:p>
            <a:pPr lvl="0"/>
            <a:r>
              <a:rPr lang="en-CA" dirty="0"/>
              <a:t>Predictable in case of fire, thickness of boards can be increased to increase fire safety by adding additional charring layer</a:t>
            </a:r>
            <a:endParaRPr lang="en-US" dirty="0"/>
          </a:p>
          <a:p>
            <a:r>
              <a:rPr lang="en-CA" b="1" dirty="0"/>
              <a:t>Disadvantages:</a:t>
            </a:r>
            <a:endParaRPr lang="en-US" dirty="0"/>
          </a:p>
          <a:p>
            <a:pPr lvl="0"/>
            <a:r>
              <a:rPr lang="en-CA" dirty="0"/>
              <a:t>Limited level of prefabrication possible, still several labor steps on site necessary</a:t>
            </a:r>
            <a:endParaRPr lang="en-US" dirty="0"/>
          </a:p>
          <a:p>
            <a:pPr lvl="0"/>
            <a:r>
              <a:rPr lang="en-CA" dirty="0"/>
              <a:t>Width of beams is limited by maximum width of boards available, hence relatively small size and large number necessary to build floor</a:t>
            </a:r>
            <a:endParaRPr lang="en-US" dirty="0"/>
          </a:p>
          <a:p>
            <a:endParaRPr lang="en-US" dirty="0"/>
          </a:p>
        </p:txBody>
      </p:sp>
      <p:pic>
        <p:nvPicPr>
          <p:cNvPr id="4" name="Picture 3" descr="Image result for lignatur"/>
          <p:cNvPicPr/>
          <p:nvPr/>
        </p:nvPicPr>
        <p:blipFill rotWithShape="1">
          <a:blip r:embed="rId3" cstate="email">
            <a:extLst>
              <a:ext uri="{28A0092B-C50C-407E-A947-70E740481C1C}">
                <a14:useLocalDpi xmlns:a14="http://schemas.microsoft.com/office/drawing/2010/main"/>
              </a:ext>
            </a:extLst>
          </a:blip>
          <a:srcRect l="14745"/>
          <a:stretch/>
        </p:blipFill>
        <p:spPr bwMode="auto">
          <a:xfrm>
            <a:off x="9531126" y="1376363"/>
            <a:ext cx="2254474" cy="1632473"/>
          </a:xfrm>
          <a:prstGeom prst="rect">
            <a:avLst/>
          </a:prstGeom>
          <a:noFill/>
          <a:ln>
            <a:noFill/>
          </a:ln>
          <a:extLst>
            <a:ext uri="{53640926-AAD7-44D8-BBD7-CCE9431645EC}">
              <a14:shadowObscured xmlns:a14="http://schemas.microsoft.com/office/drawing/2010/main"/>
            </a:ext>
          </a:extLst>
        </p:spPr>
      </p:pic>
      <p:sp>
        <p:nvSpPr>
          <p:cNvPr id="5" name="Rectangle 4"/>
          <p:cNvSpPr/>
          <p:nvPr/>
        </p:nvSpPr>
        <p:spPr>
          <a:xfrm>
            <a:off x="528981" y="6493162"/>
            <a:ext cx="149124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6" name="Rectangle 5"/>
          <p:cNvSpPr/>
          <p:nvPr/>
        </p:nvSpPr>
        <p:spPr>
          <a:xfrm>
            <a:off x="9476373" y="2847012"/>
            <a:ext cx="1672124"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Photo: LIGNOTREND</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9366596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2000….</a:t>
            </a:r>
          </a:p>
        </p:txBody>
      </p:sp>
      <p:pic>
        <p:nvPicPr>
          <p:cNvPr id="8" name="Content Placeholder 7"/>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623888" y="1390624"/>
            <a:ext cx="3028950" cy="2310657"/>
          </a:xfrm>
        </p:spPr>
      </p:pic>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81800" y="1388262"/>
            <a:ext cx="1506967" cy="2313019"/>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77389" y="1388262"/>
            <a:ext cx="3279861" cy="2313019"/>
          </a:xfrm>
          <a:prstGeom prst="rect">
            <a:avLst/>
          </a:prstGeom>
        </p:spPr>
      </p:pic>
      <p:pic>
        <p:nvPicPr>
          <p:cNvPr id="12" name="Picture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800530" y="1377485"/>
            <a:ext cx="2757176" cy="2323796"/>
          </a:xfrm>
          <a:prstGeom prst="rect">
            <a:avLst/>
          </a:prstGeom>
        </p:spPr>
      </p:pic>
      <p:sp>
        <p:nvSpPr>
          <p:cNvPr id="13" name="TextBox 12"/>
          <p:cNvSpPr txBox="1"/>
          <p:nvPr/>
        </p:nvSpPr>
        <p:spPr>
          <a:xfrm>
            <a:off x="522417" y="6456824"/>
            <a:ext cx="2879154" cy="307777"/>
          </a:xfrm>
          <a:prstGeom prst="rect">
            <a:avLst/>
          </a:prstGeom>
          <a:noFill/>
        </p:spPr>
        <p:txBody>
          <a:bodyPr wrap="square" rtlCol="0">
            <a:spAutoFit/>
          </a:bodyPr>
          <a:lstStyle/>
          <a:p>
            <a:r>
              <a:rPr lang="en-CA" sz="1400" dirty="0">
                <a:solidFill>
                  <a:srgbClr val="4D4D4D"/>
                </a:solidFill>
                <a:latin typeface="Calibri" panose="020F0502020204030204" pitchFamily="34" charset="0"/>
                <a:cs typeface="Calibri" panose="020F0502020204030204" pitchFamily="34" charset="0"/>
              </a:rPr>
              <a:t>Photos: Arch. </a:t>
            </a:r>
            <a:r>
              <a:rPr lang="en-CA" sz="1400" dirty="0" err="1">
                <a:solidFill>
                  <a:srgbClr val="4D4D4D"/>
                </a:solidFill>
                <a:latin typeface="Calibri" panose="020F0502020204030204" pitchFamily="34" charset="0"/>
                <a:cs typeface="Calibri" panose="020F0502020204030204" pitchFamily="34" charset="0"/>
              </a:rPr>
              <a:t>Melis</a:t>
            </a:r>
            <a:r>
              <a:rPr lang="en-CA" sz="1400" dirty="0">
                <a:solidFill>
                  <a:srgbClr val="4D4D4D"/>
                </a:solidFill>
                <a:latin typeface="Calibri" panose="020F0502020204030204" pitchFamily="34" charset="0"/>
                <a:cs typeface="Calibri" panose="020F0502020204030204" pitchFamily="34" charset="0"/>
              </a:rPr>
              <a:t>-</a:t>
            </a:r>
            <a:r>
              <a:rPr lang="en-CA" sz="1400" dirty="0" err="1">
                <a:solidFill>
                  <a:srgbClr val="4D4D4D"/>
                </a:solidFill>
                <a:latin typeface="Calibri" panose="020F0502020204030204" pitchFamily="34" charset="0"/>
                <a:cs typeface="Calibri" panose="020F0502020204030204" pitchFamily="34" charset="0"/>
              </a:rPr>
              <a:t>Melis</a:t>
            </a:r>
            <a:r>
              <a:rPr lang="en-CA" sz="1400" dirty="0">
                <a:solidFill>
                  <a:srgbClr val="4D4D4D"/>
                </a:solidFill>
                <a:latin typeface="Calibri" panose="020F0502020204030204" pitchFamily="34" charset="0"/>
                <a:cs typeface="Calibri" panose="020F0502020204030204" pitchFamily="34" charset="0"/>
              </a:rPr>
              <a:t>-Wimmers</a:t>
            </a:r>
          </a:p>
        </p:txBody>
      </p:sp>
    </p:spTree>
    <p:extLst>
      <p:ext uri="{BB962C8B-B14F-4D97-AF65-F5344CB8AC3E}">
        <p14:creationId xmlns:p14="http://schemas.microsoft.com/office/powerpoint/2010/main" val="152525814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Kielsteg</a:t>
            </a:r>
            <a:endParaRPr lang="en-US" dirty="0"/>
          </a:p>
        </p:txBody>
      </p:sp>
      <p:sp>
        <p:nvSpPr>
          <p:cNvPr id="3" name="Content Placeholder 2"/>
          <p:cNvSpPr>
            <a:spLocks noGrp="1"/>
          </p:cNvSpPr>
          <p:nvPr>
            <p:ph idx="1"/>
          </p:nvPr>
        </p:nvSpPr>
        <p:spPr>
          <a:xfrm>
            <a:off x="659413" y="1253834"/>
            <a:ext cx="9796551" cy="4114800"/>
          </a:xfrm>
        </p:spPr>
        <p:txBody>
          <a:bodyPr/>
          <a:lstStyle/>
          <a:p>
            <a:r>
              <a:rPr lang="en-CA" b="1" dirty="0"/>
              <a:t>Advantages:</a:t>
            </a:r>
            <a:endParaRPr lang="en-US" dirty="0"/>
          </a:p>
          <a:p>
            <a:pPr lvl="0"/>
            <a:r>
              <a:rPr lang="en-CA" dirty="0"/>
              <a:t>Excellent strength to weight ratio</a:t>
            </a:r>
            <a:endParaRPr lang="en-US" dirty="0"/>
          </a:p>
          <a:p>
            <a:pPr lvl="0"/>
            <a:r>
              <a:rPr lang="en-CA" dirty="0"/>
              <a:t>Very large spans possible (up to 27m or even 35m)</a:t>
            </a:r>
            <a:endParaRPr lang="en-US" dirty="0"/>
          </a:p>
          <a:p>
            <a:pPr lvl="0"/>
            <a:r>
              <a:rPr lang="en-CA" dirty="0"/>
              <a:t>Very light and efficient system</a:t>
            </a:r>
            <a:endParaRPr lang="en-US" dirty="0"/>
          </a:p>
          <a:p>
            <a:pPr lvl="0"/>
            <a:r>
              <a:rPr lang="en-CA" dirty="0"/>
              <a:t>Relatively simple production </a:t>
            </a:r>
            <a:r>
              <a:rPr lang="en-CA" dirty="0" smtClean="0"/>
              <a:t>process</a:t>
            </a:r>
            <a:endParaRPr lang="en-US" dirty="0"/>
          </a:p>
          <a:p>
            <a:r>
              <a:rPr lang="en-CA" b="1" dirty="0"/>
              <a:t>Disadvantages:</a:t>
            </a:r>
            <a:endParaRPr lang="en-US" dirty="0"/>
          </a:p>
          <a:p>
            <a:pPr lvl="0"/>
            <a:r>
              <a:rPr lang="en-CA" dirty="0"/>
              <a:t>Medium fire performance without further protection</a:t>
            </a:r>
            <a:endParaRPr lang="en-US" dirty="0"/>
          </a:p>
          <a:p>
            <a:pPr lvl="0"/>
            <a:r>
              <a:rPr lang="en-CA" dirty="0"/>
              <a:t>When used as floor, vibrations and serviceability might become a concern due to very light weight</a:t>
            </a:r>
            <a:endParaRPr lang="en-US" dirty="0"/>
          </a:p>
          <a:p>
            <a:pPr lvl="0"/>
            <a:r>
              <a:rPr lang="en-CA" dirty="0"/>
              <a:t>Proprietary system</a:t>
            </a:r>
            <a:endParaRPr lang="en-US" dirty="0"/>
          </a:p>
          <a:p>
            <a:endParaRPr lang="en-US" dirty="0"/>
          </a:p>
        </p:txBody>
      </p:sp>
      <p:pic>
        <p:nvPicPr>
          <p:cNvPr id="4" name="Picture 3" descr="Image result for kielsteg"/>
          <p:cNvPicPr/>
          <p:nvPr/>
        </p:nvPicPr>
        <p:blipFill rotWithShape="1">
          <a:blip r:embed="rId3" cstate="screen">
            <a:extLst>
              <a:ext uri="{28A0092B-C50C-407E-A947-70E740481C1C}">
                <a14:useLocalDpi xmlns:a14="http://schemas.microsoft.com/office/drawing/2010/main"/>
              </a:ext>
            </a:extLst>
          </a:blip>
          <a:srcRect/>
          <a:stretch/>
        </p:blipFill>
        <p:spPr bwMode="auto">
          <a:xfrm>
            <a:off x="9531126" y="1328656"/>
            <a:ext cx="2327891" cy="869028"/>
          </a:xfrm>
          <a:prstGeom prst="rect">
            <a:avLst/>
          </a:prstGeom>
          <a:noFill/>
          <a:ln>
            <a:noFill/>
          </a:ln>
          <a:extLst>
            <a:ext uri="{53640926-AAD7-44D8-BBD7-CCE9431645EC}">
              <a14:shadowObscured xmlns:a14="http://schemas.microsoft.com/office/drawing/2010/main"/>
            </a:ext>
          </a:extLst>
        </p:spPr>
      </p:pic>
      <p:sp>
        <p:nvSpPr>
          <p:cNvPr id="5" name="Rectangle 4"/>
          <p:cNvSpPr/>
          <p:nvPr/>
        </p:nvSpPr>
        <p:spPr>
          <a:xfrm>
            <a:off x="528981" y="6493162"/>
            <a:ext cx="149124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6" name="Rectangle 5"/>
          <p:cNvSpPr/>
          <p:nvPr/>
        </p:nvSpPr>
        <p:spPr>
          <a:xfrm>
            <a:off x="9476373" y="2204843"/>
            <a:ext cx="1378647"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Photo: KIELSTEG</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64660263"/>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71044"/>
            <a:ext cx="11895228" cy="58869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 name="Title 1"/>
          <p:cNvSpPr>
            <a:spLocks noGrp="1"/>
          </p:cNvSpPr>
          <p:nvPr>
            <p:ph type="title"/>
          </p:nvPr>
        </p:nvSpPr>
        <p:spPr>
          <a:xfrm>
            <a:off x="1211515" y="195601"/>
            <a:ext cx="10539185" cy="719137"/>
          </a:xfrm>
        </p:spPr>
        <p:txBody>
          <a:bodyPr/>
          <a:lstStyle/>
          <a:p>
            <a:r>
              <a:rPr lang="en-CA" dirty="0"/>
              <a:t>Materials</a:t>
            </a:r>
            <a:endParaRPr lang="en-US" dirty="0"/>
          </a:p>
        </p:txBody>
      </p:sp>
      <p:sp>
        <p:nvSpPr>
          <p:cNvPr id="3" name="Content Placeholder 2"/>
          <p:cNvSpPr>
            <a:spLocks noGrp="1"/>
          </p:cNvSpPr>
          <p:nvPr>
            <p:ph idx="1"/>
          </p:nvPr>
        </p:nvSpPr>
        <p:spPr>
          <a:xfrm>
            <a:off x="659413" y="1253834"/>
            <a:ext cx="9637192" cy="4114800"/>
          </a:xfrm>
        </p:spPr>
        <p:txBody>
          <a:bodyPr/>
          <a:lstStyle/>
          <a:p>
            <a:pPr>
              <a:buClr>
                <a:schemeClr val="bg2"/>
              </a:buClr>
              <a:buFont typeface="+mj-lt"/>
              <a:buAutoNum type="arabicPeriod"/>
            </a:pPr>
            <a:r>
              <a:rPr lang="en-CA" dirty="0"/>
              <a:t>What are the upcoming challenges regarding the manufacturing  and use of EWPs?</a:t>
            </a:r>
          </a:p>
          <a:p>
            <a:pPr>
              <a:buClr>
                <a:schemeClr val="bg2"/>
              </a:buClr>
              <a:buFont typeface="+mj-lt"/>
              <a:buAutoNum type="arabicPeriod"/>
            </a:pPr>
            <a:r>
              <a:rPr lang="en-CA" dirty="0"/>
              <a:t>Is the Canadian industry well prepared for this shift?</a:t>
            </a:r>
          </a:p>
          <a:p>
            <a:pPr>
              <a:buClr>
                <a:schemeClr val="bg2"/>
              </a:buClr>
              <a:buFont typeface="+mj-lt"/>
              <a:buAutoNum type="arabicPeriod"/>
            </a:pPr>
            <a:r>
              <a:rPr lang="en-CA" dirty="0"/>
              <a:t>Besides higher quality, why is switching from resource extraction to value added manufacturing beneficial for the Canadian forest industry?</a:t>
            </a:r>
          </a:p>
          <a:p>
            <a:pPr>
              <a:buClr>
                <a:schemeClr val="bg2"/>
              </a:buClr>
              <a:buFont typeface="+mj-lt"/>
              <a:buAutoNum type="arabicPeriod"/>
            </a:pPr>
            <a:r>
              <a:rPr lang="en-CA" dirty="0"/>
              <a:t>Why did it not or only very seldom happen over the last 25 years?</a:t>
            </a:r>
          </a:p>
          <a:p>
            <a:pPr marL="0" indent="0">
              <a:buNone/>
            </a:pPr>
            <a:endParaRPr lang="en-CA" dirty="0"/>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859353" y="69260"/>
            <a:ext cx="1033757" cy="789173"/>
          </a:xfrm>
          <a:prstGeom prst="rect">
            <a:avLst/>
          </a:prstGeom>
        </p:spPr>
      </p:pic>
    </p:spTree>
    <p:extLst>
      <p:ext uri="{BB962C8B-B14F-4D97-AF65-F5344CB8AC3E}">
        <p14:creationId xmlns:p14="http://schemas.microsoft.com/office/powerpoint/2010/main" val="915057063"/>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solidFill>
                <a:schemeClr val="tx1">
                  <a:lumMod val="65000"/>
                  <a:lumOff val="35000"/>
                </a:schemeClr>
              </a:solidFill>
            </a:endParaRPr>
          </a:p>
        </p:txBody>
      </p:sp>
      <p:sp>
        <p:nvSpPr>
          <p:cNvPr id="23556" name="Content Placeholder 2"/>
          <p:cNvSpPr>
            <a:spLocks noGrp="1"/>
          </p:cNvSpPr>
          <p:nvPr>
            <p:ph idx="1"/>
          </p:nvPr>
        </p:nvSpPr>
        <p:spPr>
          <a:xfrm>
            <a:off x="617732" y="775419"/>
            <a:ext cx="10445810" cy="1906588"/>
          </a:xfrm>
          <a:ln>
            <a:solidFill>
              <a:srgbClr val="86D6B4"/>
            </a:solidFill>
          </a:ln>
        </p:spPr>
        <p:txBody>
          <a:bodyPr/>
          <a:lstStyle/>
          <a:p>
            <a:pPr>
              <a:spcBef>
                <a:spcPts val="0"/>
              </a:spcBef>
            </a:pPr>
            <a:r>
              <a:rPr lang="en-CA" altLang="en-US" sz="6000" b="1" dirty="0">
                <a:solidFill>
                  <a:schemeClr val="tx1">
                    <a:lumMod val="65000"/>
                    <a:lumOff val="35000"/>
                  </a:schemeClr>
                </a:solidFill>
              </a:rPr>
              <a:t>Lesson 4: Pros &amp; Cons and Case Studies</a:t>
            </a:r>
          </a:p>
          <a:p>
            <a:pPr>
              <a:spcBef>
                <a:spcPts val="0"/>
              </a:spcBef>
            </a:pPr>
            <a:r>
              <a:rPr lang="en-CA" altLang="en-US" sz="3200" b="1" dirty="0">
                <a:solidFill>
                  <a:schemeClr val="tx1">
                    <a:lumMod val="65000"/>
                    <a:lumOff val="35000"/>
                  </a:schemeClr>
                </a:solidFill>
              </a:rPr>
              <a:t>Construction Site</a:t>
            </a:r>
          </a:p>
          <a:p>
            <a:pPr>
              <a:spcBef>
                <a:spcPts val="0"/>
              </a:spcBef>
            </a:pPr>
            <a:r>
              <a:rPr lang="en-CA" altLang="en-US" sz="3200" b="1" dirty="0">
                <a:solidFill>
                  <a:schemeClr val="tx1">
                    <a:lumMod val="65000"/>
                    <a:lumOff val="35000"/>
                  </a:schemeClr>
                </a:solidFill>
              </a:rPr>
              <a:t>Pros &amp; Cons</a:t>
            </a:r>
          </a:p>
          <a:p>
            <a:pPr>
              <a:spcBef>
                <a:spcPts val="0"/>
              </a:spcBef>
            </a:pPr>
            <a:r>
              <a:rPr lang="en-CA" altLang="en-US" sz="3200" b="1" dirty="0">
                <a:solidFill>
                  <a:schemeClr val="tx1">
                    <a:lumMod val="65000"/>
                    <a:lumOff val="35000"/>
                  </a:schemeClr>
                </a:solidFill>
              </a:rPr>
              <a:t>Case Studies</a:t>
            </a:r>
            <a:endParaRPr lang="en-CA" altLang="en-US" sz="3200" dirty="0">
              <a:solidFill>
                <a:schemeClr val="tx1">
                  <a:lumMod val="65000"/>
                  <a:lumOff val="35000"/>
                </a:schemeClr>
              </a:solidFill>
            </a:endParaRPr>
          </a:p>
        </p:txBody>
      </p:sp>
      <p:grpSp>
        <p:nvGrpSpPr>
          <p:cNvPr id="5" name="Group 4">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6" name="Group 5">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1" name="TextBox 10">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2" name="TextBox 11">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3" name="Diagonal Stripe 12">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4" name="Diagonal Stripe 13">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7" name="Group 6">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9" name="Rectangle 8">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0" name="Rectangle 9">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8" name="Picture 7"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Tree>
    <p:extLst>
      <p:ext uri="{BB962C8B-B14F-4D97-AF65-F5344CB8AC3E}">
        <p14:creationId xmlns:p14="http://schemas.microsoft.com/office/powerpoint/2010/main" val="331234189"/>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grpSp>
        <p:nvGrpSpPr>
          <p:cNvPr id="5" name="Group 4">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6" name="Group 5">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1" name="TextBox 10">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chemeClr val="tx1">
                        <a:lumMod val="50000"/>
                        <a:lumOff val="50000"/>
                      </a:schemeClr>
                    </a:solidFill>
                  </a:rPr>
                  <a:t>Canadian</a:t>
                </a:r>
              </a:p>
              <a:p>
                <a:pPr>
                  <a:buClr>
                    <a:schemeClr val="tx1"/>
                  </a:buClr>
                </a:pPr>
                <a:r>
                  <a:rPr lang="en-US" sz="1067" dirty="0">
                    <a:solidFill>
                      <a:schemeClr val="tx1">
                        <a:lumMod val="50000"/>
                        <a:lumOff val="50000"/>
                      </a:schemeClr>
                    </a:solidFill>
                  </a:rPr>
                  <a:t>Wood</a:t>
                </a:r>
              </a:p>
              <a:p>
                <a:pPr>
                  <a:buClr>
                    <a:schemeClr val="tx1"/>
                  </a:buClr>
                </a:pPr>
                <a:r>
                  <a:rPr lang="en-US" sz="1067" dirty="0">
                    <a:solidFill>
                      <a:schemeClr val="tx1">
                        <a:lumMod val="50000"/>
                        <a:lumOff val="50000"/>
                      </a:schemeClr>
                    </a:solidFill>
                  </a:rPr>
                  <a:t>Council</a:t>
                </a:r>
                <a:endParaRPr lang="en-CA" sz="1067" dirty="0" err="1">
                  <a:solidFill>
                    <a:schemeClr val="tx1">
                      <a:lumMod val="50000"/>
                      <a:lumOff val="50000"/>
                    </a:schemeClr>
                  </a:solidFill>
                </a:endParaRPr>
              </a:p>
            </p:txBody>
          </p:sp>
          <p:sp>
            <p:nvSpPr>
              <p:cNvPr id="12" name="TextBox 11">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chemeClr val="tx1">
                        <a:lumMod val="50000"/>
                        <a:lumOff val="50000"/>
                      </a:schemeClr>
                    </a:solidFill>
                  </a:rPr>
                  <a:t>Conseil</a:t>
                </a:r>
              </a:p>
              <a:p>
                <a:pPr>
                  <a:buClr>
                    <a:schemeClr val="tx1"/>
                  </a:buClr>
                </a:pPr>
                <a:r>
                  <a:rPr lang="en-US" sz="1067" dirty="0" err="1">
                    <a:solidFill>
                      <a:schemeClr val="tx1">
                        <a:lumMod val="50000"/>
                        <a:lumOff val="50000"/>
                      </a:schemeClr>
                    </a:solidFill>
                  </a:rPr>
                  <a:t>canadien</a:t>
                </a:r>
                <a:endParaRPr lang="en-US" sz="1067" dirty="0">
                  <a:solidFill>
                    <a:schemeClr val="tx1">
                      <a:lumMod val="50000"/>
                      <a:lumOff val="50000"/>
                    </a:schemeClr>
                  </a:solidFill>
                </a:endParaRPr>
              </a:p>
              <a:p>
                <a:pPr>
                  <a:buClr>
                    <a:schemeClr val="tx1"/>
                  </a:buClr>
                </a:pPr>
                <a:r>
                  <a:rPr lang="en-US" sz="1067" dirty="0">
                    <a:solidFill>
                      <a:schemeClr val="tx1">
                        <a:lumMod val="50000"/>
                        <a:lumOff val="50000"/>
                      </a:schemeClr>
                    </a:solidFill>
                  </a:rPr>
                  <a:t>du </a:t>
                </a:r>
                <a:r>
                  <a:rPr lang="en-US" sz="1067" dirty="0" err="1">
                    <a:solidFill>
                      <a:schemeClr val="tx1">
                        <a:lumMod val="50000"/>
                        <a:lumOff val="50000"/>
                      </a:schemeClr>
                    </a:solidFill>
                  </a:rPr>
                  <a:t>bois</a:t>
                </a:r>
                <a:endParaRPr lang="en-CA" sz="1067" dirty="0" err="1">
                  <a:solidFill>
                    <a:schemeClr val="tx1">
                      <a:lumMod val="50000"/>
                      <a:lumOff val="50000"/>
                    </a:schemeClr>
                  </a:solidFill>
                </a:endParaRPr>
              </a:p>
            </p:txBody>
          </p:sp>
          <p:sp>
            <p:nvSpPr>
              <p:cNvPr id="13" name="Diagonal Stripe 12">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sp>
            <p:nvSpPr>
              <p:cNvPr id="14" name="Diagonal Stripe 13">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grpSp>
        <p:grpSp>
          <p:nvGrpSpPr>
            <p:cNvPr id="7" name="Group 6">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9" name="Rectangle 8">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sp>
            <p:nvSpPr>
              <p:cNvPr id="10" name="Rectangle 9">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grpSp>
        <p:pic>
          <p:nvPicPr>
            <p:cNvPr id="8" name="Picture 7"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
        <p:nvSpPr>
          <p:cNvPr id="16" name="Content Placeholder 2"/>
          <p:cNvSpPr>
            <a:spLocks noGrp="1"/>
          </p:cNvSpPr>
          <p:nvPr>
            <p:ph idx="1"/>
          </p:nvPr>
        </p:nvSpPr>
        <p:spPr>
          <a:xfrm>
            <a:off x="617732" y="775419"/>
            <a:ext cx="11277496" cy="1906588"/>
          </a:xfrm>
        </p:spPr>
        <p:txBody>
          <a:bodyPr/>
          <a:lstStyle/>
          <a:p>
            <a:r>
              <a:rPr lang="en-CA" altLang="en-US" sz="6000" b="1" dirty="0">
                <a:solidFill>
                  <a:schemeClr val="tx1">
                    <a:lumMod val="65000"/>
                    <a:lumOff val="35000"/>
                  </a:schemeClr>
                </a:solidFill>
              </a:rPr>
              <a:t>Construction Site</a:t>
            </a:r>
          </a:p>
          <a:p>
            <a:r>
              <a:rPr lang="en-CA" b="1" i="1" dirty="0"/>
              <a:t>Objectives:</a:t>
            </a:r>
            <a:endParaRPr lang="en-CA" altLang="en-US" sz="6000" b="1" dirty="0">
              <a:solidFill>
                <a:schemeClr val="tx1">
                  <a:lumMod val="65000"/>
                  <a:lumOff val="35000"/>
                </a:schemeClr>
              </a:solidFill>
            </a:endParaRPr>
          </a:p>
          <a:p>
            <a:pPr lvl="1"/>
            <a:r>
              <a:rPr lang="en-CA" dirty="0"/>
              <a:t>Identify elementary steps of construction site preparation</a:t>
            </a:r>
            <a:endParaRPr lang="en-US" dirty="0"/>
          </a:p>
          <a:p>
            <a:pPr lvl="1"/>
            <a:r>
              <a:rPr lang="en-CA" dirty="0"/>
              <a:t>Generate strategies for transportation </a:t>
            </a:r>
            <a:endParaRPr lang="en-US" dirty="0"/>
          </a:p>
          <a:p>
            <a:pPr lvl="1"/>
            <a:r>
              <a:rPr lang="en-CA" dirty="0"/>
              <a:t>Discuss basic rules for installation process  </a:t>
            </a:r>
          </a:p>
          <a:p>
            <a:pPr lvl="1"/>
            <a:r>
              <a:rPr lang="en-CA" dirty="0"/>
              <a:t>Identify size, type, access and location of crane  </a:t>
            </a:r>
          </a:p>
          <a:p>
            <a:pPr lvl="1"/>
            <a:r>
              <a:rPr lang="en-CA" dirty="0"/>
              <a:t>Compare several structural connection systems for prefabrication</a:t>
            </a:r>
          </a:p>
          <a:p>
            <a:pPr lvl="1"/>
            <a:r>
              <a:rPr lang="en-CA" dirty="0"/>
              <a:t>Develop strategies to protect building during construction from </a:t>
            </a:r>
            <a:r>
              <a:rPr lang="en-CA" dirty="0" smtClean="0"/>
              <a:t>unfavourable </a:t>
            </a:r>
            <a:r>
              <a:rPr lang="en-CA" dirty="0"/>
              <a:t>weather </a:t>
            </a:r>
          </a:p>
          <a:p>
            <a:pPr lvl="1"/>
            <a:r>
              <a:rPr lang="en-CA" dirty="0"/>
              <a:t>Discuss the durable implementation of weather, vapour and air barriers</a:t>
            </a:r>
            <a:endParaRPr lang="en-US" dirty="0"/>
          </a:p>
        </p:txBody>
      </p:sp>
    </p:spTree>
    <p:extLst>
      <p:ext uri="{BB962C8B-B14F-4D97-AF65-F5344CB8AC3E}">
        <p14:creationId xmlns:p14="http://schemas.microsoft.com/office/powerpoint/2010/main" val="380083962"/>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9413" y="1253834"/>
            <a:ext cx="8856061" cy="853572"/>
          </a:xfrm>
        </p:spPr>
        <p:txBody>
          <a:bodyPr/>
          <a:lstStyle/>
          <a:p>
            <a:pPr marL="0" indent="0">
              <a:buNone/>
            </a:pPr>
            <a:r>
              <a:rPr lang="en-US" dirty="0"/>
              <a:t>How to build successfully a house in 8 hours:</a:t>
            </a:r>
          </a:p>
          <a:p>
            <a:r>
              <a:rPr lang="en-US" dirty="0"/>
              <a:t>Production in prefab facility to high level of accuracy including preparation of all structural and service connection</a:t>
            </a:r>
          </a:p>
          <a:p>
            <a:r>
              <a:rPr lang="en-US" dirty="0"/>
              <a:t>Preparation of foundation to the same specs and dimensions of the prefab package</a:t>
            </a:r>
          </a:p>
          <a:p>
            <a:r>
              <a:rPr lang="en-US" dirty="0"/>
              <a:t>Position the right size of crane (reach and load capacity) in the best possible position</a:t>
            </a:r>
          </a:p>
          <a:p>
            <a:r>
              <a:rPr lang="en-US" dirty="0"/>
              <a:t>Experienced and well trained (in prefab install) crane operator</a:t>
            </a:r>
          </a:p>
          <a:p>
            <a:r>
              <a:rPr lang="en-US" dirty="0"/>
              <a:t>Accessibility for delivery truck</a:t>
            </a:r>
          </a:p>
          <a:p>
            <a:r>
              <a:rPr lang="en-US" dirty="0"/>
              <a:t>Experienced and well trained (in prefab install) installation crew</a:t>
            </a:r>
          </a:p>
          <a:p>
            <a:r>
              <a:rPr lang="en-US" dirty="0"/>
              <a:t>Some luck with weather (rain and wind)</a:t>
            </a:r>
          </a:p>
        </p:txBody>
      </p:sp>
      <p:sp>
        <p:nvSpPr>
          <p:cNvPr id="6" name="Title 1"/>
          <p:cNvSpPr txBox="1">
            <a:spLocks/>
          </p:cNvSpPr>
          <p:nvPr/>
        </p:nvSpPr>
        <p:spPr bwMode="auto">
          <a:xfrm>
            <a:off x="1203002" y="181044"/>
            <a:ext cx="1053918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4D4D4D"/>
                </a:solidFill>
                <a:latin typeface="Calibri" pitchFamily="34" charset="0"/>
                <a:ea typeface="MS PGothic" pitchFamily="34" charset="-128"/>
                <a:cs typeface="+mj-cs"/>
              </a:defRPr>
            </a:lvl1pPr>
            <a:lvl2pPr algn="l" rtl="0" eaLnBrk="0" fontAlgn="base" hangingPunct="0">
              <a:spcBef>
                <a:spcPct val="0"/>
              </a:spcBef>
              <a:spcAft>
                <a:spcPct val="0"/>
              </a:spcAft>
              <a:defRPr sz="3200">
                <a:solidFill>
                  <a:srgbClr val="4D4D4D"/>
                </a:solidFill>
                <a:latin typeface="Calibri" pitchFamily="34" charset="0"/>
                <a:ea typeface="MS PGothic" pitchFamily="34" charset="-128"/>
              </a:defRPr>
            </a:lvl2pPr>
            <a:lvl3pPr algn="l" rtl="0" eaLnBrk="0" fontAlgn="base" hangingPunct="0">
              <a:spcBef>
                <a:spcPct val="0"/>
              </a:spcBef>
              <a:spcAft>
                <a:spcPct val="0"/>
              </a:spcAft>
              <a:defRPr sz="3200">
                <a:solidFill>
                  <a:srgbClr val="4D4D4D"/>
                </a:solidFill>
                <a:latin typeface="Calibri" pitchFamily="34" charset="0"/>
                <a:ea typeface="MS PGothic" pitchFamily="34" charset="-128"/>
              </a:defRPr>
            </a:lvl3pPr>
            <a:lvl4pPr algn="l" rtl="0" eaLnBrk="0" fontAlgn="base" hangingPunct="0">
              <a:spcBef>
                <a:spcPct val="0"/>
              </a:spcBef>
              <a:spcAft>
                <a:spcPct val="0"/>
              </a:spcAft>
              <a:defRPr sz="3200">
                <a:solidFill>
                  <a:srgbClr val="4D4D4D"/>
                </a:solidFill>
                <a:latin typeface="Calibri" pitchFamily="34" charset="0"/>
                <a:ea typeface="MS PGothic" pitchFamily="34" charset="-128"/>
              </a:defRPr>
            </a:lvl4pPr>
            <a:lvl5pPr algn="l" rtl="0" eaLnBrk="0" fontAlgn="base" hangingPunct="0">
              <a:spcBef>
                <a:spcPct val="0"/>
              </a:spcBef>
              <a:spcAft>
                <a:spcPct val="0"/>
              </a:spcAft>
              <a:defRPr sz="3200">
                <a:solidFill>
                  <a:srgbClr val="4D4D4D"/>
                </a:solidFill>
                <a:latin typeface="Calibri" pitchFamily="34" charset="0"/>
                <a:ea typeface="MS PGothic" pitchFamily="34" charset="-128"/>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r>
              <a:rPr lang="en-CA" kern="0" dirty="0">
                <a:solidFill>
                  <a:schemeClr val="tx1">
                    <a:lumMod val="65000"/>
                    <a:lumOff val="35000"/>
                  </a:schemeClr>
                </a:solidFill>
              </a:rPr>
              <a:t>I</a:t>
            </a:r>
            <a:r>
              <a:rPr lang="en-CA" kern="0" dirty="0" smtClean="0">
                <a:solidFill>
                  <a:schemeClr val="tx1">
                    <a:lumMod val="65000"/>
                    <a:lumOff val="35000"/>
                  </a:schemeClr>
                </a:solidFill>
              </a:rPr>
              <a:t>nstallation</a:t>
            </a:r>
            <a:endParaRPr lang="en-US" kern="0" dirty="0">
              <a:solidFill>
                <a:schemeClr val="tx1">
                  <a:lumMod val="65000"/>
                  <a:lumOff val="35000"/>
                </a:schemeClr>
              </a:solidFill>
            </a:endParaRPr>
          </a:p>
        </p:txBody>
      </p:sp>
      <p:grpSp>
        <p:nvGrpSpPr>
          <p:cNvPr id="7" name="Group 6"/>
          <p:cNvGrpSpPr/>
          <p:nvPr/>
        </p:nvGrpSpPr>
        <p:grpSpPr>
          <a:xfrm>
            <a:off x="10594181" y="0"/>
            <a:ext cx="1300406" cy="928686"/>
            <a:chOff x="10594181" y="0"/>
            <a:chExt cx="1300406" cy="928686"/>
          </a:xfrm>
        </p:grpSpPr>
        <p:sp>
          <p:nvSpPr>
            <p:cNvPr id="8" name="Rectangle 7">
              <a:hlinkClick r:id="rId3"/>
            </p:cNvPr>
            <p:cNvSpPr/>
            <p:nvPr/>
          </p:nvSpPr>
          <p:spPr>
            <a:xfrm>
              <a:off x="10594181" y="0"/>
              <a:ext cx="1300406" cy="9286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itle 1">
              <a:hlinkClick r:id="rId3"/>
            </p:cNvPr>
            <p:cNvSpPr txBox="1">
              <a:spLocks/>
            </p:cNvSpPr>
            <p:nvPr/>
          </p:nvSpPr>
          <p:spPr bwMode="auto">
            <a:xfrm>
              <a:off x="10672771" y="181043"/>
              <a:ext cx="1207294"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4D4D4D"/>
                  </a:solidFill>
                  <a:latin typeface="Calibri" pitchFamily="34" charset="0"/>
                  <a:ea typeface="MS PGothic" pitchFamily="34" charset="-128"/>
                  <a:cs typeface="+mj-cs"/>
                </a:defRPr>
              </a:lvl1pPr>
              <a:lvl2pPr algn="l" rtl="0" eaLnBrk="0" fontAlgn="base" hangingPunct="0">
                <a:spcBef>
                  <a:spcPct val="0"/>
                </a:spcBef>
                <a:spcAft>
                  <a:spcPct val="0"/>
                </a:spcAft>
                <a:defRPr sz="3200">
                  <a:solidFill>
                    <a:srgbClr val="4D4D4D"/>
                  </a:solidFill>
                  <a:latin typeface="Calibri" pitchFamily="34" charset="0"/>
                  <a:ea typeface="MS PGothic" pitchFamily="34" charset="-128"/>
                </a:defRPr>
              </a:lvl2pPr>
              <a:lvl3pPr algn="l" rtl="0" eaLnBrk="0" fontAlgn="base" hangingPunct="0">
                <a:spcBef>
                  <a:spcPct val="0"/>
                </a:spcBef>
                <a:spcAft>
                  <a:spcPct val="0"/>
                </a:spcAft>
                <a:defRPr sz="3200">
                  <a:solidFill>
                    <a:srgbClr val="4D4D4D"/>
                  </a:solidFill>
                  <a:latin typeface="Calibri" pitchFamily="34" charset="0"/>
                  <a:ea typeface="MS PGothic" pitchFamily="34" charset="-128"/>
                </a:defRPr>
              </a:lvl3pPr>
              <a:lvl4pPr algn="l" rtl="0" eaLnBrk="0" fontAlgn="base" hangingPunct="0">
                <a:spcBef>
                  <a:spcPct val="0"/>
                </a:spcBef>
                <a:spcAft>
                  <a:spcPct val="0"/>
                </a:spcAft>
                <a:defRPr sz="3200">
                  <a:solidFill>
                    <a:srgbClr val="4D4D4D"/>
                  </a:solidFill>
                  <a:latin typeface="Calibri" pitchFamily="34" charset="0"/>
                  <a:ea typeface="MS PGothic" pitchFamily="34" charset="-128"/>
                </a:defRPr>
              </a:lvl4pPr>
              <a:lvl5pPr algn="l" rtl="0" eaLnBrk="0" fontAlgn="base" hangingPunct="0">
                <a:spcBef>
                  <a:spcPct val="0"/>
                </a:spcBef>
                <a:spcAft>
                  <a:spcPct val="0"/>
                </a:spcAft>
                <a:defRPr sz="3200">
                  <a:solidFill>
                    <a:srgbClr val="4D4D4D"/>
                  </a:solidFill>
                  <a:latin typeface="Calibri" pitchFamily="34" charset="0"/>
                  <a:ea typeface="MS PGothic" pitchFamily="34" charset="-128"/>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r>
                <a:rPr lang="en-US" kern="0" dirty="0">
                  <a:solidFill>
                    <a:schemeClr val="bg1"/>
                  </a:solidFill>
                </a:rPr>
                <a:t>Video</a:t>
              </a:r>
            </a:p>
          </p:txBody>
        </p:sp>
      </p:grpSp>
      <p:sp>
        <p:nvSpPr>
          <p:cNvPr id="10" name="Rectangle 9"/>
          <p:cNvSpPr/>
          <p:nvPr/>
        </p:nvSpPr>
        <p:spPr>
          <a:xfrm>
            <a:off x="528981" y="6493162"/>
            <a:ext cx="149124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28577470"/>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Site preparation</a:t>
            </a:r>
            <a:endParaRPr lang="en-US" dirty="0"/>
          </a:p>
        </p:txBody>
      </p:sp>
      <p:sp>
        <p:nvSpPr>
          <p:cNvPr id="3" name="Content Placeholder 2"/>
          <p:cNvSpPr>
            <a:spLocks noGrp="1"/>
          </p:cNvSpPr>
          <p:nvPr>
            <p:ph idx="1"/>
          </p:nvPr>
        </p:nvSpPr>
        <p:spPr>
          <a:xfrm>
            <a:off x="659413" y="1253834"/>
            <a:ext cx="9899049" cy="4114800"/>
          </a:xfrm>
        </p:spPr>
        <p:txBody>
          <a:bodyPr/>
          <a:lstStyle/>
          <a:p>
            <a:r>
              <a:rPr lang="en-CA" dirty="0"/>
              <a:t>Foundation and/or basement to be installed during prefabrication time</a:t>
            </a:r>
          </a:p>
          <a:p>
            <a:r>
              <a:rPr lang="en-CA" dirty="0"/>
              <a:t>High 3D accuracy necessary for proper transition between materials</a:t>
            </a:r>
          </a:p>
          <a:p>
            <a:r>
              <a:rPr lang="en-CA" dirty="0"/>
              <a:t>Preparation for installation simultaneous to prefabrication to ensure readiness when panels or modules are finished</a:t>
            </a:r>
          </a:p>
          <a:p>
            <a:r>
              <a:rPr lang="en-CA" dirty="0"/>
              <a:t>Area for delivery trucks for unloading required</a:t>
            </a:r>
          </a:p>
          <a:p>
            <a:r>
              <a:rPr lang="en-CA" dirty="0"/>
              <a:t>Area for crane (if not mounted to delivery truck) required</a:t>
            </a:r>
          </a:p>
          <a:p>
            <a:r>
              <a:rPr lang="en-CA" dirty="0"/>
              <a:t>Crane has to get close enough to installation site</a:t>
            </a:r>
          </a:p>
          <a:p>
            <a:r>
              <a:rPr lang="en-CA" dirty="0"/>
              <a:t>If necessary install tower crane including power line</a:t>
            </a:r>
            <a:endParaRPr lang="en-US" dirty="0"/>
          </a:p>
        </p:txBody>
      </p:sp>
      <p:sp>
        <p:nvSpPr>
          <p:cNvPr id="4" name="Rectangle 3"/>
          <p:cNvSpPr/>
          <p:nvPr/>
        </p:nvSpPr>
        <p:spPr>
          <a:xfrm>
            <a:off x="528981" y="6493162"/>
            <a:ext cx="149124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2062591"/>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Shipping horizontally loaded</a:t>
            </a: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550" y="1396403"/>
            <a:ext cx="4082897" cy="3062173"/>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64896" y="1396403"/>
            <a:ext cx="3228976" cy="3047010"/>
          </a:xfrm>
          <a:prstGeom prst="rect">
            <a:avLst/>
          </a:prstGeom>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240321" y="1388822"/>
            <a:ext cx="3436143" cy="3062171"/>
          </a:xfrm>
          <a:prstGeom prst="rect">
            <a:avLst/>
          </a:prstGeom>
        </p:spPr>
      </p:pic>
      <p:sp>
        <p:nvSpPr>
          <p:cNvPr id="8" name="Rectangle 7"/>
          <p:cNvSpPr/>
          <p:nvPr/>
        </p:nvSpPr>
        <p:spPr>
          <a:xfrm>
            <a:off x="561068" y="4458576"/>
            <a:ext cx="2924647"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Photo: </a:t>
            </a:r>
            <a:r>
              <a:rPr lang="en-US" sz="1400" dirty="0" smtClean="0">
                <a:solidFill>
                  <a:schemeClr val="tx1">
                    <a:lumMod val="65000"/>
                    <a:lumOff val="35000"/>
                  </a:schemeClr>
                </a:solidFill>
                <a:latin typeface="Calibri" panose="020F0502020204030204" pitchFamily="34" charset="0"/>
                <a:cs typeface="Calibri" panose="020F0502020204030204" pitchFamily="34" charset="0"/>
              </a:rPr>
              <a:t>Koo, QUALITY </a:t>
            </a:r>
            <a:r>
              <a:rPr lang="en-US" sz="1400" dirty="0">
                <a:solidFill>
                  <a:schemeClr val="tx1">
                    <a:lumMod val="65000"/>
                    <a:lumOff val="35000"/>
                  </a:schemeClr>
                </a:solidFill>
                <a:latin typeface="Calibri" panose="020F0502020204030204" pitchFamily="34" charset="0"/>
                <a:cs typeface="Calibri" panose="020F0502020204030204" pitchFamily="34" charset="0"/>
              </a:rPr>
              <a:t>HOMES, Canada</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50612878"/>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Shipping</a:t>
            </a:r>
            <a:endParaRPr lang="en-US" dirty="0"/>
          </a:p>
        </p:txBody>
      </p:sp>
      <p:sp>
        <p:nvSpPr>
          <p:cNvPr id="3" name="Content Placeholder 2"/>
          <p:cNvSpPr>
            <a:spLocks noGrp="1"/>
          </p:cNvSpPr>
          <p:nvPr>
            <p:ph idx="1"/>
          </p:nvPr>
        </p:nvSpPr>
        <p:spPr>
          <a:xfrm>
            <a:off x="659414" y="4255218"/>
            <a:ext cx="8871712" cy="1218115"/>
          </a:xfrm>
        </p:spPr>
        <p:txBody>
          <a:bodyPr/>
          <a:lstStyle/>
          <a:p>
            <a:r>
              <a:rPr lang="en-CA" dirty="0"/>
              <a:t>Load must be secured against movement, wind and moisture</a:t>
            </a:r>
          </a:p>
          <a:p>
            <a:r>
              <a:rPr lang="en-CA" dirty="0"/>
              <a:t>Panels allow much higher </a:t>
            </a:r>
            <a:r>
              <a:rPr lang="en-CA" dirty="0" smtClean="0"/>
              <a:t>shipping density </a:t>
            </a:r>
            <a:r>
              <a:rPr lang="en-CA" dirty="0"/>
              <a:t>then volumetric </a:t>
            </a:r>
          </a:p>
          <a:p>
            <a:r>
              <a:rPr lang="en-CA" dirty="0"/>
              <a:t>Generally, all panels are loaded upright</a:t>
            </a:r>
          </a:p>
          <a:p>
            <a:r>
              <a:rPr lang="en-CA" dirty="0"/>
              <a:t>Load and deliver according to installation sequence</a:t>
            </a:r>
            <a:endParaRPr lang="en-US" dirty="0"/>
          </a:p>
        </p:txBody>
      </p:sp>
      <p:pic>
        <p:nvPicPr>
          <p:cNvPr id="2050" name="Picture 2" descr="Nass-Transporte: Experten für sperrige Lasten wie ein Fertighaus - RoadSta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6350" y="1376363"/>
            <a:ext cx="4508500" cy="25324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ertighaustransport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90420" y="1376363"/>
            <a:ext cx="3096418" cy="253867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28981" y="6493162"/>
            <a:ext cx="149124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8" name="Rectangle 7"/>
          <p:cNvSpPr/>
          <p:nvPr/>
        </p:nvSpPr>
        <p:spPr>
          <a:xfrm>
            <a:off x="1182062" y="3908798"/>
            <a:ext cx="2856488"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Photo: NASS TRANSPORTE, Germany</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389475"/>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Installation </a:t>
            </a:r>
            <a:r>
              <a:rPr lang="en-US" dirty="0" smtClean="0"/>
              <a:t>with </a:t>
            </a:r>
            <a:r>
              <a:rPr lang="en-US" dirty="0"/>
              <a:t>crane</a:t>
            </a:r>
          </a:p>
        </p:txBody>
      </p:sp>
      <p:sp>
        <p:nvSpPr>
          <p:cNvPr id="3" name="Content Placeholder 2"/>
          <p:cNvSpPr>
            <a:spLocks noGrp="1"/>
          </p:cNvSpPr>
          <p:nvPr>
            <p:ph idx="1"/>
          </p:nvPr>
        </p:nvSpPr>
        <p:spPr>
          <a:xfrm>
            <a:off x="623889" y="5116010"/>
            <a:ext cx="11309806" cy="760915"/>
          </a:xfrm>
        </p:spPr>
        <p:txBody>
          <a:bodyPr/>
          <a:lstStyle/>
          <a:p>
            <a:r>
              <a:rPr lang="en-US" sz="2000" dirty="0">
                <a:solidFill>
                  <a:schemeClr val="tx1">
                    <a:lumMod val="65000"/>
                    <a:lumOff val="35000"/>
                  </a:schemeClr>
                </a:solidFill>
              </a:rPr>
              <a:t>Telescopic mobile crane or truck mounted cranes can be used for small and medium size projects, depending on weight of panels. The installation of a tower crane is preferred if a large or tall building has to be installed.</a:t>
            </a:r>
          </a:p>
        </p:txBody>
      </p:sp>
      <p:pic>
        <p:nvPicPr>
          <p:cNvPr id="1026" name="Picture 2" descr="Schwertransport: So kommt das Fertighaus von A nach 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3888" y="1382422"/>
            <a:ext cx="4662487" cy="342193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21837" y="4809074"/>
            <a:ext cx="3875228" cy="307777"/>
          </a:xfrm>
          <a:prstGeom prst="rect">
            <a:avLst/>
          </a:prstGeom>
        </p:spPr>
        <p:txBody>
          <a:bodyPr wrap="none">
            <a:spAutoFit/>
          </a:bodyPr>
          <a:lstStyle/>
          <a:p>
            <a:r>
              <a:rPr lang="en-US" sz="1400" dirty="0">
                <a:solidFill>
                  <a:srgbClr val="4D4D4D"/>
                </a:solidFill>
                <a:latin typeface="Calibri" panose="020F0502020204030204" pitchFamily="34" charset="0"/>
                <a:cs typeface="Calibri" panose="020F0502020204030204" pitchFamily="34" charset="0"/>
              </a:rPr>
              <a:t>Photos: Fertighau.com, ZIMMEREI OCAK, Germany</a:t>
            </a:r>
            <a:endParaRPr lang="en-CA" sz="1400" dirty="0">
              <a:solidFill>
                <a:srgbClr val="4D4D4D"/>
              </a:solidFill>
              <a:latin typeface="Calibri" panose="020F0502020204030204" pitchFamily="34" charset="0"/>
              <a:cs typeface="Calibri" panose="020F0502020204030204" pitchFamily="34" charset="0"/>
            </a:endParaRPr>
          </a:p>
        </p:txBody>
      </p:sp>
      <p:pic>
        <p:nvPicPr>
          <p:cNvPr id="1028" name="Picture 4" descr="Dachstühle &amp; Holzrahmenbau -"/>
          <p:cNvPicPr>
            <a:picLocks noChangeAspect="1" noChangeArrowheads="1"/>
          </p:cNvPicPr>
          <p:nvPr/>
        </p:nvPicPr>
        <p:blipFill>
          <a:blip r:embed="rId4" cstate="screen">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5393889" y="1376363"/>
            <a:ext cx="2566450" cy="34219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lzhaus: nachhaltig wohnen – Bausparkasse Schwäbisch Hall"/>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8067853" y="1376363"/>
            <a:ext cx="3697903" cy="342193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28981" y="6493162"/>
            <a:ext cx="149124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83158799"/>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Special lifting equipment</a:t>
            </a:r>
            <a:endParaRPr lang="en-US" dirty="0"/>
          </a:p>
        </p:txBody>
      </p:sp>
      <p:sp>
        <p:nvSpPr>
          <p:cNvPr id="3" name="Content Placeholder 2"/>
          <p:cNvSpPr>
            <a:spLocks noGrp="1"/>
          </p:cNvSpPr>
          <p:nvPr>
            <p:ph idx="1"/>
          </p:nvPr>
        </p:nvSpPr>
        <p:spPr/>
        <p:txBody>
          <a:bodyPr/>
          <a:lstStyle/>
          <a:p>
            <a:r>
              <a:rPr lang="en-CA" dirty="0"/>
              <a:t>Crane type, reach and capacity</a:t>
            </a:r>
          </a:p>
          <a:p>
            <a:r>
              <a:rPr lang="en-CA" dirty="0"/>
              <a:t>Additional equipment such as spreader bar and lifting clamps </a:t>
            </a:r>
          </a:p>
          <a:p>
            <a:r>
              <a:rPr lang="en-CA" dirty="0"/>
              <a:t>Staging area for trucks to stop and crane to lift</a:t>
            </a:r>
          </a:p>
          <a:p>
            <a:r>
              <a:rPr lang="en-CA" dirty="0"/>
              <a:t>Just-in-time delivery (assuming storage and space requirements)</a:t>
            </a:r>
          </a:p>
          <a:p>
            <a:r>
              <a:rPr lang="en-CA" dirty="0"/>
              <a:t>Sequencing of lift</a:t>
            </a:r>
          </a:p>
          <a:p>
            <a:r>
              <a:rPr lang="en-CA" dirty="0"/>
              <a:t>Temporary bracing if needed</a:t>
            </a:r>
          </a:p>
          <a:p>
            <a:r>
              <a:rPr lang="en-CA" dirty="0"/>
              <a:t>Awareness of wind</a:t>
            </a:r>
          </a:p>
          <a:p>
            <a:r>
              <a:rPr lang="en-CA" dirty="0"/>
              <a:t>Protection against rain</a:t>
            </a:r>
          </a:p>
        </p:txBody>
      </p:sp>
      <p:pic>
        <p:nvPicPr>
          <p:cNvPr id="4098" name="Picture 2" descr="Hebeklemme PowerClamp III kaufen - im Haberkorn Online-Sho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92495" y="1253834"/>
            <a:ext cx="1264312" cy="300384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395449" y="4256333"/>
            <a:ext cx="3266087" cy="307777"/>
          </a:xfrm>
          <a:prstGeom prst="rect">
            <a:avLst/>
          </a:prstGeom>
        </p:spPr>
        <p:txBody>
          <a:bodyPr wrap="none">
            <a:spAutoFit/>
          </a:bodyPr>
          <a:lstStyle/>
          <a:p>
            <a:r>
              <a:rPr lang="en-US" sz="1400" dirty="0">
                <a:solidFill>
                  <a:srgbClr val="4D4D4D"/>
                </a:solidFill>
                <a:latin typeface="Calibri" panose="020F0502020204030204" pitchFamily="34" charset="0"/>
                <a:cs typeface="Calibri" panose="020F0502020204030204" pitchFamily="34" charset="0"/>
              </a:rPr>
              <a:t>Photo: PITZL panel lifting device, Germany</a:t>
            </a:r>
            <a:endParaRPr lang="en-CA" sz="1400" dirty="0">
              <a:solidFill>
                <a:srgbClr val="4D4D4D"/>
              </a:solidFill>
              <a:latin typeface="Calibri" panose="020F0502020204030204" pitchFamily="34" charset="0"/>
              <a:cs typeface="Calibri" panose="020F0502020204030204" pitchFamily="34" charset="0"/>
            </a:endParaRPr>
          </a:p>
        </p:txBody>
      </p:sp>
      <p:pic>
        <p:nvPicPr>
          <p:cNvPr id="3074" name="Picture 2" descr="Boscaro Construction Equipment - Handling Equipment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5249" r="4425" b="28805"/>
          <a:stretch/>
        </p:blipFill>
        <p:spPr bwMode="auto">
          <a:xfrm>
            <a:off x="6805649" y="4562767"/>
            <a:ext cx="4738650" cy="131415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8395449" y="5673726"/>
            <a:ext cx="2763705" cy="307777"/>
          </a:xfrm>
          <a:prstGeom prst="rect">
            <a:avLst/>
          </a:prstGeom>
        </p:spPr>
        <p:txBody>
          <a:bodyPr wrap="none">
            <a:spAutoFit/>
          </a:bodyPr>
          <a:lstStyle/>
          <a:p>
            <a:r>
              <a:rPr lang="en-US" sz="1400" dirty="0">
                <a:solidFill>
                  <a:srgbClr val="4D4D4D"/>
                </a:solidFill>
                <a:latin typeface="Calibri" panose="020F0502020204030204" pitchFamily="34" charset="0"/>
                <a:cs typeface="Calibri" panose="020F0502020204030204" pitchFamily="34" charset="0"/>
              </a:rPr>
              <a:t>Photo: BOSCARO spreader bar, USA</a:t>
            </a:r>
            <a:endParaRPr lang="en-CA" sz="1400" dirty="0">
              <a:solidFill>
                <a:srgbClr val="4D4D4D"/>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1166362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IKEA’s </a:t>
            </a:r>
            <a:r>
              <a:rPr lang="en-CA" dirty="0" err="1"/>
              <a:t>BoKlok</a:t>
            </a:r>
            <a:r>
              <a:rPr lang="en-CA" dirty="0"/>
              <a:t> and </a:t>
            </a:r>
            <a:r>
              <a:rPr lang="en-CA" dirty="0" err="1"/>
              <a:t>Moxy</a:t>
            </a:r>
            <a:r>
              <a:rPr lang="en-CA" dirty="0"/>
              <a:t> Hotels</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8100" y="1376363"/>
            <a:ext cx="3778250" cy="4498470"/>
          </a:xfrm>
          <a:prstGeom prst="rect">
            <a:avLst/>
          </a:prstGeom>
        </p:spPr>
      </p:pic>
      <p:sp>
        <p:nvSpPr>
          <p:cNvPr id="7" name="TextBox 6"/>
          <p:cNvSpPr txBox="1"/>
          <p:nvPr/>
        </p:nvSpPr>
        <p:spPr>
          <a:xfrm>
            <a:off x="10019928" y="6544718"/>
            <a:ext cx="648072" cy="292388"/>
          </a:xfrm>
          <a:prstGeom prst="rect">
            <a:avLst/>
          </a:prstGeom>
          <a:noFill/>
        </p:spPr>
        <p:txBody>
          <a:bodyPr wrap="square" rtlCol="0">
            <a:spAutoFit/>
          </a:bodyPr>
          <a:lstStyle/>
          <a:p>
            <a:r>
              <a:rPr lang="en-CA" dirty="0">
                <a:solidFill>
                  <a:schemeClr val="bg1">
                    <a:lumMod val="50000"/>
                  </a:schemeClr>
                </a:solidFill>
              </a:rPr>
              <a:t>IKEA</a:t>
            </a:r>
          </a:p>
        </p:txBody>
      </p:sp>
      <p:pic>
        <p:nvPicPr>
          <p:cNvPr id="8" name="Picture 6" descr="Image result for modulare Konstruktion Kaufman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31607" y="1385379"/>
            <a:ext cx="5663508" cy="377825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29397" y="6463804"/>
            <a:ext cx="2879154" cy="307777"/>
          </a:xfrm>
          <a:prstGeom prst="rect">
            <a:avLst/>
          </a:prstGeom>
          <a:noFill/>
        </p:spPr>
        <p:txBody>
          <a:bodyPr wrap="square" rtlCol="0">
            <a:spAutoFit/>
          </a:bodyPr>
          <a:lstStyle/>
          <a:p>
            <a:r>
              <a:rPr lang="en-CA" sz="1400" dirty="0">
                <a:solidFill>
                  <a:srgbClr val="4D4D4D"/>
                </a:solidFill>
                <a:latin typeface="Calibri" panose="020F0502020204030204" pitchFamily="34" charset="0"/>
                <a:cs typeface="Calibri" panose="020F0502020204030204" pitchFamily="34" charset="0"/>
              </a:rPr>
              <a:t>Photos: IKEA</a:t>
            </a:r>
          </a:p>
        </p:txBody>
      </p:sp>
    </p:spTree>
    <p:extLst>
      <p:ext uri="{BB962C8B-B14F-4D97-AF65-F5344CB8AC3E}">
        <p14:creationId xmlns:p14="http://schemas.microsoft.com/office/powerpoint/2010/main" val="2502811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K Fasteners RSS Screws - Lee Valley Tools"/>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l="13515" t="7951" r="14170" b="8251"/>
          <a:stretch/>
        </p:blipFill>
        <p:spPr bwMode="auto">
          <a:xfrm rot="16200000">
            <a:off x="6802159" y="787909"/>
            <a:ext cx="4034533" cy="50466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a:t>Panel to panel connection systems</a:t>
            </a:r>
            <a:endParaRPr lang="en-US" dirty="0"/>
          </a:p>
        </p:txBody>
      </p:sp>
      <p:sp>
        <p:nvSpPr>
          <p:cNvPr id="3" name="Content Placeholder 2"/>
          <p:cNvSpPr>
            <a:spLocks noGrp="1"/>
          </p:cNvSpPr>
          <p:nvPr>
            <p:ph idx="1"/>
          </p:nvPr>
        </p:nvSpPr>
        <p:spPr/>
        <p:txBody>
          <a:bodyPr/>
          <a:lstStyle/>
          <a:p>
            <a:r>
              <a:rPr lang="en-CA" dirty="0"/>
              <a:t>Structural wood screws</a:t>
            </a:r>
          </a:p>
          <a:p>
            <a:r>
              <a:rPr lang="en-CA" dirty="0"/>
              <a:t>Hex bolts</a:t>
            </a:r>
          </a:p>
          <a:p>
            <a:r>
              <a:rPr lang="en-CA" dirty="0"/>
              <a:t>Specialty connectors such as Knapp or </a:t>
            </a:r>
            <a:r>
              <a:rPr lang="en-CA" dirty="0" err="1"/>
              <a:t>Pitzl</a:t>
            </a:r>
            <a:endParaRPr lang="en-US" dirty="0"/>
          </a:p>
        </p:txBody>
      </p:sp>
      <p:sp>
        <p:nvSpPr>
          <p:cNvPr id="5" name="Rectangle 4"/>
          <p:cNvSpPr/>
          <p:nvPr/>
        </p:nvSpPr>
        <p:spPr>
          <a:xfrm>
            <a:off x="8395449" y="4256333"/>
            <a:ext cx="2298706" cy="307777"/>
          </a:xfrm>
          <a:prstGeom prst="rect">
            <a:avLst/>
          </a:prstGeom>
        </p:spPr>
        <p:txBody>
          <a:bodyPr wrap="none">
            <a:spAutoFit/>
          </a:bodyPr>
          <a:lstStyle/>
          <a:p>
            <a:r>
              <a:rPr lang="en-US" sz="1400" dirty="0">
                <a:solidFill>
                  <a:srgbClr val="4D4D4D"/>
                </a:solidFill>
                <a:latin typeface="Calibri" panose="020F0502020204030204" pitchFamily="34" charset="0"/>
                <a:cs typeface="Calibri" panose="020F0502020204030204" pitchFamily="34" charset="0"/>
              </a:rPr>
              <a:t>Photo: GRK screws, Germany</a:t>
            </a:r>
            <a:endParaRPr lang="en-CA" sz="1400" dirty="0">
              <a:solidFill>
                <a:srgbClr val="4D4D4D"/>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2090091"/>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Hex bolts</a:t>
            </a:r>
          </a:p>
        </p:txBody>
      </p:sp>
      <p:pic>
        <p:nvPicPr>
          <p:cNvPr id="10242"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rot="5400000">
            <a:off x="109261" y="1890991"/>
            <a:ext cx="4117020" cy="3087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52191" y="1376363"/>
            <a:ext cx="5475837" cy="4106878"/>
          </a:xfrm>
          <a:prstGeom prst="rect">
            <a:avLst/>
          </a:prstGeom>
        </p:spPr>
      </p:pic>
      <p:sp>
        <p:nvSpPr>
          <p:cNvPr id="5" name="Rectangle 4"/>
          <p:cNvSpPr/>
          <p:nvPr/>
        </p:nvSpPr>
        <p:spPr>
          <a:xfrm>
            <a:off x="528981" y="6493162"/>
            <a:ext cx="1486304"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Photos: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17041"/>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Small and medium steel connectors</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61318" y="1938933"/>
            <a:ext cx="4500562" cy="3375422"/>
          </a:xfrm>
          <a:prstGeom prst="rect">
            <a:avLst/>
          </a:prstGeom>
        </p:spPr>
      </p:pic>
      <p:pic>
        <p:nvPicPr>
          <p:cNvPr id="5122" name="Picture 2" descr="Ricon® S – connectors for high capacity standard connections | Knapp  Connector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362"/>
          <a:stretch/>
        </p:blipFill>
        <p:spPr bwMode="auto">
          <a:xfrm>
            <a:off x="6723063" y="3429000"/>
            <a:ext cx="3962400" cy="232886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ICON® EAR - Beam Hanger | KNAPP® Connectors"/>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flipH="1">
            <a:off x="6255544" y="1224755"/>
            <a:ext cx="5530056" cy="178593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Wandverbinder KNAPP WALCO 40 | opo.ch"/>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400000">
            <a:off x="3486091" y="2160798"/>
            <a:ext cx="3621883" cy="205301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35797" y="6486018"/>
            <a:ext cx="3049104" cy="307777"/>
          </a:xfrm>
          <a:prstGeom prst="rect">
            <a:avLst/>
          </a:prstGeom>
        </p:spPr>
        <p:txBody>
          <a:bodyPr wrap="none">
            <a:spAutoFit/>
          </a:bodyPr>
          <a:lstStyle/>
          <a:p>
            <a:r>
              <a:rPr lang="en-US" sz="1400" dirty="0">
                <a:solidFill>
                  <a:srgbClr val="4D4D4D"/>
                </a:solidFill>
                <a:latin typeface="Calibri" panose="020F0502020204030204" pitchFamily="34" charset="0"/>
                <a:cs typeface="Calibri" panose="020F0502020204030204" pitchFamily="34" charset="0"/>
              </a:rPr>
              <a:t>Photos: Wimmers and KNAPP Germany</a:t>
            </a:r>
            <a:endParaRPr lang="en-CA" sz="1400" dirty="0">
              <a:solidFill>
                <a:srgbClr val="4D4D4D"/>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562748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Heavy duty connectors</a:t>
            </a:r>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23888" y="1376363"/>
            <a:ext cx="6000750" cy="4500562"/>
          </a:xfr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344321" y="1932954"/>
            <a:ext cx="4505918" cy="3379439"/>
          </a:xfrm>
          <a:prstGeom prst="rect">
            <a:avLst/>
          </a:prstGeom>
        </p:spPr>
      </p:pic>
      <p:sp>
        <p:nvSpPr>
          <p:cNvPr id="6" name="Rectangle 5"/>
          <p:cNvSpPr/>
          <p:nvPr/>
        </p:nvSpPr>
        <p:spPr>
          <a:xfrm>
            <a:off x="535797" y="6486018"/>
            <a:ext cx="1486304" cy="307777"/>
          </a:xfrm>
          <a:prstGeom prst="rect">
            <a:avLst/>
          </a:prstGeom>
        </p:spPr>
        <p:txBody>
          <a:bodyPr wrap="none">
            <a:spAutoFit/>
          </a:bodyPr>
          <a:lstStyle/>
          <a:p>
            <a:r>
              <a:rPr lang="en-US" sz="1400" dirty="0">
                <a:solidFill>
                  <a:srgbClr val="4D4D4D"/>
                </a:solidFill>
                <a:latin typeface="Calibri" panose="020F0502020204030204" pitchFamily="34" charset="0"/>
                <a:cs typeface="Calibri" panose="020F0502020204030204" pitchFamily="34" charset="0"/>
              </a:rPr>
              <a:t>Photos: Wimmers</a:t>
            </a:r>
            <a:endParaRPr lang="en-CA" sz="1400" dirty="0">
              <a:solidFill>
                <a:srgbClr val="4D4D4D"/>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8319397"/>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High strength aluminum connectors</a:t>
            </a:r>
          </a:p>
        </p:txBody>
      </p:sp>
      <p:sp>
        <p:nvSpPr>
          <p:cNvPr id="3" name="Content Placeholder 2"/>
          <p:cNvSpPr>
            <a:spLocks noGrp="1"/>
          </p:cNvSpPr>
          <p:nvPr>
            <p:ph idx="1"/>
          </p:nvPr>
        </p:nvSpPr>
        <p:spPr>
          <a:xfrm>
            <a:off x="1358911" y="5316976"/>
            <a:ext cx="5378045" cy="460878"/>
          </a:xfrm>
        </p:spPr>
        <p:txBody>
          <a:bodyPr/>
          <a:lstStyle/>
          <a:p>
            <a:endParaRPr lang="en-CA" dirty="0"/>
          </a:p>
        </p:txBody>
      </p:sp>
      <p:pic>
        <p:nvPicPr>
          <p:cNvPr id="6150" name="Picture 6" descr="Aptus Fasteners on Twitter: &quot;Pitzl concealed timber connectors conform to  EC5 design codes through ETA #timberconstruction #uktimber… &qu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3888" y="1363663"/>
            <a:ext cx="4415781" cy="26520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1860"/>
          <a:stretch/>
        </p:blipFill>
        <p:spPr bwMode="auto">
          <a:xfrm>
            <a:off x="9244013" y="1196752"/>
            <a:ext cx="1876004" cy="1653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97068" y="1097037"/>
            <a:ext cx="2957478" cy="233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PITZL®-HVP Connectors"/>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560713" y="2913236"/>
            <a:ext cx="4083601" cy="286461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35797" y="6486018"/>
            <a:ext cx="4130939" cy="307777"/>
          </a:xfrm>
          <a:prstGeom prst="rect">
            <a:avLst/>
          </a:prstGeom>
        </p:spPr>
        <p:txBody>
          <a:bodyPr wrap="none">
            <a:spAutoFit/>
          </a:bodyPr>
          <a:lstStyle/>
          <a:p>
            <a:r>
              <a:rPr lang="en-US" sz="1400" dirty="0">
                <a:solidFill>
                  <a:srgbClr val="4D4D4D"/>
                </a:solidFill>
                <a:latin typeface="Calibri" panose="020F0502020204030204" pitchFamily="34" charset="0"/>
                <a:cs typeface="Calibri" panose="020F0502020204030204" pitchFamily="34" charset="0"/>
              </a:rPr>
              <a:t>Photo: PITZL Germany and HERMANN FRAME Ottawa</a:t>
            </a:r>
            <a:endParaRPr lang="en-CA" sz="1400" dirty="0">
              <a:solidFill>
                <a:srgbClr val="4D4D4D"/>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0513953"/>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Protection of prefabricated panels or modules</a:t>
            </a:r>
          </a:p>
        </p:txBody>
      </p:sp>
      <p:sp>
        <p:nvSpPr>
          <p:cNvPr id="3" name="Content Placeholder 2"/>
          <p:cNvSpPr>
            <a:spLocks noGrp="1"/>
          </p:cNvSpPr>
          <p:nvPr>
            <p:ph idx="1"/>
          </p:nvPr>
        </p:nvSpPr>
        <p:spPr/>
        <p:txBody>
          <a:bodyPr/>
          <a:lstStyle/>
          <a:p>
            <a:r>
              <a:rPr lang="en-CA" dirty="0"/>
              <a:t>Prefabricated panels or modules have to be handled very carefully and should not experience any larger mechanical force, other than transportation and lifting</a:t>
            </a:r>
          </a:p>
          <a:p>
            <a:r>
              <a:rPr lang="en-CA" dirty="0"/>
              <a:t>If finished surfaces (e.g. drywall or visible wood surface) are installed, be extra careful to not allow mechanical (forklift, hammer, drill), moisture (rain) or chemical (glue, solvent, paint) damage</a:t>
            </a:r>
          </a:p>
          <a:p>
            <a:r>
              <a:rPr lang="en-CA" dirty="0"/>
              <a:t>Any cutting or grinding of </a:t>
            </a:r>
            <a:r>
              <a:rPr lang="en-CA" dirty="0" smtClean="0"/>
              <a:t>metal in proximity of prefabricated panels </a:t>
            </a:r>
            <a:r>
              <a:rPr lang="en-CA" dirty="0"/>
              <a:t>is to be avoided</a:t>
            </a:r>
          </a:p>
          <a:p>
            <a:r>
              <a:rPr lang="en-CA" dirty="0"/>
              <a:t>Floors, facades and walls can/should be secured with protective layer during installation</a:t>
            </a:r>
          </a:p>
          <a:p>
            <a:r>
              <a:rPr lang="en-CA" dirty="0"/>
              <a:t>Preinstalled glazing has to be handled extra carefully </a:t>
            </a:r>
          </a:p>
        </p:txBody>
      </p:sp>
      <p:sp>
        <p:nvSpPr>
          <p:cNvPr id="4" name="Rectangle 3"/>
          <p:cNvSpPr/>
          <p:nvPr/>
        </p:nvSpPr>
        <p:spPr>
          <a:xfrm>
            <a:off x="528981" y="6493162"/>
            <a:ext cx="149124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0262705"/>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Weather protection</a:t>
            </a:r>
            <a:endParaRPr lang="en-US" dirty="0"/>
          </a:p>
        </p:txBody>
      </p:sp>
      <p:sp>
        <p:nvSpPr>
          <p:cNvPr id="3" name="Content Placeholder 2"/>
          <p:cNvSpPr>
            <a:spLocks noGrp="1"/>
          </p:cNvSpPr>
          <p:nvPr>
            <p:ph idx="1"/>
          </p:nvPr>
        </p:nvSpPr>
        <p:spPr>
          <a:xfrm>
            <a:off x="659413" y="1253834"/>
            <a:ext cx="10177655" cy="4114800"/>
          </a:xfrm>
        </p:spPr>
        <p:txBody>
          <a:bodyPr/>
          <a:lstStyle/>
          <a:p>
            <a:r>
              <a:rPr lang="en-US" dirty="0"/>
              <a:t>During the installation, the structure should be protected from moisture as well as possible</a:t>
            </a:r>
          </a:p>
          <a:p>
            <a:r>
              <a:rPr lang="en-US" dirty="0"/>
              <a:t>Small buildings usually wait for a </a:t>
            </a:r>
            <a:r>
              <a:rPr lang="en-US" dirty="0" smtClean="0"/>
              <a:t>day without </a:t>
            </a:r>
            <a:r>
              <a:rPr lang="en-US" dirty="0"/>
              <a:t>rain</a:t>
            </a:r>
          </a:p>
          <a:p>
            <a:r>
              <a:rPr lang="en-US" dirty="0"/>
              <a:t>Large buildings might have to temporarily protect the structure from rain</a:t>
            </a:r>
          </a:p>
          <a:p>
            <a:r>
              <a:rPr lang="en-US" dirty="0"/>
              <a:t>A short shower on glulam or CLT is not necessarily a big concern</a:t>
            </a:r>
          </a:p>
          <a:p>
            <a:r>
              <a:rPr lang="en-US" dirty="0"/>
              <a:t>Wet insulation is a concern as the drying out time is usually longer</a:t>
            </a:r>
          </a:p>
          <a:p>
            <a:r>
              <a:rPr lang="en-US" dirty="0"/>
              <a:t>If </a:t>
            </a:r>
            <a:r>
              <a:rPr lang="en-US" dirty="0" smtClean="0"/>
              <a:t>rain </a:t>
            </a:r>
            <a:r>
              <a:rPr lang="en-US" dirty="0"/>
              <a:t>cannot be avoided, the installation of insulation, services and finishes might </a:t>
            </a:r>
            <a:r>
              <a:rPr lang="en-US" dirty="0" smtClean="0"/>
              <a:t>have </a:t>
            </a:r>
            <a:r>
              <a:rPr lang="en-US" dirty="0"/>
              <a:t>to be moved to the building </a:t>
            </a:r>
            <a:r>
              <a:rPr lang="en-US" dirty="0" smtClean="0"/>
              <a:t>site or the panels have to be well enough protected to avoid penetrating humidity</a:t>
            </a:r>
            <a:endParaRPr lang="en-US" dirty="0"/>
          </a:p>
          <a:p>
            <a:r>
              <a:rPr lang="en-US" dirty="0"/>
              <a:t>If water has penetrated the insulated wall cavities, drying out should be accelerated </a:t>
            </a:r>
            <a:r>
              <a:rPr lang="en-US" dirty="0" smtClean="0"/>
              <a:t>by ventilation and potentially heat as </a:t>
            </a:r>
            <a:r>
              <a:rPr lang="en-US" dirty="0"/>
              <a:t>much as </a:t>
            </a:r>
            <a:r>
              <a:rPr lang="en-US" dirty="0" smtClean="0"/>
              <a:t>possible</a:t>
            </a:r>
          </a:p>
          <a:p>
            <a:r>
              <a:rPr lang="en-US" dirty="0"/>
              <a:t>Generally, wood can get wet. It can’t stay wet.</a:t>
            </a:r>
            <a:endParaRPr lang="en-CA" dirty="0"/>
          </a:p>
          <a:p>
            <a:pPr marL="0" indent="0">
              <a:buNone/>
            </a:pPr>
            <a:endParaRPr lang="en-US" dirty="0"/>
          </a:p>
        </p:txBody>
      </p:sp>
      <p:sp>
        <p:nvSpPr>
          <p:cNvPr id="4" name="Rectangle 3"/>
          <p:cNvSpPr/>
          <p:nvPr/>
        </p:nvSpPr>
        <p:spPr>
          <a:xfrm>
            <a:off x="528981" y="6493162"/>
            <a:ext cx="149124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70696653"/>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Weather </a:t>
            </a:r>
            <a:r>
              <a:rPr lang="en-CA" dirty="0" smtClean="0"/>
              <a:t>tight Facade</a:t>
            </a:r>
            <a:endParaRPr lang="en-US" dirty="0"/>
          </a:p>
        </p:txBody>
      </p:sp>
      <p:sp>
        <p:nvSpPr>
          <p:cNvPr id="3" name="Content Placeholder 2"/>
          <p:cNvSpPr>
            <a:spLocks noGrp="1"/>
          </p:cNvSpPr>
          <p:nvPr>
            <p:ph idx="1"/>
          </p:nvPr>
        </p:nvSpPr>
        <p:spPr/>
        <p:txBody>
          <a:bodyPr/>
          <a:lstStyle/>
          <a:p>
            <a:r>
              <a:rPr lang="en-US" dirty="0"/>
              <a:t>After the envelope panel is installed and structurally secured, the most important step is to seal the weather barrier on the outside to avoid the penetration of liquid water and to secure the insulation layer.</a:t>
            </a:r>
          </a:p>
          <a:p>
            <a:r>
              <a:rPr lang="en-US" dirty="0"/>
              <a:t>The transition from panel to panel, horizontally and vertically have to be sealed.</a:t>
            </a:r>
          </a:p>
          <a:p>
            <a:r>
              <a:rPr lang="en-US" dirty="0"/>
              <a:t>This can be done by accessing the panel from the outside, or by design, if appropriate gaskets have been designed and installed so that no access from the outside is required. This solution is certainly preferred for mid- and high-rises.</a:t>
            </a:r>
          </a:p>
        </p:txBody>
      </p:sp>
      <p:sp>
        <p:nvSpPr>
          <p:cNvPr id="4" name="Rectangle 3"/>
          <p:cNvSpPr/>
          <p:nvPr/>
        </p:nvSpPr>
        <p:spPr>
          <a:xfrm>
            <a:off x="528981" y="6493162"/>
            <a:ext cx="149124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61509025"/>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Airtightness</a:t>
            </a:r>
            <a:endParaRPr lang="en-US" dirty="0"/>
          </a:p>
        </p:txBody>
      </p:sp>
      <p:sp>
        <p:nvSpPr>
          <p:cNvPr id="3" name="Content Placeholder 2"/>
          <p:cNvSpPr>
            <a:spLocks noGrp="1"/>
          </p:cNvSpPr>
          <p:nvPr>
            <p:ph idx="1"/>
          </p:nvPr>
        </p:nvSpPr>
        <p:spPr/>
        <p:txBody>
          <a:bodyPr/>
          <a:lstStyle/>
          <a:p>
            <a:r>
              <a:rPr lang="en-US" dirty="0"/>
              <a:t>After the envelope panel is installed, structurally secured, the weather barrier is sealed and all services are connected, the next important step for the envelope is to seal the airtight </a:t>
            </a:r>
            <a:r>
              <a:rPr lang="en-US" dirty="0" smtClean="0"/>
              <a:t>barrier*, </a:t>
            </a:r>
            <a:r>
              <a:rPr lang="en-US" dirty="0"/>
              <a:t>typically in conjunction with the vapour barrier. </a:t>
            </a:r>
            <a:endParaRPr lang="en-US" dirty="0" smtClean="0"/>
          </a:p>
          <a:p>
            <a:endParaRPr lang="en-US" dirty="0"/>
          </a:p>
          <a:p>
            <a:endParaRPr lang="en-US" dirty="0" smtClean="0"/>
          </a:p>
          <a:p>
            <a:pPr marL="0" indent="0">
              <a:buNone/>
            </a:pPr>
            <a:r>
              <a:rPr lang="en-US" i="1" dirty="0"/>
              <a:t>*</a:t>
            </a:r>
            <a:r>
              <a:rPr lang="en-US" i="1" dirty="0" smtClean="0"/>
              <a:t>The airtight barrier should always be on the warm side to avoid long-term damages. Please see CWC module on building science for wood structures.</a:t>
            </a:r>
            <a:endParaRPr lang="en-US" i="1" dirty="0"/>
          </a:p>
        </p:txBody>
      </p:sp>
      <p:sp>
        <p:nvSpPr>
          <p:cNvPr id="4" name="Rectangle 3"/>
          <p:cNvSpPr/>
          <p:nvPr/>
        </p:nvSpPr>
        <p:spPr>
          <a:xfrm>
            <a:off x="528981" y="6493162"/>
            <a:ext cx="149124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49262716"/>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grpSp>
        <p:nvGrpSpPr>
          <p:cNvPr id="5" name="Group 4">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6" name="Group 5">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1" name="TextBox 10">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chemeClr val="tx1">
                        <a:lumMod val="50000"/>
                        <a:lumOff val="50000"/>
                      </a:schemeClr>
                    </a:solidFill>
                  </a:rPr>
                  <a:t>Canadian</a:t>
                </a:r>
              </a:p>
              <a:p>
                <a:pPr>
                  <a:buClr>
                    <a:schemeClr val="tx1"/>
                  </a:buClr>
                </a:pPr>
                <a:r>
                  <a:rPr lang="en-US" sz="1067" dirty="0">
                    <a:solidFill>
                      <a:schemeClr val="tx1">
                        <a:lumMod val="50000"/>
                        <a:lumOff val="50000"/>
                      </a:schemeClr>
                    </a:solidFill>
                  </a:rPr>
                  <a:t>Wood</a:t>
                </a:r>
              </a:p>
              <a:p>
                <a:pPr>
                  <a:buClr>
                    <a:schemeClr val="tx1"/>
                  </a:buClr>
                </a:pPr>
                <a:r>
                  <a:rPr lang="en-US" sz="1067" dirty="0">
                    <a:solidFill>
                      <a:schemeClr val="tx1">
                        <a:lumMod val="50000"/>
                        <a:lumOff val="50000"/>
                      </a:schemeClr>
                    </a:solidFill>
                  </a:rPr>
                  <a:t>Council</a:t>
                </a:r>
                <a:endParaRPr lang="en-CA" sz="1067" dirty="0" err="1">
                  <a:solidFill>
                    <a:schemeClr val="tx1">
                      <a:lumMod val="50000"/>
                      <a:lumOff val="50000"/>
                    </a:schemeClr>
                  </a:solidFill>
                </a:endParaRPr>
              </a:p>
            </p:txBody>
          </p:sp>
          <p:sp>
            <p:nvSpPr>
              <p:cNvPr id="12" name="TextBox 11">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chemeClr val="tx1">
                        <a:lumMod val="50000"/>
                        <a:lumOff val="50000"/>
                      </a:schemeClr>
                    </a:solidFill>
                  </a:rPr>
                  <a:t>Conseil</a:t>
                </a:r>
              </a:p>
              <a:p>
                <a:pPr>
                  <a:buClr>
                    <a:schemeClr val="tx1"/>
                  </a:buClr>
                </a:pPr>
                <a:r>
                  <a:rPr lang="en-US" sz="1067" dirty="0" err="1">
                    <a:solidFill>
                      <a:schemeClr val="tx1">
                        <a:lumMod val="50000"/>
                        <a:lumOff val="50000"/>
                      </a:schemeClr>
                    </a:solidFill>
                  </a:rPr>
                  <a:t>canadien</a:t>
                </a:r>
                <a:endParaRPr lang="en-US" sz="1067" dirty="0">
                  <a:solidFill>
                    <a:schemeClr val="tx1">
                      <a:lumMod val="50000"/>
                      <a:lumOff val="50000"/>
                    </a:schemeClr>
                  </a:solidFill>
                </a:endParaRPr>
              </a:p>
              <a:p>
                <a:pPr>
                  <a:buClr>
                    <a:schemeClr val="tx1"/>
                  </a:buClr>
                </a:pPr>
                <a:r>
                  <a:rPr lang="en-US" sz="1067" dirty="0">
                    <a:solidFill>
                      <a:schemeClr val="tx1">
                        <a:lumMod val="50000"/>
                        <a:lumOff val="50000"/>
                      </a:schemeClr>
                    </a:solidFill>
                  </a:rPr>
                  <a:t>du </a:t>
                </a:r>
                <a:r>
                  <a:rPr lang="en-US" sz="1067" dirty="0" err="1">
                    <a:solidFill>
                      <a:schemeClr val="tx1">
                        <a:lumMod val="50000"/>
                        <a:lumOff val="50000"/>
                      </a:schemeClr>
                    </a:solidFill>
                  </a:rPr>
                  <a:t>bois</a:t>
                </a:r>
                <a:endParaRPr lang="en-CA" sz="1067" dirty="0" err="1">
                  <a:solidFill>
                    <a:schemeClr val="tx1">
                      <a:lumMod val="50000"/>
                      <a:lumOff val="50000"/>
                    </a:schemeClr>
                  </a:solidFill>
                </a:endParaRPr>
              </a:p>
            </p:txBody>
          </p:sp>
          <p:sp>
            <p:nvSpPr>
              <p:cNvPr id="13" name="Diagonal Stripe 12">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sp>
            <p:nvSpPr>
              <p:cNvPr id="14" name="Diagonal Stripe 13">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grpSp>
        <p:grpSp>
          <p:nvGrpSpPr>
            <p:cNvPr id="7" name="Group 6">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9" name="Rectangle 8">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sp>
            <p:nvSpPr>
              <p:cNvPr id="10" name="Rectangle 9">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grpSp>
        <p:pic>
          <p:nvPicPr>
            <p:cNvPr id="8" name="Picture 7"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
        <p:nvSpPr>
          <p:cNvPr id="16" name="Content Placeholder 2"/>
          <p:cNvSpPr>
            <a:spLocks noGrp="1"/>
          </p:cNvSpPr>
          <p:nvPr>
            <p:ph idx="1"/>
          </p:nvPr>
        </p:nvSpPr>
        <p:spPr>
          <a:xfrm>
            <a:off x="617732" y="775419"/>
            <a:ext cx="11277496" cy="1906588"/>
          </a:xfrm>
        </p:spPr>
        <p:txBody>
          <a:bodyPr/>
          <a:lstStyle/>
          <a:p>
            <a:r>
              <a:rPr lang="en-CA" altLang="en-US" sz="6000" b="1" dirty="0">
                <a:solidFill>
                  <a:schemeClr val="tx1">
                    <a:lumMod val="65000"/>
                    <a:lumOff val="35000"/>
                  </a:schemeClr>
                </a:solidFill>
              </a:rPr>
              <a:t>Pros and Cons</a:t>
            </a:r>
            <a:r>
              <a:rPr lang="en-CA" altLang="en-US" b="1" dirty="0">
                <a:solidFill>
                  <a:schemeClr val="tx1">
                    <a:lumMod val="65000"/>
                    <a:lumOff val="35000"/>
                  </a:schemeClr>
                </a:solidFill>
              </a:rPr>
              <a:t> </a:t>
            </a:r>
            <a:endParaRPr lang="en-CA" altLang="en-US" sz="2000" dirty="0">
              <a:solidFill>
                <a:schemeClr val="tx1">
                  <a:lumMod val="65000"/>
                  <a:lumOff val="35000"/>
                </a:schemeClr>
              </a:solidFill>
            </a:endParaRPr>
          </a:p>
          <a:p>
            <a:r>
              <a:rPr lang="en-CA" b="1" i="1" dirty="0"/>
              <a:t>Objectives:</a:t>
            </a:r>
            <a:endParaRPr lang="en-US" sz="2000" dirty="0"/>
          </a:p>
          <a:p>
            <a:pPr lvl="1"/>
            <a:r>
              <a:rPr lang="en-CA" dirty="0"/>
              <a:t>Summarize the general advantages and disadvantages of traditional construction and prefabrication</a:t>
            </a:r>
            <a:endParaRPr lang="en-US" sz="1800" dirty="0"/>
          </a:p>
          <a:p>
            <a:pPr lvl="1"/>
            <a:r>
              <a:rPr lang="en-CA" dirty="0"/>
              <a:t>Compare panelized and modular prefabrication</a:t>
            </a:r>
            <a:endParaRPr lang="en-US" sz="1800" dirty="0"/>
          </a:p>
          <a:p>
            <a:pPr lvl="1"/>
            <a:r>
              <a:rPr lang="en-CA" dirty="0"/>
              <a:t>Qualitatively assess the improvement potential in modular construction in Canada</a:t>
            </a:r>
            <a:endParaRPr lang="en-US" sz="1800" dirty="0"/>
          </a:p>
          <a:p>
            <a:pPr lvl="1"/>
            <a:r>
              <a:rPr lang="en-CA" dirty="0"/>
              <a:t>Evaluate cost implications of accelerated construction processes.</a:t>
            </a:r>
            <a:endParaRPr lang="en-US" sz="1800" dirty="0"/>
          </a:p>
          <a:p>
            <a:pPr lvl="1"/>
            <a:r>
              <a:rPr lang="en-CA" dirty="0"/>
              <a:t>Estimate the general economic opportunities of prefabrication companies</a:t>
            </a:r>
            <a:endParaRPr lang="en-US" sz="1800" dirty="0"/>
          </a:p>
          <a:p>
            <a:pPr lvl="1"/>
            <a:r>
              <a:rPr lang="en-CA" dirty="0"/>
              <a:t>Evaluate the specific economic opportunities of prefabrication companies located in rural areas </a:t>
            </a:r>
            <a:endParaRPr lang="en-CA" altLang="en-US" sz="3600" dirty="0">
              <a:solidFill>
                <a:schemeClr val="tx1">
                  <a:lumMod val="65000"/>
                  <a:lumOff val="35000"/>
                </a:schemeClr>
              </a:solidFill>
            </a:endParaRPr>
          </a:p>
        </p:txBody>
      </p:sp>
    </p:spTree>
    <p:extLst>
      <p:ext uri="{BB962C8B-B14F-4D97-AF65-F5344CB8AC3E}">
        <p14:creationId xmlns:p14="http://schemas.microsoft.com/office/powerpoint/2010/main" val="4205401967"/>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4438" y="198296"/>
            <a:ext cx="10527749" cy="719137"/>
          </a:xfrm>
        </p:spPr>
        <p:txBody>
          <a:bodyPr/>
          <a:lstStyle/>
          <a:p>
            <a:r>
              <a:rPr lang="en-CA" dirty="0"/>
              <a:t>Tall Wood Buildings</a:t>
            </a:r>
          </a:p>
        </p:txBody>
      </p:sp>
      <p:pic>
        <p:nvPicPr>
          <p:cNvPr id="4" name="Content Placeholder 3"/>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t="11768" b="9860"/>
          <a:stretch/>
        </p:blipFill>
        <p:spPr bwMode="auto">
          <a:xfrm>
            <a:off x="1295401" y="1380449"/>
            <a:ext cx="5669756" cy="4496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24019" y="6484410"/>
            <a:ext cx="3390756" cy="307777"/>
          </a:xfrm>
          <a:prstGeom prst="rect">
            <a:avLst/>
          </a:prstGeom>
          <a:noFill/>
        </p:spPr>
        <p:txBody>
          <a:bodyPr wrap="square" rtlCol="0">
            <a:spAutoFit/>
          </a:bodyPr>
          <a:lstStyle/>
          <a:p>
            <a:r>
              <a:rPr lang="en-CA" sz="1400" dirty="0">
                <a:solidFill>
                  <a:srgbClr val="4D4D4D"/>
                </a:solidFill>
                <a:latin typeface="Calibri" panose="020F0502020204030204" pitchFamily="34" charset="0"/>
                <a:cs typeface="Calibri" panose="020F0502020204030204" pitchFamily="34" charset="0"/>
              </a:rPr>
              <a:t>Photo: </a:t>
            </a:r>
            <a:r>
              <a:rPr lang="en-CA" sz="1400" cap="all" dirty="0">
                <a:solidFill>
                  <a:srgbClr val="4D4D4D"/>
                </a:solidFill>
                <a:latin typeface="Calibri" panose="020F0502020204030204" pitchFamily="34" charset="0"/>
                <a:cs typeface="Calibri" panose="020F0502020204030204" pitchFamily="34" charset="0"/>
              </a:rPr>
              <a:t>WAUGH THISTLETON ARCHITECTS</a:t>
            </a:r>
          </a:p>
        </p:txBody>
      </p:sp>
    </p:spTree>
    <p:extLst>
      <p:ext uri="{BB962C8B-B14F-4D97-AF65-F5344CB8AC3E}">
        <p14:creationId xmlns:p14="http://schemas.microsoft.com/office/powerpoint/2010/main" val="286717195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Advantages of off-site</a:t>
            </a:r>
            <a:endParaRPr lang="en-US" dirty="0"/>
          </a:p>
        </p:txBody>
      </p:sp>
      <p:sp>
        <p:nvSpPr>
          <p:cNvPr id="3" name="Content Placeholder 2"/>
          <p:cNvSpPr>
            <a:spLocks noGrp="1"/>
          </p:cNvSpPr>
          <p:nvPr>
            <p:ph idx="1"/>
          </p:nvPr>
        </p:nvSpPr>
        <p:spPr/>
        <p:txBody>
          <a:bodyPr/>
          <a:lstStyle/>
          <a:p>
            <a:r>
              <a:rPr lang="en-CA" dirty="0"/>
              <a:t>Prefabrication offers a variety of advantages, some of them are explained in the video (click upper left corner) by John Boys of Nicola </a:t>
            </a:r>
            <a:r>
              <a:rPr lang="en-CA" dirty="0" err="1"/>
              <a:t>Logworks</a:t>
            </a:r>
            <a:r>
              <a:rPr lang="en-CA" dirty="0"/>
              <a:t> in BC. John and his team were in charge of the installation of several larger mass timber buildings, such as the Wood Innovation Design Center in Prince George or the Earth Science Building at </a:t>
            </a:r>
            <a:r>
              <a:rPr lang="en-CA" dirty="0" smtClean="0"/>
              <a:t>UBC.</a:t>
            </a:r>
            <a:endParaRPr lang="en-CA" dirty="0"/>
          </a:p>
          <a:p>
            <a:endParaRPr lang="en-CA" dirty="0"/>
          </a:p>
        </p:txBody>
      </p:sp>
      <p:grpSp>
        <p:nvGrpSpPr>
          <p:cNvPr id="4" name="Group 3"/>
          <p:cNvGrpSpPr/>
          <p:nvPr/>
        </p:nvGrpSpPr>
        <p:grpSpPr>
          <a:xfrm>
            <a:off x="10594181" y="0"/>
            <a:ext cx="1300406" cy="928686"/>
            <a:chOff x="10594181" y="0"/>
            <a:chExt cx="1300406" cy="928686"/>
          </a:xfrm>
        </p:grpSpPr>
        <p:sp>
          <p:nvSpPr>
            <p:cNvPr id="5" name="Rectangle 4">
              <a:hlinkClick r:id="rId3"/>
            </p:cNvPr>
            <p:cNvSpPr/>
            <p:nvPr/>
          </p:nvSpPr>
          <p:spPr>
            <a:xfrm>
              <a:off x="10594181" y="0"/>
              <a:ext cx="1300406" cy="9286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itle 1">
              <a:hlinkClick r:id="rId4"/>
            </p:cNvPr>
            <p:cNvSpPr txBox="1">
              <a:spLocks/>
            </p:cNvSpPr>
            <p:nvPr/>
          </p:nvSpPr>
          <p:spPr bwMode="auto">
            <a:xfrm>
              <a:off x="10672771" y="181043"/>
              <a:ext cx="1207294"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4D4D4D"/>
                  </a:solidFill>
                  <a:latin typeface="Calibri" pitchFamily="34" charset="0"/>
                  <a:ea typeface="MS PGothic" pitchFamily="34" charset="-128"/>
                  <a:cs typeface="+mj-cs"/>
                </a:defRPr>
              </a:lvl1pPr>
              <a:lvl2pPr algn="l" rtl="0" eaLnBrk="0" fontAlgn="base" hangingPunct="0">
                <a:spcBef>
                  <a:spcPct val="0"/>
                </a:spcBef>
                <a:spcAft>
                  <a:spcPct val="0"/>
                </a:spcAft>
                <a:defRPr sz="3200">
                  <a:solidFill>
                    <a:srgbClr val="4D4D4D"/>
                  </a:solidFill>
                  <a:latin typeface="Calibri" pitchFamily="34" charset="0"/>
                  <a:ea typeface="MS PGothic" pitchFamily="34" charset="-128"/>
                </a:defRPr>
              </a:lvl2pPr>
              <a:lvl3pPr algn="l" rtl="0" eaLnBrk="0" fontAlgn="base" hangingPunct="0">
                <a:spcBef>
                  <a:spcPct val="0"/>
                </a:spcBef>
                <a:spcAft>
                  <a:spcPct val="0"/>
                </a:spcAft>
                <a:defRPr sz="3200">
                  <a:solidFill>
                    <a:srgbClr val="4D4D4D"/>
                  </a:solidFill>
                  <a:latin typeface="Calibri" pitchFamily="34" charset="0"/>
                  <a:ea typeface="MS PGothic" pitchFamily="34" charset="-128"/>
                </a:defRPr>
              </a:lvl3pPr>
              <a:lvl4pPr algn="l" rtl="0" eaLnBrk="0" fontAlgn="base" hangingPunct="0">
                <a:spcBef>
                  <a:spcPct val="0"/>
                </a:spcBef>
                <a:spcAft>
                  <a:spcPct val="0"/>
                </a:spcAft>
                <a:defRPr sz="3200">
                  <a:solidFill>
                    <a:srgbClr val="4D4D4D"/>
                  </a:solidFill>
                  <a:latin typeface="Calibri" pitchFamily="34" charset="0"/>
                  <a:ea typeface="MS PGothic" pitchFamily="34" charset="-128"/>
                </a:defRPr>
              </a:lvl4pPr>
              <a:lvl5pPr algn="l" rtl="0" eaLnBrk="0" fontAlgn="base" hangingPunct="0">
                <a:spcBef>
                  <a:spcPct val="0"/>
                </a:spcBef>
                <a:spcAft>
                  <a:spcPct val="0"/>
                </a:spcAft>
                <a:defRPr sz="3200">
                  <a:solidFill>
                    <a:srgbClr val="4D4D4D"/>
                  </a:solidFill>
                  <a:latin typeface="Calibri" pitchFamily="34" charset="0"/>
                  <a:ea typeface="MS PGothic" pitchFamily="34" charset="-128"/>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r>
                <a:rPr lang="en-US" kern="0" dirty="0">
                  <a:solidFill>
                    <a:schemeClr val="bg1"/>
                  </a:solidFill>
                  <a:hlinkClick r:id="rId3"/>
                </a:rPr>
                <a:t>Video</a:t>
              </a:r>
              <a:endParaRPr lang="en-US" kern="0" dirty="0">
                <a:solidFill>
                  <a:schemeClr val="bg1"/>
                </a:solidFill>
              </a:endParaRPr>
            </a:p>
          </p:txBody>
        </p:sp>
      </p:grpSp>
    </p:spTree>
    <p:extLst>
      <p:ext uri="{BB962C8B-B14F-4D97-AF65-F5344CB8AC3E}">
        <p14:creationId xmlns:p14="http://schemas.microsoft.com/office/powerpoint/2010/main" val="264761590"/>
      </p:ext>
    </p:extLst>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1044"/>
            <a:ext cx="12192000" cy="719137"/>
          </a:xfrm>
        </p:spPr>
        <p:txBody>
          <a:bodyPr/>
          <a:lstStyle/>
          <a:p>
            <a:r>
              <a:rPr lang="en-CA" dirty="0"/>
              <a:t>Preconditions for successful adaptation of prefabrication in the Market…</a:t>
            </a:r>
          </a:p>
        </p:txBody>
      </p:sp>
      <p:sp>
        <p:nvSpPr>
          <p:cNvPr id="3" name="Content Placeholder 2"/>
          <p:cNvSpPr>
            <a:spLocks noGrp="1"/>
          </p:cNvSpPr>
          <p:nvPr>
            <p:ph idx="1"/>
          </p:nvPr>
        </p:nvSpPr>
        <p:spPr/>
        <p:txBody>
          <a:bodyPr/>
          <a:lstStyle/>
          <a:p>
            <a:pPr marL="0" indent="0">
              <a:buNone/>
            </a:pPr>
            <a:r>
              <a:rPr lang="en-CA" dirty="0"/>
              <a:t>The Market has to:</a:t>
            </a:r>
          </a:p>
          <a:p>
            <a:r>
              <a:rPr lang="en-CA" dirty="0"/>
              <a:t>Overcome prejudices</a:t>
            </a:r>
          </a:p>
          <a:p>
            <a:r>
              <a:rPr lang="en-CA" dirty="0"/>
              <a:t>Be educated and demand quality</a:t>
            </a:r>
          </a:p>
          <a:p>
            <a:r>
              <a:rPr lang="en-CA" dirty="0"/>
              <a:t>Follow a rigorous Building Code</a:t>
            </a:r>
          </a:p>
          <a:p>
            <a:r>
              <a:rPr lang="en-CA" dirty="0"/>
              <a:t>Be ready for energy efficient buildings (step code 4-5 and PH)</a:t>
            </a:r>
          </a:p>
          <a:p>
            <a:r>
              <a:rPr lang="en-CA" dirty="0"/>
              <a:t>Request cost certainty</a:t>
            </a:r>
          </a:p>
          <a:p>
            <a:r>
              <a:rPr lang="en-CA" dirty="0"/>
              <a:t>…</a:t>
            </a:r>
          </a:p>
          <a:p>
            <a:endParaRPr lang="en-CA" dirty="0"/>
          </a:p>
          <a:p>
            <a:endParaRPr lang="en-CA" dirty="0"/>
          </a:p>
        </p:txBody>
      </p:sp>
      <p:sp>
        <p:nvSpPr>
          <p:cNvPr id="4" name="Rectangle 3"/>
          <p:cNvSpPr/>
          <p:nvPr/>
        </p:nvSpPr>
        <p:spPr>
          <a:xfrm>
            <a:off x="528981" y="6493162"/>
            <a:ext cx="149124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45972228"/>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2902" y="44624"/>
            <a:ext cx="8229600" cy="994122"/>
          </a:xfrm>
        </p:spPr>
        <p:txBody>
          <a:bodyPr/>
          <a:lstStyle/>
          <a:p>
            <a:r>
              <a:rPr lang="en-CA" dirty="0"/>
              <a:t>Advantages of Prefabrication</a:t>
            </a:r>
          </a:p>
        </p:txBody>
      </p:sp>
      <p:sp>
        <p:nvSpPr>
          <p:cNvPr id="3" name="Content Placeholder 2"/>
          <p:cNvSpPr>
            <a:spLocks noGrp="1"/>
          </p:cNvSpPr>
          <p:nvPr>
            <p:ph idx="1"/>
          </p:nvPr>
        </p:nvSpPr>
        <p:spPr>
          <a:xfrm>
            <a:off x="659414" y="1253834"/>
            <a:ext cx="9463088" cy="4114800"/>
          </a:xfrm>
        </p:spPr>
        <p:txBody>
          <a:bodyPr/>
          <a:lstStyle/>
          <a:p>
            <a:r>
              <a:rPr lang="en-CA" dirty="0"/>
              <a:t>Better cost control</a:t>
            </a:r>
          </a:p>
          <a:p>
            <a:r>
              <a:rPr lang="en-CA" dirty="0"/>
              <a:t>Better quality control</a:t>
            </a:r>
          </a:p>
          <a:p>
            <a:r>
              <a:rPr lang="en-CA" dirty="0"/>
              <a:t>Faster on site – and overall</a:t>
            </a:r>
          </a:p>
          <a:p>
            <a:r>
              <a:rPr lang="en-CA" dirty="0"/>
              <a:t>Less impact on environment/traffic</a:t>
            </a:r>
          </a:p>
          <a:p>
            <a:r>
              <a:rPr lang="en-CA" dirty="0"/>
              <a:t>Climate independent</a:t>
            </a:r>
          </a:p>
          <a:p>
            <a:r>
              <a:rPr lang="en-CA" dirty="0"/>
              <a:t>More efficient use of labor</a:t>
            </a:r>
          </a:p>
          <a:p>
            <a:r>
              <a:rPr lang="en-CA" dirty="0"/>
              <a:t>Healthier, safer workplace</a:t>
            </a:r>
          </a:p>
          <a:p>
            <a:r>
              <a:rPr lang="en-CA" dirty="0"/>
              <a:t>More efficient use of materials -&gt; less waste, less transportation costs</a:t>
            </a:r>
          </a:p>
          <a:p>
            <a:r>
              <a:rPr lang="en-CA" dirty="0"/>
              <a:t>…</a:t>
            </a:r>
          </a:p>
        </p:txBody>
      </p:sp>
      <p:sp>
        <p:nvSpPr>
          <p:cNvPr id="4" name="Rectangle 3"/>
          <p:cNvSpPr/>
          <p:nvPr/>
        </p:nvSpPr>
        <p:spPr>
          <a:xfrm>
            <a:off x="528981" y="6493162"/>
            <a:ext cx="149124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05910756"/>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Vandalism and theft</a:t>
            </a:r>
            <a:endParaRPr lang="en-US" dirty="0"/>
          </a:p>
        </p:txBody>
      </p:sp>
      <p:sp>
        <p:nvSpPr>
          <p:cNvPr id="3" name="Content Placeholder 2"/>
          <p:cNvSpPr>
            <a:spLocks noGrp="1"/>
          </p:cNvSpPr>
          <p:nvPr>
            <p:ph idx="1"/>
          </p:nvPr>
        </p:nvSpPr>
        <p:spPr>
          <a:xfrm>
            <a:off x="659413" y="1253834"/>
            <a:ext cx="9727599" cy="4114800"/>
          </a:xfrm>
        </p:spPr>
        <p:txBody>
          <a:bodyPr/>
          <a:lstStyle/>
          <a:p>
            <a:r>
              <a:rPr lang="en-US" dirty="0"/>
              <a:t>Construction period and therefore exposure to potential criminal activity is much shorter than traditional construction</a:t>
            </a:r>
          </a:p>
          <a:p>
            <a:r>
              <a:rPr lang="en-US" dirty="0"/>
              <a:t>If seen necessary, security guards can be hired for a much shorter period</a:t>
            </a:r>
          </a:p>
          <a:p>
            <a:r>
              <a:rPr lang="en-US" dirty="0"/>
              <a:t>Closing building against access is potentially already possible on the first evening</a:t>
            </a:r>
          </a:p>
          <a:p>
            <a:r>
              <a:rPr lang="en-US" dirty="0"/>
              <a:t>As less work steps are done on site, much less material is stored on site</a:t>
            </a:r>
          </a:p>
          <a:p>
            <a:r>
              <a:rPr lang="en-US" dirty="0"/>
              <a:t>As less work steps are done on site, </a:t>
            </a:r>
            <a:r>
              <a:rPr lang="en-US" dirty="0" smtClean="0"/>
              <a:t>fewer</a:t>
            </a:r>
            <a:r>
              <a:rPr lang="en-US" dirty="0" smtClean="0"/>
              <a:t> </a:t>
            </a:r>
            <a:r>
              <a:rPr lang="en-US" dirty="0"/>
              <a:t>tools are needed on site</a:t>
            </a:r>
          </a:p>
        </p:txBody>
      </p:sp>
      <p:sp>
        <p:nvSpPr>
          <p:cNvPr id="4" name="Rectangle 3"/>
          <p:cNvSpPr/>
          <p:nvPr/>
        </p:nvSpPr>
        <p:spPr>
          <a:xfrm>
            <a:off x="528981" y="6493162"/>
            <a:ext cx="149124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5774107"/>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Fire safety</a:t>
            </a:r>
            <a:endParaRPr lang="en-US" dirty="0"/>
          </a:p>
        </p:txBody>
      </p:sp>
      <p:sp>
        <p:nvSpPr>
          <p:cNvPr id="3" name="Content Placeholder 2"/>
          <p:cNvSpPr>
            <a:spLocks noGrp="1"/>
          </p:cNvSpPr>
          <p:nvPr>
            <p:ph idx="1"/>
          </p:nvPr>
        </p:nvSpPr>
        <p:spPr/>
        <p:txBody>
          <a:bodyPr/>
          <a:lstStyle/>
          <a:p>
            <a:r>
              <a:rPr lang="en-US" dirty="0"/>
              <a:t>Panels are potentially already cladded with fire resistant layers, e.g. drywall, minimizing the risk of fire on site </a:t>
            </a:r>
            <a:r>
              <a:rPr lang="en-US" dirty="0" smtClean="0"/>
              <a:t>drastically.</a:t>
            </a:r>
            <a:endParaRPr lang="en-US" dirty="0"/>
          </a:p>
          <a:p>
            <a:r>
              <a:rPr lang="en-US" dirty="0" smtClean="0"/>
              <a:t>During construction on site one side open </a:t>
            </a:r>
            <a:r>
              <a:rPr lang="en-US" dirty="0"/>
              <a:t>wall structures are </a:t>
            </a:r>
            <a:r>
              <a:rPr lang="en-US" dirty="0" smtClean="0"/>
              <a:t>exposed </a:t>
            </a:r>
            <a:r>
              <a:rPr lang="en-US" dirty="0"/>
              <a:t>for a much shorter time </a:t>
            </a:r>
            <a:r>
              <a:rPr lang="en-US" dirty="0" smtClean="0"/>
              <a:t>span, minimizing the risk of fire.</a:t>
            </a:r>
            <a:endParaRPr lang="en-US" dirty="0"/>
          </a:p>
          <a:p>
            <a:r>
              <a:rPr lang="en-US" dirty="0"/>
              <a:t>Mass timber panels, post and beams can already be pretreated if </a:t>
            </a:r>
            <a:r>
              <a:rPr lang="en-US" dirty="0" smtClean="0"/>
              <a:t>necessary.</a:t>
            </a:r>
            <a:endParaRPr lang="en-US" dirty="0"/>
          </a:p>
          <a:p>
            <a:r>
              <a:rPr lang="en-US" dirty="0"/>
              <a:t>Be careful </a:t>
            </a:r>
            <a:r>
              <a:rPr lang="en-US" dirty="0" smtClean="0"/>
              <a:t>regarding fire spread in </a:t>
            </a:r>
            <a:r>
              <a:rPr lang="en-US" dirty="0"/>
              <a:t>modular construction as </a:t>
            </a:r>
            <a:r>
              <a:rPr lang="en-US" dirty="0" smtClean="0"/>
              <a:t>potentially </a:t>
            </a:r>
            <a:r>
              <a:rPr lang="en-US" dirty="0"/>
              <a:t>cavities between modules (horizontally and vertically) </a:t>
            </a:r>
            <a:r>
              <a:rPr lang="en-US" dirty="0" smtClean="0"/>
              <a:t>allow hot gasses to travel if not </a:t>
            </a:r>
            <a:r>
              <a:rPr lang="en-US" dirty="0"/>
              <a:t>sealed </a:t>
            </a:r>
            <a:r>
              <a:rPr lang="en-US" dirty="0" smtClean="0"/>
              <a:t>properly. If </a:t>
            </a:r>
            <a:r>
              <a:rPr lang="en-US" dirty="0" smtClean="0"/>
              <a:t>structure </a:t>
            </a:r>
            <a:r>
              <a:rPr lang="en-US" dirty="0" smtClean="0"/>
              <a:t>is built with modules each wall has two </a:t>
            </a:r>
            <a:r>
              <a:rPr lang="en-US" dirty="0" smtClean="0"/>
              <a:t>layers </a:t>
            </a:r>
            <a:r>
              <a:rPr lang="en-US" dirty="0" smtClean="0"/>
              <a:t>and each horizontal layer has typically a floor and a ceiling.</a:t>
            </a:r>
            <a:endParaRPr lang="en-US" dirty="0"/>
          </a:p>
        </p:txBody>
      </p:sp>
      <p:sp>
        <p:nvSpPr>
          <p:cNvPr id="4" name="Rectangle 3"/>
          <p:cNvSpPr/>
          <p:nvPr/>
        </p:nvSpPr>
        <p:spPr>
          <a:xfrm>
            <a:off x="528981" y="6493162"/>
            <a:ext cx="149124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94306638"/>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Airtightness</a:t>
            </a:r>
            <a:endParaRPr lang="en-US" dirty="0"/>
          </a:p>
        </p:txBody>
      </p:sp>
      <p:sp>
        <p:nvSpPr>
          <p:cNvPr id="3" name="Content Placeholder 2"/>
          <p:cNvSpPr>
            <a:spLocks noGrp="1"/>
          </p:cNvSpPr>
          <p:nvPr>
            <p:ph idx="1"/>
          </p:nvPr>
        </p:nvSpPr>
        <p:spPr>
          <a:xfrm>
            <a:off x="659414" y="1253834"/>
            <a:ext cx="9563292" cy="4114800"/>
          </a:xfrm>
        </p:spPr>
        <p:txBody>
          <a:bodyPr/>
          <a:lstStyle/>
          <a:p>
            <a:r>
              <a:rPr lang="en-US" dirty="0"/>
              <a:t>Further advanced designing of details allows for more precise solutions</a:t>
            </a:r>
          </a:p>
          <a:p>
            <a:r>
              <a:rPr lang="en-US" dirty="0"/>
              <a:t>Pre-manufacturing process allows for smaller tolerances</a:t>
            </a:r>
          </a:p>
          <a:p>
            <a:r>
              <a:rPr lang="en-US" dirty="0"/>
              <a:t>Materials to seal can be easier applied and taped to each other</a:t>
            </a:r>
          </a:p>
          <a:p>
            <a:r>
              <a:rPr lang="en-US" dirty="0"/>
              <a:t>Installation of gaskets around panels possible on tables</a:t>
            </a:r>
          </a:p>
          <a:p>
            <a:endParaRPr lang="en-US" dirty="0"/>
          </a:p>
        </p:txBody>
      </p:sp>
      <p:sp>
        <p:nvSpPr>
          <p:cNvPr id="4" name="Rectangle 3"/>
          <p:cNvSpPr/>
          <p:nvPr/>
        </p:nvSpPr>
        <p:spPr>
          <a:xfrm>
            <a:off x="528981" y="6493162"/>
            <a:ext cx="149124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07250664"/>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Workers h</a:t>
            </a:r>
            <a:r>
              <a:rPr lang="en-CA" dirty="0" smtClean="0"/>
              <a:t>ealth </a:t>
            </a:r>
            <a:r>
              <a:rPr lang="en-CA" dirty="0"/>
              <a:t>and </a:t>
            </a:r>
            <a:r>
              <a:rPr lang="en-CA" dirty="0" smtClean="0"/>
              <a:t>safety</a:t>
            </a:r>
            <a:endParaRPr lang="en-CA" dirty="0"/>
          </a:p>
        </p:txBody>
      </p:sp>
      <p:sp>
        <p:nvSpPr>
          <p:cNvPr id="3" name="Content Placeholder 2"/>
          <p:cNvSpPr>
            <a:spLocks noGrp="1"/>
          </p:cNvSpPr>
          <p:nvPr>
            <p:ph idx="1"/>
          </p:nvPr>
        </p:nvSpPr>
        <p:spPr>
          <a:xfrm>
            <a:off x="659413" y="1253834"/>
            <a:ext cx="10756299" cy="4114800"/>
          </a:xfrm>
        </p:spPr>
        <p:txBody>
          <a:bodyPr/>
          <a:lstStyle/>
          <a:p>
            <a:r>
              <a:rPr lang="en-CA" dirty="0"/>
              <a:t>Ergonomically optimized workspace (tables)</a:t>
            </a:r>
          </a:p>
          <a:p>
            <a:r>
              <a:rPr lang="en-CA" dirty="0"/>
              <a:t>Mechanical help for lifting (cranes)</a:t>
            </a:r>
          </a:p>
          <a:p>
            <a:r>
              <a:rPr lang="en-CA" dirty="0"/>
              <a:t>Less tripping hazard (no materials and less cables on floor)</a:t>
            </a:r>
          </a:p>
          <a:p>
            <a:r>
              <a:rPr lang="en-CA" dirty="0" smtClean="0"/>
              <a:t>Fewer </a:t>
            </a:r>
            <a:r>
              <a:rPr lang="en-CA" dirty="0" smtClean="0"/>
              <a:t>falling </a:t>
            </a:r>
            <a:r>
              <a:rPr lang="en-CA" dirty="0"/>
              <a:t>items (no one works above)</a:t>
            </a:r>
          </a:p>
          <a:p>
            <a:r>
              <a:rPr lang="en-CA" dirty="0"/>
              <a:t>Better sound protection possible (machines can be muffled)</a:t>
            </a:r>
          </a:p>
          <a:p>
            <a:r>
              <a:rPr lang="en-CA" dirty="0"/>
              <a:t>Better dust and fumes control (dust and fume extraction)</a:t>
            </a:r>
          </a:p>
          <a:p>
            <a:r>
              <a:rPr lang="en-CA" dirty="0"/>
              <a:t>Climate optimized for good working conditions (temperature, humidity, draft)</a:t>
            </a:r>
          </a:p>
        </p:txBody>
      </p:sp>
      <p:sp>
        <p:nvSpPr>
          <p:cNvPr id="4" name="Rectangle 3"/>
          <p:cNvSpPr/>
          <p:nvPr/>
        </p:nvSpPr>
        <p:spPr>
          <a:xfrm>
            <a:off x="528981" y="6493162"/>
            <a:ext cx="149124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51694890"/>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Productivity</a:t>
            </a:r>
          </a:p>
        </p:txBody>
      </p:sp>
      <p:sp>
        <p:nvSpPr>
          <p:cNvPr id="3" name="Content Placeholder 2"/>
          <p:cNvSpPr>
            <a:spLocks noGrp="1"/>
          </p:cNvSpPr>
          <p:nvPr>
            <p:ph idx="1"/>
          </p:nvPr>
        </p:nvSpPr>
        <p:spPr/>
        <p:txBody>
          <a:bodyPr/>
          <a:lstStyle/>
          <a:p>
            <a:r>
              <a:rPr lang="en-CA" dirty="0"/>
              <a:t>Ergonomically optimized workspace</a:t>
            </a:r>
          </a:p>
          <a:p>
            <a:r>
              <a:rPr lang="en-CA" dirty="0"/>
              <a:t>Mechanical help for lifting</a:t>
            </a:r>
          </a:p>
          <a:p>
            <a:r>
              <a:rPr lang="en-CA" dirty="0"/>
              <a:t>Overall good working environment</a:t>
            </a:r>
          </a:p>
          <a:p>
            <a:r>
              <a:rPr lang="en-CA" dirty="0"/>
              <a:t>Optimized work stations with appropriate machinery </a:t>
            </a:r>
          </a:p>
          <a:p>
            <a:r>
              <a:rPr lang="en-CA" dirty="0"/>
              <a:t>Spare parts always available</a:t>
            </a:r>
          </a:p>
          <a:p>
            <a:r>
              <a:rPr lang="en-CA" dirty="0"/>
              <a:t>Optimized material flow and storage</a:t>
            </a:r>
          </a:p>
          <a:p>
            <a:r>
              <a:rPr lang="en-CA" dirty="0"/>
              <a:t>Short distances to retrieve parts or materials</a:t>
            </a:r>
          </a:p>
          <a:p>
            <a:r>
              <a:rPr lang="en-CA" dirty="0"/>
              <a:t>Materials always available</a:t>
            </a:r>
          </a:p>
          <a:p>
            <a:endParaRPr lang="en-CA" dirty="0"/>
          </a:p>
          <a:p>
            <a:endParaRPr lang="en-CA" dirty="0"/>
          </a:p>
        </p:txBody>
      </p:sp>
      <p:sp>
        <p:nvSpPr>
          <p:cNvPr id="4" name="Rectangle 3"/>
          <p:cNvSpPr/>
          <p:nvPr/>
        </p:nvSpPr>
        <p:spPr>
          <a:xfrm>
            <a:off x="528981" y="6493162"/>
            <a:ext cx="149124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73847603"/>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Optimized use of materials</a:t>
            </a:r>
          </a:p>
        </p:txBody>
      </p:sp>
      <p:sp>
        <p:nvSpPr>
          <p:cNvPr id="3" name="Content Placeholder 2"/>
          <p:cNvSpPr>
            <a:spLocks noGrp="1"/>
          </p:cNvSpPr>
          <p:nvPr>
            <p:ph idx="1"/>
          </p:nvPr>
        </p:nvSpPr>
        <p:spPr>
          <a:xfrm>
            <a:off x="659413" y="1253834"/>
            <a:ext cx="10491981" cy="4114800"/>
          </a:xfrm>
        </p:spPr>
        <p:txBody>
          <a:bodyPr/>
          <a:lstStyle/>
          <a:p>
            <a:r>
              <a:rPr lang="en-CA" dirty="0"/>
              <a:t>Optimized planning allows for more efficient use of materials</a:t>
            </a:r>
          </a:p>
          <a:p>
            <a:r>
              <a:rPr lang="en-CA" dirty="0"/>
              <a:t>Cut offs are reused for other parts, resulting in very small waste production</a:t>
            </a:r>
          </a:p>
          <a:p>
            <a:r>
              <a:rPr lang="en-CA" dirty="0"/>
              <a:t>Waste can be sorted and recycled or reused for other applications</a:t>
            </a:r>
          </a:p>
          <a:p>
            <a:r>
              <a:rPr lang="en-CA" dirty="0"/>
              <a:t>Very little remaining waste production on site</a:t>
            </a:r>
          </a:p>
          <a:p>
            <a:r>
              <a:rPr lang="en-CA" dirty="0"/>
              <a:t>Modular construction uses double walls and floors/ceilings. Generally there is a risk that this reduces the efficiency of material usage</a:t>
            </a:r>
          </a:p>
          <a:p>
            <a:endParaRPr lang="en-CA" dirty="0"/>
          </a:p>
          <a:p>
            <a:pPr marL="0" indent="0">
              <a:buNone/>
            </a:pPr>
            <a:r>
              <a:rPr lang="en-CA" dirty="0"/>
              <a:t>Specifically the first statement became much more important in recent time.</a:t>
            </a:r>
          </a:p>
          <a:p>
            <a:pPr marL="0" indent="0">
              <a:buNone/>
            </a:pPr>
            <a:r>
              <a:rPr lang="en-CA" dirty="0"/>
              <a:t>The price of lumber increased from spring 2020 to spring 2021, depending on where you are located by 300-400%. One 8ft 2x4 rose from ~2.5 CAD to 8-10 CAD.</a:t>
            </a:r>
          </a:p>
          <a:p>
            <a:pPr marL="0" indent="0">
              <a:buNone/>
            </a:pPr>
            <a:r>
              <a:rPr lang="en-CA" dirty="0"/>
              <a:t>Reducing waste in the production/construction process becomes a crucial factor and can help to balance price increases to some degree.</a:t>
            </a:r>
          </a:p>
          <a:p>
            <a:endParaRPr lang="en-CA" dirty="0"/>
          </a:p>
          <a:p>
            <a:endParaRPr lang="en-CA" dirty="0"/>
          </a:p>
          <a:p>
            <a:endParaRPr lang="en-CA" dirty="0"/>
          </a:p>
        </p:txBody>
      </p:sp>
      <p:sp>
        <p:nvSpPr>
          <p:cNvPr id="4" name="Rectangle 3"/>
          <p:cNvSpPr/>
          <p:nvPr/>
        </p:nvSpPr>
        <p:spPr>
          <a:xfrm>
            <a:off x="528981" y="6493162"/>
            <a:ext cx="149124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6148748"/>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Shipping</a:t>
            </a:r>
          </a:p>
        </p:txBody>
      </p:sp>
      <p:sp>
        <p:nvSpPr>
          <p:cNvPr id="3" name="Content Placeholder 2"/>
          <p:cNvSpPr>
            <a:spLocks noGrp="1"/>
          </p:cNvSpPr>
          <p:nvPr>
            <p:ph idx="1"/>
          </p:nvPr>
        </p:nvSpPr>
        <p:spPr>
          <a:xfrm>
            <a:off x="659414" y="1253834"/>
            <a:ext cx="6855812" cy="4114800"/>
          </a:xfrm>
        </p:spPr>
        <p:txBody>
          <a:bodyPr/>
          <a:lstStyle/>
          <a:p>
            <a:r>
              <a:rPr lang="en-CA" dirty="0"/>
              <a:t>As there is very little remaining waste production on site, less material has to be shipped to the site and less waste has to be removed from the site</a:t>
            </a:r>
          </a:p>
          <a:p>
            <a:r>
              <a:rPr lang="en-CA" dirty="0"/>
              <a:t>The materials necessary for the production are shipped in larger amounts to the production facility</a:t>
            </a:r>
          </a:p>
          <a:p>
            <a:r>
              <a:rPr lang="en-CA" dirty="0"/>
              <a:t>Both effects together are resulting in a reduction in trucking, generally prefabrication reduces shipping costs</a:t>
            </a:r>
          </a:p>
          <a:p>
            <a:r>
              <a:rPr lang="en-CA" dirty="0"/>
              <a:t>A potential exemption are modular constructions as the shipping from the factory to the construction site is very inefficient and can only be justified in specific situations</a:t>
            </a:r>
          </a:p>
          <a:p>
            <a:endParaRPr lang="en-CA" dirty="0"/>
          </a:p>
        </p:txBody>
      </p:sp>
      <p:pic>
        <p:nvPicPr>
          <p:cNvPr id="4" name="Content Placeholder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8162033" y="1379985"/>
            <a:ext cx="3623567" cy="2668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28981" y="6493162"/>
            <a:ext cx="149124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1462734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2010’s</a:t>
            </a: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3889" y="1376364"/>
            <a:ext cx="7986608" cy="4500562"/>
          </a:xfrm>
          <a:prstGeom prst="rect">
            <a:avLst/>
          </a:prstGeom>
        </p:spPr>
      </p:pic>
      <p:sp>
        <p:nvSpPr>
          <p:cNvPr id="9" name="TextBox 8"/>
          <p:cNvSpPr txBox="1"/>
          <p:nvPr/>
        </p:nvSpPr>
        <p:spPr>
          <a:xfrm>
            <a:off x="524019" y="6484410"/>
            <a:ext cx="3232006" cy="292388"/>
          </a:xfrm>
          <a:prstGeom prst="rect">
            <a:avLst/>
          </a:prstGeom>
          <a:noFill/>
        </p:spPr>
        <p:txBody>
          <a:bodyPr wrap="square" rtlCol="0">
            <a:spAutoFit/>
          </a:bodyPr>
          <a:lstStyle/>
          <a:p>
            <a:r>
              <a:rPr lang="en-CA" dirty="0">
                <a:solidFill>
                  <a:schemeClr val="bg1">
                    <a:lumMod val="50000"/>
                  </a:schemeClr>
                </a:solidFill>
              </a:rPr>
              <a:t>Photo: BLUMER-LEHMANN</a:t>
            </a:r>
          </a:p>
        </p:txBody>
      </p:sp>
    </p:spTree>
    <p:extLst>
      <p:ext uri="{BB962C8B-B14F-4D97-AF65-F5344CB8AC3E}">
        <p14:creationId xmlns:p14="http://schemas.microsoft.com/office/powerpoint/2010/main" val="3908660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Impact on the surroundings</a:t>
            </a:r>
            <a:endParaRPr lang="en-US" dirty="0"/>
          </a:p>
        </p:txBody>
      </p:sp>
      <p:sp>
        <p:nvSpPr>
          <p:cNvPr id="3" name="Content Placeholder 2"/>
          <p:cNvSpPr>
            <a:spLocks noGrp="1"/>
          </p:cNvSpPr>
          <p:nvPr>
            <p:ph idx="1"/>
          </p:nvPr>
        </p:nvSpPr>
        <p:spPr/>
        <p:txBody>
          <a:bodyPr/>
          <a:lstStyle/>
          <a:p>
            <a:r>
              <a:rPr lang="en-US" dirty="0"/>
              <a:t>Shorter construction period</a:t>
            </a:r>
          </a:p>
          <a:p>
            <a:r>
              <a:rPr lang="en-US" dirty="0"/>
              <a:t>Less noise</a:t>
            </a:r>
          </a:p>
          <a:p>
            <a:r>
              <a:rPr lang="en-US" dirty="0"/>
              <a:t>Less dust</a:t>
            </a:r>
          </a:p>
          <a:p>
            <a:r>
              <a:rPr lang="en-US" dirty="0"/>
              <a:t>Less traffic infringement</a:t>
            </a:r>
          </a:p>
          <a:p>
            <a:r>
              <a:rPr lang="en-US" dirty="0"/>
              <a:t>Potentially short term road closure due to large crane</a:t>
            </a:r>
          </a:p>
        </p:txBody>
      </p:sp>
      <p:sp>
        <p:nvSpPr>
          <p:cNvPr id="4" name="Rectangle 3"/>
          <p:cNvSpPr/>
          <p:nvPr/>
        </p:nvSpPr>
        <p:spPr>
          <a:xfrm>
            <a:off x="528981" y="6493162"/>
            <a:ext cx="149124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97564382"/>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942182"/>
            <a:ext cx="6086475" cy="5915817"/>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4D4D4D"/>
              </a:solidFill>
            </a:endParaRPr>
          </a:p>
        </p:txBody>
      </p:sp>
      <p:sp>
        <p:nvSpPr>
          <p:cNvPr id="2" name="Title 1">
            <a:extLst>
              <a:ext uri="{FF2B5EF4-FFF2-40B4-BE49-F238E27FC236}">
                <a16:creationId xmlns:a16="http://schemas.microsoft.com/office/drawing/2014/main" id="{67C830C0-409E-4B4D-AC8B-A1EB8D1D4EB1}"/>
              </a:ext>
            </a:extLst>
          </p:cNvPr>
          <p:cNvSpPr>
            <a:spLocks noGrp="1"/>
          </p:cNvSpPr>
          <p:nvPr>
            <p:ph type="title"/>
          </p:nvPr>
        </p:nvSpPr>
        <p:spPr/>
        <p:txBody>
          <a:bodyPr/>
          <a:lstStyle/>
          <a:p>
            <a:r>
              <a:rPr lang="en-CA" dirty="0"/>
              <a:t>Pros and Cons</a:t>
            </a:r>
          </a:p>
        </p:txBody>
      </p:sp>
      <p:sp>
        <p:nvSpPr>
          <p:cNvPr id="3" name="Text Placeholder 2">
            <a:extLst>
              <a:ext uri="{FF2B5EF4-FFF2-40B4-BE49-F238E27FC236}">
                <a16:creationId xmlns:a16="http://schemas.microsoft.com/office/drawing/2014/main" id="{F1C35704-8F4D-4915-A238-BA874220E7B2}"/>
              </a:ext>
            </a:extLst>
          </p:cNvPr>
          <p:cNvSpPr>
            <a:spLocks noGrp="1"/>
          </p:cNvSpPr>
          <p:nvPr>
            <p:ph type="body" idx="1"/>
          </p:nvPr>
        </p:nvSpPr>
        <p:spPr>
          <a:xfrm>
            <a:off x="1197240" y="1185066"/>
            <a:ext cx="4799277" cy="639762"/>
          </a:xfrm>
        </p:spPr>
        <p:txBody>
          <a:bodyPr/>
          <a:lstStyle/>
          <a:p>
            <a:r>
              <a:rPr lang="en-CA" dirty="0"/>
              <a:t>Advantages</a:t>
            </a:r>
          </a:p>
        </p:txBody>
      </p:sp>
      <p:sp>
        <p:nvSpPr>
          <p:cNvPr id="5" name="Text Placeholder 4">
            <a:extLst>
              <a:ext uri="{FF2B5EF4-FFF2-40B4-BE49-F238E27FC236}">
                <a16:creationId xmlns:a16="http://schemas.microsoft.com/office/drawing/2014/main" id="{A082705A-A03A-48C8-B8A2-3BA91357A880}"/>
              </a:ext>
            </a:extLst>
          </p:cNvPr>
          <p:cNvSpPr>
            <a:spLocks noGrp="1"/>
          </p:cNvSpPr>
          <p:nvPr>
            <p:ph type="body" sz="quarter" idx="3"/>
          </p:nvPr>
        </p:nvSpPr>
        <p:spPr>
          <a:xfrm>
            <a:off x="6679406" y="1185066"/>
            <a:ext cx="4902995" cy="639762"/>
          </a:xfrm>
        </p:spPr>
        <p:txBody>
          <a:bodyPr/>
          <a:lstStyle/>
          <a:p>
            <a:r>
              <a:rPr lang="en-CA" dirty="0"/>
              <a:t>Challenges</a:t>
            </a:r>
          </a:p>
        </p:txBody>
      </p:sp>
      <p:sp>
        <p:nvSpPr>
          <p:cNvPr id="8" name="Content Placeholder 2"/>
          <p:cNvSpPr txBox="1">
            <a:spLocks/>
          </p:cNvSpPr>
          <p:nvPr/>
        </p:nvSpPr>
        <p:spPr bwMode="auto">
          <a:xfrm>
            <a:off x="6329102" y="2798586"/>
            <a:ext cx="5456498" cy="3157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l" rtl="0" eaLnBrk="0" fontAlgn="base" hangingPunct="0">
              <a:spcBef>
                <a:spcPct val="20000"/>
              </a:spcBef>
              <a:spcAft>
                <a:spcPct val="0"/>
              </a:spcAft>
              <a:buClr>
                <a:srgbClr val="FCF004"/>
              </a:buClr>
              <a:buFont typeface="Wingdings" panose="05000000000000000000" pitchFamily="2" charset="2"/>
              <a:buNone/>
              <a:defRPr sz="2400" b="1">
                <a:solidFill>
                  <a:srgbClr val="4D4D4D"/>
                </a:solidFill>
                <a:latin typeface="Calibri" pitchFamily="34" charset="0"/>
                <a:ea typeface="MS PGothic" pitchFamily="34" charset="-128"/>
                <a:cs typeface="+mn-cs"/>
              </a:defRPr>
            </a:lvl1pPr>
            <a:lvl2pPr marL="457200" indent="0" algn="l" rtl="0" eaLnBrk="0" fontAlgn="base" hangingPunct="0">
              <a:spcBef>
                <a:spcPct val="20000"/>
              </a:spcBef>
              <a:spcAft>
                <a:spcPct val="0"/>
              </a:spcAft>
              <a:buClr>
                <a:srgbClr val="FCF004"/>
              </a:buClr>
              <a:buSzPct val="70000"/>
              <a:buFont typeface="Wingdings" panose="05000000000000000000" pitchFamily="2" charset="2"/>
              <a:buNone/>
              <a:defRPr sz="2000" b="1">
                <a:solidFill>
                  <a:srgbClr val="4D4D4D"/>
                </a:solidFill>
                <a:latin typeface="Calibri" pitchFamily="34" charset="0"/>
                <a:ea typeface="MS PGothic" pitchFamily="34" charset="-128"/>
              </a:defRPr>
            </a:lvl2pPr>
            <a:lvl3pPr marL="914400" indent="0" algn="l" rtl="0" eaLnBrk="0" fontAlgn="base" hangingPunct="0">
              <a:spcBef>
                <a:spcPct val="20000"/>
              </a:spcBef>
              <a:spcAft>
                <a:spcPct val="0"/>
              </a:spcAft>
              <a:buClr>
                <a:srgbClr val="FCF004"/>
              </a:buClr>
              <a:buFont typeface="Wingdings" panose="05000000000000000000" pitchFamily="2" charset="2"/>
              <a:buNone/>
              <a:defRPr sz="1800" b="1">
                <a:solidFill>
                  <a:srgbClr val="4D4D4D"/>
                </a:solidFill>
                <a:latin typeface="Calibri" pitchFamily="34" charset="0"/>
                <a:ea typeface="MS PGothic" pitchFamily="34" charset="-128"/>
              </a:defRPr>
            </a:lvl3pPr>
            <a:lvl4pPr marL="1371600" indent="0" algn="l" rtl="0" eaLnBrk="0" fontAlgn="base" hangingPunct="0">
              <a:spcBef>
                <a:spcPct val="20000"/>
              </a:spcBef>
              <a:spcAft>
                <a:spcPct val="0"/>
              </a:spcAft>
              <a:buClr>
                <a:srgbClr val="FCF004"/>
              </a:buClr>
              <a:buFont typeface="Wingdings" panose="05000000000000000000" pitchFamily="2" charset="2"/>
              <a:buNone/>
              <a:defRPr sz="1600" b="1">
                <a:solidFill>
                  <a:srgbClr val="4D4D4D"/>
                </a:solidFill>
                <a:latin typeface="Calibri" pitchFamily="34" charset="0"/>
                <a:ea typeface="MS PGothic" pitchFamily="34" charset="-128"/>
              </a:defRPr>
            </a:lvl4pPr>
            <a:lvl5pPr marL="1828800" indent="0" algn="l" rtl="0" eaLnBrk="0" fontAlgn="base" hangingPunct="0">
              <a:spcBef>
                <a:spcPct val="20000"/>
              </a:spcBef>
              <a:spcAft>
                <a:spcPct val="0"/>
              </a:spcAft>
              <a:buClr>
                <a:srgbClr val="FCF004"/>
              </a:buClr>
              <a:buFont typeface="Wingdings" panose="05000000000000000000" pitchFamily="2" charset="2"/>
              <a:buNone/>
              <a:defRPr sz="1600" b="1">
                <a:solidFill>
                  <a:srgbClr val="4D4D4D"/>
                </a:solidFill>
                <a:latin typeface="Calibri" pitchFamily="34" charset="0"/>
                <a:ea typeface="MS PGothic" pitchFamily="34" charset="-128"/>
              </a:defRPr>
            </a:lvl5pPr>
            <a:lvl6pPr marL="2286000" indent="0" algn="l" rtl="0" fontAlgn="base">
              <a:spcBef>
                <a:spcPct val="20000"/>
              </a:spcBef>
              <a:spcAft>
                <a:spcPct val="0"/>
              </a:spcAft>
              <a:buNone/>
              <a:defRPr sz="1600" b="1">
                <a:solidFill>
                  <a:schemeClr val="bg1"/>
                </a:solidFill>
                <a:latin typeface="+mn-lt"/>
              </a:defRPr>
            </a:lvl6pPr>
            <a:lvl7pPr marL="2743200" indent="0" algn="l" rtl="0" fontAlgn="base">
              <a:spcBef>
                <a:spcPct val="20000"/>
              </a:spcBef>
              <a:spcAft>
                <a:spcPct val="0"/>
              </a:spcAft>
              <a:buNone/>
              <a:defRPr sz="1600" b="1">
                <a:solidFill>
                  <a:schemeClr val="bg1"/>
                </a:solidFill>
                <a:latin typeface="+mn-lt"/>
              </a:defRPr>
            </a:lvl7pPr>
            <a:lvl8pPr marL="3200400" indent="0" algn="l" rtl="0" fontAlgn="base">
              <a:spcBef>
                <a:spcPct val="20000"/>
              </a:spcBef>
              <a:spcAft>
                <a:spcPct val="0"/>
              </a:spcAft>
              <a:buNone/>
              <a:defRPr sz="1600" b="1">
                <a:solidFill>
                  <a:schemeClr val="bg1"/>
                </a:solidFill>
                <a:latin typeface="+mn-lt"/>
              </a:defRPr>
            </a:lvl8pPr>
            <a:lvl9pPr marL="3657600" indent="0" algn="l" rtl="0" fontAlgn="base">
              <a:spcBef>
                <a:spcPct val="20000"/>
              </a:spcBef>
              <a:spcAft>
                <a:spcPct val="0"/>
              </a:spcAft>
              <a:buNone/>
              <a:defRPr sz="1600" b="1">
                <a:solidFill>
                  <a:schemeClr val="bg1"/>
                </a:solidFill>
                <a:latin typeface="+mn-lt"/>
              </a:defRPr>
            </a:lvl9pPr>
          </a:lstStyle>
          <a:p>
            <a:pPr marL="342900" indent="-342900">
              <a:buFont typeface="Wingdings" panose="05000000000000000000" pitchFamily="2" charset="2"/>
              <a:buChar char="§"/>
            </a:pPr>
            <a:r>
              <a:rPr lang="en-CA" b="0" kern="0" dirty="0" smtClean="0">
                <a:cs typeface="Calibri" panose="020F0502020204030204" pitchFamily="34" charset="0"/>
              </a:rPr>
              <a:t>Historical and probably justified negative p</a:t>
            </a:r>
            <a:r>
              <a:rPr lang="en-CA" b="0" kern="0" dirty="0" smtClean="0">
                <a:cs typeface="Calibri" panose="020F0502020204030204" pitchFamily="34" charset="0"/>
              </a:rPr>
              <a:t>erception </a:t>
            </a:r>
            <a:r>
              <a:rPr lang="en-CA" b="0" kern="0" dirty="0">
                <a:cs typeface="Calibri" panose="020F0502020204030204" pitchFamily="34" charset="0"/>
              </a:rPr>
              <a:t>of quality (clients and architects)</a:t>
            </a:r>
          </a:p>
          <a:p>
            <a:pPr marL="342900" indent="-342900">
              <a:buFont typeface="Wingdings" panose="05000000000000000000" pitchFamily="2" charset="2"/>
              <a:buChar char="§"/>
            </a:pPr>
            <a:r>
              <a:rPr lang="en-CA" b="0" kern="0" dirty="0">
                <a:cs typeface="Calibri" panose="020F0502020204030204" pitchFamily="34" charset="0"/>
              </a:rPr>
              <a:t>Costs of land for facility (capital costs)</a:t>
            </a:r>
          </a:p>
          <a:p>
            <a:pPr marL="342900" indent="-342900">
              <a:buFont typeface="Wingdings" panose="05000000000000000000" pitchFamily="2" charset="2"/>
              <a:buChar char="§"/>
            </a:pPr>
            <a:r>
              <a:rPr lang="en-CA" b="0" kern="0" dirty="0">
                <a:cs typeface="Calibri" panose="020F0502020204030204" pitchFamily="34" charset="0"/>
              </a:rPr>
              <a:t>Investment in equipment (capital costs)</a:t>
            </a:r>
          </a:p>
          <a:p>
            <a:pPr marL="342900" indent="-342900">
              <a:buFont typeface="Wingdings" panose="05000000000000000000" pitchFamily="2" charset="2"/>
              <a:buChar char="§"/>
            </a:pPr>
            <a:r>
              <a:rPr lang="en-CA" b="0" kern="0" dirty="0">
                <a:cs typeface="Calibri" panose="020F0502020204030204" pitchFamily="34" charset="0"/>
              </a:rPr>
              <a:t>Highly detailed design required (BIM highly advisable)</a:t>
            </a:r>
          </a:p>
          <a:p>
            <a:pPr marL="342900" indent="-342900">
              <a:buFont typeface="Wingdings" panose="05000000000000000000" pitchFamily="2" charset="2"/>
              <a:buChar char="§"/>
            </a:pPr>
            <a:r>
              <a:rPr lang="en-CA" b="0" kern="0" dirty="0">
                <a:cs typeface="Calibri" panose="020F0502020204030204" pitchFamily="34" charset="0"/>
              </a:rPr>
              <a:t>In transition period potentially longer lead time</a:t>
            </a:r>
          </a:p>
          <a:p>
            <a:pPr marL="342900" indent="-342900">
              <a:buFont typeface="Wingdings" panose="05000000000000000000" pitchFamily="2" charset="2"/>
              <a:buChar char="§"/>
            </a:pPr>
            <a:r>
              <a:rPr lang="en-CA" b="0" kern="0" dirty="0">
                <a:cs typeface="Calibri" panose="020F0502020204030204" pitchFamily="34" charset="0"/>
              </a:rPr>
              <a:t>Higher upfront costs</a:t>
            </a:r>
          </a:p>
        </p:txBody>
      </p:sp>
      <p:sp>
        <p:nvSpPr>
          <p:cNvPr id="9" name="Content Placeholder 2"/>
          <p:cNvSpPr txBox="1">
            <a:spLocks/>
          </p:cNvSpPr>
          <p:nvPr/>
        </p:nvSpPr>
        <p:spPr>
          <a:xfrm>
            <a:off x="848195" y="1885005"/>
            <a:ext cx="4545335" cy="187220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tx1">
                  <a:lumMod val="50000"/>
                  <a:lumOff val="50000"/>
                </a:schemeClr>
              </a:buClr>
              <a:buFont typeface="Wingdings" pitchFamily="2" charset="2"/>
              <a:buChar char="§"/>
              <a:defRPr sz="2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Clr>
                <a:schemeClr val="tx1">
                  <a:lumMod val="50000"/>
                  <a:lumOff val="50000"/>
                </a:schemeClr>
              </a:buClr>
              <a:buFont typeface="Wingdings" pitchFamily="2" charset="2"/>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Clr>
                <a:schemeClr val="tx1">
                  <a:lumMod val="50000"/>
                  <a:lumOff val="50000"/>
                </a:schemeClr>
              </a:buClr>
              <a:buFont typeface="Wingdings" pitchFamily="2" charset="2"/>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Clr>
                <a:schemeClr val="tx1">
                  <a:lumMod val="50000"/>
                  <a:lumOff val="50000"/>
                </a:schemeClr>
              </a:buClr>
              <a:buFont typeface="Wingdings" pitchFamily="2" charset="2"/>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Clr>
                <a:schemeClr val="tx1">
                  <a:lumMod val="50000"/>
                  <a:lumOff val="50000"/>
                </a:schemeClr>
              </a:buClr>
              <a:buFont typeface="Wingdings" pitchFamily="2" charset="2"/>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FF00"/>
              </a:buClr>
            </a:pPr>
            <a:r>
              <a:rPr lang="en-CA" dirty="0">
                <a:solidFill>
                  <a:srgbClr val="4D4D4D"/>
                </a:solidFill>
                <a:latin typeface="Calibri" panose="020F0502020204030204" pitchFamily="34" charset="0"/>
                <a:cs typeface="Calibri" panose="020F0502020204030204" pitchFamily="34" charset="0"/>
              </a:rPr>
              <a:t>Higher quality control</a:t>
            </a:r>
          </a:p>
          <a:p>
            <a:pPr>
              <a:buClr>
                <a:srgbClr val="FFFF00"/>
              </a:buClr>
            </a:pPr>
            <a:r>
              <a:rPr lang="en-CA" dirty="0">
                <a:solidFill>
                  <a:srgbClr val="4D4D4D"/>
                </a:solidFill>
                <a:latin typeface="Calibri" panose="020F0502020204030204" pitchFamily="34" charset="0"/>
                <a:cs typeface="Calibri" panose="020F0502020204030204" pitchFamily="34" charset="0"/>
              </a:rPr>
              <a:t>Cost control</a:t>
            </a:r>
          </a:p>
          <a:p>
            <a:pPr>
              <a:buClr>
                <a:srgbClr val="FFFF00"/>
              </a:buClr>
            </a:pPr>
            <a:r>
              <a:rPr lang="en-CA" dirty="0">
                <a:solidFill>
                  <a:srgbClr val="4D4D4D"/>
                </a:solidFill>
                <a:latin typeface="Calibri" panose="020F0502020204030204" pitchFamily="34" charset="0"/>
                <a:cs typeface="Calibri" panose="020F0502020204030204" pitchFamily="34" charset="0"/>
              </a:rPr>
              <a:t>Productivity increased</a:t>
            </a:r>
          </a:p>
          <a:p>
            <a:pPr>
              <a:buClr>
                <a:srgbClr val="FFFF00"/>
              </a:buClr>
            </a:pPr>
            <a:r>
              <a:rPr lang="en-CA" dirty="0">
                <a:solidFill>
                  <a:srgbClr val="4D4D4D"/>
                </a:solidFill>
                <a:latin typeface="Calibri" panose="020F0502020204030204" pitchFamily="34" charset="0"/>
                <a:cs typeface="Calibri" panose="020F0502020204030204" pitchFamily="34" charset="0"/>
              </a:rPr>
              <a:t>Systematic approach (potentially shorter lead time)</a:t>
            </a:r>
          </a:p>
          <a:p>
            <a:pPr>
              <a:buClr>
                <a:srgbClr val="FFFF00"/>
              </a:buClr>
            </a:pPr>
            <a:endParaRPr lang="en-CA" dirty="0">
              <a:solidFill>
                <a:srgbClr val="4D4D4D"/>
              </a:solidFill>
              <a:latin typeface="Calibri" panose="020F0502020204030204" pitchFamily="34" charset="0"/>
              <a:cs typeface="Calibri" panose="020F0502020204030204" pitchFamily="34" charset="0"/>
            </a:endParaRPr>
          </a:p>
        </p:txBody>
      </p:sp>
      <p:sp>
        <p:nvSpPr>
          <p:cNvPr id="10" name="Rectangle 9"/>
          <p:cNvSpPr/>
          <p:nvPr/>
        </p:nvSpPr>
        <p:spPr>
          <a:xfrm>
            <a:off x="528981" y="6493162"/>
            <a:ext cx="149124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377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942182"/>
            <a:ext cx="6086475" cy="5915817"/>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6EE8F038-5ADE-41BE-A2EB-C4FF13FCE951}"/>
              </a:ext>
            </a:extLst>
          </p:cNvPr>
          <p:cNvSpPr>
            <a:spLocks noGrp="1"/>
          </p:cNvSpPr>
          <p:nvPr>
            <p:ph type="title"/>
          </p:nvPr>
        </p:nvSpPr>
        <p:spPr/>
        <p:txBody>
          <a:bodyPr/>
          <a:lstStyle/>
          <a:p>
            <a:r>
              <a:rPr lang="en-CA" dirty="0"/>
              <a:t>Pros and Cons</a:t>
            </a:r>
          </a:p>
        </p:txBody>
      </p:sp>
      <p:sp>
        <p:nvSpPr>
          <p:cNvPr id="3" name="Text Placeholder 2">
            <a:extLst>
              <a:ext uri="{FF2B5EF4-FFF2-40B4-BE49-F238E27FC236}">
                <a16:creationId xmlns:a16="http://schemas.microsoft.com/office/drawing/2014/main" id="{BD039DDA-CD3C-42FF-9B50-9C0B63B93E08}"/>
              </a:ext>
            </a:extLst>
          </p:cNvPr>
          <p:cNvSpPr>
            <a:spLocks noGrp="1"/>
          </p:cNvSpPr>
          <p:nvPr>
            <p:ph type="body" idx="1"/>
          </p:nvPr>
        </p:nvSpPr>
        <p:spPr>
          <a:xfrm>
            <a:off x="1223964" y="1185066"/>
            <a:ext cx="5386917" cy="639762"/>
          </a:xfrm>
        </p:spPr>
        <p:txBody>
          <a:bodyPr/>
          <a:lstStyle/>
          <a:p>
            <a:r>
              <a:rPr lang="en-CA" dirty="0"/>
              <a:t>Advantages</a:t>
            </a:r>
          </a:p>
        </p:txBody>
      </p:sp>
      <p:sp>
        <p:nvSpPr>
          <p:cNvPr id="4" name="Content Placeholder 3">
            <a:extLst>
              <a:ext uri="{FF2B5EF4-FFF2-40B4-BE49-F238E27FC236}">
                <a16:creationId xmlns:a16="http://schemas.microsoft.com/office/drawing/2014/main" id="{01941DB5-3C08-41CF-92F6-CB552C086CD4}"/>
              </a:ext>
            </a:extLst>
          </p:cNvPr>
          <p:cNvSpPr>
            <a:spLocks noGrp="1"/>
          </p:cNvSpPr>
          <p:nvPr>
            <p:ph sz="half" idx="2"/>
          </p:nvPr>
        </p:nvSpPr>
        <p:spPr>
          <a:xfrm>
            <a:off x="673895" y="1881980"/>
            <a:ext cx="5386917" cy="3951288"/>
          </a:xfrm>
        </p:spPr>
        <p:txBody>
          <a:bodyPr/>
          <a:lstStyle/>
          <a:p>
            <a:r>
              <a:rPr lang="en-CA" dirty="0"/>
              <a:t>Productivity</a:t>
            </a:r>
          </a:p>
          <a:p>
            <a:r>
              <a:rPr lang="en-CA" dirty="0"/>
              <a:t>Consistent labour force</a:t>
            </a:r>
          </a:p>
          <a:p>
            <a:r>
              <a:rPr lang="en-CA" dirty="0"/>
              <a:t>Automation possible</a:t>
            </a:r>
          </a:p>
          <a:p>
            <a:r>
              <a:rPr lang="en-CA" dirty="0"/>
              <a:t>Healthy and ergonomically optimized production</a:t>
            </a:r>
          </a:p>
          <a:p>
            <a:r>
              <a:rPr lang="en-CA" dirty="0"/>
              <a:t>Waste reduction</a:t>
            </a:r>
          </a:p>
          <a:p>
            <a:endParaRPr lang="en-CA" dirty="0"/>
          </a:p>
        </p:txBody>
      </p:sp>
      <p:sp>
        <p:nvSpPr>
          <p:cNvPr id="5" name="Text Placeholder 4">
            <a:extLst>
              <a:ext uri="{FF2B5EF4-FFF2-40B4-BE49-F238E27FC236}">
                <a16:creationId xmlns:a16="http://schemas.microsoft.com/office/drawing/2014/main" id="{74D34A7A-C4B6-4FEA-8591-B03F37AD6984}"/>
              </a:ext>
            </a:extLst>
          </p:cNvPr>
          <p:cNvSpPr>
            <a:spLocks noGrp="1"/>
          </p:cNvSpPr>
          <p:nvPr>
            <p:ph type="body" sz="quarter" idx="3"/>
          </p:nvPr>
        </p:nvSpPr>
        <p:spPr>
          <a:xfrm>
            <a:off x="6693428" y="1185066"/>
            <a:ext cx="5389033" cy="639762"/>
          </a:xfrm>
        </p:spPr>
        <p:txBody>
          <a:bodyPr/>
          <a:lstStyle/>
          <a:p>
            <a:r>
              <a:rPr lang="en-CA" dirty="0"/>
              <a:t>Challenges</a:t>
            </a:r>
          </a:p>
        </p:txBody>
      </p:sp>
      <p:sp>
        <p:nvSpPr>
          <p:cNvPr id="6" name="Content Placeholder 5">
            <a:extLst>
              <a:ext uri="{FF2B5EF4-FFF2-40B4-BE49-F238E27FC236}">
                <a16:creationId xmlns:a16="http://schemas.microsoft.com/office/drawing/2014/main" id="{2C778845-2A49-4F0E-BE85-B907EBDBF065}"/>
              </a:ext>
            </a:extLst>
          </p:cNvPr>
          <p:cNvSpPr>
            <a:spLocks noGrp="1"/>
          </p:cNvSpPr>
          <p:nvPr>
            <p:ph sz="quarter" idx="4"/>
          </p:nvPr>
        </p:nvSpPr>
        <p:spPr>
          <a:xfrm>
            <a:off x="6129072" y="1881980"/>
            <a:ext cx="5592232" cy="3951288"/>
          </a:xfrm>
        </p:spPr>
        <p:txBody>
          <a:bodyPr/>
          <a:lstStyle/>
          <a:p>
            <a:r>
              <a:rPr lang="en-CA" dirty="0" smtClean="0"/>
              <a:t>Labour and skills </a:t>
            </a:r>
            <a:r>
              <a:rPr lang="en-CA" dirty="0"/>
              <a:t>shortage</a:t>
            </a:r>
          </a:p>
          <a:p>
            <a:r>
              <a:rPr lang="en-CA" dirty="0"/>
              <a:t>Trade schools have not educated in this field over the last 20 years</a:t>
            </a:r>
          </a:p>
          <a:p>
            <a:r>
              <a:rPr lang="en-CA" dirty="0"/>
              <a:t>Finding educated /skilled/trained labor</a:t>
            </a:r>
          </a:p>
          <a:p>
            <a:r>
              <a:rPr lang="en-CA" dirty="0"/>
              <a:t>Architects and Engineers only limited educated in this field</a:t>
            </a:r>
          </a:p>
          <a:p>
            <a:r>
              <a:rPr lang="en-CA" dirty="0"/>
              <a:t>No local equipment available</a:t>
            </a:r>
          </a:p>
          <a:p>
            <a:endParaRPr lang="en-CA" dirty="0"/>
          </a:p>
          <a:p>
            <a:endParaRPr lang="en-CA" dirty="0"/>
          </a:p>
          <a:p>
            <a:endParaRPr lang="en-CA" dirty="0"/>
          </a:p>
        </p:txBody>
      </p:sp>
      <p:sp>
        <p:nvSpPr>
          <p:cNvPr id="8" name="Rectangle 7"/>
          <p:cNvSpPr/>
          <p:nvPr/>
        </p:nvSpPr>
        <p:spPr>
          <a:xfrm>
            <a:off x="528981" y="6493162"/>
            <a:ext cx="149124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0121852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942182"/>
            <a:ext cx="6086475" cy="5915817"/>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3182CB-A3A1-4E61-81CF-17B7DA11DEC2}"/>
              </a:ext>
            </a:extLst>
          </p:cNvPr>
          <p:cNvSpPr>
            <a:spLocks noGrp="1"/>
          </p:cNvSpPr>
          <p:nvPr>
            <p:ph type="title"/>
          </p:nvPr>
        </p:nvSpPr>
        <p:spPr/>
        <p:txBody>
          <a:bodyPr/>
          <a:lstStyle/>
          <a:p>
            <a:r>
              <a:rPr lang="en-CA" dirty="0"/>
              <a:t>Pros and Cons</a:t>
            </a:r>
          </a:p>
        </p:txBody>
      </p:sp>
      <p:sp>
        <p:nvSpPr>
          <p:cNvPr id="3" name="Text Placeholder 2">
            <a:extLst>
              <a:ext uri="{FF2B5EF4-FFF2-40B4-BE49-F238E27FC236}">
                <a16:creationId xmlns:a16="http://schemas.microsoft.com/office/drawing/2014/main" id="{2040E641-139E-4E47-93A4-EDE4C42A36C9}"/>
              </a:ext>
            </a:extLst>
          </p:cNvPr>
          <p:cNvSpPr>
            <a:spLocks noGrp="1"/>
          </p:cNvSpPr>
          <p:nvPr>
            <p:ph type="body" idx="1"/>
          </p:nvPr>
        </p:nvSpPr>
        <p:spPr>
          <a:xfrm>
            <a:off x="1209681" y="1177922"/>
            <a:ext cx="5386917" cy="639762"/>
          </a:xfrm>
        </p:spPr>
        <p:txBody>
          <a:bodyPr/>
          <a:lstStyle/>
          <a:p>
            <a:r>
              <a:rPr lang="en-CA" dirty="0"/>
              <a:t>Advantages </a:t>
            </a:r>
          </a:p>
        </p:txBody>
      </p:sp>
      <p:sp>
        <p:nvSpPr>
          <p:cNvPr id="4" name="Content Placeholder 3">
            <a:extLst>
              <a:ext uri="{FF2B5EF4-FFF2-40B4-BE49-F238E27FC236}">
                <a16:creationId xmlns:a16="http://schemas.microsoft.com/office/drawing/2014/main" id="{E2F69C10-B59B-4A08-BC89-7E5E6A791992}"/>
              </a:ext>
            </a:extLst>
          </p:cNvPr>
          <p:cNvSpPr>
            <a:spLocks noGrp="1"/>
          </p:cNvSpPr>
          <p:nvPr>
            <p:ph sz="half" idx="2"/>
          </p:nvPr>
        </p:nvSpPr>
        <p:spPr>
          <a:xfrm>
            <a:off x="659608" y="1874830"/>
            <a:ext cx="5386917" cy="3951288"/>
          </a:xfrm>
        </p:spPr>
        <p:txBody>
          <a:bodyPr/>
          <a:lstStyle/>
          <a:p>
            <a:pPr lvl="0"/>
            <a:r>
              <a:rPr lang="en-CA" dirty="0"/>
              <a:t>Seldom change orders due to advanced planning, BIM and virtual models</a:t>
            </a:r>
          </a:p>
          <a:p>
            <a:r>
              <a:rPr lang="en-CA" dirty="0" smtClean="0"/>
              <a:t>More </a:t>
            </a:r>
            <a:r>
              <a:rPr lang="en-CA" dirty="0"/>
              <a:t>efficient transportation</a:t>
            </a:r>
          </a:p>
          <a:p>
            <a:r>
              <a:rPr lang="en-CA" dirty="0"/>
              <a:t>Less noise, dust and traffic on site</a:t>
            </a:r>
          </a:p>
          <a:p>
            <a:r>
              <a:rPr lang="en-CA" dirty="0"/>
              <a:t>Far shorter construction time on site</a:t>
            </a:r>
          </a:p>
          <a:p>
            <a:r>
              <a:rPr lang="en-CA" dirty="0"/>
              <a:t>Smaller risk for fire and theft</a:t>
            </a:r>
          </a:p>
        </p:txBody>
      </p:sp>
      <p:sp>
        <p:nvSpPr>
          <p:cNvPr id="5" name="Text Placeholder 4">
            <a:extLst>
              <a:ext uri="{FF2B5EF4-FFF2-40B4-BE49-F238E27FC236}">
                <a16:creationId xmlns:a16="http://schemas.microsoft.com/office/drawing/2014/main" id="{93E850F0-CA32-42D7-8821-3AF6A2613710}"/>
              </a:ext>
            </a:extLst>
          </p:cNvPr>
          <p:cNvSpPr>
            <a:spLocks noGrp="1"/>
          </p:cNvSpPr>
          <p:nvPr>
            <p:ph type="body" sz="quarter" idx="3"/>
          </p:nvPr>
        </p:nvSpPr>
        <p:spPr>
          <a:xfrm>
            <a:off x="6686291" y="1177922"/>
            <a:ext cx="5389033" cy="639762"/>
          </a:xfrm>
        </p:spPr>
        <p:txBody>
          <a:bodyPr/>
          <a:lstStyle/>
          <a:p>
            <a:r>
              <a:rPr lang="en-CA" dirty="0"/>
              <a:t>Challenges</a:t>
            </a:r>
          </a:p>
        </p:txBody>
      </p:sp>
      <p:sp>
        <p:nvSpPr>
          <p:cNvPr id="6" name="Content Placeholder 5">
            <a:extLst>
              <a:ext uri="{FF2B5EF4-FFF2-40B4-BE49-F238E27FC236}">
                <a16:creationId xmlns:a16="http://schemas.microsoft.com/office/drawing/2014/main" id="{7639F914-3DB6-431B-A1DE-EA298CD64B0D}"/>
              </a:ext>
            </a:extLst>
          </p:cNvPr>
          <p:cNvSpPr>
            <a:spLocks noGrp="1"/>
          </p:cNvSpPr>
          <p:nvPr>
            <p:ph sz="quarter" idx="4"/>
          </p:nvPr>
        </p:nvSpPr>
        <p:spPr>
          <a:xfrm>
            <a:off x="6150505" y="1874830"/>
            <a:ext cx="5389033" cy="3951288"/>
          </a:xfrm>
        </p:spPr>
        <p:txBody>
          <a:bodyPr/>
          <a:lstStyle/>
          <a:p>
            <a:r>
              <a:rPr lang="en-CA" dirty="0"/>
              <a:t>Change orders are usually very expensive</a:t>
            </a:r>
          </a:p>
          <a:p>
            <a:r>
              <a:rPr lang="en-CA" dirty="0"/>
              <a:t>Potentially large shipping distances</a:t>
            </a:r>
          </a:p>
          <a:p>
            <a:r>
              <a:rPr lang="en-CA" dirty="0"/>
              <a:t>Crane needed</a:t>
            </a:r>
          </a:p>
          <a:p>
            <a:r>
              <a:rPr lang="en-CA" dirty="0"/>
              <a:t>Site Inspections</a:t>
            </a:r>
          </a:p>
          <a:p>
            <a:r>
              <a:rPr lang="en-CA" dirty="0"/>
              <a:t>Highly detailed design required (BIM highly advisable)</a:t>
            </a:r>
          </a:p>
          <a:p>
            <a:r>
              <a:rPr lang="en-CA" dirty="0"/>
              <a:t>Perceived quality</a:t>
            </a:r>
          </a:p>
        </p:txBody>
      </p:sp>
      <p:sp>
        <p:nvSpPr>
          <p:cNvPr id="8" name="Rectangle 7"/>
          <p:cNvSpPr/>
          <p:nvPr/>
        </p:nvSpPr>
        <p:spPr>
          <a:xfrm>
            <a:off x="528981" y="6493162"/>
            <a:ext cx="149124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6923701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Discussion </a:t>
            </a:r>
            <a:r>
              <a:rPr lang="en-CA" dirty="0"/>
              <a:t>volumetric</a:t>
            </a:r>
            <a:endParaRPr lang="en-US" dirty="0"/>
          </a:p>
        </p:txBody>
      </p:sp>
      <p:sp>
        <p:nvSpPr>
          <p:cNvPr id="3" name="Content Placeholder 2"/>
          <p:cNvSpPr>
            <a:spLocks noGrp="1"/>
          </p:cNvSpPr>
          <p:nvPr>
            <p:ph idx="1"/>
          </p:nvPr>
        </p:nvSpPr>
        <p:spPr>
          <a:xfrm>
            <a:off x="1203002" y="1253834"/>
            <a:ext cx="10810322" cy="4114800"/>
          </a:xfrm>
        </p:spPr>
        <p:txBody>
          <a:bodyPr/>
          <a:lstStyle/>
          <a:p>
            <a:pPr marL="0" indent="0">
              <a:buNone/>
            </a:pPr>
            <a:r>
              <a:rPr lang="en-US" dirty="0" smtClean="0"/>
              <a:t>inherent </a:t>
            </a:r>
            <a:r>
              <a:rPr lang="en-US" dirty="0"/>
              <a:t>disadvantage of volumetric </a:t>
            </a:r>
            <a:r>
              <a:rPr lang="en-US" dirty="0" smtClean="0"/>
              <a:t>construction: </a:t>
            </a:r>
          </a:p>
          <a:p>
            <a:r>
              <a:rPr lang="en-US" dirty="0" smtClean="0"/>
              <a:t>all walls and floors/ceiling are double</a:t>
            </a:r>
          </a:p>
          <a:p>
            <a:r>
              <a:rPr lang="en-US" dirty="0" smtClean="0"/>
              <a:t>potential </a:t>
            </a:r>
            <a:r>
              <a:rPr lang="en-US" dirty="0"/>
              <a:t>gap between the walls and floor to ceiling can increase the risks of hidden channels allowing fire and smoke to </a:t>
            </a:r>
            <a:r>
              <a:rPr lang="en-US" dirty="0" smtClean="0"/>
              <a:t>travel</a:t>
            </a:r>
            <a:endParaRPr lang="en-CA" dirty="0"/>
          </a:p>
          <a:p>
            <a:pPr marL="0" indent="0">
              <a:buNone/>
            </a:pPr>
            <a:r>
              <a:rPr lang="en-US" dirty="0" smtClean="0"/>
              <a:t>volumetric </a:t>
            </a:r>
            <a:r>
              <a:rPr lang="en-US" dirty="0"/>
              <a:t>construction </a:t>
            </a:r>
            <a:r>
              <a:rPr lang="en-US" dirty="0" smtClean="0"/>
              <a:t>has </a:t>
            </a:r>
            <a:r>
              <a:rPr lang="en-US" dirty="0"/>
              <a:t>an advantage </a:t>
            </a:r>
            <a:r>
              <a:rPr lang="en-US" dirty="0" smtClean="0"/>
              <a:t>if:</a:t>
            </a:r>
          </a:p>
          <a:p>
            <a:r>
              <a:rPr lang="en-US" dirty="0" smtClean="0"/>
              <a:t>large </a:t>
            </a:r>
            <a:r>
              <a:rPr lang="en-US" dirty="0"/>
              <a:t>number of similar or identical modules are </a:t>
            </a:r>
            <a:r>
              <a:rPr lang="en-US" dirty="0" smtClean="0"/>
              <a:t>requested</a:t>
            </a:r>
          </a:p>
          <a:p>
            <a:r>
              <a:rPr lang="en-US" dirty="0" smtClean="0"/>
              <a:t>installation speed on site has to be extraordinary high (&gt; 1 floor per day).</a:t>
            </a:r>
            <a:endParaRPr lang="en-CA" dirty="0" smtClean="0"/>
          </a:p>
          <a:p>
            <a:r>
              <a:rPr lang="en-CA" dirty="0" smtClean="0"/>
              <a:t>well engineered t</a:t>
            </a:r>
            <a:r>
              <a:rPr lang="en-US" dirty="0" smtClean="0"/>
              <a:t>he potential gap and separation between the walls and floor to ceiling can increase the acoustic performance of the finished building.</a:t>
            </a:r>
            <a:endParaRPr lang="en-CA" dirty="0"/>
          </a:p>
        </p:txBody>
      </p:sp>
      <p:sp>
        <p:nvSpPr>
          <p:cNvPr id="4" name="Rectangle 3"/>
          <p:cNvSpPr/>
          <p:nvPr/>
        </p:nvSpPr>
        <p:spPr>
          <a:xfrm>
            <a:off x="528981" y="6493162"/>
            <a:ext cx="149124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6555319"/>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Current fundamental differences in modular construction</a:t>
            </a:r>
          </a:p>
        </p:txBody>
      </p:sp>
      <p:sp>
        <p:nvSpPr>
          <p:cNvPr id="3" name="Content Placeholder 2"/>
          <p:cNvSpPr>
            <a:spLocks noGrp="1"/>
          </p:cNvSpPr>
          <p:nvPr>
            <p:ph idx="1"/>
          </p:nvPr>
        </p:nvSpPr>
        <p:spPr>
          <a:xfrm>
            <a:off x="659413" y="1925351"/>
            <a:ext cx="5255611" cy="4114800"/>
          </a:xfrm>
        </p:spPr>
        <p:txBody>
          <a:bodyPr/>
          <a:lstStyle/>
          <a:p>
            <a:r>
              <a:rPr lang="en-US" sz="2000" dirty="0"/>
              <a:t>2D components are connected into a 3D structure as soon as possible (Level 1a). Many ergonomic advantages to optimize productivity and quality are not utilized.</a:t>
            </a:r>
          </a:p>
          <a:p>
            <a:r>
              <a:rPr lang="en-US" sz="2000" dirty="0"/>
              <a:t>Modular construction often used as default, not always questioning if this is the most efficient method</a:t>
            </a:r>
          </a:p>
          <a:p>
            <a:endParaRPr lang="en-CA" sz="2000" dirty="0"/>
          </a:p>
        </p:txBody>
      </p:sp>
      <p:sp>
        <p:nvSpPr>
          <p:cNvPr id="4" name="Content Placeholder 2"/>
          <p:cNvSpPr txBox="1">
            <a:spLocks/>
          </p:cNvSpPr>
          <p:nvPr/>
        </p:nvSpPr>
        <p:spPr bwMode="auto">
          <a:xfrm>
            <a:off x="6162482" y="1928855"/>
            <a:ext cx="5623117" cy="3646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r>
              <a:rPr lang="en-US" sz="2000" dirty="0"/>
              <a:t>2D components have been fabricated and finished as far as possible (Level 2a or 2b)</a:t>
            </a:r>
          </a:p>
          <a:p>
            <a:r>
              <a:rPr lang="en-US" sz="2000" dirty="0"/>
              <a:t>Modular construction only used if it truly makes sense (e.g. large number of repetition, extreme fast construction period on site necessary), 2D panels will be connected to 3D structure and then shipped to site.</a:t>
            </a:r>
          </a:p>
          <a:p>
            <a:endParaRPr lang="en-CA" sz="2000" kern="0" dirty="0"/>
          </a:p>
        </p:txBody>
      </p:sp>
      <p:sp>
        <p:nvSpPr>
          <p:cNvPr id="5" name="Rectangle 4"/>
          <p:cNvSpPr/>
          <p:nvPr/>
        </p:nvSpPr>
        <p:spPr>
          <a:xfrm rot="20334108">
            <a:off x="3717850" y="514926"/>
            <a:ext cx="4279106" cy="584775"/>
          </a:xfrm>
          <a:prstGeom prst="rect">
            <a:avLst/>
          </a:prstGeom>
          <a:noFill/>
        </p:spPr>
        <p:txBody>
          <a:bodyPr wrap="square" lIns="91440" tIns="45720" rIns="91440" bIns="45720">
            <a:spAutoFit/>
          </a:bodyPr>
          <a:lstStyle/>
          <a:p>
            <a:pPr algn="ctr"/>
            <a:r>
              <a:rPr lang="en-US" sz="3200" b="1" cap="none" spc="0" dirty="0">
                <a:ln w="19050">
                  <a:solidFill>
                    <a:srgbClr val="FF0000"/>
                  </a:solidFill>
                  <a:prstDash val="solid"/>
                </a:ln>
                <a:solidFill>
                  <a:schemeClr val="bg1"/>
                </a:solidFill>
                <a:effectLst>
                  <a:innerShdw blurRad="177800">
                    <a:schemeClr val="accent3">
                      <a:lumMod val="50000"/>
                    </a:schemeClr>
                  </a:innerShdw>
                </a:effectLst>
                <a:latin typeface="Calibri" panose="020F0502020204030204" pitchFamily="34" charset="0"/>
                <a:cs typeface="Calibri" panose="020F0502020204030204" pitchFamily="34" charset="0"/>
              </a:rPr>
              <a:t>Warning: Simplification</a:t>
            </a:r>
          </a:p>
        </p:txBody>
      </p:sp>
      <p:sp>
        <p:nvSpPr>
          <p:cNvPr id="6" name="Content Placeholder 2"/>
          <p:cNvSpPr txBox="1">
            <a:spLocks/>
          </p:cNvSpPr>
          <p:nvPr/>
        </p:nvSpPr>
        <p:spPr bwMode="auto">
          <a:xfrm>
            <a:off x="1171083" y="1253834"/>
            <a:ext cx="5255611" cy="694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a:buFont typeface="Wingdings" panose="05000000000000000000" pitchFamily="2" charset="2"/>
              <a:buNone/>
            </a:pPr>
            <a:r>
              <a:rPr lang="en-CA" sz="3200" kern="0" dirty="0"/>
              <a:t>North America</a:t>
            </a:r>
          </a:p>
          <a:p>
            <a:pPr marL="0" indent="0">
              <a:buNone/>
            </a:pPr>
            <a:endParaRPr lang="en-CA" kern="0" dirty="0"/>
          </a:p>
        </p:txBody>
      </p:sp>
      <p:sp>
        <p:nvSpPr>
          <p:cNvPr id="7" name="Content Placeholder 2"/>
          <p:cNvSpPr txBox="1">
            <a:spLocks/>
          </p:cNvSpPr>
          <p:nvPr/>
        </p:nvSpPr>
        <p:spPr bwMode="auto">
          <a:xfrm>
            <a:off x="6674152" y="1253834"/>
            <a:ext cx="5623117" cy="59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a:buNone/>
            </a:pPr>
            <a:r>
              <a:rPr lang="en-CA" sz="3200" kern="0" dirty="0"/>
              <a:t>Central Europe</a:t>
            </a:r>
          </a:p>
          <a:p>
            <a:pPr marL="0" indent="0">
              <a:buNone/>
            </a:pPr>
            <a:endParaRPr lang="en-CA" kern="0" dirty="0"/>
          </a:p>
        </p:txBody>
      </p:sp>
      <p:pic>
        <p:nvPicPr>
          <p:cNvPr id="8" name="Content Placeholder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1310096" y="4246143"/>
            <a:ext cx="2174375" cy="1630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93261" y="4246144"/>
            <a:ext cx="3765203" cy="1630781"/>
          </a:xfrm>
          <a:prstGeom prst="rect">
            <a:avLst/>
          </a:prstGeom>
        </p:spPr>
      </p:pic>
      <p:sp>
        <p:nvSpPr>
          <p:cNvPr id="13" name="Rectangle 12"/>
          <p:cNvSpPr/>
          <p:nvPr/>
        </p:nvSpPr>
        <p:spPr>
          <a:xfrm>
            <a:off x="528981" y="6493162"/>
            <a:ext cx="2082621"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Photos, 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276151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Current fundamental differences in modular construction</a:t>
            </a:r>
          </a:p>
        </p:txBody>
      </p:sp>
      <p:sp>
        <p:nvSpPr>
          <p:cNvPr id="3" name="Content Placeholder 2"/>
          <p:cNvSpPr>
            <a:spLocks noGrp="1"/>
          </p:cNvSpPr>
          <p:nvPr>
            <p:ph idx="1"/>
          </p:nvPr>
        </p:nvSpPr>
        <p:spPr>
          <a:xfrm>
            <a:off x="659413" y="1918210"/>
            <a:ext cx="5255611" cy="4114800"/>
          </a:xfrm>
        </p:spPr>
        <p:txBody>
          <a:bodyPr/>
          <a:lstStyle/>
          <a:p>
            <a:r>
              <a:rPr lang="en-US" sz="2000" dirty="0"/>
              <a:t>Membranes, insulation, electrical, plumbing and other services, drywall, cladding etc. are often either installed off-site in 3D structure or installed on-site.</a:t>
            </a:r>
          </a:p>
          <a:p>
            <a:r>
              <a:rPr lang="en-US" sz="2000" dirty="0"/>
              <a:t>Three-dimensional elements can be shipped relatively “raw” or fully finished from a factory to a project site for integration into a permanent or semi-permanent building. </a:t>
            </a:r>
          </a:p>
          <a:p>
            <a:endParaRPr lang="en-CA" sz="2000" dirty="0"/>
          </a:p>
        </p:txBody>
      </p:sp>
      <p:sp>
        <p:nvSpPr>
          <p:cNvPr id="4" name="Content Placeholder 2"/>
          <p:cNvSpPr txBox="1">
            <a:spLocks/>
          </p:cNvSpPr>
          <p:nvPr/>
        </p:nvSpPr>
        <p:spPr bwMode="auto">
          <a:xfrm>
            <a:off x="6162482" y="1918210"/>
            <a:ext cx="562311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r>
              <a:rPr lang="en-US" sz="2000" dirty="0"/>
              <a:t>Typically all services (electrical, plumbing, ventilation etc.) are preinstalled, using “plug &amp; play” on site. Modules are fully finished including final surface of walls, ceiling and floor and built-in furniture are installed as well. </a:t>
            </a:r>
          </a:p>
          <a:p>
            <a:endParaRPr lang="en-CA" sz="2000" kern="0" dirty="0"/>
          </a:p>
        </p:txBody>
      </p:sp>
      <p:sp>
        <p:nvSpPr>
          <p:cNvPr id="5" name="Rectangle 4"/>
          <p:cNvSpPr/>
          <p:nvPr/>
        </p:nvSpPr>
        <p:spPr>
          <a:xfrm rot="20334108">
            <a:off x="3717850" y="514926"/>
            <a:ext cx="4279106" cy="584775"/>
          </a:xfrm>
          <a:prstGeom prst="rect">
            <a:avLst/>
          </a:prstGeom>
          <a:noFill/>
        </p:spPr>
        <p:txBody>
          <a:bodyPr wrap="square" lIns="91440" tIns="45720" rIns="91440" bIns="45720">
            <a:spAutoFit/>
          </a:bodyPr>
          <a:lstStyle/>
          <a:p>
            <a:pPr algn="ctr"/>
            <a:r>
              <a:rPr lang="en-US" sz="3200" b="1" cap="none" spc="0" dirty="0">
                <a:ln w="19050">
                  <a:solidFill>
                    <a:srgbClr val="FF0000"/>
                  </a:solidFill>
                  <a:prstDash val="solid"/>
                </a:ln>
                <a:solidFill>
                  <a:schemeClr val="bg1"/>
                </a:solidFill>
                <a:effectLst>
                  <a:innerShdw blurRad="177800">
                    <a:schemeClr val="accent3">
                      <a:lumMod val="50000"/>
                    </a:schemeClr>
                  </a:innerShdw>
                </a:effectLst>
                <a:latin typeface="Calibri" panose="020F0502020204030204" pitchFamily="34" charset="0"/>
                <a:cs typeface="Calibri" panose="020F0502020204030204" pitchFamily="34" charset="0"/>
              </a:rPr>
              <a:t>Warning: Simplification</a:t>
            </a:r>
          </a:p>
        </p:txBody>
      </p:sp>
      <p:sp>
        <p:nvSpPr>
          <p:cNvPr id="6" name="Content Placeholder 2"/>
          <p:cNvSpPr txBox="1">
            <a:spLocks/>
          </p:cNvSpPr>
          <p:nvPr/>
        </p:nvSpPr>
        <p:spPr bwMode="auto">
          <a:xfrm>
            <a:off x="1180605" y="1284787"/>
            <a:ext cx="5255611" cy="694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a:buFont typeface="Wingdings" panose="05000000000000000000" pitchFamily="2" charset="2"/>
              <a:buNone/>
            </a:pPr>
            <a:r>
              <a:rPr lang="en-CA" sz="3200" kern="0" dirty="0"/>
              <a:t>North America</a:t>
            </a:r>
          </a:p>
          <a:p>
            <a:pPr marL="0" indent="0">
              <a:buNone/>
            </a:pPr>
            <a:endParaRPr lang="en-CA" kern="0" dirty="0"/>
          </a:p>
        </p:txBody>
      </p:sp>
      <p:sp>
        <p:nvSpPr>
          <p:cNvPr id="7" name="Content Placeholder 2"/>
          <p:cNvSpPr txBox="1">
            <a:spLocks/>
          </p:cNvSpPr>
          <p:nvPr/>
        </p:nvSpPr>
        <p:spPr bwMode="auto">
          <a:xfrm>
            <a:off x="6683674" y="1284787"/>
            <a:ext cx="5623117" cy="59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a:buNone/>
            </a:pPr>
            <a:r>
              <a:rPr lang="en-CA" sz="3200" kern="0" dirty="0"/>
              <a:t>Central Europe</a:t>
            </a:r>
          </a:p>
          <a:p>
            <a:pPr marL="0" indent="0">
              <a:buNone/>
            </a:pPr>
            <a:endParaRPr lang="en-CA" kern="0" dirty="0"/>
          </a:p>
        </p:txBody>
      </p:sp>
      <p:pic>
        <p:nvPicPr>
          <p:cNvPr id="8" name="Content Placeholder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6792511" y="3632676"/>
            <a:ext cx="3108727" cy="1748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6683674" y="5381335"/>
            <a:ext cx="1310102" cy="307777"/>
          </a:xfrm>
          <a:prstGeom prst="rect">
            <a:avLst/>
          </a:prstGeom>
        </p:spPr>
        <p:txBody>
          <a:bodyPr wrap="none">
            <a:spAutoFit/>
          </a:bodyPr>
          <a:lstStyle/>
          <a:p>
            <a:r>
              <a:rPr lang="en-US" sz="1400" dirty="0">
                <a:solidFill>
                  <a:srgbClr val="4D4D4D"/>
                </a:solidFill>
                <a:latin typeface="Calibri" panose="020F0502020204030204" pitchFamily="34" charset="0"/>
                <a:cs typeface="Calibri" panose="020F0502020204030204" pitchFamily="34" charset="0"/>
              </a:rPr>
              <a:t>Photo: HOMAG</a:t>
            </a:r>
            <a:endParaRPr lang="en-CA" sz="1400" dirty="0">
              <a:solidFill>
                <a:srgbClr val="4D4D4D"/>
              </a:solidFill>
              <a:latin typeface="Calibri" panose="020F0502020204030204" pitchFamily="34" charset="0"/>
              <a:cs typeface="Calibri" panose="020F0502020204030204" pitchFamily="34" charset="0"/>
            </a:endParaRPr>
          </a:p>
        </p:txBody>
      </p:sp>
      <p:sp>
        <p:nvSpPr>
          <p:cNvPr id="10" name="Rectangle 9"/>
          <p:cNvSpPr/>
          <p:nvPr/>
        </p:nvSpPr>
        <p:spPr>
          <a:xfrm>
            <a:off x="528981" y="6493162"/>
            <a:ext cx="149124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20661507"/>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Current fundamental differences in modular construction</a:t>
            </a:r>
          </a:p>
        </p:txBody>
      </p:sp>
      <p:sp>
        <p:nvSpPr>
          <p:cNvPr id="3" name="Content Placeholder 2"/>
          <p:cNvSpPr>
            <a:spLocks noGrp="1"/>
          </p:cNvSpPr>
          <p:nvPr>
            <p:ph idx="1"/>
          </p:nvPr>
        </p:nvSpPr>
        <p:spPr>
          <a:xfrm>
            <a:off x="659413" y="1866938"/>
            <a:ext cx="5255611" cy="3501696"/>
          </a:xfrm>
        </p:spPr>
        <p:txBody>
          <a:bodyPr/>
          <a:lstStyle/>
          <a:p>
            <a:r>
              <a:rPr lang="en-US" dirty="0"/>
              <a:t>Modular prefabrication is often very obviously visible after the building is finished. </a:t>
            </a:r>
            <a:r>
              <a:rPr lang="en-US" dirty="0" smtClean="0"/>
              <a:t>Architects are challenged to create good architecture.</a:t>
            </a:r>
            <a:endParaRPr lang="en-US" dirty="0"/>
          </a:p>
          <a:p>
            <a:endParaRPr lang="en-CA" dirty="0"/>
          </a:p>
        </p:txBody>
      </p:sp>
      <p:sp>
        <p:nvSpPr>
          <p:cNvPr id="4" name="Content Placeholder 2"/>
          <p:cNvSpPr txBox="1">
            <a:spLocks/>
          </p:cNvSpPr>
          <p:nvPr/>
        </p:nvSpPr>
        <p:spPr bwMode="auto">
          <a:xfrm>
            <a:off x="6162482" y="1866938"/>
            <a:ext cx="5623117" cy="3501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r>
              <a:rPr lang="en-US" dirty="0"/>
              <a:t>To be more architecturally appealing, ideally the level of prefabrication is not obviously visible after the building is finished. </a:t>
            </a:r>
            <a:endParaRPr lang="en-CA" dirty="0"/>
          </a:p>
          <a:p>
            <a:endParaRPr lang="en-CA" kern="0" dirty="0"/>
          </a:p>
        </p:txBody>
      </p:sp>
      <p:sp>
        <p:nvSpPr>
          <p:cNvPr id="5" name="Rectangle 4"/>
          <p:cNvSpPr/>
          <p:nvPr/>
        </p:nvSpPr>
        <p:spPr>
          <a:xfrm rot="20334108">
            <a:off x="3717850" y="514926"/>
            <a:ext cx="4279106" cy="584775"/>
          </a:xfrm>
          <a:prstGeom prst="rect">
            <a:avLst/>
          </a:prstGeom>
          <a:noFill/>
        </p:spPr>
        <p:txBody>
          <a:bodyPr wrap="square" lIns="91440" tIns="45720" rIns="91440" bIns="45720">
            <a:spAutoFit/>
          </a:bodyPr>
          <a:lstStyle/>
          <a:p>
            <a:pPr algn="ctr"/>
            <a:r>
              <a:rPr lang="en-US" sz="3200" b="1" cap="none" spc="0" dirty="0">
                <a:ln w="19050">
                  <a:solidFill>
                    <a:srgbClr val="FF0000"/>
                  </a:solidFill>
                  <a:prstDash val="solid"/>
                </a:ln>
                <a:solidFill>
                  <a:schemeClr val="bg1"/>
                </a:solidFill>
                <a:effectLst>
                  <a:innerShdw blurRad="177800">
                    <a:schemeClr val="accent3">
                      <a:lumMod val="50000"/>
                    </a:schemeClr>
                  </a:innerShdw>
                </a:effectLst>
                <a:latin typeface="Calibri" panose="020F0502020204030204" pitchFamily="34" charset="0"/>
                <a:cs typeface="Calibri" panose="020F0502020204030204" pitchFamily="34" charset="0"/>
              </a:rPr>
              <a:t>Warning: Simplification</a:t>
            </a:r>
          </a:p>
        </p:txBody>
      </p:sp>
      <p:sp>
        <p:nvSpPr>
          <p:cNvPr id="6" name="Content Placeholder 2"/>
          <p:cNvSpPr txBox="1">
            <a:spLocks/>
          </p:cNvSpPr>
          <p:nvPr/>
        </p:nvSpPr>
        <p:spPr bwMode="auto">
          <a:xfrm>
            <a:off x="1180606" y="1270501"/>
            <a:ext cx="5255611" cy="694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a:buFont typeface="Wingdings" panose="05000000000000000000" pitchFamily="2" charset="2"/>
              <a:buNone/>
            </a:pPr>
            <a:r>
              <a:rPr lang="en-CA" sz="3200" kern="0" dirty="0"/>
              <a:t>North America</a:t>
            </a:r>
          </a:p>
          <a:p>
            <a:pPr marL="0" indent="0">
              <a:buNone/>
            </a:pPr>
            <a:endParaRPr lang="en-CA" kern="0" dirty="0"/>
          </a:p>
        </p:txBody>
      </p:sp>
      <p:sp>
        <p:nvSpPr>
          <p:cNvPr id="7" name="Content Placeholder 2"/>
          <p:cNvSpPr txBox="1">
            <a:spLocks/>
          </p:cNvSpPr>
          <p:nvPr/>
        </p:nvSpPr>
        <p:spPr bwMode="auto">
          <a:xfrm>
            <a:off x="6683675" y="1270501"/>
            <a:ext cx="5623117" cy="59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a:buNone/>
            </a:pPr>
            <a:r>
              <a:rPr lang="en-CA" sz="3200" kern="0" dirty="0"/>
              <a:t>Central Europe</a:t>
            </a:r>
          </a:p>
          <a:p>
            <a:pPr marL="0" indent="0">
              <a:buNone/>
            </a:pPr>
            <a:endParaRPr lang="en-CA" kern="0" dirty="0"/>
          </a:p>
        </p:txBody>
      </p:sp>
      <p:pic>
        <p:nvPicPr>
          <p:cNvPr id="8" name="Picture 6" descr="Construction Process | Modular Buildings | Metric Modula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10161" y="3449859"/>
            <a:ext cx="3240906" cy="216165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lpenhotel Ammerwald (Österreich Reutte) - Booking.co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76346" y="3449859"/>
            <a:ext cx="3243755" cy="216165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213124" y="5618662"/>
            <a:ext cx="2093715" cy="307777"/>
          </a:xfrm>
          <a:prstGeom prst="rect">
            <a:avLst/>
          </a:prstGeom>
        </p:spPr>
        <p:txBody>
          <a:bodyPr wrap="none">
            <a:spAutoFit/>
          </a:bodyPr>
          <a:lstStyle/>
          <a:p>
            <a:r>
              <a:rPr lang="en-US" sz="1400" dirty="0">
                <a:solidFill>
                  <a:srgbClr val="4D4D4D"/>
                </a:solidFill>
                <a:latin typeface="Calibri" panose="020F0502020204030204" pitchFamily="34" charset="0"/>
                <a:cs typeface="Calibri" panose="020F0502020204030204" pitchFamily="34" charset="0"/>
              </a:rPr>
              <a:t>Photo: METRIC MODULAR</a:t>
            </a:r>
            <a:endParaRPr lang="en-CA" sz="1400" dirty="0">
              <a:solidFill>
                <a:srgbClr val="4D4D4D"/>
              </a:solidFill>
              <a:latin typeface="Calibri" panose="020F0502020204030204" pitchFamily="34" charset="0"/>
              <a:cs typeface="Calibri" panose="020F0502020204030204" pitchFamily="34" charset="0"/>
            </a:endParaRPr>
          </a:p>
        </p:txBody>
      </p:sp>
      <p:sp>
        <p:nvSpPr>
          <p:cNvPr id="12" name="Rectangle 11"/>
          <p:cNvSpPr/>
          <p:nvPr/>
        </p:nvSpPr>
        <p:spPr>
          <a:xfrm>
            <a:off x="528981" y="6493162"/>
            <a:ext cx="149124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4" name="Rectangle 13"/>
          <p:cNvSpPr/>
          <p:nvPr/>
        </p:nvSpPr>
        <p:spPr>
          <a:xfrm>
            <a:off x="6685606" y="5618662"/>
            <a:ext cx="2607702" cy="307777"/>
          </a:xfrm>
          <a:prstGeom prst="rect">
            <a:avLst/>
          </a:prstGeom>
        </p:spPr>
        <p:txBody>
          <a:bodyPr wrap="none">
            <a:spAutoFit/>
          </a:bodyPr>
          <a:lstStyle/>
          <a:p>
            <a:r>
              <a:rPr lang="en-US" sz="1400" dirty="0">
                <a:solidFill>
                  <a:srgbClr val="4D4D4D"/>
                </a:solidFill>
                <a:latin typeface="Calibri" panose="020F0502020204030204" pitchFamily="34" charset="0"/>
                <a:cs typeface="Calibri" panose="020F0502020204030204" pitchFamily="34" charset="0"/>
              </a:rPr>
              <a:t>Photo: KAUFMANN BAUSYSTEME</a:t>
            </a:r>
            <a:endParaRPr lang="en-CA" sz="1400" dirty="0">
              <a:solidFill>
                <a:srgbClr val="4D4D4D"/>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332098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Prefab </a:t>
            </a:r>
            <a:r>
              <a:rPr lang="en-CA" dirty="0" smtClean="0"/>
              <a:t>may </a:t>
            </a:r>
            <a:r>
              <a:rPr lang="en-CA" dirty="0" smtClean="0"/>
              <a:t>not </a:t>
            </a:r>
            <a:r>
              <a:rPr lang="en-CA" dirty="0"/>
              <a:t>make sense if:</a:t>
            </a:r>
            <a:endParaRPr lang="en-US" dirty="0"/>
          </a:p>
        </p:txBody>
      </p:sp>
      <p:sp>
        <p:nvSpPr>
          <p:cNvPr id="3" name="Content Placeholder 2"/>
          <p:cNvSpPr>
            <a:spLocks noGrp="1"/>
          </p:cNvSpPr>
          <p:nvPr>
            <p:ph idx="1"/>
          </p:nvPr>
        </p:nvSpPr>
        <p:spPr>
          <a:xfrm>
            <a:off x="659414" y="1253834"/>
            <a:ext cx="9356124" cy="1632241"/>
          </a:xfrm>
        </p:spPr>
        <p:txBody>
          <a:bodyPr/>
          <a:lstStyle/>
          <a:p>
            <a:r>
              <a:rPr lang="en-US" dirty="0"/>
              <a:t>Low thermal performance is requested</a:t>
            </a:r>
          </a:p>
          <a:p>
            <a:r>
              <a:rPr lang="en-US" dirty="0" smtClean="0"/>
              <a:t>Lesser </a:t>
            </a:r>
            <a:r>
              <a:rPr lang="en-US" dirty="0"/>
              <a:t>quality is </a:t>
            </a:r>
            <a:r>
              <a:rPr lang="en-US" dirty="0" smtClean="0"/>
              <a:t>sufficient</a:t>
            </a:r>
          </a:p>
          <a:p>
            <a:r>
              <a:rPr lang="en-US" dirty="0"/>
              <a:t>Long construction periods </a:t>
            </a:r>
            <a:r>
              <a:rPr lang="en-US" dirty="0" smtClean="0"/>
              <a:t>acceptable</a:t>
            </a:r>
            <a:endParaRPr lang="en-US" dirty="0"/>
          </a:p>
          <a:p>
            <a:r>
              <a:rPr lang="en-US" b="1" dirty="0"/>
              <a:t>The same methods and sequence of on-site construction are used and are just moved in a controlled environment</a:t>
            </a:r>
          </a:p>
        </p:txBody>
      </p:sp>
      <p:sp>
        <p:nvSpPr>
          <p:cNvPr id="4" name="Title 1"/>
          <p:cNvSpPr txBox="1">
            <a:spLocks/>
          </p:cNvSpPr>
          <p:nvPr/>
        </p:nvSpPr>
        <p:spPr bwMode="auto">
          <a:xfrm>
            <a:off x="1205378" y="3705317"/>
            <a:ext cx="1053918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4D4D4D"/>
                </a:solidFill>
                <a:latin typeface="Calibri" pitchFamily="34" charset="0"/>
                <a:ea typeface="MS PGothic" pitchFamily="34" charset="-128"/>
                <a:cs typeface="+mj-cs"/>
              </a:defRPr>
            </a:lvl1pPr>
            <a:lvl2pPr algn="l" rtl="0" eaLnBrk="0" fontAlgn="base" hangingPunct="0">
              <a:spcBef>
                <a:spcPct val="0"/>
              </a:spcBef>
              <a:spcAft>
                <a:spcPct val="0"/>
              </a:spcAft>
              <a:defRPr sz="3200">
                <a:solidFill>
                  <a:srgbClr val="4D4D4D"/>
                </a:solidFill>
                <a:latin typeface="Calibri" pitchFamily="34" charset="0"/>
                <a:ea typeface="MS PGothic" pitchFamily="34" charset="-128"/>
              </a:defRPr>
            </a:lvl2pPr>
            <a:lvl3pPr algn="l" rtl="0" eaLnBrk="0" fontAlgn="base" hangingPunct="0">
              <a:spcBef>
                <a:spcPct val="0"/>
              </a:spcBef>
              <a:spcAft>
                <a:spcPct val="0"/>
              </a:spcAft>
              <a:defRPr sz="3200">
                <a:solidFill>
                  <a:srgbClr val="4D4D4D"/>
                </a:solidFill>
                <a:latin typeface="Calibri" pitchFamily="34" charset="0"/>
                <a:ea typeface="MS PGothic" pitchFamily="34" charset="-128"/>
              </a:defRPr>
            </a:lvl3pPr>
            <a:lvl4pPr algn="l" rtl="0" eaLnBrk="0" fontAlgn="base" hangingPunct="0">
              <a:spcBef>
                <a:spcPct val="0"/>
              </a:spcBef>
              <a:spcAft>
                <a:spcPct val="0"/>
              </a:spcAft>
              <a:defRPr sz="3200">
                <a:solidFill>
                  <a:srgbClr val="4D4D4D"/>
                </a:solidFill>
                <a:latin typeface="Calibri" pitchFamily="34" charset="0"/>
                <a:ea typeface="MS PGothic" pitchFamily="34" charset="-128"/>
              </a:defRPr>
            </a:lvl4pPr>
            <a:lvl5pPr algn="l" rtl="0" eaLnBrk="0" fontAlgn="base" hangingPunct="0">
              <a:spcBef>
                <a:spcPct val="0"/>
              </a:spcBef>
              <a:spcAft>
                <a:spcPct val="0"/>
              </a:spcAft>
              <a:defRPr sz="3200">
                <a:solidFill>
                  <a:srgbClr val="4D4D4D"/>
                </a:solidFill>
                <a:latin typeface="Calibri" pitchFamily="34" charset="0"/>
                <a:ea typeface="MS PGothic" pitchFamily="34" charset="-128"/>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r>
              <a:rPr lang="en-CA" kern="0" dirty="0"/>
              <a:t>Prefab is challenging if:</a:t>
            </a:r>
            <a:endParaRPr lang="en-US" kern="0" dirty="0"/>
          </a:p>
        </p:txBody>
      </p:sp>
      <p:sp>
        <p:nvSpPr>
          <p:cNvPr id="5" name="Content Placeholder 2"/>
          <p:cNvSpPr txBox="1">
            <a:spLocks/>
          </p:cNvSpPr>
          <p:nvPr/>
        </p:nvSpPr>
        <p:spPr bwMode="auto">
          <a:xfrm>
            <a:off x="623888" y="4650759"/>
            <a:ext cx="10934892" cy="1632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r>
              <a:rPr lang="en-US" kern="0" dirty="0"/>
              <a:t>Industry is not sufficiently trained</a:t>
            </a:r>
          </a:p>
          <a:p>
            <a:r>
              <a:rPr lang="en-US" kern="0" dirty="0"/>
              <a:t>Prefabrication has </a:t>
            </a:r>
            <a:r>
              <a:rPr lang="en-US" kern="0" dirty="0" smtClean="0"/>
              <a:t>historically a suboptimal reputation in North America</a:t>
            </a:r>
            <a:endParaRPr lang="en-US" kern="0" dirty="0"/>
          </a:p>
          <a:p>
            <a:r>
              <a:rPr lang="en-US" kern="0" dirty="0"/>
              <a:t>Building Inspection system </a:t>
            </a:r>
            <a:r>
              <a:rPr lang="en-US" kern="0" dirty="0" smtClean="0"/>
              <a:t>is not prepared for </a:t>
            </a:r>
            <a:r>
              <a:rPr lang="en-US" kern="0" dirty="0"/>
              <a:t>advanced construction </a:t>
            </a:r>
            <a:r>
              <a:rPr lang="en-US" kern="0" dirty="0" smtClean="0"/>
              <a:t>methods</a:t>
            </a:r>
          </a:p>
          <a:p>
            <a:pPr marL="0" indent="0">
              <a:buNone/>
            </a:pPr>
            <a:endParaRPr lang="en-US" kern="0" dirty="0"/>
          </a:p>
        </p:txBody>
      </p:sp>
      <p:sp>
        <p:nvSpPr>
          <p:cNvPr id="6" name="Rectangle 5"/>
          <p:cNvSpPr/>
          <p:nvPr/>
        </p:nvSpPr>
        <p:spPr>
          <a:xfrm>
            <a:off x="528981" y="6493162"/>
            <a:ext cx="149124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107487"/>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Prefab makes sense if:</a:t>
            </a:r>
            <a:endParaRPr lang="en-US" dirty="0"/>
          </a:p>
        </p:txBody>
      </p:sp>
      <p:sp>
        <p:nvSpPr>
          <p:cNvPr id="3" name="Content Placeholder 2"/>
          <p:cNvSpPr>
            <a:spLocks noGrp="1"/>
          </p:cNvSpPr>
          <p:nvPr>
            <p:ph idx="1"/>
          </p:nvPr>
        </p:nvSpPr>
        <p:spPr>
          <a:xfrm>
            <a:off x="659414" y="1253834"/>
            <a:ext cx="10934892" cy="4114800"/>
          </a:xfrm>
        </p:spPr>
        <p:txBody>
          <a:bodyPr/>
          <a:lstStyle/>
          <a:p>
            <a:r>
              <a:rPr lang="en-US" dirty="0"/>
              <a:t>The required thermal performance of the envelope is higher (&gt; 6 inch insulation)</a:t>
            </a:r>
          </a:p>
          <a:p>
            <a:r>
              <a:rPr lang="en-US" dirty="0"/>
              <a:t>High overall quality level is requested</a:t>
            </a:r>
          </a:p>
          <a:p>
            <a:r>
              <a:rPr lang="en-US" dirty="0"/>
              <a:t>Prefab companies are capable of delivering high quality </a:t>
            </a:r>
          </a:p>
          <a:p>
            <a:r>
              <a:rPr lang="en-US" dirty="0"/>
              <a:t>A large part of the optimization potential is utilized </a:t>
            </a:r>
          </a:p>
          <a:p>
            <a:r>
              <a:rPr lang="en-US" dirty="0"/>
              <a:t>L</a:t>
            </a:r>
            <a:r>
              <a:rPr lang="en-US" dirty="0" smtClean="0"/>
              <a:t>ots </a:t>
            </a:r>
            <a:r>
              <a:rPr lang="en-US" dirty="0"/>
              <a:t>of precipitation or cold </a:t>
            </a:r>
            <a:r>
              <a:rPr lang="en-US" dirty="0" smtClean="0"/>
              <a:t>temperatures are expected</a:t>
            </a:r>
            <a:endParaRPr lang="en-US" dirty="0"/>
          </a:p>
          <a:p>
            <a:r>
              <a:rPr lang="en-US" dirty="0"/>
              <a:t>It is difficult to get skilled trades on site</a:t>
            </a:r>
          </a:p>
        </p:txBody>
      </p:sp>
      <p:sp>
        <p:nvSpPr>
          <p:cNvPr id="4" name="Rectangle 3"/>
          <p:cNvSpPr/>
          <p:nvPr/>
        </p:nvSpPr>
        <p:spPr>
          <a:xfrm>
            <a:off x="528981" y="6493162"/>
            <a:ext cx="149124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6363901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002" y="198296"/>
            <a:ext cx="10539185" cy="719137"/>
          </a:xfrm>
        </p:spPr>
        <p:txBody>
          <a:bodyPr/>
          <a:lstStyle/>
          <a:p>
            <a:r>
              <a:rPr lang="en-CA" dirty="0"/>
              <a:t>Parametric Wood Construction</a:t>
            </a:r>
          </a:p>
        </p:txBody>
      </p:sp>
      <p:sp>
        <p:nvSpPr>
          <p:cNvPr id="3" name="Content Placeholder 2"/>
          <p:cNvSpPr>
            <a:spLocks noGrp="1"/>
          </p:cNvSpPr>
          <p:nvPr>
            <p:ph idx="1"/>
          </p:nvPr>
        </p:nvSpPr>
        <p:spPr/>
        <p:txBody>
          <a:bodyPr/>
          <a:lstStyle/>
          <a:p>
            <a:endParaRPr lang="en-CA"/>
          </a:p>
        </p:txBody>
      </p:sp>
      <p:pic>
        <p:nvPicPr>
          <p:cNvPr id="1026" name="Picture 2" descr="Neubau Hauptgebäude von Swatch im schweizerischen Biel. Freiform  parametrisch geplan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23888" y="1361635"/>
            <a:ext cx="6156325" cy="412952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24018" y="6484410"/>
            <a:ext cx="4062269" cy="292388"/>
          </a:xfrm>
          <a:prstGeom prst="rect">
            <a:avLst/>
          </a:prstGeom>
          <a:noFill/>
        </p:spPr>
        <p:txBody>
          <a:bodyPr wrap="square" rtlCol="0">
            <a:spAutoFit/>
          </a:bodyPr>
          <a:lstStyle/>
          <a:p>
            <a:r>
              <a:rPr lang="en-CA" dirty="0">
                <a:solidFill>
                  <a:srgbClr val="4D4D4D"/>
                </a:solidFill>
              </a:rPr>
              <a:t>Photos: BLUMER-LEHMANN and SPEARHEAD</a:t>
            </a:r>
          </a:p>
        </p:txBody>
      </p:sp>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10388" y="1376364"/>
            <a:ext cx="4362451" cy="4114800"/>
          </a:xfrm>
          <a:prstGeom prst="rect">
            <a:avLst/>
          </a:prstGeom>
        </p:spPr>
      </p:pic>
    </p:spTree>
    <p:extLst>
      <p:ext uri="{BB962C8B-B14F-4D97-AF65-F5344CB8AC3E}">
        <p14:creationId xmlns:p14="http://schemas.microsoft.com/office/powerpoint/2010/main" val="145708959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Processes Included in </a:t>
            </a:r>
            <a:r>
              <a:rPr lang="en-CA" dirty="0" smtClean="0"/>
              <a:t>Prefab in Canada</a:t>
            </a:r>
            <a:endParaRPr lang="en-CA" sz="1600" dirty="0"/>
          </a:p>
        </p:txBody>
      </p:sp>
      <p:sp>
        <p:nvSpPr>
          <p:cNvPr id="3" name="Content Placeholder 2"/>
          <p:cNvSpPr>
            <a:spLocks noGrp="1"/>
          </p:cNvSpPr>
          <p:nvPr>
            <p:ph idx="1"/>
          </p:nvPr>
        </p:nvSpPr>
        <p:spPr>
          <a:xfrm>
            <a:off x="659414" y="1253834"/>
            <a:ext cx="7870224" cy="4114800"/>
          </a:xfrm>
        </p:spPr>
        <p:txBody>
          <a:bodyPr/>
          <a:lstStyle/>
          <a:p>
            <a:pPr marL="514350" indent="-514350">
              <a:buClr>
                <a:schemeClr val="bg2"/>
              </a:buClr>
              <a:buFont typeface="+mj-lt"/>
              <a:buAutoNum type="arabicPeriod"/>
            </a:pPr>
            <a:r>
              <a:rPr lang="en-CA" dirty="0"/>
              <a:t>Planning and Design</a:t>
            </a:r>
          </a:p>
          <a:p>
            <a:pPr marL="514350" indent="-514350">
              <a:buClr>
                <a:schemeClr val="bg2"/>
              </a:buClr>
              <a:buFont typeface="+mj-lt"/>
              <a:buAutoNum type="arabicPeriod"/>
            </a:pPr>
            <a:r>
              <a:rPr lang="en-CA" dirty="0"/>
              <a:t>Structure and Envelope</a:t>
            </a:r>
          </a:p>
          <a:p>
            <a:pPr marL="514350" indent="-514350">
              <a:buClr>
                <a:schemeClr val="bg2"/>
              </a:buClr>
              <a:buFont typeface="+mj-lt"/>
              <a:buAutoNum type="arabicPeriod"/>
            </a:pPr>
            <a:r>
              <a:rPr lang="en-CA" dirty="0"/>
              <a:t>Services (Electrical, Plumbing, HVAC, etc…)</a:t>
            </a:r>
          </a:p>
          <a:p>
            <a:pPr marL="514350" indent="-514350">
              <a:buClr>
                <a:schemeClr val="bg2"/>
              </a:buClr>
              <a:buFont typeface="+mj-lt"/>
              <a:buAutoNum type="arabicPeriod"/>
            </a:pPr>
            <a:r>
              <a:rPr lang="en-CA" dirty="0"/>
              <a:t>Finishes (Floor, Fixtures, Furniture, Equipment, etc…)</a:t>
            </a:r>
          </a:p>
        </p:txBody>
      </p:sp>
      <p:sp>
        <p:nvSpPr>
          <p:cNvPr id="4" name="TextBox 3"/>
          <p:cNvSpPr txBox="1"/>
          <p:nvPr/>
        </p:nvSpPr>
        <p:spPr>
          <a:xfrm>
            <a:off x="8739738" y="1264397"/>
            <a:ext cx="2448272" cy="461665"/>
          </a:xfrm>
          <a:prstGeom prst="rect">
            <a:avLst/>
          </a:prstGeom>
          <a:noFill/>
        </p:spPr>
        <p:txBody>
          <a:bodyPr wrap="square" rtlCol="0">
            <a:spAutoFit/>
          </a:bodyPr>
          <a:lstStyle/>
          <a:p>
            <a:r>
              <a:rPr lang="en-CA" sz="2400" b="1" dirty="0">
                <a:solidFill>
                  <a:srgbClr val="00B0F0"/>
                </a:solidFill>
                <a:latin typeface="Calibri" panose="020F0502020204030204" pitchFamily="34" charset="0"/>
                <a:cs typeface="Calibri" panose="020F0502020204030204" pitchFamily="34" charset="0"/>
              </a:rPr>
              <a:t>Depends…</a:t>
            </a:r>
          </a:p>
        </p:txBody>
      </p:sp>
      <p:sp>
        <p:nvSpPr>
          <p:cNvPr id="5" name="TextBox 4"/>
          <p:cNvSpPr txBox="1"/>
          <p:nvPr/>
        </p:nvSpPr>
        <p:spPr>
          <a:xfrm>
            <a:off x="8739738" y="1696353"/>
            <a:ext cx="2448272" cy="461665"/>
          </a:xfrm>
          <a:prstGeom prst="rect">
            <a:avLst/>
          </a:prstGeom>
          <a:noFill/>
        </p:spPr>
        <p:txBody>
          <a:bodyPr wrap="square" rtlCol="0">
            <a:spAutoFit/>
          </a:bodyPr>
          <a:lstStyle/>
          <a:p>
            <a:r>
              <a:rPr lang="en-CA" sz="2400" b="1" dirty="0">
                <a:solidFill>
                  <a:srgbClr val="FF9D0D"/>
                </a:solidFill>
                <a:latin typeface="Calibri" panose="020F0502020204030204" pitchFamily="34" charset="0"/>
                <a:cs typeface="Calibri" panose="020F0502020204030204" pitchFamily="34" charset="0"/>
              </a:rPr>
              <a:t>Only partially</a:t>
            </a:r>
          </a:p>
        </p:txBody>
      </p:sp>
      <p:sp>
        <p:nvSpPr>
          <p:cNvPr id="6" name="TextBox 5"/>
          <p:cNvSpPr txBox="1"/>
          <p:nvPr/>
        </p:nvSpPr>
        <p:spPr>
          <a:xfrm>
            <a:off x="8739738" y="2115679"/>
            <a:ext cx="2448272" cy="461665"/>
          </a:xfrm>
          <a:prstGeom prst="rect">
            <a:avLst/>
          </a:prstGeom>
          <a:noFill/>
        </p:spPr>
        <p:txBody>
          <a:bodyPr wrap="square" rtlCol="0">
            <a:spAutoFit/>
          </a:bodyPr>
          <a:lstStyle/>
          <a:p>
            <a:r>
              <a:rPr lang="en-CA" sz="2400" b="1" dirty="0">
                <a:solidFill>
                  <a:srgbClr val="FF0000"/>
                </a:solidFill>
                <a:latin typeface="Calibri" panose="020F0502020204030204" pitchFamily="34" charset="0"/>
                <a:cs typeface="Calibri" panose="020F0502020204030204" pitchFamily="34" charset="0"/>
              </a:rPr>
              <a:t>Not included!</a:t>
            </a:r>
          </a:p>
        </p:txBody>
      </p:sp>
      <p:sp>
        <p:nvSpPr>
          <p:cNvPr id="7" name="TextBox 6"/>
          <p:cNvSpPr txBox="1"/>
          <p:nvPr/>
        </p:nvSpPr>
        <p:spPr>
          <a:xfrm>
            <a:off x="8739738" y="2563266"/>
            <a:ext cx="2448272" cy="461665"/>
          </a:xfrm>
          <a:prstGeom prst="rect">
            <a:avLst/>
          </a:prstGeom>
          <a:noFill/>
        </p:spPr>
        <p:txBody>
          <a:bodyPr wrap="square" rtlCol="0">
            <a:spAutoFit/>
          </a:bodyPr>
          <a:lstStyle/>
          <a:p>
            <a:r>
              <a:rPr lang="en-CA" sz="2400" b="1" dirty="0">
                <a:solidFill>
                  <a:srgbClr val="FF0000"/>
                </a:solidFill>
                <a:latin typeface="Calibri" panose="020F0502020204030204" pitchFamily="34" charset="0"/>
                <a:cs typeface="Calibri" panose="020F0502020204030204" pitchFamily="34" charset="0"/>
              </a:rPr>
              <a:t>Not included!</a:t>
            </a:r>
          </a:p>
        </p:txBody>
      </p:sp>
      <p:pic>
        <p:nvPicPr>
          <p:cNvPr id="8" name="Content Placeholder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881348" y="3786187"/>
            <a:ext cx="5591246" cy="2374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txBox="1">
            <a:spLocks/>
          </p:cNvSpPr>
          <p:nvPr/>
        </p:nvSpPr>
        <p:spPr>
          <a:xfrm>
            <a:off x="7299832" y="3947045"/>
            <a:ext cx="4485768" cy="1929879"/>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3200" b="1" kern="1200">
                <a:solidFill>
                  <a:schemeClr val="tx1">
                    <a:lumMod val="50000"/>
                    <a:lumOff val="50000"/>
                  </a:schemeClr>
                </a:solidFill>
                <a:latin typeface="+mj-lt"/>
                <a:ea typeface="+mj-ea"/>
                <a:cs typeface="+mj-cs"/>
              </a:defRPr>
            </a:lvl1pPr>
          </a:lstStyle>
          <a:p>
            <a:r>
              <a:rPr lang="en-CA" sz="2400" dirty="0">
                <a:solidFill>
                  <a:srgbClr val="00B0F0"/>
                </a:solidFill>
              </a:rPr>
              <a:t>Only a fraction of the optimization potential is currently utilized!</a:t>
            </a:r>
          </a:p>
        </p:txBody>
      </p:sp>
      <p:sp>
        <p:nvSpPr>
          <p:cNvPr id="10" name="Rectangle 9"/>
          <p:cNvSpPr/>
          <p:nvPr/>
        </p:nvSpPr>
        <p:spPr>
          <a:xfrm>
            <a:off x="528981" y="6493162"/>
            <a:ext cx="149124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1" name="Rectangle 10"/>
          <p:cNvSpPr/>
          <p:nvPr/>
        </p:nvSpPr>
        <p:spPr>
          <a:xfrm rot="20334108">
            <a:off x="5152519" y="514926"/>
            <a:ext cx="4279106" cy="584775"/>
          </a:xfrm>
          <a:prstGeom prst="rect">
            <a:avLst/>
          </a:prstGeom>
          <a:noFill/>
        </p:spPr>
        <p:txBody>
          <a:bodyPr wrap="square" lIns="91440" tIns="45720" rIns="91440" bIns="45720">
            <a:spAutoFit/>
          </a:bodyPr>
          <a:lstStyle/>
          <a:p>
            <a:pPr algn="ctr"/>
            <a:r>
              <a:rPr lang="en-US" sz="3200" b="1" cap="none" spc="0" dirty="0">
                <a:ln w="19050">
                  <a:solidFill>
                    <a:srgbClr val="FF0000"/>
                  </a:solidFill>
                  <a:prstDash val="solid"/>
                </a:ln>
                <a:solidFill>
                  <a:schemeClr val="bg1"/>
                </a:solidFill>
                <a:effectLst>
                  <a:innerShdw blurRad="177800">
                    <a:schemeClr val="accent3">
                      <a:lumMod val="50000"/>
                    </a:schemeClr>
                  </a:innerShdw>
                </a:effectLst>
                <a:latin typeface="Calibri" panose="020F0502020204030204" pitchFamily="34" charset="0"/>
                <a:cs typeface="Calibri" panose="020F0502020204030204" pitchFamily="34" charset="0"/>
              </a:rPr>
              <a:t>Warning: Simplification</a:t>
            </a:r>
          </a:p>
        </p:txBody>
      </p:sp>
    </p:spTree>
    <p:extLst>
      <p:ext uri="{BB962C8B-B14F-4D97-AF65-F5344CB8AC3E}">
        <p14:creationId xmlns:p14="http://schemas.microsoft.com/office/powerpoint/2010/main" val="5244394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grpSp>
        <p:nvGrpSpPr>
          <p:cNvPr id="5" name="Group 4">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6" name="Group 5">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1" name="TextBox 10">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chemeClr val="tx1">
                        <a:lumMod val="50000"/>
                        <a:lumOff val="50000"/>
                      </a:schemeClr>
                    </a:solidFill>
                  </a:rPr>
                  <a:t>Canadian</a:t>
                </a:r>
              </a:p>
              <a:p>
                <a:pPr>
                  <a:buClr>
                    <a:schemeClr val="tx1"/>
                  </a:buClr>
                </a:pPr>
                <a:r>
                  <a:rPr lang="en-US" sz="1067" dirty="0">
                    <a:solidFill>
                      <a:schemeClr val="tx1">
                        <a:lumMod val="50000"/>
                        <a:lumOff val="50000"/>
                      </a:schemeClr>
                    </a:solidFill>
                  </a:rPr>
                  <a:t>Wood</a:t>
                </a:r>
              </a:p>
              <a:p>
                <a:pPr>
                  <a:buClr>
                    <a:schemeClr val="tx1"/>
                  </a:buClr>
                </a:pPr>
                <a:r>
                  <a:rPr lang="en-US" sz="1067" dirty="0">
                    <a:solidFill>
                      <a:schemeClr val="tx1">
                        <a:lumMod val="50000"/>
                        <a:lumOff val="50000"/>
                      </a:schemeClr>
                    </a:solidFill>
                  </a:rPr>
                  <a:t>Council</a:t>
                </a:r>
                <a:endParaRPr lang="en-CA" sz="1067" dirty="0" err="1">
                  <a:solidFill>
                    <a:schemeClr val="tx1">
                      <a:lumMod val="50000"/>
                      <a:lumOff val="50000"/>
                    </a:schemeClr>
                  </a:solidFill>
                </a:endParaRPr>
              </a:p>
            </p:txBody>
          </p:sp>
          <p:sp>
            <p:nvSpPr>
              <p:cNvPr id="12" name="TextBox 11">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chemeClr val="tx1">
                        <a:lumMod val="50000"/>
                        <a:lumOff val="50000"/>
                      </a:schemeClr>
                    </a:solidFill>
                  </a:rPr>
                  <a:t>Conseil</a:t>
                </a:r>
              </a:p>
              <a:p>
                <a:pPr>
                  <a:buClr>
                    <a:schemeClr val="tx1"/>
                  </a:buClr>
                </a:pPr>
                <a:r>
                  <a:rPr lang="en-US" sz="1067" dirty="0" err="1">
                    <a:solidFill>
                      <a:schemeClr val="tx1">
                        <a:lumMod val="50000"/>
                        <a:lumOff val="50000"/>
                      </a:schemeClr>
                    </a:solidFill>
                  </a:rPr>
                  <a:t>canadien</a:t>
                </a:r>
                <a:endParaRPr lang="en-US" sz="1067" dirty="0">
                  <a:solidFill>
                    <a:schemeClr val="tx1">
                      <a:lumMod val="50000"/>
                      <a:lumOff val="50000"/>
                    </a:schemeClr>
                  </a:solidFill>
                </a:endParaRPr>
              </a:p>
              <a:p>
                <a:pPr>
                  <a:buClr>
                    <a:schemeClr val="tx1"/>
                  </a:buClr>
                </a:pPr>
                <a:r>
                  <a:rPr lang="en-US" sz="1067" dirty="0">
                    <a:solidFill>
                      <a:schemeClr val="tx1">
                        <a:lumMod val="50000"/>
                        <a:lumOff val="50000"/>
                      </a:schemeClr>
                    </a:solidFill>
                  </a:rPr>
                  <a:t>du </a:t>
                </a:r>
                <a:r>
                  <a:rPr lang="en-US" sz="1067" dirty="0" err="1">
                    <a:solidFill>
                      <a:schemeClr val="tx1">
                        <a:lumMod val="50000"/>
                        <a:lumOff val="50000"/>
                      </a:schemeClr>
                    </a:solidFill>
                  </a:rPr>
                  <a:t>bois</a:t>
                </a:r>
                <a:endParaRPr lang="en-CA" sz="1067" dirty="0" err="1">
                  <a:solidFill>
                    <a:schemeClr val="tx1">
                      <a:lumMod val="50000"/>
                      <a:lumOff val="50000"/>
                    </a:schemeClr>
                  </a:solidFill>
                </a:endParaRPr>
              </a:p>
            </p:txBody>
          </p:sp>
          <p:sp>
            <p:nvSpPr>
              <p:cNvPr id="13" name="Diagonal Stripe 12">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sp>
            <p:nvSpPr>
              <p:cNvPr id="14" name="Diagonal Stripe 13">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grpSp>
        <p:grpSp>
          <p:nvGrpSpPr>
            <p:cNvPr id="7" name="Group 6">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9" name="Rectangle 8">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sp>
            <p:nvSpPr>
              <p:cNvPr id="10" name="Rectangle 9">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grpSp>
        <p:pic>
          <p:nvPicPr>
            <p:cNvPr id="8" name="Picture 7"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
        <p:nvSpPr>
          <p:cNvPr id="16" name="Content Placeholder 2"/>
          <p:cNvSpPr>
            <a:spLocks noGrp="1"/>
          </p:cNvSpPr>
          <p:nvPr>
            <p:ph idx="1"/>
          </p:nvPr>
        </p:nvSpPr>
        <p:spPr>
          <a:xfrm>
            <a:off x="617732" y="775419"/>
            <a:ext cx="10445810" cy="1906588"/>
          </a:xfrm>
        </p:spPr>
        <p:txBody>
          <a:bodyPr/>
          <a:lstStyle/>
          <a:p>
            <a:r>
              <a:rPr lang="en-CA" altLang="en-US" sz="6000" b="1" dirty="0">
                <a:solidFill>
                  <a:schemeClr val="tx1">
                    <a:lumMod val="65000"/>
                    <a:lumOff val="35000"/>
                  </a:schemeClr>
                </a:solidFill>
              </a:rPr>
              <a:t>Case Studies and Discussion</a:t>
            </a:r>
            <a:r>
              <a:rPr lang="en-CA" altLang="en-US" b="1" dirty="0">
                <a:solidFill>
                  <a:schemeClr val="tx1">
                    <a:lumMod val="65000"/>
                    <a:lumOff val="35000"/>
                  </a:schemeClr>
                </a:solidFill>
              </a:rPr>
              <a:t> </a:t>
            </a:r>
            <a:endParaRPr lang="en-CA" altLang="en-US" sz="2000" dirty="0">
              <a:solidFill>
                <a:schemeClr val="tx1">
                  <a:lumMod val="65000"/>
                  <a:lumOff val="35000"/>
                </a:schemeClr>
              </a:solidFill>
            </a:endParaRPr>
          </a:p>
          <a:p>
            <a:r>
              <a:rPr lang="en-CA" b="1" i="1" dirty="0"/>
              <a:t>Objectives: </a:t>
            </a:r>
            <a:endParaRPr lang="en-US" sz="2000" dirty="0"/>
          </a:p>
          <a:p>
            <a:pPr marL="457200" lvl="1" indent="0">
              <a:buNone/>
            </a:pPr>
            <a:r>
              <a:rPr lang="en-CA" dirty="0"/>
              <a:t>  Discuss following aspects by utilizing case studies of your choice</a:t>
            </a:r>
          </a:p>
          <a:p>
            <a:pPr lvl="1"/>
            <a:r>
              <a:rPr lang="en-CA" dirty="0"/>
              <a:t>Recall process sequence of design, manufacturing and installation </a:t>
            </a:r>
            <a:endParaRPr lang="en-US" dirty="0"/>
          </a:p>
          <a:p>
            <a:pPr lvl="1"/>
            <a:r>
              <a:rPr lang="en-CA" dirty="0"/>
              <a:t>Discuss </a:t>
            </a:r>
            <a:r>
              <a:rPr lang="en-US" dirty="0"/>
              <a:t>the obstacles during the transition from current status to prefabrication</a:t>
            </a:r>
          </a:p>
          <a:p>
            <a:pPr lvl="1"/>
            <a:r>
              <a:rPr lang="en-CA" dirty="0"/>
              <a:t>Evaluate </a:t>
            </a:r>
            <a:r>
              <a:rPr lang="en-US" dirty="0"/>
              <a:t>potential obstacles </a:t>
            </a:r>
            <a:r>
              <a:rPr lang="en-CA" dirty="0"/>
              <a:t>in the regularity system such as current set-up of building code and building </a:t>
            </a:r>
            <a:r>
              <a:rPr lang="en-US" dirty="0"/>
              <a:t>inspections </a:t>
            </a:r>
          </a:p>
          <a:p>
            <a:pPr lvl="1"/>
            <a:r>
              <a:rPr lang="en-CA" dirty="0"/>
              <a:t>Discuss </a:t>
            </a:r>
            <a:r>
              <a:rPr lang="en-US" dirty="0"/>
              <a:t>potential obstacles</a:t>
            </a:r>
            <a:r>
              <a:rPr lang="en-CA" dirty="0"/>
              <a:t> in the</a:t>
            </a:r>
            <a:r>
              <a:rPr lang="en-US" dirty="0"/>
              <a:t> financial system</a:t>
            </a:r>
            <a:endParaRPr lang="en-CA" altLang="en-US" dirty="0">
              <a:solidFill>
                <a:schemeClr val="tx1">
                  <a:lumMod val="65000"/>
                  <a:lumOff val="35000"/>
                </a:schemeClr>
              </a:solidFill>
            </a:endParaRPr>
          </a:p>
        </p:txBody>
      </p:sp>
    </p:spTree>
    <p:extLst>
      <p:ext uri="{BB962C8B-B14F-4D97-AF65-F5344CB8AC3E}">
        <p14:creationId xmlns:p14="http://schemas.microsoft.com/office/powerpoint/2010/main" val="4062052068"/>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grpSp>
        <p:nvGrpSpPr>
          <p:cNvPr id="5" name="Group 4">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6" name="Group 5">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1" name="TextBox 10">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chemeClr val="tx1">
                        <a:lumMod val="50000"/>
                        <a:lumOff val="50000"/>
                      </a:schemeClr>
                    </a:solidFill>
                  </a:rPr>
                  <a:t>Canadian</a:t>
                </a:r>
              </a:p>
              <a:p>
                <a:pPr>
                  <a:buClr>
                    <a:schemeClr val="tx1"/>
                  </a:buClr>
                </a:pPr>
                <a:r>
                  <a:rPr lang="en-US" sz="1067" dirty="0">
                    <a:solidFill>
                      <a:schemeClr val="tx1">
                        <a:lumMod val="50000"/>
                        <a:lumOff val="50000"/>
                      </a:schemeClr>
                    </a:solidFill>
                  </a:rPr>
                  <a:t>Wood</a:t>
                </a:r>
              </a:p>
              <a:p>
                <a:pPr>
                  <a:buClr>
                    <a:schemeClr val="tx1"/>
                  </a:buClr>
                </a:pPr>
                <a:r>
                  <a:rPr lang="en-US" sz="1067" dirty="0">
                    <a:solidFill>
                      <a:schemeClr val="tx1">
                        <a:lumMod val="50000"/>
                        <a:lumOff val="50000"/>
                      </a:schemeClr>
                    </a:solidFill>
                  </a:rPr>
                  <a:t>Council</a:t>
                </a:r>
                <a:endParaRPr lang="en-CA" sz="1067" dirty="0" err="1">
                  <a:solidFill>
                    <a:schemeClr val="tx1">
                      <a:lumMod val="50000"/>
                      <a:lumOff val="50000"/>
                    </a:schemeClr>
                  </a:solidFill>
                </a:endParaRPr>
              </a:p>
            </p:txBody>
          </p:sp>
          <p:sp>
            <p:nvSpPr>
              <p:cNvPr id="12" name="TextBox 11">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chemeClr val="tx1">
                        <a:lumMod val="50000"/>
                        <a:lumOff val="50000"/>
                      </a:schemeClr>
                    </a:solidFill>
                  </a:rPr>
                  <a:t>Conseil</a:t>
                </a:r>
              </a:p>
              <a:p>
                <a:pPr>
                  <a:buClr>
                    <a:schemeClr val="tx1"/>
                  </a:buClr>
                </a:pPr>
                <a:r>
                  <a:rPr lang="en-US" sz="1067" dirty="0" err="1">
                    <a:solidFill>
                      <a:schemeClr val="tx1">
                        <a:lumMod val="50000"/>
                        <a:lumOff val="50000"/>
                      </a:schemeClr>
                    </a:solidFill>
                  </a:rPr>
                  <a:t>canadien</a:t>
                </a:r>
                <a:endParaRPr lang="en-US" sz="1067" dirty="0">
                  <a:solidFill>
                    <a:schemeClr val="tx1">
                      <a:lumMod val="50000"/>
                      <a:lumOff val="50000"/>
                    </a:schemeClr>
                  </a:solidFill>
                </a:endParaRPr>
              </a:p>
              <a:p>
                <a:pPr>
                  <a:buClr>
                    <a:schemeClr val="tx1"/>
                  </a:buClr>
                </a:pPr>
                <a:r>
                  <a:rPr lang="en-US" sz="1067" dirty="0">
                    <a:solidFill>
                      <a:schemeClr val="tx1">
                        <a:lumMod val="50000"/>
                        <a:lumOff val="50000"/>
                      </a:schemeClr>
                    </a:solidFill>
                  </a:rPr>
                  <a:t>du </a:t>
                </a:r>
                <a:r>
                  <a:rPr lang="en-US" sz="1067" dirty="0" err="1">
                    <a:solidFill>
                      <a:schemeClr val="tx1">
                        <a:lumMod val="50000"/>
                        <a:lumOff val="50000"/>
                      </a:schemeClr>
                    </a:solidFill>
                  </a:rPr>
                  <a:t>bois</a:t>
                </a:r>
                <a:endParaRPr lang="en-CA" sz="1067" dirty="0" err="1">
                  <a:solidFill>
                    <a:schemeClr val="tx1">
                      <a:lumMod val="50000"/>
                      <a:lumOff val="50000"/>
                    </a:schemeClr>
                  </a:solidFill>
                </a:endParaRPr>
              </a:p>
            </p:txBody>
          </p:sp>
          <p:sp>
            <p:nvSpPr>
              <p:cNvPr id="13" name="Diagonal Stripe 12">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sp>
            <p:nvSpPr>
              <p:cNvPr id="14" name="Diagonal Stripe 13">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grpSp>
        <p:grpSp>
          <p:nvGrpSpPr>
            <p:cNvPr id="7" name="Group 6">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9" name="Rectangle 8">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sp>
            <p:nvSpPr>
              <p:cNvPr id="10" name="Rectangle 9">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grpSp>
        <p:pic>
          <p:nvPicPr>
            <p:cNvPr id="8" name="Picture 7"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
        <p:nvSpPr>
          <p:cNvPr id="16" name="Content Placeholder 2"/>
          <p:cNvSpPr>
            <a:spLocks noGrp="1"/>
          </p:cNvSpPr>
          <p:nvPr>
            <p:ph idx="1"/>
          </p:nvPr>
        </p:nvSpPr>
        <p:spPr>
          <a:xfrm>
            <a:off x="623887" y="246777"/>
            <a:ext cx="10891837" cy="1906588"/>
          </a:xfrm>
        </p:spPr>
        <p:txBody>
          <a:bodyPr/>
          <a:lstStyle/>
          <a:p>
            <a:r>
              <a:rPr lang="en-CA" b="1" i="1" dirty="0"/>
              <a:t>Examples: </a:t>
            </a:r>
            <a:endParaRPr lang="en-US" sz="2000" dirty="0"/>
          </a:p>
          <a:p>
            <a:pPr marL="914400" lvl="1" indent="-457200">
              <a:buClr>
                <a:srgbClr val="4D4D4D"/>
              </a:buClr>
              <a:buSzPct val="100000"/>
              <a:buFont typeface="+mj-lt"/>
              <a:buAutoNum type="arabicPeriod"/>
            </a:pPr>
            <a:r>
              <a:rPr lang="en-CA" dirty="0"/>
              <a:t>Austria House, 2009 Whistler, a milestone in Canada’s construction industry. 1</a:t>
            </a:r>
            <a:r>
              <a:rPr lang="en-CA" baseline="30000" dirty="0"/>
              <a:t>st</a:t>
            </a:r>
            <a:r>
              <a:rPr lang="en-CA" dirty="0"/>
              <a:t> </a:t>
            </a:r>
            <a:r>
              <a:rPr lang="en-CA" dirty="0" smtClean="0"/>
              <a:t>CLT and </a:t>
            </a:r>
            <a:r>
              <a:rPr lang="en-CA" dirty="0"/>
              <a:t>DLT </a:t>
            </a:r>
            <a:r>
              <a:rPr lang="en-CA" dirty="0" smtClean="0"/>
              <a:t>application and 1</a:t>
            </a:r>
            <a:r>
              <a:rPr lang="en-CA" baseline="30000" dirty="0" smtClean="0"/>
              <a:t>st</a:t>
            </a:r>
            <a:r>
              <a:rPr lang="en-CA" dirty="0" smtClean="0"/>
              <a:t> Passive House in Canada. </a:t>
            </a:r>
            <a:endParaRPr lang="en-CA" dirty="0"/>
          </a:p>
          <a:p>
            <a:pPr marL="914400" lvl="1" indent="-457200">
              <a:buClr>
                <a:srgbClr val="4D4D4D"/>
              </a:buClr>
              <a:buSzPct val="100000"/>
              <a:buFont typeface="+mj-lt"/>
              <a:buAutoNum type="arabicPeriod"/>
            </a:pPr>
            <a:r>
              <a:rPr lang="en-CA" dirty="0"/>
              <a:t>Passive House, 2011 Langley, conservative architecture, high level of prefabrication</a:t>
            </a:r>
          </a:p>
          <a:p>
            <a:pPr marL="914400" lvl="1" indent="-457200">
              <a:buClr>
                <a:srgbClr val="4D4D4D"/>
              </a:buClr>
              <a:buSzPct val="100000"/>
              <a:buFont typeface="+mj-lt"/>
              <a:buAutoNum type="arabicPeriod"/>
            </a:pPr>
            <a:r>
              <a:rPr lang="en-CA" dirty="0"/>
              <a:t>Rainbow House, 2011 Whistler, duplex, high level of prefabrication</a:t>
            </a:r>
          </a:p>
          <a:p>
            <a:pPr marL="914400" lvl="1" indent="-457200">
              <a:buClr>
                <a:srgbClr val="4D4D4D"/>
              </a:buClr>
              <a:buSzPct val="100000"/>
              <a:buFont typeface="+mj-lt"/>
              <a:buAutoNum type="arabicPeriod"/>
            </a:pPr>
            <a:r>
              <a:rPr lang="en-CA" dirty="0"/>
              <a:t>LCT 1, 2012 Austria, 27m, 8 floors in 8 days, very advanced hybrid prefabrication </a:t>
            </a:r>
          </a:p>
          <a:p>
            <a:pPr marL="914400" lvl="1" indent="-457200">
              <a:buClr>
                <a:srgbClr val="4D4D4D"/>
              </a:buClr>
              <a:buSzPct val="100000"/>
              <a:buFont typeface="+mj-lt"/>
              <a:buAutoNum type="arabicPeriod"/>
            </a:pPr>
            <a:r>
              <a:rPr lang="en-CA" dirty="0"/>
              <a:t>Forte, 2012 Melbourne, 32m, world’s tallest </a:t>
            </a:r>
            <a:r>
              <a:rPr lang="en-CA" b="1" dirty="0"/>
              <a:t>timber</a:t>
            </a:r>
            <a:r>
              <a:rPr lang="en-CA" dirty="0"/>
              <a:t> building at the time, direct comparison to concrete building next door</a:t>
            </a:r>
          </a:p>
          <a:p>
            <a:pPr marL="914400" lvl="1" indent="-457200">
              <a:buClr>
                <a:srgbClr val="4D4D4D"/>
              </a:buClr>
              <a:buSzPct val="100000"/>
              <a:buFont typeface="+mj-lt"/>
              <a:buAutoNum type="arabicPeriod"/>
            </a:pPr>
            <a:r>
              <a:rPr lang="en-CA" dirty="0"/>
              <a:t>Wood Innovation Design Center, 2014 Prince George, 29.5m, tallest </a:t>
            </a:r>
            <a:r>
              <a:rPr lang="en-CA" b="1" dirty="0"/>
              <a:t>timber</a:t>
            </a:r>
            <a:r>
              <a:rPr lang="en-CA" dirty="0"/>
              <a:t> building in North America at the time </a:t>
            </a:r>
          </a:p>
          <a:p>
            <a:pPr marL="914400" lvl="1" indent="-457200">
              <a:buClr>
                <a:srgbClr val="4D4D4D"/>
              </a:buClr>
              <a:buSzPct val="100000"/>
              <a:buFont typeface="+mj-lt"/>
              <a:buAutoNum type="arabicPeriod"/>
            </a:pPr>
            <a:r>
              <a:rPr lang="en-CA" dirty="0" err="1"/>
              <a:t>Treet</a:t>
            </a:r>
            <a:r>
              <a:rPr lang="en-CA" dirty="0"/>
              <a:t>, 2015 Bergen Norway, 44m, world’s tallest </a:t>
            </a:r>
            <a:r>
              <a:rPr lang="en-CA" b="1" dirty="0"/>
              <a:t>timber</a:t>
            </a:r>
            <a:r>
              <a:rPr lang="en-CA" dirty="0"/>
              <a:t> building at the time</a:t>
            </a:r>
          </a:p>
          <a:p>
            <a:pPr marL="914400" lvl="1" indent="-457200">
              <a:buClr>
                <a:srgbClr val="4D4D4D"/>
              </a:buClr>
              <a:buSzPct val="100000"/>
              <a:buFont typeface="+mj-lt"/>
              <a:buAutoNum type="arabicPeriod"/>
            </a:pPr>
            <a:r>
              <a:rPr lang="en-CA" dirty="0"/>
              <a:t>Brock Commons, 2016 Vancouver, 53m, world’s tallest </a:t>
            </a:r>
            <a:r>
              <a:rPr lang="en-CA" b="1" dirty="0"/>
              <a:t>hybrid</a:t>
            </a:r>
            <a:r>
              <a:rPr lang="en-CA" dirty="0"/>
              <a:t> building at the time</a:t>
            </a:r>
          </a:p>
          <a:p>
            <a:pPr marL="914400" lvl="1" indent="-457200">
              <a:buClr>
                <a:srgbClr val="4D4D4D"/>
              </a:buClr>
              <a:buSzPct val="100000"/>
              <a:buFont typeface="+mj-lt"/>
              <a:buAutoNum type="arabicPeriod"/>
            </a:pPr>
            <a:r>
              <a:rPr lang="en-CA" dirty="0" err="1"/>
              <a:t>Origine</a:t>
            </a:r>
            <a:r>
              <a:rPr lang="en-CA" dirty="0"/>
              <a:t>, 2017 Quebec City, 41m, tallest </a:t>
            </a:r>
            <a:r>
              <a:rPr lang="en-CA" b="1" dirty="0"/>
              <a:t>timber</a:t>
            </a:r>
            <a:r>
              <a:rPr lang="en-CA" dirty="0"/>
              <a:t> building in North America at the time</a:t>
            </a:r>
          </a:p>
          <a:p>
            <a:pPr marL="914400" lvl="1" indent="-457200">
              <a:buClr>
                <a:srgbClr val="4D4D4D"/>
              </a:buClr>
              <a:buSzPct val="100000"/>
              <a:buFont typeface="+mj-lt"/>
              <a:buAutoNum type="arabicPeriod"/>
            </a:pPr>
            <a:r>
              <a:rPr lang="en-CA" dirty="0"/>
              <a:t>WIRL, 2018 Prince George, first industrial PH building</a:t>
            </a:r>
          </a:p>
          <a:p>
            <a:pPr marL="914400" lvl="1" indent="-457200">
              <a:buClr>
                <a:srgbClr val="4D4D4D"/>
              </a:buClr>
              <a:buSzPct val="100000"/>
              <a:buFont typeface="+mj-lt"/>
              <a:buAutoNum type="arabicPeriod"/>
            </a:pPr>
            <a:r>
              <a:rPr lang="en-CA" dirty="0" err="1">
                <a:cs typeface="Calibri" panose="020F0502020204030204" pitchFamily="34" charset="0"/>
              </a:rPr>
              <a:t>Mjøstårnet</a:t>
            </a:r>
            <a:r>
              <a:rPr lang="en-CA" dirty="0">
                <a:cs typeface="Calibri" panose="020F0502020204030204" pitchFamily="34" charset="0"/>
              </a:rPr>
              <a:t>, 2019 Norway, 85.4m, </a:t>
            </a:r>
            <a:r>
              <a:rPr lang="en-CA" dirty="0" smtClean="0">
                <a:cs typeface="Calibri" panose="020F0502020204030204" pitchFamily="34" charset="0"/>
              </a:rPr>
              <a:t>currently</a:t>
            </a:r>
            <a:r>
              <a:rPr lang="en-CA" dirty="0" smtClean="0"/>
              <a:t> </a:t>
            </a:r>
            <a:r>
              <a:rPr lang="en-CA" dirty="0">
                <a:cs typeface="Calibri" panose="020F0502020204030204" pitchFamily="34" charset="0"/>
              </a:rPr>
              <a:t>the world’s</a:t>
            </a:r>
            <a:r>
              <a:rPr lang="en-CA" dirty="0"/>
              <a:t> tallest </a:t>
            </a:r>
            <a:r>
              <a:rPr lang="en-CA" b="1" dirty="0"/>
              <a:t>timber</a:t>
            </a:r>
            <a:r>
              <a:rPr lang="en-CA" dirty="0"/>
              <a:t> building</a:t>
            </a:r>
          </a:p>
          <a:p>
            <a:pPr marL="914400" lvl="1" indent="-457200">
              <a:buClr>
                <a:srgbClr val="4D4D4D"/>
              </a:buClr>
              <a:buSzPct val="100000"/>
              <a:buFont typeface="+mj-lt"/>
              <a:buAutoNum type="arabicPeriod"/>
            </a:pPr>
            <a:r>
              <a:rPr lang="en-CA" dirty="0" err="1"/>
              <a:t>HoHo</a:t>
            </a:r>
            <a:r>
              <a:rPr lang="en-CA" dirty="0"/>
              <a:t>, 2020 Vienna, 84m, </a:t>
            </a:r>
            <a:r>
              <a:rPr lang="en-CA" dirty="0" smtClean="0">
                <a:cs typeface="Calibri" panose="020F0502020204030204" pitchFamily="34" charset="0"/>
              </a:rPr>
              <a:t>currently</a:t>
            </a:r>
            <a:r>
              <a:rPr lang="en-CA" dirty="0" smtClean="0"/>
              <a:t> </a:t>
            </a:r>
            <a:r>
              <a:rPr lang="en-CA" dirty="0">
                <a:cs typeface="Calibri" panose="020F0502020204030204" pitchFamily="34" charset="0"/>
              </a:rPr>
              <a:t>the world’s </a:t>
            </a:r>
            <a:r>
              <a:rPr lang="en-CA" dirty="0"/>
              <a:t>tallest </a:t>
            </a:r>
            <a:r>
              <a:rPr lang="en-CA" b="1" dirty="0"/>
              <a:t>hybrid</a:t>
            </a:r>
            <a:r>
              <a:rPr lang="en-CA" dirty="0"/>
              <a:t> building </a:t>
            </a:r>
          </a:p>
          <a:p>
            <a:pPr lvl="1"/>
            <a:endParaRPr lang="en-CA" dirty="0"/>
          </a:p>
          <a:p>
            <a:pPr lvl="1"/>
            <a:endParaRPr lang="en-CA" dirty="0"/>
          </a:p>
          <a:p>
            <a:pPr lvl="1"/>
            <a:endParaRPr lang="en-CA" altLang="en-US" sz="3600" dirty="0">
              <a:solidFill>
                <a:schemeClr val="tx1">
                  <a:lumMod val="65000"/>
                  <a:lumOff val="35000"/>
                </a:schemeClr>
              </a:solidFill>
            </a:endParaRPr>
          </a:p>
        </p:txBody>
      </p:sp>
    </p:spTree>
    <p:extLst>
      <p:ext uri="{BB962C8B-B14F-4D97-AF65-F5344CB8AC3E}">
        <p14:creationId xmlns:p14="http://schemas.microsoft.com/office/powerpoint/2010/main" val="4113377206"/>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CA" dirty="0">
                <a:ea typeface="ＭＳ Ｐゴシック" pitchFamily="34" charset="-128"/>
              </a:rPr>
              <a:t>Austria House in Whistler 2009-2010</a:t>
            </a:r>
          </a:p>
        </p:txBody>
      </p:sp>
      <p:sp>
        <p:nvSpPr>
          <p:cNvPr id="6" name="Title 1"/>
          <p:cNvSpPr txBox="1">
            <a:spLocks/>
          </p:cNvSpPr>
          <p:nvPr/>
        </p:nvSpPr>
        <p:spPr bwMode="auto">
          <a:xfrm>
            <a:off x="1205732" y="5251351"/>
            <a:ext cx="985279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3200">
                <a:solidFill>
                  <a:srgbClr val="4D4D4D"/>
                </a:solidFill>
                <a:latin typeface="Calibri" pitchFamily="34" charset="0"/>
                <a:ea typeface="MS PGothic" pitchFamily="34" charset="-128"/>
                <a:cs typeface="+mj-cs"/>
              </a:defRPr>
            </a:lvl1pPr>
            <a:lvl2pPr algn="l" rtl="0" eaLnBrk="0" fontAlgn="base" hangingPunct="0">
              <a:spcBef>
                <a:spcPct val="0"/>
              </a:spcBef>
              <a:spcAft>
                <a:spcPct val="0"/>
              </a:spcAft>
              <a:defRPr sz="3200">
                <a:solidFill>
                  <a:srgbClr val="4D4D4D"/>
                </a:solidFill>
                <a:latin typeface="Calibri" pitchFamily="34" charset="0"/>
                <a:ea typeface="MS PGothic" pitchFamily="34" charset="-128"/>
              </a:defRPr>
            </a:lvl2pPr>
            <a:lvl3pPr algn="l" rtl="0" eaLnBrk="0" fontAlgn="base" hangingPunct="0">
              <a:spcBef>
                <a:spcPct val="0"/>
              </a:spcBef>
              <a:spcAft>
                <a:spcPct val="0"/>
              </a:spcAft>
              <a:defRPr sz="3200">
                <a:solidFill>
                  <a:srgbClr val="4D4D4D"/>
                </a:solidFill>
                <a:latin typeface="Calibri" pitchFamily="34" charset="0"/>
                <a:ea typeface="MS PGothic" pitchFamily="34" charset="-128"/>
              </a:defRPr>
            </a:lvl3pPr>
            <a:lvl4pPr algn="l" rtl="0" eaLnBrk="0" fontAlgn="base" hangingPunct="0">
              <a:spcBef>
                <a:spcPct val="0"/>
              </a:spcBef>
              <a:spcAft>
                <a:spcPct val="0"/>
              </a:spcAft>
              <a:defRPr sz="3200">
                <a:solidFill>
                  <a:srgbClr val="4D4D4D"/>
                </a:solidFill>
                <a:latin typeface="Calibri" pitchFamily="34" charset="0"/>
                <a:ea typeface="MS PGothic" pitchFamily="34" charset="-128"/>
              </a:defRPr>
            </a:lvl4pPr>
            <a:lvl5pPr algn="l" rtl="0" eaLnBrk="0" fontAlgn="base" hangingPunct="0">
              <a:spcBef>
                <a:spcPct val="0"/>
              </a:spcBef>
              <a:spcAft>
                <a:spcPct val="0"/>
              </a:spcAft>
              <a:defRPr sz="3200">
                <a:solidFill>
                  <a:srgbClr val="4D4D4D"/>
                </a:solidFill>
                <a:latin typeface="Calibri" pitchFamily="34" charset="0"/>
                <a:ea typeface="MS PGothic" pitchFamily="34" charset="-128"/>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r>
              <a:rPr lang="en-US" sz="2400" kern="0" dirty="0"/>
              <a:t>The Austria House (build in 2009) stands for a new generation of energy efficient, thermally comfortable and innovative prefabricated wood buildings.</a:t>
            </a:r>
          </a:p>
        </p:txBody>
      </p:sp>
      <p:grpSp>
        <p:nvGrpSpPr>
          <p:cNvPr id="3" name="Group 2"/>
          <p:cNvGrpSpPr/>
          <p:nvPr/>
        </p:nvGrpSpPr>
        <p:grpSpPr>
          <a:xfrm>
            <a:off x="10594181" y="0"/>
            <a:ext cx="1300406" cy="928686"/>
            <a:chOff x="10594181" y="0"/>
            <a:chExt cx="1300406" cy="928686"/>
          </a:xfrm>
        </p:grpSpPr>
        <p:sp>
          <p:nvSpPr>
            <p:cNvPr id="7" name="Rectangle 6">
              <a:hlinkClick r:id="rId3"/>
            </p:cNvPr>
            <p:cNvSpPr/>
            <p:nvPr/>
          </p:nvSpPr>
          <p:spPr>
            <a:xfrm>
              <a:off x="10594181" y="0"/>
              <a:ext cx="1300406" cy="9286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itle 1">
              <a:hlinkClick r:id="rId3"/>
            </p:cNvPr>
            <p:cNvSpPr txBox="1">
              <a:spLocks/>
            </p:cNvSpPr>
            <p:nvPr/>
          </p:nvSpPr>
          <p:spPr bwMode="auto">
            <a:xfrm>
              <a:off x="10672771" y="181043"/>
              <a:ext cx="1207294"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4D4D4D"/>
                  </a:solidFill>
                  <a:latin typeface="Calibri" pitchFamily="34" charset="0"/>
                  <a:ea typeface="MS PGothic" pitchFamily="34" charset="-128"/>
                  <a:cs typeface="+mj-cs"/>
                </a:defRPr>
              </a:lvl1pPr>
              <a:lvl2pPr algn="l" rtl="0" eaLnBrk="0" fontAlgn="base" hangingPunct="0">
                <a:spcBef>
                  <a:spcPct val="0"/>
                </a:spcBef>
                <a:spcAft>
                  <a:spcPct val="0"/>
                </a:spcAft>
                <a:defRPr sz="3200">
                  <a:solidFill>
                    <a:srgbClr val="4D4D4D"/>
                  </a:solidFill>
                  <a:latin typeface="Calibri" pitchFamily="34" charset="0"/>
                  <a:ea typeface="MS PGothic" pitchFamily="34" charset="-128"/>
                </a:defRPr>
              </a:lvl2pPr>
              <a:lvl3pPr algn="l" rtl="0" eaLnBrk="0" fontAlgn="base" hangingPunct="0">
                <a:spcBef>
                  <a:spcPct val="0"/>
                </a:spcBef>
                <a:spcAft>
                  <a:spcPct val="0"/>
                </a:spcAft>
                <a:defRPr sz="3200">
                  <a:solidFill>
                    <a:srgbClr val="4D4D4D"/>
                  </a:solidFill>
                  <a:latin typeface="Calibri" pitchFamily="34" charset="0"/>
                  <a:ea typeface="MS PGothic" pitchFamily="34" charset="-128"/>
                </a:defRPr>
              </a:lvl3pPr>
              <a:lvl4pPr algn="l" rtl="0" eaLnBrk="0" fontAlgn="base" hangingPunct="0">
                <a:spcBef>
                  <a:spcPct val="0"/>
                </a:spcBef>
                <a:spcAft>
                  <a:spcPct val="0"/>
                </a:spcAft>
                <a:defRPr sz="3200">
                  <a:solidFill>
                    <a:srgbClr val="4D4D4D"/>
                  </a:solidFill>
                  <a:latin typeface="Calibri" pitchFamily="34" charset="0"/>
                  <a:ea typeface="MS PGothic" pitchFamily="34" charset="-128"/>
                </a:defRPr>
              </a:lvl4pPr>
              <a:lvl5pPr algn="l" rtl="0" eaLnBrk="0" fontAlgn="base" hangingPunct="0">
                <a:spcBef>
                  <a:spcPct val="0"/>
                </a:spcBef>
                <a:spcAft>
                  <a:spcPct val="0"/>
                </a:spcAft>
                <a:defRPr sz="3200">
                  <a:solidFill>
                    <a:srgbClr val="4D4D4D"/>
                  </a:solidFill>
                  <a:latin typeface="Calibri" pitchFamily="34" charset="0"/>
                  <a:ea typeface="MS PGothic" pitchFamily="34" charset="-128"/>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r>
                <a:rPr lang="en-US" kern="0" dirty="0">
                  <a:solidFill>
                    <a:schemeClr val="bg1"/>
                  </a:solidFill>
                </a:rPr>
                <a:t>Video</a:t>
              </a:r>
            </a:p>
          </p:txBody>
        </p:sp>
      </p:grpSp>
      <p:sp>
        <p:nvSpPr>
          <p:cNvPr id="11" name="Rectangle 10"/>
          <p:cNvSpPr/>
          <p:nvPr/>
        </p:nvSpPr>
        <p:spPr>
          <a:xfrm>
            <a:off x="535797" y="6486018"/>
            <a:ext cx="1486304" cy="307777"/>
          </a:xfrm>
          <a:prstGeom prst="rect">
            <a:avLst/>
          </a:prstGeom>
        </p:spPr>
        <p:txBody>
          <a:bodyPr wrap="none">
            <a:spAutoFit/>
          </a:bodyPr>
          <a:lstStyle/>
          <a:p>
            <a:r>
              <a:rPr lang="en-US" sz="1400" dirty="0">
                <a:latin typeface="Calibri" panose="020F0502020204030204" pitchFamily="34" charset="0"/>
                <a:cs typeface="Calibri" panose="020F0502020204030204" pitchFamily="34" charset="0"/>
              </a:rPr>
              <a:t>Photos: Wimmers</a:t>
            </a:r>
            <a:endParaRPr lang="en-CA" sz="1400" dirty="0">
              <a:latin typeface="Calibri" panose="020F0502020204030204" pitchFamily="34" charset="0"/>
              <a:cs typeface="Calibri" panose="020F0502020204030204" pitchFamily="34" charset="0"/>
            </a:endParaRPr>
          </a:p>
        </p:txBody>
      </p:sp>
      <p:pic>
        <p:nvPicPr>
          <p:cNvPr id="12" name="Picture 11" descr="D:\Bilder Sept 2012\IMG_5040.JPG"/>
          <p:cNvPicPr>
            <a:picLocks noChangeAspect="1" noChangeArrowheads="1"/>
          </p:cNvPicPr>
          <p:nvPr/>
        </p:nvPicPr>
        <p:blipFill>
          <a:blip r:embed="rId4" cstate="screen">
            <a:lum contrast="-10000"/>
            <a:extLst>
              <a:ext uri="{28A0092B-C50C-407E-A947-70E740481C1C}">
                <a14:useLocalDpi xmlns:a14="http://schemas.microsoft.com/office/drawing/2010/main"/>
              </a:ext>
            </a:extLst>
          </a:blip>
          <a:srcRect/>
          <a:stretch>
            <a:fillRect/>
          </a:stretch>
        </p:blipFill>
        <p:spPr bwMode="auto">
          <a:xfrm>
            <a:off x="623889" y="1376363"/>
            <a:ext cx="4112418" cy="3083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D:\3_pictures\Whistler Sept 09\DSC01392.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850601" y="1393827"/>
            <a:ext cx="2788687" cy="30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descr="D:\3_pictures\Whistler Sept 09\DSC02314.JPG"/>
          <p:cNvPicPr>
            <a:picLocks noChangeAspect="1" noChangeArrowheads="1"/>
          </p:cNvPicPr>
          <p:nvPr/>
        </p:nvPicPr>
        <p:blipFill>
          <a:blip r:embed="rId6" cstate="screen">
            <a:extLst>
              <a:ext uri="{28A0092B-C50C-407E-A947-70E740481C1C}">
                <a14:useLocalDpi xmlns:a14="http://schemas.microsoft.com/office/drawing/2010/main"/>
              </a:ext>
            </a:extLst>
          </a:blip>
          <a:srcRect t="-1215"/>
          <a:stretch>
            <a:fillRect/>
          </a:stretch>
        </p:blipFill>
        <p:spPr bwMode="auto">
          <a:xfrm>
            <a:off x="7745452" y="1360490"/>
            <a:ext cx="3996735" cy="30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1516483"/>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2481263" y="174625"/>
            <a:ext cx="8329612" cy="719138"/>
          </a:xfrm>
        </p:spPr>
        <p:txBody>
          <a:bodyPr/>
          <a:lstStyle/>
          <a:p>
            <a:endParaRPr lang="en-US" altLang="en-US"/>
          </a:p>
        </p:txBody>
      </p:sp>
      <p:pic>
        <p:nvPicPr>
          <p:cNvPr id="70659" name="Picture 2" descr="H:\2_SEMINARS\Austria-House\pictures\18elevation.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39090" y="1376363"/>
            <a:ext cx="3870325"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6" descr="H:\2_SEMINARS\Austria-House\pictures\15elevation.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94240" y="1379538"/>
            <a:ext cx="3171825"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8" descr="H:\2_SEMINARS\Austria-House\pictures\17elevation.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23888" y="1387476"/>
            <a:ext cx="3992563"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5715739"/>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7122319" y="3897313"/>
            <a:ext cx="4663280" cy="1237933"/>
          </a:xfrm>
        </p:spPr>
        <p:txBody>
          <a:bodyPr>
            <a:noAutofit/>
          </a:bodyPr>
          <a:lstStyle/>
          <a:p>
            <a:r>
              <a:rPr lang="en-US" sz="2400" dirty="0"/>
              <a:t>The entire building, including the interior was delivered prefabricated and shipped in containers</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97781" y="1376364"/>
            <a:ext cx="3120232" cy="2340174"/>
          </a:xfrm>
          <a:prstGeom prst="rect">
            <a:avLst/>
          </a:prstGeom>
        </p:spPr>
      </p:pic>
      <p:pic>
        <p:nvPicPr>
          <p:cNvPr id="9" name="Content Placeholder 4"/>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4645025" y="1376363"/>
            <a:ext cx="3120231" cy="2340173"/>
          </a:xfrm>
        </p:spPr>
      </p:pic>
      <p:sp>
        <p:nvSpPr>
          <p:cNvPr id="10" name="Title 1"/>
          <p:cNvSpPr txBox="1">
            <a:spLocks/>
          </p:cNvSpPr>
          <p:nvPr/>
        </p:nvSpPr>
        <p:spPr bwMode="auto">
          <a:xfrm>
            <a:off x="1205732" y="66624"/>
            <a:ext cx="9462268" cy="99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200">
                <a:solidFill>
                  <a:srgbClr val="4D4D4D"/>
                </a:solidFill>
                <a:latin typeface="Calibri" pitchFamily="34" charset="0"/>
                <a:ea typeface="MS PGothic" pitchFamily="34" charset="-128"/>
                <a:cs typeface="+mj-cs"/>
              </a:defRPr>
            </a:lvl1pPr>
            <a:lvl2pPr algn="l" rtl="0" eaLnBrk="0" fontAlgn="base" hangingPunct="0">
              <a:spcBef>
                <a:spcPct val="0"/>
              </a:spcBef>
              <a:spcAft>
                <a:spcPct val="0"/>
              </a:spcAft>
              <a:defRPr sz="3200">
                <a:solidFill>
                  <a:srgbClr val="4D4D4D"/>
                </a:solidFill>
                <a:latin typeface="Calibri" pitchFamily="34" charset="0"/>
                <a:ea typeface="MS PGothic" pitchFamily="34" charset="-128"/>
              </a:defRPr>
            </a:lvl2pPr>
            <a:lvl3pPr algn="l" rtl="0" eaLnBrk="0" fontAlgn="base" hangingPunct="0">
              <a:spcBef>
                <a:spcPct val="0"/>
              </a:spcBef>
              <a:spcAft>
                <a:spcPct val="0"/>
              </a:spcAft>
              <a:defRPr sz="3200">
                <a:solidFill>
                  <a:srgbClr val="4D4D4D"/>
                </a:solidFill>
                <a:latin typeface="Calibri" pitchFamily="34" charset="0"/>
                <a:ea typeface="MS PGothic" pitchFamily="34" charset="-128"/>
              </a:defRPr>
            </a:lvl3pPr>
            <a:lvl4pPr algn="l" rtl="0" eaLnBrk="0" fontAlgn="base" hangingPunct="0">
              <a:spcBef>
                <a:spcPct val="0"/>
              </a:spcBef>
              <a:spcAft>
                <a:spcPct val="0"/>
              </a:spcAft>
              <a:defRPr sz="3200">
                <a:solidFill>
                  <a:srgbClr val="4D4D4D"/>
                </a:solidFill>
                <a:latin typeface="Calibri" pitchFamily="34" charset="0"/>
                <a:ea typeface="MS PGothic" pitchFamily="34" charset="-128"/>
              </a:defRPr>
            </a:lvl4pPr>
            <a:lvl5pPr algn="l" rtl="0" eaLnBrk="0" fontAlgn="base" hangingPunct="0">
              <a:spcBef>
                <a:spcPct val="0"/>
              </a:spcBef>
              <a:spcAft>
                <a:spcPct val="0"/>
              </a:spcAft>
              <a:defRPr sz="3200">
                <a:solidFill>
                  <a:srgbClr val="4D4D4D"/>
                </a:solidFill>
                <a:latin typeface="Calibri" pitchFamily="34" charset="0"/>
                <a:ea typeface="MS PGothic" pitchFamily="34" charset="-128"/>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r>
              <a:rPr lang="en-CA" kern="0" dirty="0"/>
              <a:t>Milestone in BC’s construction </a:t>
            </a:r>
            <a:endParaRPr lang="en-CA" sz="2000" kern="0" dirty="0"/>
          </a:p>
        </p:txBody>
      </p:sp>
      <p:sp>
        <p:nvSpPr>
          <p:cNvPr id="11" name="Rectangle 10"/>
          <p:cNvSpPr/>
          <p:nvPr/>
        </p:nvSpPr>
        <p:spPr>
          <a:xfrm>
            <a:off x="535797" y="6486018"/>
            <a:ext cx="1486304" cy="307777"/>
          </a:xfrm>
          <a:prstGeom prst="rect">
            <a:avLst/>
          </a:prstGeom>
        </p:spPr>
        <p:txBody>
          <a:bodyPr wrap="none">
            <a:spAutoFit/>
          </a:bodyPr>
          <a:lstStyle/>
          <a:p>
            <a:r>
              <a:rPr lang="en-US" sz="1400" dirty="0">
                <a:latin typeface="Calibri" panose="020F0502020204030204" pitchFamily="34" charset="0"/>
                <a:cs typeface="Calibri" panose="020F0502020204030204" pitchFamily="34" charset="0"/>
              </a:rPr>
              <a:t>Photos: Wimmers</a:t>
            </a:r>
            <a:endParaRPr lang="en-CA" sz="1400" dirty="0">
              <a:latin typeface="Calibri" panose="020F0502020204030204" pitchFamily="34" charset="0"/>
              <a:cs typeface="Calibri" panose="020F0502020204030204" pitchFamily="34" charset="0"/>
            </a:endParaRPr>
          </a:p>
        </p:txBody>
      </p:sp>
      <p:pic>
        <p:nvPicPr>
          <p:cNvPr id="12" name="Picture 4" descr="D:\3_pictures\Whistler Sept 09\DSC01327.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076407" y="1376363"/>
            <a:ext cx="3441671" cy="234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D:\3_pictures\Whistler Sept 09\DSC01347.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405982" y="3885829"/>
            <a:ext cx="3197033" cy="2492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D:\3_pictures\Whistler Sept 09\DSC01307.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297781" y="3897313"/>
            <a:ext cx="1939467" cy="2480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5510618"/>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2582" y="59480"/>
            <a:ext cx="8892480" cy="994122"/>
          </a:xfrm>
        </p:spPr>
        <p:txBody>
          <a:bodyPr>
            <a:normAutofit/>
          </a:bodyPr>
          <a:lstStyle/>
          <a:p>
            <a:r>
              <a:rPr lang="en-CA" dirty="0"/>
              <a:t>1</a:t>
            </a:r>
            <a:r>
              <a:rPr lang="en-CA" baseline="30000" dirty="0"/>
              <a:t>st</a:t>
            </a:r>
            <a:r>
              <a:rPr lang="en-CA" dirty="0"/>
              <a:t> </a:t>
            </a:r>
            <a:r>
              <a:rPr lang="de-DE" dirty="0"/>
              <a:t>Building in Canada using </a:t>
            </a:r>
            <a:r>
              <a:rPr lang="en-CA" dirty="0"/>
              <a:t>DLT </a:t>
            </a:r>
            <a:endParaRPr lang="en-CA" sz="2000" dirty="0"/>
          </a:p>
        </p:txBody>
      </p:sp>
      <p:sp>
        <p:nvSpPr>
          <p:cNvPr id="3" name="Content Placeholder 2"/>
          <p:cNvSpPr>
            <a:spLocks noGrp="1"/>
          </p:cNvSpPr>
          <p:nvPr>
            <p:ph idx="1"/>
          </p:nvPr>
        </p:nvSpPr>
        <p:spPr>
          <a:xfrm>
            <a:off x="4401198" y="2076873"/>
            <a:ext cx="8229600" cy="4525963"/>
          </a:xfrm>
        </p:spPr>
        <p:txBody>
          <a:bodyPr/>
          <a:lstStyle/>
          <a:p>
            <a:endParaRPr lang="en-CA" dirty="0"/>
          </a:p>
        </p:txBody>
      </p:sp>
      <p:pic>
        <p:nvPicPr>
          <p:cNvPr id="6146" name="Picture 2" descr="E:\03_projects\111_OLD projects\A-House\bilder sept\DSC04750.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540061" y="1376361"/>
            <a:ext cx="3797726" cy="244051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E:\03_projects\111_OLD projects\A-House\bilder sept\DSC04753.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73252" y="1376362"/>
            <a:ext cx="3254020" cy="2440515"/>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E:\03_projects\111_OLD projects\A-House\bilder sept\DSC04755.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23888" y="1376363"/>
            <a:ext cx="3254020" cy="24405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35797" y="6486018"/>
            <a:ext cx="1486304" cy="307777"/>
          </a:xfrm>
          <a:prstGeom prst="rect">
            <a:avLst/>
          </a:prstGeom>
        </p:spPr>
        <p:txBody>
          <a:bodyPr wrap="none">
            <a:spAutoFit/>
          </a:bodyPr>
          <a:lstStyle/>
          <a:p>
            <a:r>
              <a:rPr lang="en-US" sz="1400" dirty="0">
                <a:latin typeface="Calibri" panose="020F0502020204030204" pitchFamily="34" charset="0"/>
                <a:cs typeface="Calibri" panose="020F0502020204030204" pitchFamily="34" charset="0"/>
              </a:rPr>
              <a:t>Photos: Wimmers</a:t>
            </a:r>
            <a:endParaRPr lang="en-CA" sz="1400" dirty="0">
              <a:latin typeface="Calibri" panose="020F0502020204030204" pitchFamily="34" charset="0"/>
              <a:cs typeface="Calibri" panose="020F0502020204030204" pitchFamily="34" charset="0"/>
            </a:endParaRPr>
          </a:p>
        </p:txBody>
      </p:sp>
      <p:pic>
        <p:nvPicPr>
          <p:cNvPr id="8" name="Picture 6" descr="H:\2_SEMINARS\Austria-House\pictures\0212EMS2_019.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23888" y="3973512"/>
            <a:ext cx="1490662" cy="223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H:\2_SEMINARS\Austria-House\pictures\0212EMS2_025.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387246" y="3973512"/>
            <a:ext cx="1490662" cy="223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5103357"/>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188714" y="188188"/>
            <a:ext cx="10539185" cy="719137"/>
          </a:xfrm>
        </p:spPr>
        <p:txBody>
          <a:bodyPr/>
          <a:lstStyle/>
          <a:p>
            <a:r>
              <a:rPr lang="de-DE" dirty="0"/>
              <a:t>Diagonally Doweled Timber</a:t>
            </a:r>
          </a:p>
        </p:txBody>
      </p:sp>
      <p:pic>
        <p:nvPicPr>
          <p:cNvPr id="6" name="Picture 2" descr="E:\02_SEMINARS\various sem &amp; pic\Sohm\DD_Glattkant.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97739" y="1302262"/>
            <a:ext cx="2492695" cy="14243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E:\02_SEMINARS\various sem &amp; pic\Sohm\DD_Akustik.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56030" y="4210221"/>
            <a:ext cx="2552451" cy="12154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E:\02_SEMINARS\various sem &amp; pic\Sohm\DD_Fas.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097739" y="2760634"/>
            <a:ext cx="2552451" cy="13673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p:cNvPicPr>
            <a:picLocks noChangeAspect="1" noChangeArrowheads="1"/>
          </p:cNvPicPr>
          <p:nvPr/>
        </p:nvPicPr>
        <p:blipFill>
          <a:blip r:embed="rId6">
            <a:lum contrast="10000"/>
            <a:extLst>
              <a:ext uri="{28A0092B-C50C-407E-A947-70E740481C1C}">
                <a14:useLocalDpi xmlns:a14="http://schemas.microsoft.com/office/drawing/2010/main"/>
              </a:ext>
            </a:extLst>
          </a:blip>
          <a:srcRect/>
          <a:stretch>
            <a:fillRect/>
          </a:stretch>
        </p:blipFill>
        <p:spPr bwMode="auto">
          <a:xfrm>
            <a:off x="1285653" y="1376363"/>
            <a:ext cx="2247385" cy="2147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House_web1.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291773" y="3663033"/>
            <a:ext cx="2232472" cy="2180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House_web2.jp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704912" y="3680495"/>
            <a:ext cx="2227998" cy="2163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D:\Austria 2007 04 10\IMG_0395.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698852" y="1358902"/>
            <a:ext cx="2232471" cy="216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535797" y="6486018"/>
            <a:ext cx="1988173" cy="307777"/>
          </a:xfrm>
          <a:prstGeom prst="rect">
            <a:avLst/>
          </a:prstGeom>
        </p:spPr>
        <p:txBody>
          <a:bodyPr wrap="none">
            <a:spAutoFit/>
          </a:bodyPr>
          <a:lstStyle/>
          <a:p>
            <a:r>
              <a:rPr lang="en-US" sz="1400" dirty="0">
                <a:latin typeface="Calibri" panose="020F0502020204030204" pitchFamily="34" charset="0"/>
                <a:cs typeface="Calibri" panose="020F0502020204030204" pitchFamily="34" charset="0"/>
              </a:rPr>
              <a:t>Photos: SOHM HOLZBAU</a:t>
            </a:r>
            <a:endParaRPr lang="en-CA"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211934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1723" y="59480"/>
            <a:ext cx="8820472" cy="994122"/>
          </a:xfrm>
        </p:spPr>
        <p:txBody>
          <a:bodyPr>
            <a:normAutofit/>
          </a:bodyPr>
          <a:lstStyle/>
          <a:p>
            <a:r>
              <a:rPr lang="en-CA" dirty="0"/>
              <a:t>1</a:t>
            </a:r>
            <a:r>
              <a:rPr lang="en-CA" baseline="30000" dirty="0"/>
              <a:t>st</a:t>
            </a:r>
            <a:r>
              <a:rPr lang="en-CA" dirty="0"/>
              <a:t> </a:t>
            </a:r>
            <a:r>
              <a:rPr lang="de-DE" dirty="0"/>
              <a:t>Building in Canada using </a:t>
            </a:r>
            <a:r>
              <a:rPr lang="en-CA" dirty="0"/>
              <a:t>CLT </a:t>
            </a:r>
            <a:r>
              <a:rPr lang="en-CA" sz="2400" dirty="0"/>
              <a:t> </a:t>
            </a:r>
          </a:p>
        </p:txBody>
      </p:sp>
      <p:sp>
        <p:nvSpPr>
          <p:cNvPr id="3" name="Content Placeholder 2"/>
          <p:cNvSpPr>
            <a:spLocks noGrp="1"/>
          </p:cNvSpPr>
          <p:nvPr>
            <p:ph idx="1"/>
          </p:nvPr>
        </p:nvSpPr>
        <p:spPr/>
        <p:txBody>
          <a:bodyPr/>
          <a:lstStyle/>
          <a:p>
            <a:endParaRPr lang="en-CA" dirty="0"/>
          </a:p>
        </p:txBody>
      </p:sp>
      <p:pic>
        <p:nvPicPr>
          <p:cNvPr id="7170" name="Picture 2" descr="E:\03_projects\111_OLD projects\A-House\bilder sept\DSC04756.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3353" y="1268760"/>
            <a:ext cx="4029997" cy="3022498"/>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E:\03_projects\111_OLD projects\A-House\bilder sept\DSC04766.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637312" y="1268760"/>
            <a:ext cx="3063120" cy="30224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2_SEMINARS\Austria-House\pictures\06floor.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465504" y="1270934"/>
            <a:ext cx="2998648" cy="3031094"/>
          </a:xfrm>
          <a:prstGeom prst="rect">
            <a:avLst/>
          </a:prstGeom>
          <a:noFill/>
          <a:ln w="9525">
            <a:noFill/>
            <a:miter lim="800000"/>
            <a:headEnd/>
            <a:tailEnd/>
          </a:ln>
        </p:spPr>
      </p:pic>
      <p:sp>
        <p:nvSpPr>
          <p:cNvPr id="8" name="Rectangle 7"/>
          <p:cNvSpPr/>
          <p:nvPr/>
        </p:nvSpPr>
        <p:spPr>
          <a:xfrm>
            <a:off x="535797" y="6486018"/>
            <a:ext cx="1486304" cy="307777"/>
          </a:xfrm>
          <a:prstGeom prst="rect">
            <a:avLst/>
          </a:prstGeom>
        </p:spPr>
        <p:txBody>
          <a:bodyPr wrap="none">
            <a:spAutoFit/>
          </a:bodyPr>
          <a:lstStyle/>
          <a:p>
            <a:r>
              <a:rPr lang="en-US" sz="1400" dirty="0">
                <a:latin typeface="Calibri" panose="020F0502020204030204" pitchFamily="34" charset="0"/>
                <a:cs typeface="Calibri" panose="020F0502020204030204" pitchFamily="34" charset="0"/>
              </a:rPr>
              <a:t>Photos: Wimmers</a:t>
            </a:r>
            <a:endParaRPr lang="en-CA"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52855430"/>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1184296" y="197294"/>
            <a:ext cx="8097796" cy="719138"/>
          </a:xfrm>
        </p:spPr>
        <p:txBody>
          <a:bodyPr/>
          <a:lstStyle/>
          <a:p>
            <a:r>
              <a:rPr lang="en-CA" dirty="0"/>
              <a:t>1</a:t>
            </a:r>
            <a:r>
              <a:rPr lang="en-CA" baseline="30000" dirty="0"/>
              <a:t>st</a:t>
            </a:r>
            <a:r>
              <a:rPr lang="en-CA" dirty="0"/>
              <a:t> Passive House in Canada</a:t>
            </a:r>
            <a:endParaRPr lang="en-US" dirty="0"/>
          </a:p>
        </p:txBody>
      </p:sp>
      <p:pic>
        <p:nvPicPr>
          <p:cNvPr id="64515" name="Picture 2" descr="D:\3_pictures\Whistler Sept 09\DSC0138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56216" y="1375921"/>
            <a:ext cx="1460370" cy="218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6" descr="D:\3_pictures\Whistler Sept 09\DSC01335.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68973" y="1375922"/>
            <a:ext cx="2178628" cy="216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E:\03_projects\111_OLD projects\A-House\bilder sept\DSC04784.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5400000">
            <a:off x="700831" y="1976350"/>
            <a:ext cx="4803426" cy="360256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35797" y="6486018"/>
            <a:ext cx="1486304" cy="307777"/>
          </a:xfrm>
          <a:prstGeom prst="rect">
            <a:avLst/>
          </a:prstGeom>
        </p:spPr>
        <p:txBody>
          <a:bodyPr wrap="none">
            <a:spAutoFit/>
          </a:bodyPr>
          <a:lstStyle/>
          <a:p>
            <a:r>
              <a:rPr lang="en-US" sz="1400" dirty="0">
                <a:latin typeface="Calibri" panose="020F0502020204030204" pitchFamily="34" charset="0"/>
                <a:cs typeface="Calibri" panose="020F0502020204030204" pitchFamily="34" charset="0"/>
              </a:rPr>
              <a:t>Photos: Wimmers</a:t>
            </a:r>
            <a:endParaRPr lang="en-CA" sz="1400" dirty="0">
              <a:latin typeface="Calibri" panose="020F0502020204030204" pitchFamily="34" charset="0"/>
              <a:cs typeface="Calibri" panose="020F0502020204030204" pitchFamily="34" charset="0"/>
            </a:endParaRPr>
          </a:p>
        </p:txBody>
      </p:sp>
      <p:pic>
        <p:nvPicPr>
          <p:cNvPr id="9" name="Picture 15" descr="DSC02308.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056216" y="3669507"/>
            <a:ext cx="1838325"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273229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solidFill>
                <a:schemeClr val="tx1">
                  <a:lumMod val="65000"/>
                  <a:lumOff val="35000"/>
                </a:schemeClr>
              </a:solidFill>
            </a:endParaRPr>
          </a:p>
        </p:txBody>
      </p:sp>
      <p:grpSp>
        <p:nvGrpSpPr>
          <p:cNvPr id="5" name="Group 4">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6" name="Group 5">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1" name="TextBox 10">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chemeClr val="tx1">
                        <a:lumMod val="50000"/>
                        <a:lumOff val="50000"/>
                      </a:schemeClr>
                    </a:solidFill>
                  </a:rPr>
                  <a:t>Canadian</a:t>
                </a:r>
              </a:p>
              <a:p>
                <a:pPr>
                  <a:buClr>
                    <a:schemeClr val="tx1"/>
                  </a:buClr>
                </a:pPr>
                <a:r>
                  <a:rPr lang="en-US" sz="1067" dirty="0">
                    <a:solidFill>
                      <a:schemeClr val="tx1">
                        <a:lumMod val="50000"/>
                        <a:lumOff val="50000"/>
                      </a:schemeClr>
                    </a:solidFill>
                  </a:rPr>
                  <a:t>Wood</a:t>
                </a:r>
              </a:p>
              <a:p>
                <a:pPr>
                  <a:buClr>
                    <a:schemeClr val="tx1"/>
                  </a:buClr>
                </a:pPr>
                <a:r>
                  <a:rPr lang="en-US" sz="1067" dirty="0">
                    <a:solidFill>
                      <a:schemeClr val="tx1">
                        <a:lumMod val="50000"/>
                        <a:lumOff val="50000"/>
                      </a:schemeClr>
                    </a:solidFill>
                  </a:rPr>
                  <a:t>Council</a:t>
                </a:r>
                <a:endParaRPr lang="en-CA" sz="1067" dirty="0" err="1">
                  <a:solidFill>
                    <a:schemeClr val="tx1">
                      <a:lumMod val="50000"/>
                      <a:lumOff val="50000"/>
                    </a:schemeClr>
                  </a:solidFill>
                </a:endParaRPr>
              </a:p>
            </p:txBody>
          </p:sp>
          <p:sp>
            <p:nvSpPr>
              <p:cNvPr id="12" name="TextBox 11">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chemeClr val="tx1">
                        <a:lumMod val="50000"/>
                        <a:lumOff val="50000"/>
                      </a:schemeClr>
                    </a:solidFill>
                  </a:rPr>
                  <a:t>Conseil</a:t>
                </a:r>
              </a:p>
              <a:p>
                <a:pPr>
                  <a:buClr>
                    <a:schemeClr val="tx1"/>
                  </a:buClr>
                </a:pPr>
                <a:r>
                  <a:rPr lang="en-US" sz="1067" dirty="0" err="1">
                    <a:solidFill>
                      <a:schemeClr val="tx1">
                        <a:lumMod val="50000"/>
                        <a:lumOff val="50000"/>
                      </a:schemeClr>
                    </a:solidFill>
                  </a:rPr>
                  <a:t>canadien</a:t>
                </a:r>
                <a:endParaRPr lang="en-US" sz="1067" dirty="0">
                  <a:solidFill>
                    <a:schemeClr val="tx1">
                      <a:lumMod val="50000"/>
                      <a:lumOff val="50000"/>
                    </a:schemeClr>
                  </a:solidFill>
                </a:endParaRPr>
              </a:p>
              <a:p>
                <a:pPr>
                  <a:buClr>
                    <a:schemeClr val="tx1"/>
                  </a:buClr>
                </a:pPr>
                <a:r>
                  <a:rPr lang="en-US" sz="1067" dirty="0">
                    <a:solidFill>
                      <a:schemeClr val="tx1">
                        <a:lumMod val="50000"/>
                        <a:lumOff val="50000"/>
                      </a:schemeClr>
                    </a:solidFill>
                  </a:rPr>
                  <a:t>du </a:t>
                </a:r>
                <a:r>
                  <a:rPr lang="en-US" sz="1067" dirty="0" err="1">
                    <a:solidFill>
                      <a:schemeClr val="tx1">
                        <a:lumMod val="50000"/>
                        <a:lumOff val="50000"/>
                      </a:schemeClr>
                    </a:solidFill>
                  </a:rPr>
                  <a:t>bois</a:t>
                </a:r>
                <a:endParaRPr lang="en-CA" sz="1067" dirty="0" err="1">
                  <a:solidFill>
                    <a:schemeClr val="tx1">
                      <a:lumMod val="50000"/>
                      <a:lumOff val="50000"/>
                    </a:schemeClr>
                  </a:solidFill>
                </a:endParaRPr>
              </a:p>
            </p:txBody>
          </p:sp>
          <p:sp>
            <p:nvSpPr>
              <p:cNvPr id="13" name="Diagonal Stripe 12">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sp>
            <p:nvSpPr>
              <p:cNvPr id="14" name="Diagonal Stripe 13">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grpSp>
        <p:grpSp>
          <p:nvGrpSpPr>
            <p:cNvPr id="7" name="Group 6">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9" name="Rectangle 8">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sp>
            <p:nvSpPr>
              <p:cNvPr id="10" name="Rectangle 9">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grpSp>
        <p:pic>
          <p:nvPicPr>
            <p:cNvPr id="8" name="Picture 7"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
        <p:nvSpPr>
          <p:cNvPr id="15" name="Content Placeholder 2"/>
          <p:cNvSpPr txBox="1">
            <a:spLocks/>
          </p:cNvSpPr>
          <p:nvPr/>
        </p:nvSpPr>
        <p:spPr bwMode="auto">
          <a:xfrm>
            <a:off x="1341772" y="723972"/>
            <a:ext cx="10345403" cy="134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a:buClr>
                <a:srgbClr val="FEF202"/>
              </a:buClr>
              <a:defRPr/>
            </a:pPr>
            <a:r>
              <a:rPr lang="en-CA" sz="6600" b="1" kern="0" dirty="0">
                <a:solidFill>
                  <a:schemeClr val="tx1">
                    <a:lumMod val="65000"/>
                    <a:lumOff val="35000"/>
                  </a:schemeClr>
                </a:solidFill>
                <a:ea typeface="ＭＳ Ｐゴシック" pitchFamily="34" charset="-128"/>
              </a:rPr>
              <a:t>Driving Factors towards Prefabrication</a:t>
            </a:r>
          </a:p>
          <a:p>
            <a:pPr>
              <a:buClr>
                <a:srgbClr val="FEF202"/>
              </a:buClr>
              <a:defRPr/>
            </a:pPr>
            <a:r>
              <a:rPr lang="en-CA" b="1" i="1" dirty="0">
                <a:solidFill>
                  <a:schemeClr val="tx1">
                    <a:lumMod val="65000"/>
                    <a:lumOff val="35000"/>
                  </a:schemeClr>
                </a:solidFill>
              </a:rPr>
              <a:t>Objectives:</a:t>
            </a:r>
            <a:endParaRPr lang="en-CA" sz="6600" b="1" kern="0" dirty="0">
              <a:solidFill>
                <a:schemeClr val="tx1">
                  <a:lumMod val="65000"/>
                  <a:lumOff val="35000"/>
                </a:schemeClr>
              </a:solidFill>
              <a:ea typeface="ＭＳ Ｐゴシック" pitchFamily="34" charset="-128"/>
            </a:endParaRPr>
          </a:p>
          <a:p>
            <a:r>
              <a:rPr lang="en-CA" altLang="en-US" sz="2000" dirty="0">
                <a:solidFill>
                  <a:schemeClr val="tx1">
                    <a:lumMod val="65000"/>
                    <a:lumOff val="35000"/>
                  </a:schemeClr>
                </a:solidFill>
              </a:rPr>
              <a:t>Productivity</a:t>
            </a:r>
          </a:p>
          <a:p>
            <a:r>
              <a:rPr lang="en-CA" altLang="en-US" sz="2000" dirty="0">
                <a:solidFill>
                  <a:schemeClr val="tx1">
                    <a:lumMod val="65000"/>
                    <a:lumOff val="35000"/>
                  </a:schemeClr>
                </a:solidFill>
              </a:rPr>
              <a:t>Automation</a:t>
            </a:r>
          </a:p>
          <a:p>
            <a:r>
              <a:rPr lang="en-CA" altLang="en-US" sz="2000" dirty="0">
                <a:solidFill>
                  <a:schemeClr val="tx1">
                    <a:lumMod val="65000"/>
                    <a:lumOff val="35000"/>
                  </a:schemeClr>
                </a:solidFill>
              </a:rPr>
              <a:t>Lean manufacturing</a:t>
            </a:r>
          </a:p>
          <a:p>
            <a:r>
              <a:rPr lang="en-CA" altLang="en-US" sz="2000" dirty="0">
                <a:solidFill>
                  <a:schemeClr val="tx1">
                    <a:lumMod val="65000"/>
                    <a:lumOff val="35000"/>
                  </a:schemeClr>
                </a:solidFill>
              </a:rPr>
              <a:t>Industry 4.0</a:t>
            </a:r>
          </a:p>
          <a:p>
            <a:r>
              <a:rPr lang="en-CA" altLang="en-US" sz="2000" dirty="0">
                <a:solidFill>
                  <a:schemeClr val="tx1">
                    <a:lumMod val="65000"/>
                    <a:lumOff val="35000"/>
                  </a:schemeClr>
                </a:solidFill>
              </a:rPr>
              <a:t>Tall wood buildings</a:t>
            </a:r>
          </a:p>
          <a:p>
            <a:r>
              <a:rPr lang="en-CA" altLang="en-US" sz="2000" dirty="0">
                <a:solidFill>
                  <a:schemeClr val="tx1">
                    <a:lumMod val="65000"/>
                    <a:lumOff val="35000"/>
                  </a:schemeClr>
                </a:solidFill>
              </a:rPr>
              <a:t>Energy efficiency requirements</a:t>
            </a:r>
          </a:p>
          <a:p>
            <a:pPr>
              <a:buClr>
                <a:srgbClr val="FEF202"/>
              </a:buClr>
              <a:defRPr/>
            </a:pPr>
            <a:endParaRPr lang="en-CA" sz="2000" kern="0" dirty="0">
              <a:solidFill>
                <a:schemeClr val="tx1">
                  <a:lumMod val="65000"/>
                  <a:lumOff val="35000"/>
                </a:schemeClr>
              </a:solidFill>
              <a:ea typeface="ＭＳ Ｐゴシック" pitchFamily="34" charset="-128"/>
            </a:endParaRPr>
          </a:p>
        </p:txBody>
      </p:sp>
    </p:spTree>
    <p:extLst>
      <p:ext uri="{BB962C8B-B14F-4D97-AF65-F5344CB8AC3E}">
        <p14:creationId xmlns:p14="http://schemas.microsoft.com/office/powerpoint/2010/main" val="785746216"/>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Langley Passive House, 2011 Langley</a:t>
            </a:r>
            <a:endParaRPr lang="en-US" dirty="0"/>
          </a:p>
        </p:txBody>
      </p:sp>
      <p:sp>
        <p:nvSpPr>
          <p:cNvPr id="3" name="Content Placeholder 2"/>
          <p:cNvSpPr>
            <a:spLocks noGrp="1"/>
          </p:cNvSpPr>
          <p:nvPr>
            <p:ph idx="1"/>
          </p:nvPr>
        </p:nvSpPr>
        <p:spPr>
          <a:xfrm>
            <a:off x="9001124" y="1253834"/>
            <a:ext cx="2486026" cy="4114800"/>
          </a:xfrm>
        </p:spPr>
        <p:txBody>
          <a:bodyPr/>
          <a:lstStyle/>
          <a:p>
            <a:endParaRPr lang="en-US"/>
          </a:p>
        </p:txBody>
      </p:sp>
      <p:sp>
        <p:nvSpPr>
          <p:cNvPr id="4" name="Rectangle 3"/>
          <p:cNvSpPr/>
          <p:nvPr/>
        </p:nvSpPr>
        <p:spPr>
          <a:xfrm>
            <a:off x="535797" y="6486018"/>
            <a:ext cx="1615827" cy="307777"/>
          </a:xfrm>
          <a:prstGeom prst="rect">
            <a:avLst/>
          </a:prstGeom>
        </p:spPr>
        <p:txBody>
          <a:bodyPr wrap="none">
            <a:spAutoFit/>
          </a:bodyPr>
          <a:lstStyle/>
          <a:p>
            <a:r>
              <a:rPr lang="en-US" sz="1400" dirty="0">
                <a:latin typeface="Calibri" panose="020F0502020204030204" pitchFamily="34" charset="0"/>
                <a:cs typeface="Calibri" panose="020F0502020204030204" pitchFamily="34" charset="0"/>
              </a:rPr>
              <a:t>Graphics: Wimmers</a:t>
            </a:r>
            <a:endParaRPr lang="en-CA" sz="1400" dirty="0">
              <a:latin typeface="Calibri" panose="020F0502020204030204" pitchFamily="34" charset="0"/>
              <a:cs typeface="Calibri" panose="020F0502020204030204" pitchFamily="34" charset="0"/>
            </a:endParaRPr>
          </a:p>
        </p:txBody>
      </p:sp>
      <p:pic>
        <p:nvPicPr>
          <p:cNvPr id="5"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4568"/>
          <a:stretch/>
        </p:blipFill>
        <p:spPr bwMode="auto">
          <a:xfrm>
            <a:off x="844557" y="1150144"/>
            <a:ext cx="6749749" cy="2201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66816" y="3236115"/>
            <a:ext cx="7169943" cy="2172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7511364"/>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CA" altLang="en-US" dirty="0">
                <a:ea typeface="ＭＳ Ｐゴシック" panose="020B0600070205080204" pitchFamily="34" charset="-128"/>
              </a:rPr>
              <a:t>Cutting and waste minimization</a:t>
            </a:r>
          </a:p>
        </p:txBody>
      </p:sp>
      <p:pic>
        <p:nvPicPr>
          <p:cNvPr id="36867" name="Picture 2" descr="D:\01_CanPHI\03_courses 2012\Montreal\photo langley\Lenght-Optimizer (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851895" y="1367259"/>
            <a:ext cx="2878476" cy="3433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2" descr="D:\01_CanPHI\03_courses 2012\Montreal\photo langley\IMG_2798.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1458" y="1372273"/>
            <a:ext cx="2914103" cy="3428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D:\01_CanPHI\03_courses 2012\Montreal\photo langley\IMG_0979.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95205" y="1372273"/>
            <a:ext cx="2564352" cy="3432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D:\01_CanPHI\03_courses 2012\Montreal\photo langley\IMG_2768.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324213" y="1376363"/>
            <a:ext cx="2571336" cy="3428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535797" y="6486018"/>
            <a:ext cx="1971886" cy="307777"/>
          </a:xfrm>
          <a:prstGeom prst="rect">
            <a:avLst/>
          </a:prstGeom>
        </p:spPr>
        <p:txBody>
          <a:bodyPr wrap="none">
            <a:spAutoFit/>
          </a:bodyPr>
          <a:lstStyle/>
          <a:p>
            <a:r>
              <a:rPr lang="en-US" sz="1400" dirty="0">
                <a:latin typeface="Calibri" panose="020F0502020204030204" pitchFamily="34" charset="0"/>
                <a:cs typeface="Calibri" panose="020F0502020204030204" pitchFamily="34" charset="0"/>
              </a:rPr>
              <a:t>Photos: CUT MY TIMBER</a:t>
            </a:r>
            <a:endParaRPr lang="en-CA"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78021984"/>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CA" altLang="en-US" dirty="0">
                <a:ea typeface="ＭＳ Ｐゴシック" panose="020B0600070205080204" pitchFamily="34" charset="-128"/>
              </a:rPr>
              <a:t>Labelling and prefabrication</a:t>
            </a:r>
          </a:p>
        </p:txBody>
      </p:sp>
      <p:pic>
        <p:nvPicPr>
          <p:cNvPr id="35843" name="Picture 5" descr="D:\01_CanPHI\03_courses 2012\Montreal\photo langley\IMG_2792.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07220" y="1376363"/>
            <a:ext cx="3314700" cy="3417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D:\01_CanPHI\03_courses 2012\Montreal\photo langley\RoofPanel-Open.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068766" y="1376363"/>
            <a:ext cx="3332162" cy="3415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50944" y="1376363"/>
            <a:ext cx="4234655" cy="3415682"/>
          </a:xfrm>
          <a:prstGeom prst="rect">
            <a:avLst/>
          </a:prstGeom>
        </p:spPr>
      </p:pic>
      <p:sp>
        <p:nvSpPr>
          <p:cNvPr id="6" name="Rectangle 5"/>
          <p:cNvSpPr/>
          <p:nvPr/>
        </p:nvSpPr>
        <p:spPr>
          <a:xfrm>
            <a:off x="535797" y="6486018"/>
            <a:ext cx="1971886" cy="307777"/>
          </a:xfrm>
          <a:prstGeom prst="rect">
            <a:avLst/>
          </a:prstGeom>
        </p:spPr>
        <p:txBody>
          <a:bodyPr wrap="none">
            <a:spAutoFit/>
          </a:bodyPr>
          <a:lstStyle/>
          <a:p>
            <a:r>
              <a:rPr lang="en-US" sz="1400" dirty="0">
                <a:latin typeface="Calibri" panose="020F0502020204030204" pitchFamily="34" charset="0"/>
                <a:cs typeface="Calibri" panose="020F0502020204030204" pitchFamily="34" charset="0"/>
              </a:rPr>
              <a:t>Photos: CUT MY TIMBER</a:t>
            </a:r>
            <a:endParaRPr lang="en-CA"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04321901"/>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CA" altLang="en-US" dirty="0">
                <a:ea typeface="ＭＳ Ｐゴシック" panose="020B0600070205080204" pitchFamily="34" charset="-128"/>
              </a:rPr>
              <a:t>Insulation and taping of airtight interior plywood</a:t>
            </a:r>
          </a:p>
        </p:txBody>
      </p:sp>
      <p:pic>
        <p:nvPicPr>
          <p:cNvPr id="39939" name="Picture 5" descr="D:\01_CanPHI\03_courses 2012\Montreal\photo langley\IMG_2856.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70194" y="1397800"/>
            <a:ext cx="2565398" cy="3419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6" descr="D:\01_CanPHI\03_courses 2012\Montreal\photo langley\IMG_2857.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22788" y="1383512"/>
            <a:ext cx="2559518" cy="341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D:\01_CanPHI\03_courses 2012\Montreal\photo langley\PH-Panels1.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092333" y="1376362"/>
            <a:ext cx="3172368"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D:\01_CanPHI\03_courses 2012\Montreal\photo langley\PH-Panels3.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23888" y="1376362"/>
            <a:ext cx="2290762" cy="3442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535797" y="6486018"/>
            <a:ext cx="1971886" cy="307777"/>
          </a:xfrm>
          <a:prstGeom prst="rect">
            <a:avLst/>
          </a:prstGeom>
        </p:spPr>
        <p:txBody>
          <a:bodyPr wrap="none">
            <a:spAutoFit/>
          </a:bodyPr>
          <a:lstStyle/>
          <a:p>
            <a:r>
              <a:rPr lang="en-US" sz="1400" dirty="0">
                <a:latin typeface="Calibri" panose="020F0502020204030204" pitchFamily="34" charset="0"/>
                <a:cs typeface="Calibri" panose="020F0502020204030204" pitchFamily="34" charset="0"/>
              </a:rPr>
              <a:t>Photos: CUT MY TIMBER</a:t>
            </a:r>
            <a:endParaRPr lang="en-CA"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4011109"/>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CA" altLang="en-US" dirty="0">
                <a:ea typeface="ＭＳ Ｐゴシック" panose="020B0600070205080204" pitchFamily="34" charset="-128"/>
              </a:rPr>
              <a:t>Loading and securing against rain</a:t>
            </a:r>
          </a:p>
        </p:txBody>
      </p:sp>
      <p:pic>
        <p:nvPicPr>
          <p:cNvPr id="40963" name="Picture 2" descr="D:\01_CanPHI\03_courses 2012\Montreal\photo langley\IMG_289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9444" y="1376363"/>
            <a:ext cx="3376385"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2" descr="D:\01_CanPHI\03_courses 2012\Montreal\photo langley\IMG_2886.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10751" y="1377951"/>
            <a:ext cx="3770312" cy="282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4" descr="D:\01_CanPHI\03_courses 2012\Montreal\photo langley\IMG_2882.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119562" y="1376363"/>
            <a:ext cx="3770312"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35797" y="6486018"/>
            <a:ext cx="1971886" cy="307777"/>
          </a:xfrm>
          <a:prstGeom prst="rect">
            <a:avLst/>
          </a:prstGeom>
        </p:spPr>
        <p:txBody>
          <a:bodyPr wrap="none">
            <a:spAutoFit/>
          </a:bodyPr>
          <a:lstStyle/>
          <a:p>
            <a:r>
              <a:rPr lang="en-US" sz="1400" dirty="0">
                <a:latin typeface="Calibri" panose="020F0502020204030204" pitchFamily="34" charset="0"/>
                <a:cs typeface="Calibri" panose="020F0502020204030204" pitchFamily="34" charset="0"/>
              </a:rPr>
              <a:t>Photos: CUT MY TIMBER</a:t>
            </a:r>
            <a:endParaRPr lang="en-CA"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77608433"/>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CA" altLang="en-US" dirty="0">
                <a:ea typeface="ＭＳ Ｐゴシック" panose="020B0600070205080204" pitchFamily="34" charset="-128"/>
              </a:rPr>
              <a:t>Installation on site</a:t>
            </a:r>
          </a:p>
        </p:txBody>
      </p:sp>
      <p:pic>
        <p:nvPicPr>
          <p:cNvPr id="41987" name="Picture 6"/>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23888" y="1376363"/>
            <a:ext cx="4871026" cy="342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43961" y="1376363"/>
            <a:ext cx="4565649" cy="3424237"/>
          </a:xfrm>
          <a:prstGeom prst="rect">
            <a:avLst/>
          </a:prstGeom>
        </p:spPr>
      </p:pic>
      <p:sp>
        <p:nvSpPr>
          <p:cNvPr id="5" name="Rectangle 4"/>
          <p:cNvSpPr/>
          <p:nvPr/>
        </p:nvSpPr>
        <p:spPr>
          <a:xfrm>
            <a:off x="535797" y="6486018"/>
            <a:ext cx="1486304" cy="307777"/>
          </a:xfrm>
          <a:prstGeom prst="rect">
            <a:avLst/>
          </a:prstGeom>
        </p:spPr>
        <p:txBody>
          <a:bodyPr wrap="none">
            <a:spAutoFit/>
          </a:bodyPr>
          <a:lstStyle/>
          <a:p>
            <a:r>
              <a:rPr lang="en-US" sz="1400" dirty="0">
                <a:latin typeface="Calibri" panose="020F0502020204030204" pitchFamily="34" charset="0"/>
                <a:cs typeface="Calibri" panose="020F0502020204030204" pitchFamily="34" charset="0"/>
              </a:rPr>
              <a:t>Photos: Wimmers</a:t>
            </a:r>
            <a:endParaRPr lang="en-CA"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23913376"/>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CA" altLang="en-US" dirty="0"/>
              <a:t>Installation cavity</a:t>
            </a:r>
          </a:p>
        </p:txBody>
      </p:sp>
      <p:pic>
        <p:nvPicPr>
          <p:cNvPr id="44035" name="Picture 2" descr="DSCF1138.JPG"/>
          <p:cNvPicPr>
            <a:picLocks noChangeAspect="1"/>
          </p:cNvPicPr>
          <p:nvPr/>
        </p:nvPicPr>
        <p:blipFill>
          <a:blip r:embed="rId3">
            <a:lum bright="10000" contrast="20000"/>
            <a:extLst>
              <a:ext uri="{28A0092B-C50C-407E-A947-70E740481C1C}">
                <a14:useLocalDpi xmlns:a14="http://schemas.microsoft.com/office/drawing/2010/main"/>
              </a:ext>
            </a:extLst>
          </a:blip>
          <a:srcRect/>
          <a:stretch>
            <a:fillRect/>
          </a:stretch>
        </p:blipFill>
        <p:spPr bwMode="auto">
          <a:xfrm>
            <a:off x="623887" y="1376362"/>
            <a:ext cx="4584699"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DSCF1139.JPG"/>
          <p:cNvPicPr>
            <a:picLocks noChangeAspect="1"/>
          </p:cNvPicPr>
          <p:nvPr/>
        </p:nvPicPr>
        <p:blipFill>
          <a:blip r:embed="rId4">
            <a:lum bright="20000" contrast="30000"/>
            <a:extLst>
              <a:ext uri="{28A0092B-C50C-407E-A947-70E740481C1C}">
                <a14:useLocalDpi xmlns:a14="http://schemas.microsoft.com/office/drawing/2010/main"/>
              </a:ext>
            </a:extLst>
          </a:blip>
          <a:srcRect/>
          <a:stretch>
            <a:fillRect/>
          </a:stretch>
        </p:blipFill>
        <p:spPr bwMode="auto">
          <a:xfrm>
            <a:off x="5381625" y="1376362"/>
            <a:ext cx="4584699" cy="3438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35797" y="6486018"/>
            <a:ext cx="1971886" cy="307777"/>
          </a:xfrm>
          <a:prstGeom prst="rect">
            <a:avLst/>
          </a:prstGeom>
        </p:spPr>
        <p:txBody>
          <a:bodyPr wrap="none">
            <a:spAutoFit/>
          </a:bodyPr>
          <a:lstStyle/>
          <a:p>
            <a:r>
              <a:rPr lang="en-US" sz="1400" dirty="0">
                <a:latin typeface="Calibri" panose="020F0502020204030204" pitchFamily="34" charset="0"/>
                <a:cs typeface="Calibri" panose="020F0502020204030204" pitchFamily="34" charset="0"/>
              </a:rPr>
              <a:t>Photos: CUT MY TIMBER</a:t>
            </a:r>
            <a:endParaRPr lang="en-CA"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53334932"/>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CA" altLang="en-US"/>
              <a:t>Pre-drywall airtightness test</a:t>
            </a:r>
          </a:p>
        </p:txBody>
      </p:sp>
      <p:pic>
        <p:nvPicPr>
          <p:cNvPr id="46083" name="Picture 6" descr="DSCF114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23888" y="1376362"/>
            <a:ext cx="4576762" cy="3432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DSCF1173.JPG"/>
          <p:cNvPicPr>
            <a:picLocks noChangeAspect="1"/>
          </p:cNvPicPr>
          <p:nvPr/>
        </p:nvPicPr>
        <p:blipFill>
          <a:blip r:embed="rId4">
            <a:lum bright="20000" contrast="20000"/>
            <a:extLst>
              <a:ext uri="{28A0092B-C50C-407E-A947-70E740481C1C}">
                <a14:useLocalDpi xmlns:a14="http://schemas.microsoft.com/office/drawing/2010/main"/>
              </a:ext>
            </a:extLst>
          </a:blip>
          <a:srcRect/>
          <a:stretch>
            <a:fillRect/>
          </a:stretch>
        </p:blipFill>
        <p:spPr bwMode="auto">
          <a:xfrm>
            <a:off x="5807870" y="1376362"/>
            <a:ext cx="4009144" cy="3427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206093"/>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Rainbow House, 2011 Whistler </a:t>
            </a:r>
          </a:p>
        </p:txBody>
      </p:sp>
      <p:pic>
        <p:nvPicPr>
          <p:cNvPr id="3074" name="Picture 2" descr="Rainbow Passive House Whistler - Marken D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95208" y="1376363"/>
            <a:ext cx="6155724" cy="410894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35797" y="6486018"/>
            <a:ext cx="2024657" cy="307777"/>
          </a:xfrm>
          <a:prstGeom prst="rect">
            <a:avLst/>
          </a:prstGeom>
        </p:spPr>
        <p:txBody>
          <a:bodyPr wrap="none">
            <a:spAutoFit/>
          </a:bodyPr>
          <a:lstStyle/>
          <a:p>
            <a:r>
              <a:rPr lang="en-US" sz="1400" dirty="0">
                <a:latin typeface="Calibri" panose="020F0502020204030204" pitchFamily="34" charset="0"/>
                <a:cs typeface="Calibri" panose="020F0502020204030204" pitchFamily="34" charset="0"/>
              </a:rPr>
              <a:t>Photo: MARKEN DESIGN</a:t>
            </a:r>
            <a:endParaRPr lang="en-CA" sz="1400" dirty="0">
              <a:latin typeface="Calibri" panose="020F0502020204030204" pitchFamily="34" charset="0"/>
              <a:cs typeface="Calibri" panose="020F0502020204030204" pitchFamily="34" charset="0"/>
            </a:endParaRPr>
          </a:p>
        </p:txBody>
      </p:sp>
      <p:grpSp>
        <p:nvGrpSpPr>
          <p:cNvPr id="5" name="Group 4"/>
          <p:cNvGrpSpPr/>
          <p:nvPr/>
        </p:nvGrpSpPr>
        <p:grpSpPr>
          <a:xfrm>
            <a:off x="10594181" y="0"/>
            <a:ext cx="1394618" cy="935830"/>
            <a:chOff x="10594181" y="0"/>
            <a:chExt cx="1394618" cy="935830"/>
          </a:xfrm>
        </p:grpSpPr>
        <p:sp>
          <p:nvSpPr>
            <p:cNvPr id="7" name="Rectangle 6">
              <a:hlinkClick r:id="rId4"/>
            </p:cNvPr>
            <p:cNvSpPr/>
            <p:nvPr/>
          </p:nvSpPr>
          <p:spPr>
            <a:xfrm>
              <a:off x="10594181" y="0"/>
              <a:ext cx="1300406" cy="9358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itle 1">
              <a:hlinkClick r:id="rId4"/>
            </p:cNvPr>
            <p:cNvSpPr txBox="1">
              <a:spLocks/>
            </p:cNvSpPr>
            <p:nvPr/>
          </p:nvSpPr>
          <p:spPr bwMode="auto">
            <a:xfrm>
              <a:off x="10672770" y="428614"/>
              <a:ext cx="1316029" cy="26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4D4D4D"/>
                  </a:solidFill>
                  <a:latin typeface="Calibri" pitchFamily="34" charset="0"/>
                  <a:ea typeface="MS PGothic" pitchFamily="34" charset="-128"/>
                  <a:cs typeface="+mj-cs"/>
                </a:defRPr>
              </a:lvl1pPr>
              <a:lvl2pPr algn="l" rtl="0" eaLnBrk="0" fontAlgn="base" hangingPunct="0">
                <a:spcBef>
                  <a:spcPct val="0"/>
                </a:spcBef>
                <a:spcAft>
                  <a:spcPct val="0"/>
                </a:spcAft>
                <a:defRPr sz="3200">
                  <a:solidFill>
                    <a:srgbClr val="4D4D4D"/>
                  </a:solidFill>
                  <a:latin typeface="Calibri" pitchFamily="34" charset="0"/>
                  <a:ea typeface="MS PGothic" pitchFamily="34" charset="-128"/>
                </a:defRPr>
              </a:lvl2pPr>
              <a:lvl3pPr algn="l" rtl="0" eaLnBrk="0" fontAlgn="base" hangingPunct="0">
                <a:spcBef>
                  <a:spcPct val="0"/>
                </a:spcBef>
                <a:spcAft>
                  <a:spcPct val="0"/>
                </a:spcAft>
                <a:defRPr sz="3200">
                  <a:solidFill>
                    <a:srgbClr val="4D4D4D"/>
                  </a:solidFill>
                  <a:latin typeface="Calibri" pitchFamily="34" charset="0"/>
                  <a:ea typeface="MS PGothic" pitchFamily="34" charset="-128"/>
                </a:defRPr>
              </a:lvl3pPr>
              <a:lvl4pPr algn="l" rtl="0" eaLnBrk="0" fontAlgn="base" hangingPunct="0">
                <a:spcBef>
                  <a:spcPct val="0"/>
                </a:spcBef>
                <a:spcAft>
                  <a:spcPct val="0"/>
                </a:spcAft>
                <a:defRPr sz="3200">
                  <a:solidFill>
                    <a:srgbClr val="4D4D4D"/>
                  </a:solidFill>
                  <a:latin typeface="Calibri" pitchFamily="34" charset="0"/>
                  <a:ea typeface="MS PGothic" pitchFamily="34" charset="-128"/>
                </a:defRPr>
              </a:lvl4pPr>
              <a:lvl5pPr algn="l" rtl="0" eaLnBrk="0" fontAlgn="base" hangingPunct="0">
                <a:spcBef>
                  <a:spcPct val="0"/>
                </a:spcBef>
                <a:spcAft>
                  <a:spcPct val="0"/>
                </a:spcAft>
                <a:defRPr sz="3200">
                  <a:solidFill>
                    <a:srgbClr val="4D4D4D"/>
                  </a:solidFill>
                  <a:latin typeface="Calibri" pitchFamily="34" charset="0"/>
                  <a:ea typeface="MS PGothic" pitchFamily="34" charset="-128"/>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r>
                <a:rPr lang="en-US" kern="0" dirty="0">
                  <a:solidFill>
                    <a:schemeClr val="bg1"/>
                  </a:solidFill>
                  <a:hlinkClick r:id="rId4"/>
                </a:rPr>
                <a:t>Video</a:t>
              </a:r>
              <a:endParaRPr lang="en-US" kern="0" dirty="0">
                <a:solidFill>
                  <a:schemeClr val="bg1"/>
                </a:solidFill>
              </a:endParaRPr>
            </a:p>
          </p:txBody>
        </p:sp>
      </p:grpSp>
    </p:spTree>
    <p:extLst>
      <p:ext uri="{BB962C8B-B14F-4D97-AF65-F5344CB8AC3E}">
        <p14:creationId xmlns:p14="http://schemas.microsoft.com/office/powerpoint/2010/main" val="2877021451"/>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Content Placeholder 2"/>
          <p:cNvSpPr>
            <a:spLocks noGrp="1"/>
          </p:cNvSpPr>
          <p:nvPr>
            <p:ph idx="1"/>
          </p:nvPr>
        </p:nvSpPr>
        <p:spPr/>
        <p:txBody>
          <a:bodyPr/>
          <a:lstStyle/>
          <a:p>
            <a:pPr eaLnBrk="1" hangingPunct="1"/>
            <a:endParaRPr lang="en-CA" altLang="en-US"/>
          </a:p>
          <a:p>
            <a:pPr eaLnBrk="1" hangingPunct="1"/>
            <a:endParaRPr lang="en-CA" altLang="en-US"/>
          </a:p>
        </p:txBody>
      </p:sp>
      <p:pic>
        <p:nvPicPr>
          <p:cNvPr id="8196" name="Picture 2" descr="http://pmnarchitecture.com/wp-content/uploads/2013/05/Screen-Shot-2013-05-07-at-10.08.32.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8062" y="1376363"/>
            <a:ext cx="4632466" cy="411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4" descr="http://pmnarchitecture.com/wp-content/uploads/2013/05/nam_0270_066_print_gr.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86514" y="1376363"/>
            <a:ext cx="2703004" cy="411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6" descr="http://pmnarchitecture.com/wp-content/uploads/2013/05/nam_0270_067_V3_print.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228421" y="1376362"/>
            <a:ext cx="2740026" cy="411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Title 1"/>
          <p:cNvSpPr>
            <a:spLocks noGrp="1"/>
          </p:cNvSpPr>
          <p:nvPr>
            <p:ph type="title"/>
          </p:nvPr>
        </p:nvSpPr>
        <p:spPr>
          <a:xfrm>
            <a:off x="1193007" y="221195"/>
            <a:ext cx="8623969" cy="678125"/>
          </a:xfrm>
        </p:spPr>
        <p:txBody>
          <a:bodyPr/>
          <a:lstStyle/>
          <a:p>
            <a:pPr algn="l" eaLnBrk="1" hangingPunct="1"/>
            <a:r>
              <a:rPr lang="en-CA" altLang="en-US" dirty="0">
                <a:solidFill>
                  <a:schemeClr val="tx1"/>
                </a:solidFill>
              </a:rPr>
              <a:t>LCT 1, 2012 </a:t>
            </a:r>
            <a:r>
              <a:rPr lang="en-CA" altLang="en-US" dirty="0" err="1">
                <a:solidFill>
                  <a:schemeClr val="tx1"/>
                </a:solidFill>
              </a:rPr>
              <a:t>Dornbirn</a:t>
            </a:r>
            <a:r>
              <a:rPr lang="en-CA" altLang="en-US" dirty="0">
                <a:solidFill>
                  <a:schemeClr val="tx1"/>
                </a:solidFill>
              </a:rPr>
              <a:t>, Austria</a:t>
            </a:r>
          </a:p>
        </p:txBody>
      </p:sp>
      <p:grpSp>
        <p:nvGrpSpPr>
          <p:cNvPr id="8" name="Group 7"/>
          <p:cNvGrpSpPr/>
          <p:nvPr/>
        </p:nvGrpSpPr>
        <p:grpSpPr>
          <a:xfrm>
            <a:off x="10594181" y="0"/>
            <a:ext cx="1394618" cy="935830"/>
            <a:chOff x="10594181" y="0"/>
            <a:chExt cx="1394618" cy="935830"/>
          </a:xfrm>
        </p:grpSpPr>
        <p:sp>
          <p:nvSpPr>
            <p:cNvPr id="9" name="Rectangle 8">
              <a:hlinkClick r:id="rId6"/>
            </p:cNvPr>
            <p:cNvSpPr/>
            <p:nvPr/>
          </p:nvSpPr>
          <p:spPr>
            <a:xfrm>
              <a:off x="10594181" y="0"/>
              <a:ext cx="1300406" cy="9358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itle 1">
              <a:hlinkClick r:id="rId6"/>
            </p:cNvPr>
            <p:cNvSpPr txBox="1">
              <a:spLocks/>
            </p:cNvSpPr>
            <p:nvPr/>
          </p:nvSpPr>
          <p:spPr bwMode="auto">
            <a:xfrm>
              <a:off x="10672770" y="428614"/>
              <a:ext cx="1316029" cy="26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4D4D4D"/>
                  </a:solidFill>
                  <a:latin typeface="Calibri" pitchFamily="34" charset="0"/>
                  <a:ea typeface="MS PGothic" pitchFamily="34" charset="-128"/>
                  <a:cs typeface="+mj-cs"/>
                </a:defRPr>
              </a:lvl1pPr>
              <a:lvl2pPr algn="l" rtl="0" eaLnBrk="0" fontAlgn="base" hangingPunct="0">
                <a:spcBef>
                  <a:spcPct val="0"/>
                </a:spcBef>
                <a:spcAft>
                  <a:spcPct val="0"/>
                </a:spcAft>
                <a:defRPr sz="3200">
                  <a:solidFill>
                    <a:srgbClr val="4D4D4D"/>
                  </a:solidFill>
                  <a:latin typeface="Calibri" pitchFamily="34" charset="0"/>
                  <a:ea typeface="MS PGothic" pitchFamily="34" charset="-128"/>
                </a:defRPr>
              </a:lvl2pPr>
              <a:lvl3pPr algn="l" rtl="0" eaLnBrk="0" fontAlgn="base" hangingPunct="0">
                <a:spcBef>
                  <a:spcPct val="0"/>
                </a:spcBef>
                <a:spcAft>
                  <a:spcPct val="0"/>
                </a:spcAft>
                <a:defRPr sz="3200">
                  <a:solidFill>
                    <a:srgbClr val="4D4D4D"/>
                  </a:solidFill>
                  <a:latin typeface="Calibri" pitchFamily="34" charset="0"/>
                  <a:ea typeface="MS PGothic" pitchFamily="34" charset="-128"/>
                </a:defRPr>
              </a:lvl3pPr>
              <a:lvl4pPr algn="l" rtl="0" eaLnBrk="0" fontAlgn="base" hangingPunct="0">
                <a:spcBef>
                  <a:spcPct val="0"/>
                </a:spcBef>
                <a:spcAft>
                  <a:spcPct val="0"/>
                </a:spcAft>
                <a:defRPr sz="3200">
                  <a:solidFill>
                    <a:srgbClr val="4D4D4D"/>
                  </a:solidFill>
                  <a:latin typeface="Calibri" pitchFamily="34" charset="0"/>
                  <a:ea typeface="MS PGothic" pitchFamily="34" charset="-128"/>
                </a:defRPr>
              </a:lvl4pPr>
              <a:lvl5pPr algn="l" rtl="0" eaLnBrk="0" fontAlgn="base" hangingPunct="0">
                <a:spcBef>
                  <a:spcPct val="0"/>
                </a:spcBef>
                <a:spcAft>
                  <a:spcPct val="0"/>
                </a:spcAft>
                <a:defRPr sz="3200">
                  <a:solidFill>
                    <a:srgbClr val="4D4D4D"/>
                  </a:solidFill>
                  <a:latin typeface="Calibri" pitchFamily="34" charset="0"/>
                  <a:ea typeface="MS PGothic" pitchFamily="34" charset="-128"/>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r>
                <a:rPr lang="en-US" kern="0" dirty="0">
                  <a:solidFill>
                    <a:schemeClr val="bg1"/>
                  </a:solidFill>
                  <a:hlinkClick r:id="rId6"/>
                </a:rPr>
                <a:t>Video</a:t>
              </a:r>
              <a:endParaRPr lang="en-US" kern="0" dirty="0">
                <a:solidFill>
                  <a:schemeClr val="bg1"/>
                </a:solidFill>
              </a:endParaRPr>
            </a:p>
          </p:txBody>
        </p:sp>
      </p:grpSp>
    </p:spTree>
    <p:extLst>
      <p:ext uri="{BB962C8B-B14F-4D97-AF65-F5344CB8AC3E}">
        <p14:creationId xmlns:p14="http://schemas.microsoft.com/office/powerpoint/2010/main" val="149951299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186082" y="195616"/>
            <a:ext cx="7905750" cy="719137"/>
          </a:xfrm>
        </p:spPr>
        <p:txBody>
          <a:bodyPr/>
          <a:lstStyle/>
          <a:p>
            <a:r>
              <a:rPr lang="en-US" altLang="en-US" dirty="0"/>
              <a:t>Literature Suggestion</a:t>
            </a:r>
          </a:p>
        </p:txBody>
      </p:sp>
      <p:sp>
        <p:nvSpPr>
          <p:cNvPr id="3" name="Content Placeholder 2"/>
          <p:cNvSpPr>
            <a:spLocks noGrp="1"/>
          </p:cNvSpPr>
          <p:nvPr>
            <p:ph idx="1"/>
          </p:nvPr>
        </p:nvSpPr>
        <p:spPr>
          <a:xfrm>
            <a:off x="1200682" y="1261103"/>
            <a:ext cx="3093527" cy="2030235"/>
          </a:xfrm>
        </p:spPr>
        <p:txBody>
          <a:bodyPr/>
          <a:lstStyle/>
          <a:p>
            <a:pPr marL="0" indent="0">
              <a:buNone/>
            </a:pPr>
            <a:r>
              <a:rPr lang="en-CA" sz="2000" b="1" dirty="0"/>
              <a:t>Prefabricated Systems: Principles of Construction</a:t>
            </a:r>
          </a:p>
          <a:p>
            <a:pPr marL="0" indent="0">
              <a:buNone/>
            </a:pPr>
            <a:r>
              <a:rPr lang="en-CA" sz="2000" dirty="0"/>
              <a:t>by Ulrich </a:t>
            </a:r>
            <a:r>
              <a:rPr lang="en-CA" sz="2000" dirty="0" err="1"/>
              <a:t>Knaack</a:t>
            </a:r>
            <a:r>
              <a:rPr lang="en-CA" sz="2000" dirty="0"/>
              <a:t>, Sharon Chung-</a:t>
            </a:r>
            <a:r>
              <a:rPr lang="en-CA" sz="2000" dirty="0" err="1"/>
              <a:t>Klatte</a:t>
            </a:r>
            <a:r>
              <a:rPr lang="en-CA" sz="2000" dirty="0"/>
              <a:t>, Reinhardt </a:t>
            </a:r>
            <a:r>
              <a:rPr lang="en-CA" sz="2000" dirty="0" err="1"/>
              <a:t>Hasselbach</a:t>
            </a:r>
            <a:r>
              <a:rPr lang="en-CA" sz="2000" dirty="0"/>
              <a:t> </a:t>
            </a:r>
          </a:p>
          <a:p>
            <a:pPr marL="0" indent="0">
              <a:buNone/>
            </a:pPr>
            <a:r>
              <a:rPr lang="en-CA" sz="2000" dirty="0"/>
              <a:t>Publisher: </a:t>
            </a:r>
            <a:r>
              <a:rPr lang="en-CA" sz="2000" dirty="0" err="1"/>
              <a:t>Birkhäuser</a:t>
            </a:r>
            <a:r>
              <a:rPr lang="en-CA" sz="2000" dirty="0"/>
              <a:t> </a:t>
            </a:r>
          </a:p>
          <a:p>
            <a:pPr marL="0" indent="0">
              <a:buNone/>
            </a:pPr>
            <a:r>
              <a:rPr lang="en-CA" sz="2000" dirty="0"/>
              <a:t>ISBN-13 </a:t>
            </a:r>
            <a:r>
              <a:rPr lang="en-CA" sz="2000" b="1" dirty="0"/>
              <a:t>: </a:t>
            </a:r>
            <a:r>
              <a:rPr lang="en-CA" sz="2000" dirty="0"/>
              <a:t>978-3764387471</a:t>
            </a:r>
          </a:p>
          <a:p>
            <a:pPr marL="0" indent="0">
              <a:buNone/>
            </a:pPr>
            <a:endParaRPr lang="en-CA" sz="2000" b="1" dirty="0"/>
          </a:p>
        </p:txBody>
      </p:sp>
      <p:sp>
        <p:nvSpPr>
          <p:cNvPr id="8" name="Content Placeholder 2"/>
          <p:cNvSpPr txBox="1">
            <a:spLocks/>
          </p:cNvSpPr>
          <p:nvPr/>
        </p:nvSpPr>
        <p:spPr bwMode="auto">
          <a:xfrm>
            <a:off x="8328173" y="1263546"/>
            <a:ext cx="3457428" cy="2702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a:buNone/>
              <a:defRPr/>
            </a:pPr>
            <a:r>
              <a:rPr lang="en-CA" sz="2000" b="1" dirty="0"/>
              <a:t>Prefab Architecture: A Guide to Modular Design and Construction</a:t>
            </a:r>
          </a:p>
          <a:p>
            <a:pPr marL="0" indent="0">
              <a:buNone/>
              <a:defRPr/>
            </a:pPr>
            <a:r>
              <a:rPr lang="en-CA" sz="2000" dirty="0"/>
              <a:t>by Ryan E. Smith</a:t>
            </a:r>
          </a:p>
          <a:p>
            <a:pPr marL="0" indent="0">
              <a:buNone/>
              <a:defRPr/>
            </a:pPr>
            <a:r>
              <a:rPr lang="en-CA" sz="2000" dirty="0"/>
              <a:t>Publisher: Wiley</a:t>
            </a:r>
          </a:p>
          <a:p>
            <a:pPr marL="0" indent="0">
              <a:buNone/>
              <a:defRPr/>
            </a:pPr>
            <a:r>
              <a:rPr lang="en-CA" sz="2000" dirty="0"/>
              <a:t>ISBN-13: 978-0470275610</a:t>
            </a:r>
          </a:p>
          <a:p>
            <a:pPr marL="0" indent="0">
              <a:buNone/>
              <a:defRPr/>
            </a:pPr>
            <a:endParaRPr lang="en-US" sz="2000" kern="0" dirty="0">
              <a:ea typeface="ＭＳ Ｐゴシック" charset="-128"/>
            </a:endParaRPr>
          </a:p>
          <a:p>
            <a:pPr marL="0" indent="0">
              <a:buFont typeface="Wingdings" panose="05000000000000000000" pitchFamily="2" charset="2"/>
              <a:buNone/>
              <a:defRPr/>
            </a:pPr>
            <a:endParaRPr lang="en-US" sz="2000" kern="0" dirty="0">
              <a:ea typeface="ＭＳ Ｐゴシック" charset="-128"/>
            </a:endParaRPr>
          </a:p>
        </p:txBody>
      </p:sp>
      <p:sp>
        <p:nvSpPr>
          <p:cNvPr id="10" name="Content Placeholder 2"/>
          <p:cNvSpPr txBox="1">
            <a:spLocks/>
          </p:cNvSpPr>
          <p:nvPr/>
        </p:nvSpPr>
        <p:spPr bwMode="auto">
          <a:xfrm>
            <a:off x="4774154" y="1255354"/>
            <a:ext cx="3017456" cy="2007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a:buNone/>
              <a:defRPr/>
            </a:pPr>
            <a:r>
              <a:rPr lang="en-CA" sz="2000" b="1" dirty="0"/>
              <a:t>Prefabricated Housing: Construction and Design Manual</a:t>
            </a:r>
          </a:p>
          <a:p>
            <a:pPr marL="0" indent="0">
              <a:buNone/>
              <a:defRPr/>
            </a:pPr>
            <a:r>
              <a:rPr lang="en-CA" sz="2000" dirty="0"/>
              <a:t>by Philipp </a:t>
            </a:r>
            <a:r>
              <a:rPr lang="en-CA" sz="2000" dirty="0" err="1"/>
              <a:t>Meuser</a:t>
            </a:r>
            <a:endParaRPr lang="en-CA" sz="2000" dirty="0"/>
          </a:p>
          <a:p>
            <a:pPr marL="0" indent="0">
              <a:buNone/>
              <a:defRPr/>
            </a:pPr>
            <a:r>
              <a:rPr lang="en-CA" sz="2000" dirty="0"/>
              <a:t>Publisher: DOM Publishers</a:t>
            </a:r>
          </a:p>
          <a:p>
            <a:pPr marL="0" indent="0">
              <a:buNone/>
              <a:defRPr/>
            </a:pPr>
            <a:r>
              <a:rPr lang="en-CA" sz="2000" dirty="0"/>
              <a:t>ISBN-13: 978-3869224275</a:t>
            </a:r>
          </a:p>
          <a:p>
            <a:pPr marL="0" indent="0">
              <a:buNone/>
              <a:defRPr/>
            </a:pPr>
            <a:endParaRPr lang="en-US" sz="2000" kern="0" dirty="0">
              <a:ea typeface="ＭＳ Ｐゴシック" charset="-128"/>
            </a:endParaRPr>
          </a:p>
        </p:txBody>
      </p:sp>
      <p:pic>
        <p:nvPicPr>
          <p:cNvPr id="1030" name="Picture 6" descr="https://images-na.ssl-images-amazon.com/images/I/51B5vSV-IwL._SX431_BO1,204,203,200_.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004920">
            <a:off x="4749023" y="4670120"/>
            <a:ext cx="1997025" cy="23060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images-na.ssl-images-amazon.com/images/I/41u7+NbDPGL._SX400_BO1,204,203,200_.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24783" y="4210182"/>
            <a:ext cx="1854051" cy="230603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images-na.ssl-images-amazon.com/images/I/51MKh9ZFBeL._SX394_BO1,204,203,200_.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20297200">
            <a:off x="2003525" y="4221785"/>
            <a:ext cx="1826378" cy="2301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84741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Stick frame 150 years ago</a:t>
            </a:r>
          </a:p>
        </p:txBody>
      </p:sp>
      <p:sp>
        <p:nvSpPr>
          <p:cNvPr id="3" name="Content Placeholder 2"/>
          <p:cNvSpPr>
            <a:spLocks noGrp="1"/>
          </p:cNvSpPr>
          <p:nvPr>
            <p:ph idx="1"/>
          </p:nvPr>
        </p:nvSpPr>
        <p:spPr>
          <a:xfrm>
            <a:off x="6804990" y="1246854"/>
            <a:ext cx="4108091" cy="4114800"/>
          </a:xfrm>
        </p:spPr>
        <p:txBody>
          <a:bodyPr/>
          <a:lstStyle/>
          <a:p>
            <a:pPr marL="0" indent="0">
              <a:buNone/>
            </a:pPr>
            <a:r>
              <a:rPr lang="en-CA" dirty="0"/>
              <a:t>Evolution of wood construction in North America over the last 150 years?</a:t>
            </a:r>
          </a:p>
        </p:txBody>
      </p:sp>
      <p:pic>
        <p:nvPicPr>
          <p:cNvPr id="19458" name="Picture 2" descr="Related im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3888" y="1376364"/>
            <a:ext cx="6026943" cy="450772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26248" y="6467728"/>
            <a:ext cx="2346220" cy="307777"/>
          </a:xfrm>
          <a:prstGeom prst="rect">
            <a:avLst/>
          </a:prstGeom>
        </p:spPr>
        <p:txBody>
          <a:bodyPr wrap="none">
            <a:spAutoFit/>
          </a:bodyPr>
          <a:lstStyle/>
          <a:p>
            <a:r>
              <a:rPr lang="en-US" sz="1400" dirty="0">
                <a:solidFill>
                  <a:srgbClr val="4D4D4D"/>
                </a:solidFill>
                <a:latin typeface="Calibri" panose="020F0502020204030204" pitchFamily="34" charset="0"/>
                <a:cs typeface="Calibri" panose="020F0502020204030204" pitchFamily="34" charset="0"/>
              </a:rPr>
              <a:t>Photo: William Henry Jackson</a:t>
            </a:r>
            <a:endParaRPr lang="en-CA" sz="1400" dirty="0">
              <a:solidFill>
                <a:srgbClr val="4D4D4D"/>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018161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Forte, 2012 Melbourne, Australia</a:t>
            </a:r>
          </a:p>
        </p:txBody>
      </p:sp>
      <p:sp>
        <p:nvSpPr>
          <p:cNvPr id="3" name="Content Placeholder 2"/>
          <p:cNvSpPr>
            <a:spLocks noGrp="1"/>
          </p:cNvSpPr>
          <p:nvPr>
            <p:ph idx="1"/>
          </p:nvPr>
        </p:nvSpPr>
        <p:spPr>
          <a:xfrm>
            <a:off x="7129462" y="1253834"/>
            <a:ext cx="2401663" cy="4114800"/>
          </a:xfrm>
        </p:spPr>
        <p:txBody>
          <a:bodyPr/>
          <a:lstStyle/>
          <a:p>
            <a:endParaRPr lang="en-US" dirty="0"/>
          </a:p>
        </p:txBody>
      </p:sp>
      <p:pic>
        <p:nvPicPr>
          <p:cNvPr id="3074" name="Picture 2" descr="G:\MEng\4. WIDC\PHOTOS  (1)\EC130203_ECP8721_Forte_A4rgb.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314450" y="1376363"/>
            <a:ext cx="5490504" cy="410294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0594181" y="0"/>
            <a:ext cx="1394618" cy="935830"/>
            <a:chOff x="10594181" y="0"/>
            <a:chExt cx="1394618" cy="935830"/>
          </a:xfrm>
        </p:grpSpPr>
        <p:sp>
          <p:nvSpPr>
            <p:cNvPr id="8" name="Rectangle 7">
              <a:hlinkClick r:id="rId4"/>
            </p:cNvPr>
            <p:cNvSpPr/>
            <p:nvPr/>
          </p:nvSpPr>
          <p:spPr>
            <a:xfrm>
              <a:off x="10594181" y="0"/>
              <a:ext cx="1300406" cy="9358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itle 1">
              <a:hlinkClick r:id="rId4"/>
            </p:cNvPr>
            <p:cNvSpPr txBox="1">
              <a:spLocks/>
            </p:cNvSpPr>
            <p:nvPr/>
          </p:nvSpPr>
          <p:spPr bwMode="auto">
            <a:xfrm>
              <a:off x="10672770" y="428614"/>
              <a:ext cx="1316029" cy="26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4D4D4D"/>
                  </a:solidFill>
                  <a:latin typeface="Calibri" pitchFamily="34" charset="0"/>
                  <a:ea typeface="MS PGothic" pitchFamily="34" charset="-128"/>
                  <a:cs typeface="+mj-cs"/>
                </a:defRPr>
              </a:lvl1pPr>
              <a:lvl2pPr algn="l" rtl="0" eaLnBrk="0" fontAlgn="base" hangingPunct="0">
                <a:spcBef>
                  <a:spcPct val="0"/>
                </a:spcBef>
                <a:spcAft>
                  <a:spcPct val="0"/>
                </a:spcAft>
                <a:defRPr sz="3200">
                  <a:solidFill>
                    <a:srgbClr val="4D4D4D"/>
                  </a:solidFill>
                  <a:latin typeface="Calibri" pitchFamily="34" charset="0"/>
                  <a:ea typeface="MS PGothic" pitchFamily="34" charset="-128"/>
                </a:defRPr>
              </a:lvl2pPr>
              <a:lvl3pPr algn="l" rtl="0" eaLnBrk="0" fontAlgn="base" hangingPunct="0">
                <a:spcBef>
                  <a:spcPct val="0"/>
                </a:spcBef>
                <a:spcAft>
                  <a:spcPct val="0"/>
                </a:spcAft>
                <a:defRPr sz="3200">
                  <a:solidFill>
                    <a:srgbClr val="4D4D4D"/>
                  </a:solidFill>
                  <a:latin typeface="Calibri" pitchFamily="34" charset="0"/>
                  <a:ea typeface="MS PGothic" pitchFamily="34" charset="-128"/>
                </a:defRPr>
              </a:lvl3pPr>
              <a:lvl4pPr algn="l" rtl="0" eaLnBrk="0" fontAlgn="base" hangingPunct="0">
                <a:spcBef>
                  <a:spcPct val="0"/>
                </a:spcBef>
                <a:spcAft>
                  <a:spcPct val="0"/>
                </a:spcAft>
                <a:defRPr sz="3200">
                  <a:solidFill>
                    <a:srgbClr val="4D4D4D"/>
                  </a:solidFill>
                  <a:latin typeface="Calibri" pitchFamily="34" charset="0"/>
                  <a:ea typeface="MS PGothic" pitchFamily="34" charset="-128"/>
                </a:defRPr>
              </a:lvl4pPr>
              <a:lvl5pPr algn="l" rtl="0" eaLnBrk="0" fontAlgn="base" hangingPunct="0">
                <a:spcBef>
                  <a:spcPct val="0"/>
                </a:spcBef>
                <a:spcAft>
                  <a:spcPct val="0"/>
                </a:spcAft>
                <a:defRPr sz="3200">
                  <a:solidFill>
                    <a:srgbClr val="4D4D4D"/>
                  </a:solidFill>
                  <a:latin typeface="Calibri" pitchFamily="34" charset="0"/>
                  <a:ea typeface="MS PGothic" pitchFamily="34" charset="-128"/>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r>
                <a:rPr lang="en-US" kern="0" dirty="0">
                  <a:solidFill>
                    <a:schemeClr val="bg1"/>
                  </a:solidFill>
                  <a:hlinkClick r:id="rId4"/>
                </a:rPr>
                <a:t>Video</a:t>
              </a:r>
              <a:endParaRPr lang="en-US" kern="0" dirty="0">
                <a:solidFill>
                  <a:schemeClr val="bg1"/>
                </a:solidFill>
              </a:endParaRPr>
            </a:p>
          </p:txBody>
        </p:sp>
      </p:grpSp>
    </p:spTree>
    <p:extLst>
      <p:ext uri="{BB962C8B-B14F-4D97-AF65-F5344CB8AC3E}">
        <p14:creationId xmlns:p14="http://schemas.microsoft.com/office/powerpoint/2010/main" val="1908842657"/>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293019" y="1373628"/>
            <a:ext cx="5493545" cy="411074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28637" y="6480989"/>
            <a:ext cx="1676400" cy="276999"/>
          </a:xfrm>
          <a:prstGeom prst="rect">
            <a:avLst/>
          </a:prstGeom>
          <a:noFill/>
        </p:spPr>
        <p:txBody>
          <a:bodyPr wrap="square" rtlCol="0">
            <a:spAutoFit/>
          </a:bodyPr>
          <a:lstStyle/>
          <a:p>
            <a:r>
              <a:rPr lang="en-CA" sz="1200" dirty="0">
                <a:latin typeface="Calibri" panose="020F0502020204030204" pitchFamily="34" charset="0"/>
                <a:cs typeface="Calibri" panose="020F0502020204030204" pitchFamily="34" charset="0"/>
              </a:rPr>
              <a:t>Photo: </a:t>
            </a:r>
            <a:r>
              <a:rPr lang="en-CA" sz="1200" dirty="0" err="1">
                <a:latin typeface="Calibri" panose="020F0502020204030204" pitchFamily="34" charset="0"/>
                <a:cs typeface="Calibri" panose="020F0502020204030204" pitchFamily="34" charset="0"/>
              </a:rPr>
              <a:t>Ema</a:t>
            </a:r>
            <a:r>
              <a:rPr lang="en-CA" sz="1200" dirty="0">
                <a:latin typeface="Calibri" panose="020F0502020204030204" pitchFamily="34" charset="0"/>
                <a:cs typeface="Calibri" panose="020F0502020204030204" pitchFamily="34" charset="0"/>
              </a:rPr>
              <a:t> Peter</a:t>
            </a:r>
          </a:p>
        </p:txBody>
      </p:sp>
      <p:sp>
        <p:nvSpPr>
          <p:cNvPr id="6" name="Title 1"/>
          <p:cNvSpPr txBox="1">
            <a:spLocks/>
          </p:cNvSpPr>
          <p:nvPr/>
        </p:nvSpPr>
        <p:spPr>
          <a:xfrm>
            <a:off x="1181570" y="266772"/>
            <a:ext cx="10539185" cy="719137"/>
          </a:xfrm>
          <a:prstGeom prst="rect">
            <a:avLst/>
          </a:prstGeom>
        </p:spPr>
        <p:txBody>
          <a:bodyPr/>
          <a:lstStyle>
            <a:lvl1pPr algn="l" rtl="0" eaLnBrk="0" fontAlgn="base" hangingPunct="0">
              <a:spcBef>
                <a:spcPct val="0"/>
              </a:spcBef>
              <a:spcAft>
                <a:spcPct val="0"/>
              </a:spcAft>
              <a:defRPr sz="3200">
                <a:solidFill>
                  <a:srgbClr val="4D4D4D"/>
                </a:solidFill>
                <a:latin typeface="Calibri" pitchFamily="34" charset="0"/>
                <a:ea typeface="MS PGothic" pitchFamily="34" charset="-128"/>
                <a:cs typeface="+mj-cs"/>
              </a:defRPr>
            </a:lvl1pPr>
            <a:lvl2pPr algn="l" rtl="0" eaLnBrk="0" fontAlgn="base" hangingPunct="0">
              <a:spcBef>
                <a:spcPct val="0"/>
              </a:spcBef>
              <a:spcAft>
                <a:spcPct val="0"/>
              </a:spcAft>
              <a:defRPr sz="3200">
                <a:solidFill>
                  <a:srgbClr val="4D4D4D"/>
                </a:solidFill>
                <a:latin typeface="Calibri" pitchFamily="34" charset="0"/>
                <a:ea typeface="MS PGothic" pitchFamily="34" charset="-128"/>
              </a:defRPr>
            </a:lvl2pPr>
            <a:lvl3pPr algn="l" rtl="0" eaLnBrk="0" fontAlgn="base" hangingPunct="0">
              <a:spcBef>
                <a:spcPct val="0"/>
              </a:spcBef>
              <a:spcAft>
                <a:spcPct val="0"/>
              </a:spcAft>
              <a:defRPr sz="3200">
                <a:solidFill>
                  <a:srgbClr val="4D4D4D"/>
                </a:solidFill>
                <a:latin typeface="Calibri" pitchFamily="34" charset="0"/>
                <a:ea typeface="MS PGothic" pitchFamily="34" charset="-128"/>
              </a:defRPr>
            </a:lvl3pPr>
            <a:lvl4pPr algn="l" rtl="0" eaLnBrk="0" fontAlgn="base" hangingPunct="0">
              <a:spcBef>
                <a:spcPct val="0"/>
              </a:spcBef>
              <a:spcAft>
                <a:spcPct val="0"/>
              </a:spcAft>
              <a:defRPr sz="3200">
                <a:solidFill>
                  <a:srgbClr val="4D4D4D"/>
                </a:solidFill>
                <a:latin typeface="Calibri" pitchFamily="34" charset="0"/>
                <a:ea typeface="MS PGothic" pitchFamily="34" charset="-128"/>
              </a:defRPr>
            </a:lvl4pPr>
            <a:lvl5pPr algn="l" rtl="0" eaLnBrk="0" fontAlgn="base" hangingPunct="0">
              <a:spcBef>
                <a:spcPct val="0"/>
              </a:spcBef>
              <a:spcAft>
                <a:spcPct val="0"/>
              </a:spcAft>
              <a:defRPr sz="3200">
                <a:solidFill>
                  <a:srgbClr val="4D4D4D"/>
                </a:solidFill>
                <a:latin typeface="Calibri" pitchFamily="34" charset="0"/>
                <a:ea typeface="MS PGothic" pitchFamily="34" charset="-128"/>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r>
              <a:rPr lang="en-US" kern="0" dirty="0"/>
              <a:t>Wood Innovation Design Center, 2014 Prince George</a:t>
            </a:r>
          </a:p>
        </p:txBody>
      </p:sp>
      <p:grpSp>
        <p:nvGrpSpPr>
          <p:cNvPr id="7" name="Group 6"/>
          <p:cNvGrpSpPr/>
          <p:nvPr/>
        </p:nvGrpSpPr>
        <p:grpSpPr>
          <a:xfrm>
            <a:off x="10594181" y="0"/>
            <a:ext cx="1394618" cy="935830"/>
            <a:chOff x="10594181" y="0"/>
            <a:chExt cx="1394618" cy="935830"/>
          </a:xfrm>
        </p:grpSpPr>
        <p:sp>
          <p:nvSpPr>
            <p:cNvPr id="8" name="Rectangle 7">
              <a:hlinkClick r:id="rId4"/>
            </p:cNvPr>
            <p:cNvSpPr/>
            <p:nvPr/>
          </p:nvSpPr>
          <p:spPr>
            <a:xfrm>
              <a:off x="10594181" y="0"/>
              <a:ext cx="1300406" cy="9358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itle 1">
              <a:hlinkClick r:id="rId4"/>
            </p:cNvPr>
            <p:cNvSpPr txBox="1">
              <a:spLocks/>
            </p:cNvSpPr>
            <p:nvPr/>
          </p:nvSpPr>
          <p:spPr bwMode="auto">
            <a:xfrm>
              <a:off x="10672770" y="428614"/>
              <a:ext cx="1316029" cy="26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4D4D4D"/>
                  </a:solidFill>
                  <a:latin typeface="Calibri" pitchFamily="34" charset="0"/>
                  <a:ea typeface="MS PGothic" pitchFamily="34" charset="-128"/>
                  <a:cs typeface="+mj-cs"/>
                </a:defRPr>
              </a:lvl1pPr>
              <a:lvl2pPr algn="l" rtl="0" eaLnBrk="0" fontAlgn="base" hangingPunct="0">
                <a:spcBef>
                  <a:spcPct val="0"/>
                </a:spcBef>
                <a:spcAft>
                  <a:spcPct val="0"/>
                </a:spcAft>
                <a:defRPr sz="3200">
                  <a:solidFill>
                    <a:srgbClr val="4D4D4D"/>
                  </a:solidFill>
                  <a:latin typeface="Calibri" pitchFamily="34" charset="0"/>
                  <a:ea typeface="MS PGothic" pitchFamily="34" charset="-128"/>
                </a:defRPr>
              </a:lvl2pPr>
              <a:lvl3pPr algn="l" rtl="0" eaLnBrk="0" fontAlgn="base" hangingPunct="0">
                <a:spcBef>
                  <a:spcPct val="0"/>
                </a:spcBef>
                <a:spcAft>
                  <a:spcPct val="0"/>
                </a:spcAft>
                <a:defRPr sz="3200">
                  <a:solidFill>
                    <a:srgbClr val="4D4D4D"/>
                  </a:solidFill>
                  <a:latin typeface="Calibri" pitchFamily="34" charset="0"/>
                  <a:ea typeface="MS PGothic" pitchFamily="34" charset="-128"/>
                </a:defRPr>
              </a:lvl3pPr>
              <a:lvl4pPr algn="l" rtl="0" eaLnBrk="0" fontAlgn="base" hangingPunct="0">
                <a:spcBef>
                  <a:spcPct val="0"/>
                </a:spcBef>
                <a:spcAft>
                  <a:spcPct val="0"/>
                </a:spcAft>
                <a:defRPr sz="3200">
                  <a:solidFill>
                    <a:srgbClr val="4D4D4D"/>
                  </a:solidFill>
                  <a:latin typeface="Calibri" pitchFamily="34" charset="0"/>
                  <a:ea typeface="MS PGothic" pitchFamily="34" charset="-128"/>
                </a:defRPr>
              </a:lvl4pPr>
              <a:lvl5pPr algn="l" rtl="0" eaLnBrk="0" fontAlgn="base" hangingPunct="0">
                <a:spcBef>
                  <a:spcPct val="0"/>
                </a:spcBef>
                <a:spcAft>
                  <a:spcPct val="0"/>
                </a:spcAft>
                <a:defRPr sz="3200">
                  <a:solidFill>
                    <a:srgbClr val="4D4D4D"/>
                  </a:solidFill>
                  <a:latin typeface="Calibri" pitchFamily="34" charset="0"/>
                  <a:ea typeface="MS PGothic" pitchFamily="34" charset="-128"/>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r>
                <a:rPr lang="en-US" kern="0" dirty="0">
                  <a:solidFill>
                    <a:schemeClr val="bg1"/>
                  </a:solidFill>
                </a:rPr>
                <a:t>Video</a:t>
              </a:r>
            </a:p>
          </p:txBody>
        </p:sp>
      </p:grpSp>
    </p:spTree>
    <p:extLst>
      <p:ext uri="{BB962C8B-B14F-4D97-AF65-F5344CB8AC3E}">
        <p14:creationId xmlns:p14="http://schemas.microsoft.com/office/powerpoint/2010/main" val="23237242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TREET, 2015 Bergen, Norway</a:t>
            </a:r>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rot="5400000">
            <a:off x="384807" y="2276475"/>
            <a:ext cx="4114800" cy="2314575"/>
          </a:xfrm>
        </p:spPr>
      </p:pic>
      <p:pic>
        <p:nvPicPr>
          <p:cNvPr id="11266" name="Picture 2" descr="Image result for treet berge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61443" y="1376363"/>
            <a:ext cx="6172199" cy="41148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0594181" y="0"/>
            <a:ext cx="1394618" cy="935830"/>
            <a:chOff x="10594181" y="0"/>
            <a:chExt cx="1394618" cy="935830"/>
          </a:xfrm>
        </p:grpSpPr>
        <p:sp>
          <p:nvSpPr>
            <p:cNvPr id="10" name="Rectangle 9">
              <a:hlinkClick r:id="rId5"/>
            </p:cNvPr>
            <p:cNvSpPr/>
            <p:nvPr/>
          </p:nvSpPr>
          <p:spPr>
            <a:xfrm>
              <a:off x="10594181" y="0"/>
              <a:ext cx="1300406" cy="9358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itle 1">
              <a:hlinkClick r:id="rId5"/>
            </p:cNvPr>
            <p:cNvSpPr txBox="1">
              <a:spLocks/>
            </p:cNvSpPr>
            <p:nvPr/>
          </p:nvSpPr>
          <p:spPr bwMode="auto">
            <a:xfrm>
              <a:off x="10672770" y="428614"/>
              <a:ext cx="1316029" cy="26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4D4D4D"/>
                  </a:solidFill>
                  <a:latin typeface="Calibri" pitchFamily="34" charset="0"/>
                  <a:ea typeface="MS PGothic" pitchFamily="34" charset="-128"/>
                  <a:cs typeface="+mj-cs"/>
                </a:defRPr>
              </a:lvl1pPr>
              <a:lvl2pPr algn="l" rtl="0" eaLnBrk="0" fontAlgn="base" hangingPunct="0">
                <a:spcBef>
                  <a:spcPct val="0"/>
                </a:spcBef>
                <a:spcAft>
                  <a:spcPct val="0"/>
                </a:spcAft>
                <a:defRPr sz="3200">
                  <a:solidFill>
                    <a:srgbClr val="4D4D4D"/>
                  </a:solidFill>
                  <a:latin typeface="Calibri" pitchFamily="34" charset="0"/>
                  <a:ea typeface="MS PGothic" pitchFamily="34" charset="-128"/>
                </a:defRPr>
              </a:lvl2pPr>
              <a:lvl3pPr algn="l" rtl="0" eaLnBrk="0" fontAlgn="base" hangingPunct="0">
                <a:spcBef>
                  <a:spcPct val="0"/>
                </a:spcBef>
                <a:spcAft>
                  <a:spcPct val="0"/>
                </a:spcAft>
                <a:defRPr sz="3200">
                  <a:solidFill>
                    <a:srgbClr val="4D4D4D"/>
                  </a:solidFill>
                  <a:latin typeface="Calibri" pitchFamily="34" charset="0"/>
                  <a:ea typeface="MS PGothic" pitchFamily="34" charset="-128"/>
                </a:defRPr>
              </a:lvl3pPr>
              <a:lvl4pPr algn="l" rtl="0" eaLnBrk="0" fontAlgn="base" hangingPunct="0">
                <a:spcBef>
                  <a:spcPct val="0"/>
                </a:spcBef>
                <a:spcAft>
                  <a:spcPct val="0"/>
                </a:spcAft>
                <a:defRPr sz="3200">
                  <a:solidFill>
                    <a:srgbClr val="4D4D4D"/>
                  </a:solidFill>
                  <a:latin typeface="Calibri" pitchFamily="34" charset="0"/>
                  <a:ea typeface="MS PGothic" pitchFamily="34" charset="-128"/>
                </a:defRPr>
              </a:lvl4pPr>
              <a:lvl5pPr algn="l" rtl="0" eaLnBrk="0" fontAlgn="base" hangingPunct="0">
                <a:spcBef>
                  <a:spcPct val="0"/>
                </a:spcBef>
                <a:spcAft>
                  <a:spcPct val="0"/>
                </a:spcAft>
                <a:defRPr sz="3200">
                  <a:solidFill>
                    <a:srgbClr val="4D4D4D"/>
                  </a:solidFill>
                  <a:latin typeface="Calibri" pitchFamily="34" charset="0"/>
                  <a:ea typeface="MS PGothic" pitchFamily="34" charset="-128"/>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r>
                <a:rPr lang="en-US" kern="0" dirty="0">
                  <a:solidFill>
                    <a:schemeClr val="bg1"/>
                  </a:solidFill>
                  <a:hlinkClick r:id="rId5"/>
                </a:rPr>
                <a:t>Video</a:t>
              </a:r>
              <a:endParaRPr lang="en-US" kern="0" dirty="0">
                <a:solidFill>
                  <a:schemeClr val="bg1"/>
                </a:solidFill>
              </a:endParaRPr>
            </a:p>
          </p:txBody>
        </p:sp>
      </p:grpSp>
      <p:sp>
        <p:nvSpPr>
          <p:cNvPr id="12" name="Rectangle 11"/>
          <p:cNvSpPr/>
          <p:nvPr/>
        </p:nvSpPr>
        <p:spPr>
          <a:xfrm>
            <a:off x="535797" y="6486018"/>
            <a:ext cx="2423612" cy="307777"/>
          </a:xfrm>
          <a:prstGeom prst="rect">
            <a:avLst/>
          </a:prstGeom>
        </p:spPr>
        <p:txBody>
          <a:bodyPr wrap="none">
            <a:spAutoFit/>
          </a:bodyPr>
          <a:lstStyle/>
          <a:p>
            <a:r>
              <a:rPr lang="en-US" sz="1400" dirty="0">
                <a:latin typeface="Calibri" panose="020F0502020204030204" pitchFamily="34" charset="0"/>
                <a:cs typeface="Calibri" panose="020F0502020204030204" pitchFamily="34" charset="0"/>
              </a:rPr>
              <a:t>Photo: Wimmers, Abrahamsen</a:t>
            </a:r>
            <a:endParaRPr lang="en-CA"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44086745"/>
      </p:ext>
    </p:extLst>
  </p:cSld>
  <p:clrMapOvr>
    <a:masterClrMapping/>
  </p:clrMapOvr>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Brock Commons, 2016 Vancouver</a:t>
            </a:r>
            <a:endParaRPr lang="en-US" dirty="0"/>
          </a:p>
        </p:txBody>
      </p:sp>
      <p:sp>
        <p:nvSpPr>
          <p:cNvPr id="3" name="Content Placeholder 2"/>
          <p:cNvSpPr>
            <a:spLocks noGrp="1"/>
          </p:cNvSpPr>
          <p:nvPr>
            <p:ph idx="1"/>
          </p:nvPr>
        </p:nvSpPr>
        <p:spPr/>
        <p:txBody>
          <a:bodyPr/>
          <a:lstStyle/>
          <a:p>
            <a:endParaRPr lang="en-US"/>
          </a:p>
        </p:txBody>
      </p:sp>
      <p:pic>
        <p:nvPicPr>
          <p:cNvPr id="33794" name="Picture 2" descr="Inside Vancouver's Brock Commons, the World's Tallest Mass Timber Building  | ArchDail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98575" y="1376363"/>
            <a:ext cx="3623469" cy="411071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35797" y="6486018"/>
            <a:ext cx="1018099" cy="307777"/>
          </a:xfrm>
          <a:prstGeom prst="rect">
            <a:avLst/>
          </a:prstGeom>
        </p:spPr>
        <p:txBody>
          <a:bodyPr wrap="none">
            <a:spAutoFit/>
          </a:bodyPr>
          <a:lstStyle/>
          <a:p>
            <a:r>
              <a:rPr lang="en-US" sz="1400" dirty="0">
                <a:latin typeface="Calibri" panose="020F0502020204030204" pitchFamily="34" charset="0"/>
                <a:cs typeface="Calibri" panose="020F0502020204030204" pitchFamily="34" charset="0"/>
              </a:rPr>
              <a:t>Photo: UBC</a:t>
            </a:r>
            <a:endParaRPr lang="en-CA" sz="1400" dirty="0">
              <a:latin typeface="Calibri" panose="020F0502020204030204" pitchFamily="34" charset="0"/>
              <a:cs typeface="Calibri" panose="020F0502020204030204" pitchFamily="34" charset="0"/>
            </a:endParaRPr>
          </a:p>
        </p:txBody>
      </p:sp>
      <p:pic>
        <p:nvPicPr>
          <p:cNvPr id="6" name="Picture 4" descr="Image result for brock common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95270" y="1376363"/>
            <a:ext cx="5487616" cy="4110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p:nvPr/>
        </p:nvGrpSpPr>
        <p:grpSpPr>
          <a:xfrm>
            <a:off x="10594181" y="0"/>
            <a:ext cx="1394618" cy="935830"/>
            <a:chOff x="10594181" y="0"/>
            <a:chExt cx="1394618" cy="935830"/>
          </a:xfrm>
        </p:grpSpPr>
        <p:sp>
          <p:nvSpPr>
            <p:cNvPr id="9" name="Rectangle 8">
              <a:hlinkClick r:id="rId5"/>
            </p:cNvPr>
            <p:cNvSpPr/>
            <p:nvPr/>
          </p:nvSpPr>
          <p:spPr>
            <a:xfrm>
              <a:off x="10594181" y="0"/>
              <a:ext cx="1300406" cy="9358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itle 1">
              <a:hlinkClick r:id="rId5"/>
            </p:cNvPr>
            <p:cNvSpPr txBox="1">
              <a:spLocks/>
            </p:cNvSpPr>
            <p:nvPr/>
          </p:nvSpPr>
          <p:spPr bwMode="auto">
            <a:xfrm>
              <a:off x="10672770" y="428614"/>
              <a:ext cx="1316029" cy="26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4D4D4D"/>
                  </a:solidFill>
                  <a:latin typeface="Calibri" pitchFamily="34" charset="0"/>
                  <a:ea typeface="MS PGothic" pitchFamily="34" charset="-128"/>
                  <a:cs typeface="+mj-cs"/>
                </a:defRPr>
              </a:lvl1pPr>
              <a:lvl2pPr algn="l" rtl="0" eaLnBrk="0" fontAlgn="base" hangingPunct="0">
                <a:spcBef>
                  <a:spcPct val="0"/>
                </a:spcBef>
                <a:spcAft>
                  <a:spcPct val="0"/>
                </a:spcAft>
                <a:defRPr sz="3200">
                  <a:solidFill>
                    <a:srgbClr val="4D4D4D"/>
                  </a:solidFill>
                  <a:latin typeface="Calibri" pitchFamily="34" charset="0"/>
                  <a:ea typeface="MS PGothic" pitchFamily="34" charset="-128"/>
                </a:defRPr>
              </a:lvl2pPr>
              <a:lvl3pPr algn="l" rtl="0" eaLnBrk="0" fontAlgn="base" hangingPunct="0">
                <a:spcBef>
                  <a:spcPct val="0"/>
                </a:spcBef>
                <a:spcAft>
                  <a:spcPct val="0"/>
                </a:spcAft>
                <a:defRPr sz="3200">
                  <a:solidFill>
                    <a:srgbClr val="4D4D4D"/>
                  </a:solidFill>
                  <a:latin typeface="Calibri" pitchFamily="34" charset="0"/>
                  <a:ea typeface="MS PGothic" pitchFamily="34" charset="-128"/>
                </a:defRPr>
              </a:lvl3pPr>
              <a:lvl4pPr algn="l" rtl="0" eaLnBrk="0" fontAlgn="base" hangingPunct="0">
                <a:spcBef>
                  <a:spcPct val="0"/>
                </a:spcBef>
                <a:spcAft>
                  <a:spcPct val="0"/>
                </a:spcAft>
                <a:defRPr sz="3200">
                  <a:solidFill>
                    <a:srgbClr val="4D4D4D"/>
                  </a:solidFill>
                  <a:latin typeface="Calibri" pitchFamily="34" charset="0"/>
                  <a:ea typeface="MS PGothic" pitchFamily="34" charset="-128"/>
                </a:defRPr>
              </a:lvl4pPr>
              <a:lvl5pPr algn="l" rtl="0" eaLnBrk="0" fontAlgn="base" hangingPunct="0">
                <a:spcBef>
                  <a:spcPct val="0"/>
                </a:spcBef>
                <a:spcAft>
                  <a:spcPct val="0"/>
                </a:spcAft>
                <a:defRPr sz="3200">
                  <a:solidFill>
                    <a:srgbClr val="4D4D4D"/>
                  </a:solidFill>
                  <a:latin typeface="Calibri" pitchFamily="34" charset="0"/>
                  <a:ea typeface="MS PGothic" pitchFamily="34" charset="-128"/>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r>
                <a:rPr lang="en-US" kern="0" dirty="0">
                  <a:solidFill>
                    <a:schemeClr val="bg1"/>
                  </a:solidFill>
                </a:rPr>
                <a:t>Video</a:t>
              </a:r>
            </a:p>
          </p:txBody>
        </p:sp>
      </p:grpSp>
    </p:spTree>
    <p:extLst>
      <p:ext uri="{BB962C8B-B14F-4D97-AF65-F5344CB8AC3E}">
        <p14:creationId xmlns:p14="http://schemas.microsoft.com/office/powerpoint/2010/main" val="517104144"/>
      </p:ext>
    </p:extLst>
  </p:cSld>
  <p:clrMapOvr>
    <a:masterClrMapping/>
  </p:clrMapOvr>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endParaRPr lang="en-CA" altLang="en-US"/>
          </a:p>
        </p:txBody>
      </p:sp>
      <p:sp>
        <p:nvSpPr>
          <p:cNvPr id="23555" name="Content Placeholder 2"/>
          <p:cNvSpPr>
            <a:spLocks noGrp="1"/>
          </p:cNvSpPr>
          <p:nvPr>
            <p:ph idx="1"/>
          </p:nvPr>
        </p:nvSpPr>
        <p:spPr/>
        <p:txBody>
          <a:bodyPr/>
          <a:lstStyle/>
          <a:p>
            <a:endParaRPr lang="en-CA" altLang="en-US"/>
          </a:p>
        </p:txBody>
      </p:sp>
      <p:pic>
        <p:nvPicPr>
          <p:cNvPr id="4" name="Brock webcam.mp4">
            <a:hlinkClick r:id="" action="ppaction://media"/>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02546" y="1376363"/>
            <a:ext cx="7999614"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35797" y="6486018"/>
            <a:ext cx="1018099" cy="307777"/>
          </a:xfrm>
          <a:prstGeom prst="rect">
            <a:avLst/>
          </a:prstGeom>
        </p:spPr>
        <p:txBody>
          <a:bodyPr wrap="none">
            <a:spAutoFit/>
          </a:bodyPr>
          <a:lstStyle/>
          <a:p>
            <a:r>
              <a:rPr lang="en-US" sz="1400" dirty="0">
                <a:latin typeface="Calibri" panose="020F0502020204030204" pitchFamily="34" charset="0"/>
                <a:cs typeface="Calibri" panose="020F0502020204030204" pitchFamily="34" charset="0"/>
              </a:rPr>
              <a:t>Photo: UBC</a:t>
            </a:r>
            <a:endParaRPr lang="en-CA"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10949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endParaRPr lang="en-CA" altLang="en-US"/>
          </a:p>
        </p:txBody>
      </p:sp>
      <p:sp>
        <p:nvSpPr>
          <p:cNvPr id="24579" name="Content Placeholder 2"/>
          <p:cNvSpPr>
            <a:spLocks noGrp="1"/>
          </p:cNvSpPr>
          <p:nvPr>
            <p:ph idx="1"/>
          </p:nvPr>
        </p:nvSpPr>
        <p:spPr/>
        <p:txBody>
          <a:bodyPr/>
          <a:lstStyle/>
          <a:p>
            <a:endParaRPr lang="en-CA" altLang="en-US"/>
          </a:p>
        </p:txBody>
      </p:sp>
      <p:pic>
        <p:nvPicPr>
          <p:cNvPr id="24580" name="Picture 3" descr="DSC_6767.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85081" y="1387475"/>
            <a:ext cx="3437903" cy="2277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DSC_6809.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8162" y="3798385"/>
            <a:ext cx="3424822" cy="2265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DSC_6866.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60131" y="1376363"/>
            <a:ext cx="3449795" cy="2285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DSC_6975.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860131" y="3794818"/>
            <a:ext cx="3424821" cy="2268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535797" y="6486018"/>
            <a:ext cx="1505412" cy="307777"/>
          </a:xfrm>
          <a:prstGeom prst="rect">
            <a:avLst/>
          </a:prstGeom>
        </p:spPr>
        <p:txBody>
          <a:bodyPr wrap="none">
            <a:spAutoFit/>
          </a:bodyPr>
          <a:lstStyle/>
          <a:p>
            <a:r>
              <a:rPr lang="en-US" sz="1400" dirty="0">
                <a:latin typeface="Calibri" panose="020F0502020204030204" pitchFamily="34" charset="0"/>
                <a:cs typeface="Calibri" panose="020F0502020204030204" pitchFamily="34" charset="0"/>
              </a:rPr>
              <a:t>Photo: Urban One</a:t>
            </a:r>
            <a:endParaRPr lang="en-CA"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18131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a:t>Origine</a:t>
            </a:r>
            <a:r>
              <a:rPr lang="en-CA" dirty="0"/>
              <a:t>, 2017 Quebec City</a:t>
            </a:r>
          </a:p>
        </p:txBody>
      </p:sp>
      <p:sp>
        <p:nvSpPr>
          <p:cNvPr id="4" name="Rectangle 3"/>
          <p:cNvSpPr/>
          <p:nvPr/>
        </p:nvSpPr>
        <p:spPr>
          <a:xfrm>
            <a:off x="535797" y="6486018"/>
            <a:ext cx="1292213" cy="307777"/>
          </a:xfrm>
          <a:prstGeom prst="rect">
            <a:avLst/>
          </a:prstGeom>
        </p:spPr>
        <p:txBody>
          <a:bodyPr wrap="none">
            <a:spAutoFit/>
          </a:bodyPr>
          <a:lstStyle/>
          <a:p>
            <a:r>
              <a:rPr lang="en-US" sz="1400" dirty="0">
                <a:latin typeface="Calibri" panose="020F0502020204030204" pitchFamily="34" charset="0"/>
                <a:cs typeface="Calibri" panose="020F0502020204030204" pitchFamily="34" charset="0"/>
              </a:rPr>
              <a:t>Photo: NORDIC</a:t>
            </a:r>
            <a:endParaRPr lang="en-CA" sz="1400" dirty="0">
              <a:latin typeface="Calibri" panose="020F0502020204030204" pitchFamily="34" charset="0"/>
              <a:cs typeface="Calibri" panose="020F0502020204030204" pitchFamily="34" charset="0"/>
            </a:endParaRPr>
          </a:p>
        </p:txBody>
      </p:sp>
      <p:pic>
        <p:nvPicPr>
          <p:cNvPr id="34820" name="Picture 4" descr="https://www.nordic.ca/data/images/project/slider/NORDIC_ORIGINE_13etages_00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474752" y="1376364"/>
            <a:ext cx="3269485" cy="3424264"/>
          </a:xfrm>
          <a:prstGeom prst="rect">
            <a:avLst/>
          </a:prstGeom>
          <a:noFill/>
          <a:extLst>
            <a:ext uri="{909E8E84-426E-40DD-AFC4-6F175D3DCCD1}">
              <a14:hiddenFill xmlns:a14="http://schemas.microsoft.com/office/drawing/2010/main">
                <a:solidFill>
                  <a:srgbClr val="FFFFFF"/>
                </a:solidFill>
              </a14:hiddenFill>
            </a:ext>
          </a:extLst>
        </p:spPr>
      </p:pic>
      <p:pic>
        <p:nvPicPr>
          <p:cNvPr id="34822" name="Picture 6" descr="https://www.nordic.ca/data/images/project/slider/NORDIC_Origine_Construction_5.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09695" y="1376364"/>
            <a:ext cx="6087578" cy="3424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8619790"/>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094" y="181044"/>
            <a:ext cx="10068087" cy="719137"/>
          </a:xfrm>
        </p:spPr>
        <p:txBody>
          <a:bodyPr/>
          <a:lstStyle/>
          <a:p>
            <a:r>
              <a:rPr lang="en-CA" dirty="0"/>
              <a:t>Wood Innovation Research Laboratory, 2018 Prince George</a:t>
            </a:r>
            <a:endParaRPr lang="en-US" dirty="0"/>
          </a:p>
        </p:txBody>
      </p:sp>
      <p:sp>
        <p:nvSpPr>
          <p:cNvPr id="3" name="Content Placeholder 2"/>
          <p:cNvSpPr>
            <a:spLocks noGrp="1"/>
          </p:cNvSpPr>
          <p:nvPr>
            <p:ph idx="1"/>
          </p:nvPr>
        </p:nvSpPr>
        <p:spPr>
          <a:xfrm>
            <a:off x="9025559" y="1253834"/>
            <a:ext cx="1918665" cy="4114800"/>
          </a:xfrm>
        </p:spPr>
        <p:txBody>
          <a:bodyPr/>
          <a:lstStyle/>
          <a:p>
            <a:endParaRPr lang="en-US" dirty="0"/>
          </a:p>
        </p:txBody>
      </p:sp>
      <p:pic>
        <p:nvPicPr>
          <p:cNvPr id="37890" name="Picture 2" descr="Wood Innovation Research Lab - Think Woo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00163" y="1376363"/>
            <a:ext cx="6175771" cy="411718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10594181" y="0"/>
            <a:ext cx="1394618" cy="935830"/>
            <a:chOff x="10594181" y="0"/>
            <a:chExt cx="1394618" cy="935830"/>
          </a:xfrm>
        </p:grpSpPr>
        <p:sp>
          <p:nvSpPr>
            <p:cNvPr id="7" name="Rectangle 6">
              <a:hlinkClick r:id="rId4"/>
            </p:cNvPr>
            <p:cNvSpPr/>
            <p:nvPr/>
          </p:nvSpPr>
          <p:spPr>
            <a:xfrm>
              <a:off x="10594181" y="0"/>
              <a:ext cx="1300406" cy="9358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itle 1">
              <a:hlinkClick r:id="rId4"/>
            </p:cNvPr>
            <p:cNvSpPr txBox="1">
              <a:spLocks/>
            </p:cNvSpPr>
            <p:nvPr/>
          </p:nvSpPr>
          <p:spPr bwMode="auto">
            <a:xfrm>
              <a:off x="10672770" y="428614"/>
              <a:ext cx="1316029" cy="26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4D4D4D"/>
                  </a:solidFill>
                  <a:latin typeface="Calibri" pitchFamily="34" charset="0"/>
                  <a:ea typeface="MS PGothic" pitchFamily="34" charset="-128"/>
                  <a:cs typeface="+mj-cs"/>
                </a:defRPr>
              </a:lvl1pPr>
              <a:lvl2pPr algn="l" rtl="0" eaLnBrk="0" fontAlgn="base" hangingPunct="0">
                <a:spcBef>
                  <a:spcPct val="0"/>
                </a:spcBef>
                <a:spcAft>
                  <a:spcPct val="0"/>
                </a:spcAft>
                <a:defRPr sz="3200">
                  <a:solidFill>
                    <a:srgbClr val="4D4D4D"/>
                  </a:solidFill>
                  <a:latin typeface="Calibri" pitchFamily="34" charset="0"/>
                  <a:ea typeface="MS PGothic" pitchFamily="34" charset="-128"/>
                </a:defRPr>
              </a:lvl2pPr>
              <a:lvl3pPr algn="l" rtl="0" eaLnBrk="0" fontAlgn="base" hangingPunct="0">
                <a:spcBef>
                  <a:spcPct val="0"/>
                </a:spcBef>
                <a:spcAft>
                  <a:spcPct val="0"/>
                </a:spcAft>
                <a:defRPr sz="3200">
                  <a:solidFill>
                    <a:srgbClr val="4D4D4D"/>
                  </a:solidFill>
                  <a:latin typeface="Calibri" pitchFamily="34" charset="0"/>
                  <a:ea typeface="MS PGothic" pitchFamily="34" charset="-128"/>
                </a:defRPr>
              </a:lvl3pPr>
              <a:lvl4pPr algn="l" rtl="0" eaLnBrk="0" fontAlgn="base" hangingPunct="0">
                <a:spcBef>
                  <a:spcPct val="0"/>
                </a:spcBef>
                <a:spcAft>
                  <a:spcPct val="0"/>
                </a:spcAft>
                <a:defRPr sz="3200">
                  <a:solidFill>
                    <a:srgbClr val="4D4D4D"/>
                  </a:solidFill>
                  <a:latin typeface="Calibri" pitchFamily="34" charset="0"/>
                  <a:ea typeface="MS PGothic" pitchFamily="34" charset="-128"/>
                </a:defRPr>
              </a:lvl4pPr>
              <a:lvl5pPr algn="l" rtl="0" eaLnBrk="0" fontAlgn="base" hangingPunct="0">
                <a:spcBef>
                  <a:spcPct val="0"/>
                </a:spcBef>
                <a:spcAft>
                  <a:spcPct val="0"/>
                </a:spcAft>
                <a:defRPr sz="3200">
                  <a:solidFill>
                    <a:srgbClr val="4D4D4D"/>
                  </a:solidFill>
                  <a:latin typeface="Calibri" pitchFamily="34" charset="0"/>
                  <a:ea typeface="MS PGothic" pitchFamily="34" charset="-128"/>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r>
                <a:rPr lang="en-US" kern="0" dirty="0">
                  <a:solidFill>
                    <a:schemeClr val="bg1"/>
                  </a:solidFill>
                </a:rPr>
                <a:t>Video</a:t>
              </a:r>
            </a:p>
          </p:txBody>
        </p:sp>
      </p:grpSp>
      <p:sp>
        <p:nvSpPr>
          <p:cNvPr id="9" name="Rectangle 8"/>
          <p:cNvSpPr/>
          <p:nvPr/>
        </p:nvSpPr>
        <p:spPr>
          <a:xfrm>
            <a:off x="535797" y="6486018"/>
            <a:ext cx="1133515" cy="307777"/>
          </a:xfrm>
          <a:prstGeom prst="rect">
            <a:avLst/>
          </a:prstGeom>
        </p:spPr>
        <p:txBody>
          <a:bodyPr wrap="none">
            <a:spAutoFit/>
          </a:bodyPr>
          <a:lstStyle/>
          <a:p>
            <a:r>
              <a:rPr lang="en-US" sz="1400" dirty="0">
                <a:latin typeface="Calibri" panose="020F0502020204030204" pitchFamily="34" charset="0"/>
                <a:cs typeface="Calibri" panose="020F0502020204030204" pitchFamily="34" charset="0"/>
              </a:rPr>
              <a:t>Photo: UNBC</a:t>
            </a:r>
            <a:endParaRPr lang="en-CA"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32938955"/>
      </p:ext>
    </p:extLst>
  </p:cSld>
  <p:clrMapOvr>
    <a:masterClrMapping/>
  </p:clrMapOvr>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a:solidFill>
                  <a:srgbClr val="000000"/>
                </a:solidFill>
                <a:cs typeface="Calibri" panose="020F0502020204030204" pitchFamily="34" charset="0"/>
              </a:rPr>
              <a:t>Mjøstårnet</a:t>
            </a:r>
            <a:r>
              <a:rPr lang="en-CA" dirty="0">
                <a:solidFill>
                  <a:srgbClr val="000000"/>
                </a:solidFill>
                <a:cs typeface="Calibri" panose="020F0502020204030204" pitchFamily="34" charset="0"/>
              </a:rPr>
              <a:t>, 2019 </a:t>
            </a:r>
            <a:r>
              <a:rPr lang="en-CA" dirty="0" err="1">
                <a:solidFill>
                  <a:srgbClr val="000000"/>
                </a:solidFill>
                <a:cs typeface="Calibri" panose="020F0502020204030204" pitchFamily="34" charset="0"/>
              </a:rPr>
              <a:t>Brumunddal</a:t>
            </a:r>
            <a:r>
              <a:rPr lang="en-CA" dirty="0">
                <a:solidFill>
                  <a:srgbClr val="000000"/>
                </a:solidFill>
                <a:cs typeface="Calibri" panose="020F0502020204030204" pitchFamily="34" charset="0"/>
              </a:rPr>
              <a:t>, Norway</a:t>
            </a:r>
            <a:endParaRPr lang="en-CA" dirty="0">
              <a:cs typeface="Calibri" panose="020F0502020204030204" pitchFamily="34" charset="0"/>
            </a:endParaRPr>
          </a:p>
        </p:txBody>
      </p:sp>
      <p:pic>
        <p:nvPicPr>
          <p:cNvPr id="4098" name="Picture 2" descr="Voll Arkitekter's Mjøstårne in Norway becomes world's tallest timber  building"/>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1288535" y="1376363"/>
            <a:ext cx="2741055" cy="41148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0594181" y="0"/>
            <a:ext cx="1394618" cy="935830"/>
            <a:chOff x="10594181" y="0"/>
            <a:chExt cx="1394618" cy="935830"/>
          </a:xfrm>
        </p:grpSpPr>
        <p:sp>
          <p:nvSpPr>
            <p:cNvPr id="8" name="Rectangle 7">
              <a:hlinkClick r:id="rId4"/>
            </p:cNvPr>
            <p:cNvSpPr/>
            <p:nvPr/>
          </p:nvSpPr>
          <p:spPr>
            <a:xfrm>
              <a:off x="10594181" y="0"/>
              <a:ext cx="1300406" cy="9358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itle 1">
              <a:hlinkClick r:id="rId4"/>
            </p:cNvPr>
            <p:cNvSpPr txBox="1">
              <a:spLocks/>
            </p:cNvSpPr>
            <p:nvPr/>
          </p:nvSpPr>
          <p:spPr bwMode="auto">
            <a:xfrm>
              <a:off x="10672770" y="428614"/>
              <a:ext cx="1316029" cy="26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4D4D4D"/>
                  </a:solidFill>
                  <a:latin typeface="Calibri" pitchFamily="34" charset="0"/>
                  <a:ea typeface="MS PGothic" pitchFamily="34" charset="-128"/>
                  <a:cs typeface="+mj-cs"/>
                </a:defRPr>
              </a:lvl1pPr>
              <a:lvl2pPr algn="l" rtl="0" eaLnBrk="0" fontAlgn="base" hangingPunct="0">
                <a:spcBef>
                  <a:spcPct val="0"/>
                </a:spcBef>
                <a:spcAft>
                  <a:spcPct val="0"/>
                </a:spcAft>
                <a:defRPr sz="3200">
                  <a:solidFill>
                    <a:srgbClr val="4D4D4D"/>
                  </a:solidFill>
                  <a:latin typeface="Calibri" pitchFamily="34" charset="0"/>
                  <a:ea typeface="MS PGothic" pitchFamily="34" charset="-128"/>
                </a:defRPr>
              </a:lvl2pPr>
              <a:lvl3pPr algn="l" rtl="0" eaLnBrk="0" fontAlgn="base" hangingPunct="0">
                <a:spcBef>
                  <a:spcPct val="0"/>
                </a:spcBef>
                <a:spcAft>
                  <a:spcPct val="0"/>
                </a:spcAft>
                <a:defRPr sz="3200">
                  <a:solidFill>
                    <a:srgbClr val="4D4D4D"/>
                  </a:solidFill>
                  <a:latin typeface="Calibri" pitchFamily="34" charset="0"/>
                  <a:ea typeface="MS PGothic" pitchFamily="34" charset="-128"/>
                </a:defRPr>
              </a:lvl3pPr>
              <a:lvl4pPr algn="l" rtl="0" eaLnBrk="0" fontAlgn="base" hangingPunct="0">
                <a:spcBef>
                  <a:spcPct val="0"/>
                </a:spcBef>
                <a:spcAft>
                  <a:spcPct val="0"/>
                </a:spcAft>
                <a:defRPr sz="3200">
                  <a:solidFill>
                    <a:srgbClr val="4D4D4D"/>
                  </a:solidFill>
                  <a:latin typeface="Calibri" pitchFamily="34" charset="0"/>
                  <a:ea typeface="MS PGothic" pitchFamily="34" charset="-128"/>
                </a:defRPr>
              </a:lvl4pPr>
              <a:lvl5pPr algn="l" rtl="0" eaLnBrk="0" fontAlgn="base" hangingPunct="0">
                <a:spcBef>
                  <a:spcPct val="0"/>
                </a:spcBef>
                <a:spcAft>
                  <a:spcPct val="0"/>
                </a:spcAft>
                <a:defRPr sz="3200">
                  <a:solidFill>
                    <a:srgbClr val="4D4D4D"/>
                  </a:solidFill>
                  <a:latin typeface="Calibri" pitchFamily="34" charset="0"/>
                  <a:ea typeface="MS PGothic" pitchFamily="34" charset="-128"/>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r>
                <a:rPr lang="en-US" kern="0" dirty="0">
                  <a:solidFill>
                    <a:schemeClr val="bg1"/>
                  </a:solidFill>
                </a:rPr>
                <a:t>Video</a:t>
              </a:r>
            </a:p>
          </p:txBody>
        </p:sp>
      </p:grpSp>
      <p:sp>
        <p:nvSpPr>
          <p:cNvPr id="10" name="Rectangle 9"/>
          <p:cNvSpPr/>
          <p:nvPr/>
        </p:nvSpPr>
        <p:spPr>
          <a:xfrm>
            <a:off x="535797" y="6486018"/>
            <a:ext cx="1438022" cy="307777"/>
          </a:xfrm>
          <a:prstGeom prst="rect">
            <a:avLst/>
          </a:prstGeom>
        </p:spPr>
        <p:txBody>
          <a:bodyPr wrap="none">
            <a:spAutoFit/>
          </a:bodyPr>
          <a:lstStyle/>
          <a:p>
            <a:r>
              <a:rPr lang="en-US" sz="1400" dirty="0">
                <a:latin typeface="Calibri" panose="020F0502020204030204" pitchFamily="34" charset="0"/>
                <a:cs typeface="Calibri" panose="020F0502020204030204" pitchFamily="34" charset="0"/>
              </a:rPr>
              <a:t>Photo: MOELVEN</a:t>
            </a:r>
            <a:endParaRPr lang="en-CA"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93669285"/>
      </p:ext>
    </p:extLst>
  </p:cSld>
  <p:clrMapOvr>
    <a:masterClrMapping/>
  </p:clrMapOvr>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a:t>HoHo</a:t>
            </a:r>
            <a:r>
              <a:rPr lang="en-CA" dirty="0"/>
              <a:t>, 2020 Vienna</a:t>
            </a:r>
          </a:p>
        </p:txBody>
      </p:sp>
      <p:sp>
        <p:nvSpPr>
          <p:cNvPr id="7" name="Rectangle 6"/>
          <p:cNvSpPr/>
          <p:nvPr/>
        </p:nvSpPr>
        <p:spPr>
          <a:xfrm>
            <a:off x="535797" y="6486018"/>
            <a:ext cx="2475742" cy="307777"/>
          </a:xfrm>
          <a:prstGeom prst="rect">
            <a:avLst/>
          </a:prstGeom>
        </p:spPr>
        <p:txBody>
          <a:bodyPr wrap="none">
            <a:spAutoFit/>
          </a:bodyPr>
          <a:lstStyle/>
          <a:p>
            <a:r>
              <a:rPr lang="en-US" sz="1400" dirty="0">
                <a:latin typeface="Calibri" panose="020F0502020204030204" pitchFamily="34" charset="0"/>
                <a:cs typeface="Calibri" panose="020F0502020204030204" pitchFamily="34" charset="0"/>
              </a:rPr>
              <a:t>Photo: </a:t>
            </a:r>
            <a:r>
              <a:rPr lang="en-US" sz="1400" dirty="0" err="1">
                <a:latin typeface="Calibri" panose="020F0502020204030204" pitchFamily="34" charset="0"/>
                <a:cs typeface="Calibri" panose="020F0502020204030204" pitchFamily="34" charset="0"/>
              </a:rPr>
              <a:t>Baudevelopment</a:t>
            </a:r>
            <a:r>
              <a:rPr lang="en-US" sz="1400" dirty="0">
                <a:latin typeface="Calibri" panose="020F0502020204030204" pitchFamily="34" charset="0"/>
                <a:cs typeface="Calibri" panose="020F0502020204030204" pitchFamily="34" charset="0"/>
              </a:rPr>
              <a:t> GMBH</a:t>
            </a:r>
            <a:endParaRPr lang="en-CA" sz="1400" dirty="0">
              <a:latin typeface="Calibri" panose="020F0502020204030204" pitchFamily="34" charset="0"/>
              <a:cs typeface="Calibri" panose="020F0502020204030204" pitchFamily="34" charset="0"/>
            </a:endParaRPr>
          </a:p>
        </p:txBody>
      </p:sp>
      <p:grpSp>
        <p:nvGrpSpPr>
          <p:cNvPr id="8" name="Group 7"/>
          <p:cNvGrpSpPr/>
          <p:nvPr/>
        </p:nvGrpSpPr>
        <p:grpSpPr>
          <a:xfrm>
            <a:off x="10594181" y="0"/>
            <a:ext cx="1394618" cy="935830"/>
            <a:chOff x="10594181" y="0"/>
            <a:chExt cx="1394618" cy="935830"/>
          </a:xfrm>
        </p:grpSpPr>
        <p:sp>
          <p:nvSpPr>
            <p:cNvPr id="9" name="Rectangle 8">
              <a:hlinkClick r:id="rId3"/>
            </p:cNvPr>
            <p:cNvSpPr/>
            <p:nvPr/>
          </p:nvSpPr>
          <p:spPr>
            <a:xfrm>
              <a:off x="10594181" y="0"/>
              <a:ext cx="1300406" cy="9358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itle 1">
              <a:hlinkClick r:id="rId3"/>
            </p:cNvPr>
            <p:cNvSpPr txBox="1">
              <a:spLocks/>
            </p:cNvSpPr>
            <p:nvPr/>
          </p:nvSpPr>
          <p:spPr bwMode="auto">
            <a:xfrm>
              <a:off x="10672770" y="428614"/>
              <a:ext cx="1316029" cy="26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4D4D4D"/>
                  </a:solidFill>
                  <a:latin typeface="Calibri" pitchFamily="34" charset="0"/>
                  <a:ea typeface="MS PGothic" pitchFamily="34" charset="-128"/>
                  <a:cs typeface="+mj-cs"/>
                </a:defRPr>
              </a:lvl1pPr>
              <a:lvl2pPr algn="l" rtl="0" eaLnBrk="0" fontAlgn="base" hangingPunct="0">
                <a:spcBef>
                  <a:spcPct val="0"/>
                </a:spcBef>
                <a:spcAft>
                  <a:spcPct val="0"/>
                </a:spcAft>
                <a:defRPr sz="3200">
                  <a:solidFill>
                    <a:srgbClr val="4D4D4D"/>
                  </a:solidFill>
                  <a:latin typeface="Calibri" pitchFamily="34" charset="0"/>
                  <a:ea typeface="MS PGothic" pitchFamily="34" charset="-128"/>
                </a:defRPr>
              </a:lvl2pPr>
              <a:lvl3pPr algn="l" rtl="0" eaLnBrk="0" fontAlgn="base" hangingPunct="0">
                <a:spcBef>
                  <a:spcPct val="0"/>
                </a:spcBef>
                <a:spcAft>
                  <a:spcPct val="0"/>
                </a:spcAft>
                <a:defRPr sz="3200">
                  <a:solidFill>
                    <a:srgbClr val="4D4D4D"/>
                  </a:solidFill>
                  <a:latin typeface="Calibri" pitchFamily="34" charset="0"/>
                  <a:ea typeface="MS PGothic" pitchFamily="34" charset="-128"/>
                </a:defRPr>
              </a:lvl3pPr>
              <a:lvl4pPr algn="l" rtl="0" eaLnBrk="0" fontAlgn="base" hangingPunct="0">
                <a:spcBef>
                  <a:spcPct val="0"/>
                </a:spcBef>
                <a:spcAft>
                  <a:spcPct val="0"/>
                </a:spcAft>
                <a:defRPr sz="3200">
                  <a:solidFill>
                    <a:srgbClr val="4D4D4D"/>
                  </a:solidFill>
                  <a:latin typeface="Calibri" pitchFamily="34" charset="0"/>
                  <a:ea typeface="MS PGothic" pitchFamily="34" charset="-128"/>
                </a:defRPr>
              </a:lvl4pPr>
              <a:lvl5pPr algn="l" rtl="0" eaLnBrk="0" fontAlgn="base" hangingPunct="0">
                <a:spcBef>
                  <a:spcPct val="0"/>
                </a:spcBef>
                <a:spcAft>
                  <a:spcPct val="0"/>
                </a:spcAft>
                <a:defRPr sz="3200">
                  <a:solidFill>
                    <a:srgbClr val="4D4D4D"/>
                  </a:solidFill>
                  <a:latin typeface="Calibri" pitchFamily="34" charset="0"/>
                  <a:ea typeface="MS PGothic" pitchFamily="34" charset="-128"/>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r>
                <a:rPr lang="en-US" kern="0" dirty="0">
                  <a:solidFill>
                    <a:schemeClr val="bg1"/>
                  </a:solidFill>
                </a:rPr>
                <a:t>Video</a:t>
              </a:r>
            </a:p>
          </p:txBody>
        </p:sp>
      </p:grpSp>
      <p:pic>
        <p:nvPicPr>
          <p:cNvPr id="32776" name="Picture 8" descr="HoHo Wien, Austria | SIGA"/>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81996" y="1376364"/>
            <a:ext cx="5140235" cy="4112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90734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Stick Frame Today</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3888" y="1376363"/>
            <a:ext cx="6747547" cy="4500562"/>
          </a:xfrm>
          <a:prstGeom prst="rect">
            <a:avLst/>
          </a:prstGeom>
        </p:spPr>
      </p:pic>
      <p:sp>
        <p:nvSpPr>
          <p:cNvPr id="5" name="Rectangle 4"/>
          <p:cNvSpPr/>
          <p:nvPr/>
        </p:nvSpPr>
        <p:spPr>
          <a:xfrm>
            <a:off x="517688" y="6456436"/>
            <a:ext cx="2251194" cy="307777"/>
          </a:xfrm>
          <a:prstGeom prst="rect">
            <a:avLst/>
          </a:prstGeom>
        </p:spPr>
        <p:txBody>
          <a:bodyPr wrap="none">
            <a:spAutoFit/>
          </a:bodyPr>
          <a:lstStyle/>
          <a:p>
            <a:r>
              <a:rPr lang="en-US" sz="1400" dirty="0">
                <a:solidFill>
                  <a:srgbClr val="4D4D4D"/>
                </a:solidFill>
                <a:latin typeface="Calibri" panose="020F0502020204030204" pitchFamily="34" charset="0"/>
                <a:cs typeface="Calibri" panose="020F0502020204030204" pitchFamily="34" charset="0"/>
              </a:rPr>
              <a:t>Photo: Habitat for Humanity</a:t>
            </a:r>
            <a:endParaRPr lang="en-CA" sz="1400" dirty="0">
              <a:solidFill>
                <a:srgbClr val="4D4D4D"/>
              </a:solidFill>
              <a:latin typeface="Calibri" panose="020F0502020204030204" pitchFamily="34" charset="0"/>
              <a:cs typeface="Calibri" panose="020F0502020204030204" pitchFamily="34" charset="0"/>
            </a:endParaRPr>
          </a:p>
        </p:txBody>
      </p:sp>
      <p:sp>
        <p:nvSpPr>
          <p:cNvPr id="7" name="Content Placeholder 2"/>
          <p:cNvSpPr txBox="1">
            <a:spLocks/>
          </p:cNvSpPr>
          <p:nvPr/>
        </p:nvSpPr>
        <p:spPr>
          <a:xfrm>
            <a:off x="7539488" y="1253834"/>
            <a:ext cx="3740440" cy="4114800"/>
          </a:xfrm>
          <a:prstGeom prst="rect">
            <a:avLst/>
          </a:prstGeom>
        </p:spPr>
        <p:txBody>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a:buFont typeface="Wingdings" panose="05000000000000000000" pitchFamily="2" charset="2"/>
              <a:buNone/>
            </a:pPr>
            <a:r>
              <a:rPr lang="en-CA" sz="3200" b="1" kern="0" dirty="0"/>
              <a:t>Not much progress was made!</a:t>
            </a:r>
          </a:p>
        </p:txBody>
      </p:sp>
    </p:spTree>
    <p:extLst>
      <p:ext uri="{BB962C8B-B14F-4D97-AF65-F5344CB8AC3E}">
        <p14:creationId xmlns:p14="http://schemas.microsoft.com/office/powerpoint/2010/main" val="18697955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Future</a:t>
            </a:r>
            <a:endParaRPr lang="en-CA" dirty="0"/>
          </a:p>
        </p:txBody>
      </p:sp>
      <p:sp>
        <p:nvSpPr>
          <p:cNvPr id="3" name="Content Placeholder 2"/>
          <p:cNvSpPr>
            <a:spLocks noGrp="1"/>
          </p:cNvSpPr>
          <p:nvPr>
            <p:ph idx="1"/>
          </p:nvPr>
        </p:nvSpPr>
        <p:spPr/>
        <p:txBody>
          <a:bodyPr/>
          <a:lstStyle/>
          <a:p>
            <a:endParaRPr lang="en-CA"/>
          </a:p>
        </p:txBody>
      </p:sp>
      <p:pic>
        <p:nvPicPr>
          <p:cNvPr id="11266" name="Picture 2" descr="Image result for shaping the future of construc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08101" y="960563"/>
            <a:ext cx="4183332" cy="5914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052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3604" y="52834"/>
            <a:ext cx="8229600" cy="994122"/>
          </a:xfrm>
        </p:spPr>
        <p:txBody>
          <a:bodyPr/>
          <a:lstStyle/>
          <a:p>
            <a:r>
              <a:rPr lang="en-CA" dirty="0"/>
              <a:t>Industry 4.0</a:t>
            </a:r>
          </a:p>
        </p:txBody>
      </p:sp>
      <p:pic>
        <p:nvPicPr>
          <p:cNvPr id="12290" name="Picture 2" descr="Image result for industrie 4.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47210" y="1808819"/>
            <a:ext cx="7653211" cy="37194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27967" y="6483280"/>
            <a:ext cx="2152411" cy="307777"/>
          </a:xfrm>
          <a:prstGeom prst="rect">
            <a:avLst/>
          </a:prstGeom>
          <a:noFill/>
        </p:spPr>
        <p:txBody>
          <a:bodyPr wrap="square" rtlCol="0">
            <a:spAutoFit/>
          </a:bodyPr>
          <a:lstStyle/>
          <a:p>
            <a:r>
              <a:rPr lang="en-CA" sz="1400" dirty="0">
                <a:solidFill>
                  <a:srgbClr val="4D4D4D"/>
                </a:solidFill>
                <a:latin typeface="Calibri" panose="020F0502020204030204" pitchFamily="34" charset="0"/>
                <a:cs typeface="Calibri" panose="020F0502020204030204" pitchFamily="34" charset="0"/>
              </a:rPr>
              <a:t>Graphic: Wikipedia</a:t>
            </a:r>
          </a:p>
        </p:txBody>
      </p:sp>
    </p:spTree>
    <p:extLst>
      <p:ext uri="{BB962C8B-B14F-4D97-AF65-F5344CB8AC3E}">
        <p14:creationId xmlns:p14="http://schemas.microsoft.com/office/powerpoint/2010/main" val="7355987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p>
            <a:r>
              <a:rPr lang="en-US" dirty="0">
                <a:solidFill>
                  <a:schemeClr val="tx1">
                    <a:lumMod val="65000"/>
                    <a:lumOff val="35000"/>
                  </a:schemeClr>
                </a:solidFill>
                <a:cs typeface="Calibri" panose="020F0502020204030204" pitchFamily="34" charset="0"/>
              </a:rPr>
              <a:t>Construction Labor Productivity </a:t>
            </a:r>
            <a:r>
              <a:rPr lang="en-US" b="0" dirty="0">
                <a:solidFill>
                  <a:schemeClr val="tx1">
                    <a:lumMod val="65000"/>
                    <a:lumOff val="35000"/>
                  </a:schemeClr>
                </a:solidFill>
                <a:cs typeface="Calibri" panose="020F0502020204030204" pitchFamily="34" charset="0"/>
              </a:rPr>
              <a:t>(USA)</a:t>
            </a:r>
          </a:p>
        </p:txBody>
      </p:sp>
      <p:sp>
        <p:nvSpPr>
          <p:cNvPr id="5" name="Freeform 4"/>
          <p:cNvSpPr/>
          <p:nvPr/>
        </p:nvSpPr>
        <p:spPr>
          <a:xfrm>
            <a:off x="1784036" y="1482321"/>
            <a:ext cx="7279977" cy="2294573"/>
          </a:xfrm>
          <a:custGeom>
            <a:avLst/>
            <a:gdLst>
              <a:gd name="connsiteX0" fmla="*/ 0 w 2913467"/>
              <a:gd name="connsiteY0" fmla="*/ 2194560 h 2194560"/>
              <a:gd name="connsiteX1" fmla="*/ 56756 w 2913467"/>
              <a:gd name="connsiteY1" fmla="*/ 2144110 h 2194560"/>
              <a:gd name="connsiteX2" fmla="*/ 69368 w 2913467"/>
              <a:gd name="connsiteY2" fmla="*/ 2131497 h 2194560"/>
              <a:gd name="connsiteX3" fmla="*/ 113512 w 2913467"/>
              <a:gd name="connsiteY3" fmla="*/ 2118885 h 2194560"/>
              <a:gd name="connsiteX4" fmla="*/ 163961 w 2913467"/>
              <a:gd name="connsiteY4" fmla="*/ 2106273 h 2194560"/>
              <a:gd name="connsiteX5" fmla="*/ 195492 w 2913467"/>
              <a:gd name="connsiteY5" fmla="*/ 2087354 h 2194560"/>
              <a:gd name="connsiteX6" fmla="*/ 220717 w 2913467"/>
              <a:gd name="connsiteY6" fmla="*/ 2062129 h 2194560"/>
              <a:gd name="connsiteX7" fmla="*/ 233329 w 2913467"/>
              <a:gd name="connsiteY7" fmla="*/ 2043211 h 2194560"/>
              <a:gd name="connsiteX8" fmla="*/ 258554 w 2913467"/>
              <a:gd name="connsiteY8" fmla="*/ 2030598 h 2194560"/>
              <a:gd name="connsiteX9" fmla="*/ 296392 w 2913467"/>
              <a:gd name="connsiteY9" fmla="*/ 2017986 h 2194560"/>
              <a:gd name="connsiteX10" fmla="*/ 334229 w 2913467"/>
              <a:gd name="connsiteY10" fmla="*/ 2005373 h 2194560"/>
              <a:gd name="connsiteX11" fmla="*/ 378372 w 2913467"/>
              <a:gd name="connsiteY11" fmla="*/ 1992761 h 2194560"/>
              <a:gd name="connsiteX12" fmla="*/ 416209 w 2913467"/>
              <a:gd name="connsiteY12" fmla="*/ 1980149 h 2194560"/>
              <a:gd name="connsiteX13" fmla="*/ 435128 w 2913467"/>
              <a:gd name="connsiteY13" fmla="*/ 1973842 h 2194560"/>
              <a:gd name="connsiteX14" fmla="*/ 454047 w 2913467"/>
              <a:gd name="connsiteY14" fmla="*/ 1936005 h 2194560"/>
              <a:gd name="connsiteX15" fmla="*/ 472965 w 2913467"/>
              <a:gd name="connsiteY15" fmla="*/ 1923393 h 2194560"/>
              <a:gd name="connsiteX16" fmla="*/ 479272 w 2913467"/>
              <a:gd name="connsiteY16" fmla="*/ 1904474 h 2194560"/>
              <a:gd name="connsiteX17" fmla="*/ 498190 w 2913467"/>
              <a:gd name="connsiteY17" fmla="*/ 1891862 h 2194560"/>
              <a:gd name="connsiteX18" fmla="*/ 510803 w 2913467"/>
              <a:gd name="connsiteY18" fmla="*/ 1879249 h 2194560"/>
              <a:gd name="connsiteX19" fmla="*/ 536027 w 2913467"/>
              <a:gd name="connsiteY19" fmla="*/ 1847718 h 2194560"/>
              <a:gd name="connsiteX20" fmla="*/ 573865 w 2913467"/>
              <a:gd name="connsiteY20" fmla="*/ 1860331 h 2194560"/>
              <a:gd name="connsiteX21" fmla="*/ 592783 w 2913467"/>
              <a:gd name="connsiteY21" fmla="*/ 1866637 h 2194560"/>
              <a:gd name="connsiteX22" fmla="*/ 618008 w 2913467"/>
              <a:gd name="connsiteY22" fmla="*/ 1860331 h 2194560"/>
              <a:gd name="connsiteX23" fmla="*/ 655845 w 2913467"/>
              <a:gd name="connsiteY23" fmla="*/ 1822493 h 2194560"/>
              <a:gd name="connsiteX24" fmla="*/ 668458 w 2913467"/>
              <a:gd name="connsiteY24" fmla="*/ 1809881 h 2194560"/>
              <a:gd name="connsiteX25" fmla="*/ 693683 w 2913467"/>
              <a:gd name="connsiteY25" fmla="*/ 1797269 h 2194560"/>
              <a:gd name="connsiteX26" fmla="*/ 731520 w 2913467"/>
              <a:gd name="connsiteY26" fmla="*/ 1772044 h 2194560"/>
              <a:gd name="connsiteX27" fmla="*/ 744132 w 2913467"/>
              <a:gd name="connsiteY27" fmla="*/ 1759431 h 2194560"/>
              <a:gd name="connsiteX28" fmla="*/ 807194 w 2913467"/>
              <a:gd name="connsiteY28" fmla="*/ 1753125 h 2194560"/>
              <a:gd name="connsiteX29" fmla="*/ 826113 w 2913467"/>
              <a:gd name="connsiteY29" fmla="*/ 1746819 h 2194560"/>
              <a:gd name="connsiteX30" fmla="*/ 851338 w 2913467"/>
              <a:gd name="connsiteY30" fmla="*/ 1740513 h 2194560"/>
              <a:gd name="connsiteX31" fmla="*/ 876563 w 2913467"/>
              <a:gd name="connsiteY31" fmla="*/ 1727900 h 2194560"/>
              <a:gd name="connsiteX32" fmla="*/ 895481 w 2913467"/>
              <a:gd name="connsiteY32" fmla="*/ 1721594 h 2194560"/>
              <a:gd name="connsiteX33" fmla="*/ 914400 w 2913467"/>
              <a:gd name="connsiteY33" fmla="*/ 1708982 h 2194560"/>
              <a:gd name="connsiteX34" fmla="*/ 952237 w 2913467"/>
              <a:gd name="connsiteY34" fmla="*/ 1696369 h 2194560"/>
              <a:gd name="connsiteX35" fmla="*/ 971156 w 2913467"/>
              <a:gd name="connsiteY35" fmla="*/ 1690063 h 2194560"/>
              <a:gd name="connsiteX36" fmla="*/ 1078361 w 2913467"/>
              <a:gd name="connsiteY36" fmla="*/ 1696369 h 2194560"/>
              <a:gd name="connsiteX37" fmla="*/ 1116198 w 2913467"/>
              <a:gd name="connsiteY37" fmla="*/ 1671144 h 2194560"/>
              <a:gd name="connsiteX38" fmla="*/ 1128811 w 2913467"/>
              <a:gd name="connsiteY38" fmla="*/ 1658532 h 2194560"/>
              <a:gd name="connsiteX39" fmla="*/ 1141423 w 2913467"/>
              <a:gd name="connsiteY39" fmla="*/ 1639613 h 2194560"/>
              <a:gd name="connsiteX40" fmla="*/ 1191873 w 2913467"/>
              <a:gd name="connsiteY40" fmla="*/ 1601776 h 2194560"/>
              <a:gd name="connsiteX41" fmla="*/ 1210792 w 2913467"/>
              <a:gd name="connsiteY41" fmla="*/ 1595470 h 2194560"/>
              <a:gd name="connsiteX42" fmla="*/ 1242323 w 2913467"/>
              <a:gd name="connsiteY42" fmla="*/ 1563939 h 2194560"/>
              <a:gd name="connsiteX43" fmla="*/ 1273854 w 2913467"/>
              <a:gd name="connsiteY43" fmla="*/ 1545020 h 2194560"/>
              <a:gd name="connsiteX44" fmla="*/ 1292772 w 2913467"/>
              <a:gd name="connsiteY44" fmla="*/ 1532408 h 2194560"/>
              <a:gd name="connsiteX45" fmla="*/ 1305385 w 2913467"/>
              <a:gd name="connsiteY45" fmla="*/ 1519795 h 2194560"/>
              <a:gd name="connsiteX46" fmla="*/ 1324303 w 2913467"/>
              <a:gd name="connsiteY46" fmla="*/ 1513489 h 2194560"/>
              <a:gd name="connsiteX47" fmla="*/ 1362140 w 2913467"/>
              <a:gd name="connsiteY47" fmla="*/ 1494571 h 2194560"/>
              <a:gd name="connsiteX48" fmla="*/ 1418896 w 2913467"/>
              <a:gd name="connsiteY48" fmla="*/ 1463040 h 2194560"/>
              <a:gd name="connsiteX49" fmla="*/ 1444121 w 2913467"/>
              <a:gd name="connsiteY49" fmla="*/ 1456733 h 2194560"/>
              <a:gd name="connsiteX50" fmla="*/ 1481958 w 2913467"/>
              <a:gd name="connsiteY50" fmla="*/ 1444121 h 2194560"/>
              <a:gd name="connsiteX51" fmla="*/ 1494571 w 2913467"/>
              <a:gd name="connsiteY51" fmla="*/ 1431509 h 2194560"/>
              <a:gd name="connsiteX52" fmla="*/ 1532408 w 2913467"/>
              <a:gd name="connsiteY52" fmla="*/ 1418896 h 2194560"/>
              <a:gd name="connsiteX53" fmla="*/ 1563939 w 2913467"/>
              <a:gd name="connsiteY53" fmla="*/ 1393671 h 2194560"/>
              <a:gd name="connsiteX54" fmla="*/ 1595470 w 2913467"/>
              <a:gd name="connsiteY54" fmla="*/ 1374753 h 2194560"/>
              <a:gd name="connsiteX55" fmla="*/ 1608083 w 2913467"/>
              <a:gd name="connsiteY55" fmla="*/ 1362140 h 2194560"/>
              <a:gd name="connsiteX56" fmla="*/ 1627001 w 2913467"/>
              <a:gd name="connsiteY56" fmla="*/ 1349528 h 2194560"/>
              <a:gd name="connsiteX57" fmla="*/ 1633307 w 2913467"/>
              <a:gd name="connsiteY57" fmla="*/ 1330609 h 2194560"/>
              <a:gd name="connsiteX58" fmla="*/ 1658532 w 2913467"/>
              <a:gd name="connsiteY58" fmla="*/ 1305384 h 2194560"/>
              <a:gd name="connsiteX59" fmla="*/ 1690063 w 2913467"/>
              <a:gd name="connsiteY59" fmla="*/ 1280160 h 2194560"/>
              <a:gd name="connsiteX60" fmla="*/ 1708982 w 2913467"/>
              <a:gd name="connsiteY60" fmla="*/ 1273853 h 2194560"/>
              <a:gd name="connsiteX61" fmla="*/ 1746819 w 2913467"/>
              <a:gd name="connsiteY61" fmla="*/ 1254935 h 2194560"/>
              <a:gd name="connsiteX62" fmla="*/ 1778350 w 2913467"/>
              <a:gd name="connsiteY62" fmla="*/ 1236016 h 2194560"/>
              <a:gd name="connsiteX63" fmla="*/ 1822494 w 2913467"/>
              <a:gd name="connsiteY63" fmla="*/ 1198179 h 2194560"/>
              <a:gd name="connsiteX64" fmla="*/ 1885556 w 2913467"/>
              <a:gd name="connsiteY64" fmla="*/ 1185566 h 2194560"/>
              <a:gd name="connsiteX65" fmla="*/ 1929699 w 2913467"/>
              <a:gd name="connsiteY65" fmla="*/ 1172954 h 2194560"/>
              <a:gd name="connsiteX66" fmla="*/ 1973843 w 2913467"/>
              <a:gd name="connsiteY66" fmla="*/ 1160342 h 2194560"/>
              <a:gd name="connsiteX67" fmla="*/ 1980149 w 2913467"/>
              <a:gd name="connsiteY67" fmla="*/ 1141423 h 2194560"/>
              <a:gd name="connsiteX68" fmla="*/ 1992761 w 2913467"/>
              <a:gd name="connsiteY68" fmla="*/ 1122504 h 2194560"/>
              <a:gd name="connsiteX69" fmla="*/ 2017986 w 2913467"/>
              <a:gd name="connsiteY69" fmla="*/ 1065749 h 2194560"/>
              <a:gd name="connsiteX70" fmla="*/ 2043211 w 2913467"/>
              <a:gd name="connsiteY70" fmla="*/ 1040524 h 2194560"/>
              <a:gd name="connsiteX71" fmla="*/ 2055823 w 2913467"/>
              <a:gd name="connsiteY71" fmla="*/ 1027911 h 2194560"/>
              <a:gd name="connsiteX72" fmla="*/ 2081048 w 2913467"/>
              <a:gd name="connsiteY72" fmla="*/ 1002686 h 2194560"/>
              <a:gd name="connsiteX73" fmla="*/ 2093660 w 2913467"/>
              <a:gd name="connsiteY73" fmla="*/ 983768 h 2194560"/>
              <a:gd name="connsiteX74" fmla="*/ 2106273 w 2913467"/>
              <a:gd name="connsiteY74" fmla="*/ 971155 h 2194560"/>
              <a:gd name="connsiteX75" fmla="*/ 2118885 w 2913467"/>
              <a:gd name="connsiteY75" fmla="*/ 952237 h 2194560"/>
              <a:gd name="connsiteX76" fmla="*/ 2131498 w 2913467"/>
              <a:gd name="connsiteY76" fmla="*/ 939624 h 2194560"/>
              <a:gd name="connsiteX77" fmla="*/ 2144110 w 2913467"/>
              <a:gd name="connsiteY77" fmla="*/ 920706 h 2194560"/>
              <a:gd name="connsiteX78" fmla="*/ 2169335 w 2913467"/>
              <a:gd name="connsiteY78" fmla="*/ 889175 h 2194560"/>
              <a:gd name="connsiteX79" fmla="*/ 2175641 w 2913467"/>
              <a:gd name="connsiteY79" fmla="*/ 870256 h 2194560"/>
              <a:gd name="connsiteX80" fmla="*/ 2200866 w 2913467"/>
              <a:gd name="connsiteY80" fmla="*/ 838725 h 2194560"/>
              <a:gd name="connsiteX81" fmla="*/ 2213478 w 2913467"/>
              <a:gd name="connsiteY81" fmla="*/ 800888 h 2194560"/>
              <a:gd name="connsiteX82" fmla="*/ 2219785 w 2913467"/>
              <a:gd name="connsiteY82" fmla="*/ 781969 h 2194560"/>
              <a:gd name="connsiteX83" fmla="*/ 2232397 w 2913467"/>
              <a:gd name="connsiteY83" fmla="*/ 763051 h 2194560"/>
              <a:gd name="connsiteX84" fmla="*/ 2238703 w 2913467"/>
              <a:gd name="connsiteY84" fmla="*/ 744132 h 2194560"/>
              <a:gd name="connsiteX85" fmla="*/ 2251316 w 2913467"/>
              <a:gd name="connsiteY85" fmla="*/ 731520 h 2194560"/>
              <a:gd name="connsiteX86" fmla="*/ 2263928 w 2913467"/>
              <a:gd name="connsiteY86" fmla="*/ 693682 h 2194560"/>
              <a:gd name="connsiteX87" fmla="*/ 2270234 w 2913467"/>
              <a:gd name="connsiteY87" fmla="*/ 674764 h 2194560"/>
              <a:gd name="connsiteX88" fmla="*/ 2276540 w 2913467"/>
              <a:gd name="connsiteY88" fmla="*/ 655845 h 2194560"/>
              <a:gd name="connsiteX89" fmla="*/ 2289153 w 2913467"/>
              <a:gd name="connsiteY89" fmla="*/ 636926 h 2194560"/>
              <a:gd name="connsiteX90" fmla="*/ 2301765 w 2913467"/>
              <a:gd name="connsiteY90" fmla="*/ 599089 h 2194560"/>
              <a:gd name="connsiteX91" fmla="*/ 2326990 w 2913467"/>
              <a:gd name="connsiteY91" fmla="*/ 573864 h 2194560"/>
              <a:gd name="connsiteX92" fmla="*/ 2333296 w 2913467"/>
              <a:gd name="connsiteY92" fmla="*/ 554946 h 2194560"/>
              <a:gd name="connsiteX93" fmla="*/ 2345909 w 2913467"/>
              <a:gd name="connsiteY93" fmla="*/ 542333 h 2194560"/>
              <a:gd name="connsiteX94" fmla="*/ 2358521 w 2913467"/>
              <a:gd name="connsiteY94" fmla="*/ 523415 h 2194560"/>
              <a:gd name="connsiteX95" fmla="*/ 2371134 w 2913467"/>
              <a:gd name="connsiteY95" fmla="*/ 510802 h 2194560"/>
              <a:gd name="connsiteX96" fmla="*/ 2383746 w 2913467"/>
              <a:gd name="connsiteY96" fmla="*/ 491884 h 2194560"/>
              <a:gd name="connsiteX97" fmla="*/ 2408971 w 2913467"/>
              <a:gd name="connsiteY97" fmla="*/ 466659 h 2194560"/>
              <a:gd name="connsiteX98" fmla="*/ 2421583 w 2913467"/>
              <a:gd name="connsiteY98" fmla="*/ 454046 h 2194560"/>
              <a:gd name="connsiteX99" fmla="*/ 2427889 w 2913467"/>
              <a:gd name="connsiteY99" fmla="*/ 435128 h 2194560"/>
              <a:gd name="connsiteX100" fmla="*/ 2497258 w 2913467"/>
              <a:gd name="connsiteY100" fmla="*/ 416209 h 2194560"/>
              <a:gd name="connsiteX101" fmla="*/ 2516176 w 2913467"/>
              <a:gd name="connsiteY101" fmla="*/ 403597 h 2194560"/>
              <a:gd name="connsiteX102" fmla="*/ 2522483 w 2913467"/>
              <a:gd name="connsiteY102" fmla="*/ 384678 h 2194560"/>
              <a:gd name="connsiteX103" fmla="*/ 2579238 w 2913467"/>
              <a:gd name="connsiteY103" fmla="*/ 353147 h 2194560"/>
              <a:gd name="connsiteX104" fmla="*/ 2591851 w 2913467"/>
              <a:gd name="connsiteY104" fmla="*/ 340535 h 2194560"/>
              <a:gd name="connsiteX105" fmla="*/ 2610769 w 2913467"/>
              <a:gd name="connsiteY105" fmla="*/ 334229 h 2194560"/>
              <a:gd name="connsiteX106" fmla="*/ 2617076 w 2913467"/>
              <a:gd name="connsiteY106" fmla="*/ 315310 h 2194560"/>
              <a:gd name="connsiteX107" fmla="*/ 2654913 w 2913467"/>
              <a:gd name="connsiteY107" fmla="*/ 302697 h 2194560"/>
              <a:gd name="connsiteX108" fmla="*/ 2667525 w 2913467"/>
              <a:gd name="connsiteY108" fmla="*/ 283779 h 2194560"/>
              <a:gd name="connsiteX109" fmla="*/ 2680138 w 2913467"/>
              <a:gd name="connsiteY109" fmla="*/ 271166 h 2194560"/>
              <a:gd name="connsiteX110" fmla="*/ 2705363 w 2913467"/>
              <a:gd name="connsiteY110" fmla="*/ 233329 h 2194560"/>
              <a:gd name="connsiteX111" fmla="*/ 2711669 w 2913467"/>
              <a:gd name="connsiteY111" fmla="*/ 214411 h 2194560"/>
              <a:gd name="connsiteX112" fmla="*/ 2736894 w 2913467"/>
              <a:gd name="connsiteY112" fmla="*/ 189186 h 2194560"/>
              <a:gd name="connsiteX113" fmla="*/ 2749506 w 2913467"/>
              <a:gd name="connsiteY113" fmla="*/ 176573 h 2194560"/>
              <a:gd name="connsiteX114" fmla="*/ 2774731 w 2913467"/>
              <a:gd name="connsiteY114" fmla="*/ 145042 h 2194560"/>
              <a:gd name="connsiteX115" fmla="*/ 2793649 w 2913467"/>
              <a:gd name="connsiteY115" fmla="*/ 113511 h 2194560"/>
              <a:gd name="connsiteX116" fmla="*/ 2831487 w 2913467"/>
              <a:gd name="connsiteY116" fmla="*/ 50449 h 2194560"/>
              <a:gd name="connsiteX117" fmla="*/ 2850405 w 2913467"/>
              <a:gd name="connsiteY117" fmla="*/ 37837 h 2194560"/>
              <a:gd name="connsiteX118" fmla="*/ 2881936 w 2913467"/>
              <a:gd name="connsiteY118" fmla="*/ 18918 h 2194560"/>
              <a:gd name="connsiteX119" fmla="*/ 2894549 w 2913467"/>
              <a:gd name="connsiteY119" fmla="*/ 6306 h 2194560"/>
              <a:gd name="connsiteX120" fmla="*/ 2913467 w 2913467"/>
              <a:gd name="connsiteY120" fmla="*/ 0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2913467" h="2194560">
                <a:moveTo>
                  <a:pt x="0" y="2194560"/>
                </a:moveTo>
                <a:cubicBezTo>
                  <a:pt x="40811" y="2161911"/>
                  <a:pt x="22018" y="2178849"/>
                  <a:pt x="56756" y="2144110"/>
                </a:cubicBezTo>
                <a:cubicBezTo>
                  <a:pt x="60960" y="2139906"/>
                  <a:pt x="63727" y="2133377"/>
                  <a:pt x="69368" y="2131497"/>
                </a:cubicBezTo>
                <a:cubicBezTo>
                  <a:pt x="90436" y="2124475"/>
                  <a:pt x="89757" y="2124164"/>
                  <a:pt x="113512" y="2118885"/>
                </a:cubicBezTo>
                <a:cubicBezTo>
                  <a:pt x="159170" y="2108739"/>
                  <a:pt x="130156" y="2117541"/>
                  <a:pt x="163961" y="2106273"/>
                </a:cubicBezTo>
                <a:cubicBezTo>
                  <a:pt x="210566" y="2059668"/>
                  <a:pt x="138187" y="2128286"/>
                  <a:pt x="195492" y="2087354"/>
                </a:cubicBezTo>
                <a:cubicBezTo>
                  <a:pt x="205168" y="2080442"/>
                  <a:pt x="214121" y="2072023"/>
                  <a:pt x="220717" y="2062129"/>
                </a:cubicBezTo>
                <a:cubicBezTo>
                  <a:pt x="224921" y="2055823"/>
                  <a:pt x="227507" y="2048063"/>
                  <a:pt x="233329" y="2043211"/>
                </a:cubicBezTo>
                <a:cubicBezTo>
                  <a:pt x="240551" y="2037193"/>
                  <a:pt x="249825" y="2034089"/>
                  <a:pt x="258554" y="2030598"/>
                </a:cubicBezTo>
                <a:cubicBezTo>
                  <a:pt x="270898" y="2025660"/>
                  <a:pt x="283779" y="2022190"/>
                  <a:pt x="296392" y="2017986"/>
                </a:cubicBezTo>
                <a:lnTo>
                  <a:pt x="334229" y="2005373"/>
                </a:lnTo>
                <a:cubicBezTo>
                  <a:pt x="397763" y="1984194"/>
                  <a:pt x="299245" y="2016498"/>
                  <a:pt x="378372" y="1992761"/>
                </a:cubicBezTo>
                <a:cubicBezTo>
                  <a:pt x="391106" y="1988941"/>
                  <a:pt x="403597" y="1984353"/>
                  <a:pt x="416209" y="1980149"/>
                </a:cubicBezTo>
                <a:lnTo>
                  <a:pt x="435128" y="1973842"/>
                </a:lnTo>
                <a:cubicBezTo>
                  <a:pt x="440257" y="1958454"/>
                  <a:pt x="441822" y="1948230"/>
                  <a:pt x="454047" y="1936005"/>
                </a:cubicBezTo>
                <a:cubicBezTo>
                  <a:pt x="459406" y="1930646"/>
                  <a:pt x="466659" y="1927597"/>
                  <a:pt x="472965" y="1923393"/>
                </a:cubicBezTo>
                <a:cubicBezTo>
                  <a:pt x="475067" y="1917087"/>
                  <a:pt x="475119" y="1909665"/>
                  <a:pt x="479272" y="1904474"/>
                </a:cubicBezTo>
                <a:cubicBezTo>
                  <a:pt x="484007" y="1898556"/>
                  <a:pt x="492272" y="1896597"/>
                  <a:pt x="498190" y="1891862"/>
                </a:cubicBezTo>
                <a:cubicBezTo>
                  <a:pt x="502833" y="1888148"/>
                  <a:pt x="507089" y="1883892"/>
                  <a:pt x="510803" y="1879249"/>
                </a:cubicBezTo>
                <a:cubicBezTo>
                  <a:pt x="542629" y="1839466"/>
                  <a:pt x="505570" y="1878178"/>
                  <a:pt x="536027" y="1847718"/>
                </a:cubicBezTo>
                <a:lnTo>
                  <a:pt x="573865" y="1860331"/>
                </a:lnTo>
                <a:lnTo>
                  <a:pt x="592783" y="1866637"/>
                </a:lnTo>
                <a:cubicBezTo>
                  <a:pt x="601191" y="1864535"/>
                  <a:pt x="610658" y="1864925"/>
                  <a:pt x="618008" y="1860331"/>
                </a:cubicBezTo>
                <a:cubicBezTo>
                  <a:pt x="618017" y="1860325"/>
                  <a:pt x="649535" y="1828803"/>
                  <a:pt x="655845" y="1822493"/>
                </a:cubicBezTo>
                <a:cubicBezTo>
                  <a:pt x="660049" y="1818289"/>
                  <a:pt x="663140" y="1812540"/>
                  <a:pt x="668458" y="1809881"/>
                </a:cubicBezTo>
                <a:lnTo>
                  <a:pt x="693683" y="1797269"/>
                </a:lnTo>
                <a:cubicBezTo>
                  <a:pt x="722600" y="1768349"/>
                  <a:pt x="685706" y="1802587"/>
                  <a:pt x="731520" y="1772044"/>
                </a:cubicBezTo>
                <a:cubicBezTo>
                  <a:pt x="736467" y="1768746"/>
                  <a:pt x="738364" y="1760873"/>
                  <a:pt x="744132" y="1759431"/>
                </a:cubicBezTo>
                <a:cubicBezTo>
                  <a:pt x="764627" y="1754307"/>
                  <a:pt x="786173" y="1755227"/>
                  <a:pt x="807194" y="1753125"/>
                </a:cubicBezTo>
                <a:cubicBezTo>
                  <a:pt x="813500" y="1751023"/>
                  <a:pt x="819721" y="1748645"/>
                  <a:pt x="826113" y="1746819"/>
                </a:cubicBezTo>
                <a:cubicBezTo>
                  <a:pt x="834447" y="1744438"/>
                  <a:pt x="843223" y="1743556"/>
                  <a:pt x="851338" y="1740513"/>
                </a:cubicBezTo>
                <a:cubicBezTo>
                  <a:pt x="860140" y="1737212"/>
                  <a:pt x="867922" y="1731603"/>
                  <a:pt x="876563" y="1727900"/>
                </a:cubicBezTo>
                <a:cubicBezTo>
                  <a:pt x="882673" y="1725282"/>
                  <a:pt x="889536" y="1724567"/>
                  <a:pt x="895481" y="1721594"/>
                </a:cubicBezTo>
                <a:cubicBezTo>
                  <a:pt x="902260" y="1718205"/>
                  <a:pt x="907474" y="1712060"/>
                  <a:pt x="914400" y="1708982"/>
                </a:cubicBezTo>
                <a:cubicBezTo>
                  <a:pt x="926549" y="1703583"/>
                  <a:pt x="939625" y="1700573"/>
                  <a:pt x="952237" y="1696369"/>
                </a:cubicBezTo>
                <a:lnTo>
                  <a:pt x="971156" y="1690063"/>
                </a:lnTo>
                <a:cubicBezTo>
                  <a:pt x="1006891" y="1692165"/>
                  <a:pt x="1042564" y="1696369"/>
                  <a:pt x="1078361" y="1696369"/>
                </a:cubicBezTo>
                <a:cubicBezTo>
                  <a:pt x="1108409" y="1696369"/>
                  <a:pt x="1100991" y="1690153"/>
                  <a:pt x="1116198" y="1671144"/>
                </a:cubicBezTo>
                <a:cubicBezTo>
                  <a:pt x="1119912" y="1666501"/>
                  <a:pt x="1125097" y="1663175"/>
                  <a:pt x="1128811" y="1658532"/>
                </a:cubicBezTo>
                <a:cubicBezTo>
                  <a:pt x="1133546" y="1652614"/>
                  <a:pt x="1136688" y="1645531"/>
                  <a:pt x="1141423" y="1639613"/>
                </a:cubicBezTo>
                <a:cubicBezTo>
                  <a:pt x="1152287" y="1626033"/>
                  <a:pt x="1180875" y="1605442"/>
                  <a:pt x="1191873" y="1601776"/>
                </a:cubicBezTo>
                <a:lnTo>
                  <a:pt x="1210792" y="1595470"/>
                </a:lnTo>
                <a:cubicBezTo>
                  <a:pt x="1232414" y="1563036"/>
                  <a:pt x="1212292" y="1587964"/>
                  <a:pt x="1242323" y="1563939"/>
                </a:cubicBezTo>
                <a:cubicBezTo>
                  <a:pt x="1267057" y="1544152"/>
                  <a:pt x="1240997" y="1555972"/>
                  <a:pt x="1273854" y="1545020"/>
                </a:cubicBezTo>
                <a:cubicBezTo>
                  <a:pt x="1280160" y="1540816"/>
                  <a:pt x="1286854" y="1537143"/>
                  <a:pt x="1292772" y="1532408"/>
                </a:cubicBezTo>
                <a:cubicBezTo>
                  <a:pt x="1297415" y="1528694"/>
                  <a:pt x="1300287" y="1522854"/>
                  <a:pt x="1305385" y="1519795"/>
                </a:cubicBezTo>
                <a:cubicBezTo>
                  <a:pt x="1311085" y="1516375"/>
                  <a:pt x="1318358" y="1516462"/>
                  <a:pt x="1324303" y="1513489"/>
                </a:cubicBezTo>
                <a:cubicBezTo>
                  <a:pt x="1373201" y="1489040"/>
                  <a:pt x="1314590" y="1510421"/>
                  <a:pt x="1362140" y="1494571"/>
                </a:cubicBezTo>
                <a:cubicBezTo>
                  <a:pt x="1396019" y="1471985"/>
                  <a:pt x="1389759" y="1471365"/>
                  <a:pt x="1418896" y="1463040"/>
                </a:cubicBezTo>
                <a:cubicBezTo>
                  <a:pt x="1427230" y="1460659"/>
                  <a:pt x="1435819" y="1459224"/>
                  <a:pt x="1444121" y="1456733"/>
                </a:cubicBezTo>
                <a:cubicBezTo>
                  <a:pt x="1456855" y="1452913"/>
                  <a:pt x="1481958" y="1444121"/>
                  <a:pt x="1481958" y="1444121"/>
                </a:cubicBezTo>
                <a:cubicBezTo>
                  <a:pt x="1486162" y="1439917"/>
                  <a:pt x="1489253" y="1434168"/>
                  <a:pt x="1494571" y="1431509"/>
                </a:cubicBezTo>
                <a:cubicBezTo>
                  <a:pt x="1506462" y="1425563"/>
                  <a:pt x="1532408" y="1418896"/>
                  <a:pt x="1532408" y="1418896"/>
                </a:cubicBezTo>
                <a:cubicBezTo>
                  <a:pt x="1557526" y="1381217"/>
                  <a:pt x="1530095" y="1413976"/>
                  <a:pt x="1563939" y="1393671"/>
                </a:cubicBezTo>
                <a:cubicBezTo>
                  <a:pt x="1607224" y="1367702"/>
                  <a:pt x="1541876" y="1392618"/>
                  <a:pt x="1595470" y="1374753"/>
                </a:cubicBezTo>
                <a:cubicBezTo>
                  <a:pt x="1599674" y="1370549"/>
                  <a:pt x="1603440" y="1365854"/>
                  <a:pt x="1608083" y="1362140"/>
                </a:cubicBezTo>
                <a:cubicBezTo>
                  <a:pt x="1614001" y="1357405"/>
                  <a:pt x="1622267" y="1355446"/>
                  <a:pt x="1627001" y="1349528"/>
                </a:cubicBezTo>
                <a:cubicBezTo>
                  <a:pt x="1631154" y="1344337"/>
                  <a:pt x="1629443" y="1336018"/>
                  <a:pt x="1633307" y="1330609"/>
                </a:cubicBezTo>
                <a:cubicBezTo>
                  <a:pt x="1640219" y="1320933"/>
                  <a:pt x="1650124" y="1313792"/>
                  <a:pt x="1658532" y="1305384"/>
                </a:cubicBezTo>
                <a:cubicBezTo>
                  <a:pt x="1670262" y="1293655"/>
                  <a:pt x="1674155" y="1288114"/>
                  <a:pt x="1690063" y="1280160"/>
                </a:cubicBezTo>
                <a:cubicBezTo>
                  <a:pt x="1696009" y="1277187"/>
                  <a:pt x="1703036" y="1276826"/>
                  <a:pt x="1708982" y="1273853"/>
                </a:cubicBezTo>
                <a:cubicBezTo>
                  <a:pt x="1757874" y="1249407"/>
                  <a:pt x="1699271" y="1270783"/>
                  <a:pt x="1746819" y="1254935"/>
                </a:cubicBezTo>
                <a:cubicBezTo>
                  <a:pt x="1793424" y="1208330"/>
                  <a:pt x="1721045" y="1276948"/>
                  <a:pt x="1778350" y="1236016"/>
                </a:cubicBezTo>
                <a:cubicBezTo>
                  <a:pt x="1814556" y="1210154"/>
                  <a:pt x="1790097" y="1214377"/>
                  <a:pt x="1822494" y="1198179"/>
                </a:cubicBezTo>
                <a:cubicBezTo>
                  <a:pt x="1840995" y="1188929"/>
                  <a:pt x="1867297" y="1188886"/>
                  <a:pt x="1885556" y="1185566"/>
                </a:cubicBezTo>
                <a:cubicBezTo>
                  <a:pt x="1912662" y="1180637"/>
                  <a:pt x="1906061" y="1179708"/>
                  <a:pt x="1929699" y="1172954"/>
                </a:cubicBezTo>
                <a:cubicBezTo>
                  <a:pt x="1985129" y="1157118"/>
                  <a:pt x="1928482" y="1175462"/>
                  <a:pt x="1973843" y="1160342"/>
                </a:cubicBezTo>
                <a:cubicBezTo>
                  <a:pt x="1975945" y="1154036"/>
                  <a:pt x="1977176" y="1147369"/>
                  <a:pt x="1980149" y="1141423"/>
                </a:cubicBezTo>
                <a:cubicBezTo>
                  <a:pt x="1983538" y="1134644"/>
                  <a:pt x="1989683" y="1129430"/>
                  <a:pt x="1992761" y="1122504"/>
                </a:cubicBezTo>
                <a:cubicBezTo>
                  <a:pt x="2007372" y="1089629"/>
                  <a:pt x="1998227" y="1088802"/>
                  <a:pt x="2017986" y="1065749"/>
                </a:cubicBezTo>
                <a:cubicBezTo>
                  <a:pt x="2025725" y="1056721"/>
                  <a:pt x="2034803" y="1048932"/>
                  <a:pt x="2043211" y="1040524"/>
                </a:cubicBezTo>
                <a:lnTo>
                  <a:pt x="2055823" y="1027911"/>
                </a:lnTo>
                <a:cubicBezTo>
                  <a:pt x="2069581" y="986636"/>
                  <a:pt x="2050473" y="1027146"/>
                  <a:pt x="2081048" y="1002686"/>
                </a:cubicBezTo>
                <a:cubicBezTo>
                  <a:pt x="2086966" y="997951"/>
                  <a:pt x="2088925" y="989686"/>
                  <a:pt x="2093660" y="983768"/>
                </a:cubicBezTo>
                <a:cubicBezTo>
                  <a:pt x="2097374" y="979125"/>
                  <a:pt x="2102559" y="975798"/>
                  <a:pt x="2106273" y="971155"/>
                </a:cubicBezTo>
                <a:cubicBezTo>
                  <a:pt x="2111008" y="965237"/>
                  <a:pt x="2114150" y="958155"/>
                  <a:pt x="2118885" y="952237"/>
                </a:cubicBezTo>
                <a:cubicBezTo>
                  <a:pt x="2122599" y="947594"/>
                  <a:pt x="2127784" y="944267"/>
                  <a:pt x="2131498" y="939624"/>
                </a:cubicBezTo>
                <a:cubicBezTo>
                  <a:pt x="2136233" y="933706"/>
                  <a:pt x="2139375" y="926624"/>
                  <a:pt x="2144110" y="920706"/>
                </a:cubicBezTo>
                <a:cubicBezTo>
                  <a:pt x="2180053" y="875778"/>
                  <a:pt x="2130518" y="947400"/>
                  <a:pt x="2169335" y="889175"/>
                </a:cubicBezTo>
                <a:cubicBezTo>
                  <a:pt x="2171437" y="882869"/>
                  <a:pt x="2172221" y="875956"/>
                  <a:pt x="2175641" y="870256"/>
                </a:cubicBezTo>
                <a:cubicBezTo>
                  <a:pt x="2198107" y="832813"/>
                  <a:pt x="2179228" y="887413"/>
                  <a:pt x="2200866" y="838725"/>
                </a:cubicBezTo>
                <a:cubicBezTo>
                  <a:pt x="2206265" y="826576"/>
                  <a:pt x="2209274" y="813500"/>
                  <a:pt x="2213478" y="800888"/>
                </a:cubicBezTo>
                <a:cubicBezTo>
                  <a:pt x="2215580" y="794582"/>
                  <a:pt x="2216098" y="787500"/>
                  <a:pt x="2219785" y="781969"/>
                </a:cubicBezTo>
                <a:lnTo>
                  <a:pt x="2232397" y="763051"/>
                </a:lnTo>
                <a:cubicBezTo>
                  <a:pt x="2234499" y="756745"/>
                  <a:pt x="2235283" y="749832"/>
                  <a:pt x="2238703" y="744132"/>
                </a:cubicBezTo>
                <a:cubicBezTo>
                  <a:pt x="2241762" y="739034"/>
                  <a:pt x="2248657" y="736838"/>
                  <a:pt x="2251316" y="731520"/>
                </a:cubicBezTo>
                <a:cubicBezTo>
                  <a:pt x="2257262" y="719629"/>
                  <a:pt x="2259724" y="706295"/>
                  <a:pt x="2263928" y="693682"/>
                </a:cubicBezTo>
                <a:lnTo>
                  <a:pt x="2270234" y="674764"/>
                </a:lnTo>
                <a:cubicBezTo>
                  <a:pt x="2272336" y="668458"/>
                  <a:pt x="2272853" y="661376"/>
                  <a:pt x="2276540" y="655845"/>
                </a:cubicBezTo>
                <a:lnTo>
                  <a:pt x="2289153" y="636926"/>
                </a:lnTo>
                <a:cubicBezTo>
                  <a:pt x="2293357" y="624314"/>
                  <a:pt x="2292364" y="608490"/>
                  <a:pt x="2301765" y="599089"/>
                </a:cubicBezTo>
                <a:lnTo>
                  <a:pt x="2326990" y="573864"/>
                </a:lnTo>
                <a:cubicBezTo>
                  <a:pt x="2329092" y="567558"/>
                  <a:pt x="2329876" y="560646"/>
                  <a:pt x="2333296" y="554946"/>
                </a:cubicBezTo>
                <a:cubicBezTo>
                  <a:pt x="2336355" y="549848"/>
                  <a:pt x="2342195" y="546976"/>
                  <a:pt x="2345909" y="542333"/>
                </a:cubicBezTo>
                <a:cubicBezTo>
                  <a:pt x="2350644" y="536415"/>
                  <a:pt x="2353786" y="529333"/>
                  <a:pt x="2358521" y="523415"/>
                </a:cubicBezTo>
                <a:cubicBezTo>
                  <a:pt x="2362235" y="518772"/>
                  <a:pt x="2367420" y="515445"/>
                  <a:pt x="2371134" y="510802"/>
                </a:cubicBezTo>
                <a:cubicBezTo>
                  <a:pt x="2375869" y="504884"/>
                  <a:pt x="2378814" y="497638"/>
                  <a:pt x="2383746" y="491884"/>
                </a:cubicBezTo>
                <a:cubicBezTo>
                  <a:pt x="2391485" y="482856"/>
                  <a:pt x="2400563" y="475067"/>
                  <a:pt x="2408971" y="466659"/>
                </a:cubicBezTo>
                <a:lnTo>
                  <a:pt x="2421583" y="454046"/>
                </a:lnTo>
                <a:cubicBezTo>
                  <a:pt x="2423685" y="447740"/>
                  <a:pt x="2423737" y="440319"/>
                  <a:pt x="2427889" y="435128"/>
                </a:cubicBezTo>
                <a:cubicBezTo>
                  <a:pt x="2443788" y="415254"/>
                  <a:pt x="2477570" y="418670"/>
                  <a:pt x="2497258" y="416209"/>
                </a:cubicBezTo>
                <a:cubicBezTo>
                  <a:pt x="2503564" y="412005"/>
                  <a:pt x="2511441" y="409515"/>
                  <a:pt x="2516176" y="403597"/>
                </a:cubicBezTo>
                <a:cubicBezTo>
                  <a:pt x="2520329" y="398406"/>
                  <a:pt x="2517782" y="389379"/>
                  <a:pt x="2522483" y="384678"/>
                </a:cubicBezTo>
                <a:cubicBezTo>
                  <a:pt x="2544167" y="362994"/>
                  <a:pt x="2555448" y="361077"/>
                  <a:pt x="2579238" y="353147"/>
                </a:cubicBezTo>
                <a:cubicBezTo>
                  <a:pt x="2583442" y="348943"/>
                  <a:pt x="2586753" y="343594"/>
                  <a:pt x="2591851" y="340535"/>
                </a:cubicBezTo>
                <a:cubicBezTo>
                  <a:pt x="2597551" y="337115"/>
                  <a:pt x="2606069" y="338929"/>
                  <a:pt x="2610769" y="334229"/>
                </a:cubicBezTo>
                <a:cubicBezTo>
                  <a:pt x="2615470" y="329528"/>
                  <a:pt x="2611667" y="319174"/>
                  <a:pt x="2617076" y="315310"/>
                </a:cubicBezTo>
                <a:cubicBezTo>
                  <a:pt x="2627894" y="307583"/>
                  <a:pt x="2654913" y="302697"/>
                  <a:pt x="2654913" y="302697"/>
                </a:cubicBezTo>
                <a:cubicBezTo>
                  <a:pt x="2659117" y="296391"/>
                  <a:pt x="2662790" y="289697"/>
                  <a:pt x="2667525" y="283779"/>
                </a:cubicBezTo>
                <a:cubicBezTo>
                  <a:pt x="2671239" y="279136"/>
                  <a:pt x="2676570" y="275923"/>
                  <a:pt x="2680138" y="271166"/>
                </a:cubicBezTo>
                <a:cubicBezTo>
                  <a:pt x="2689233" y="259039"/>
                  <a:pt x="2705363" y="233329"/>
                  <a:pt x="2705363" y="233329"/>
                </a:cubicBezTo>
                <a:cubicBezTo>
                  <a:pt x="2707465" y="227023"/>
                  <a:pt x="2707805" y="219820"/>
                  <a:pt x="2711669" y="214411"/>
                </a:cubicBezTo>
                <a:cubicBezTo>
                  <a:pt x="2718581" y="204735"/>
                  <a:pt x="2728486" y="197594"/>
                  <a:pt x="2736894" y="189186"/>
                </a:cubicBezTo>
                <a:cubicBezTo>
                  <a:pt x="2741098" y="184982"/>
                  <a:pt x="2746208" y="181520"/>
                  <a:pt x="2749506" y="176573"/>
                </a:cubicBezTo>
                <a:cubicBezTo>
                  <a:pt x="2765416" y="152708"/>
                  <a:pt x="2756759" y="163014"/>
                  <a:pt x="2774731" y="145042"/>
                </a:cubicBezTo>
                <a:cubicBezTo>
                  <a:pt x="2789368" y="101132"/>
                  <a:pt x="2770567" y="148134"/>
                  <a:pt x="2793649" y="113511"/>
                </a:cubicBezTo>
                <a:cubicBezTo>
                  <a:pt x="2807247" y="93114"/>
                  <a:pt x="2816778" y="70060"/>
                  <a:pt x="2831487" y="50449"/>
                </a:cubicBezTo>
                <a:cubicBezTo>
                  <a:pt x="2836034" y="44386"/>
                  <a:pt x="2844487" y="42572"/>
                  <a:pt x="2850405" y="37837"/>
                </a:cubicBezTo>
                <a:cubicBezTo>
                  <a:pt x="2875138" y="18051"/>
                  <a:pt x="2849083" y="29869"/>
                  <a:pt x="2881936" y="18918"/>
                </a:cubicBezTo>
                <a:cubicBezTo>
                  <a:pt x="2886140" y="14714"/>
                  <a:pt x="2889451" y="9365"/>
                  <a:pt x="2894549" y="6306"/>
                </a:cubicBezTo>
                <a:cubicBezTo>
                  <a:pt x="2900249" y="2886"/>
                  <a:pt x="2913467" y="0"/>
                  <a:pt x="2913467" y="0"/>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Calibri" panose="020F0502020204030204" pitchFamily="34" charset="0"/>
              <a:cs typeface="Calibri" panose="020F0502020204030204" pitchFamily="34" charset="0"/>
            </a:endParaRPr>
          </a:p>
        </p:txBody>
      </p:sp>
      <p:sp>
        <p:nvSpPr>
          <p:cNvPr id="6" name="Freeform 5"/>
          <p:cNvSpPr/>
          <p:nvPr/>
        </p:nvSpPr>
        <p:spPr>
          <a:xfrm>
            <a:off x="1784035" y="3714357"/>
            <a:ext cx="7311494" cy="441435"/>
          </a:xfrm>
          <a:custGeom>
            <a:avLst/>
            <a:gdLst>
              <a:gd name="connsiteX0" fmla="*/ 0 w 2926080"/>
              <a:gd name="connsiteY0" fmla="*/ 50450 h 441435"/>
              <a:gd name="connsiteX1" fmla="*/ 31531 w 2926080"/>
              <a:gd name="connsiteY1" fmla="*/ 56756 h 441435"/>
              <a:gd name="connsiteX2" fmla="*/ 107205 w 2926080"/>
              <a:gd name="connsiteY2" fmla="*/ 63063 h 441435"/>
              <a:gd name="connsiteX3" fmla="*/ 113511 w 2926080"/>
              <a:gd name="connsiteY3" fmla="*/ 81981 h 441435"/>
              <a:gd name="connsiteX4" fmla="*/ 132430 w 2926080"/>
              <a:gd name="connsiteY4" fmla="*/ 88287 h 441435"/>
              <a:gd name="connsiteX5" fmla="*/ 170267 w 2926080"/>
              <a:gd name="connsiteY5" fmla="*/ 69369 h 441435"/>
              <a:gd name="connsiteX6" fmla="*/ 189186 w 2926080"/>
              <a:gd name="connsiteY6" fmla="*/ 63063 h 441435"/>
              <a:gd name="connsiteX7" fmla="*/ 201798 w 2926080"/>
              <a:gd name="connsiteY7" fmla="*/ 50450 h 441435"/>
              <a:gd name="connsiteX8" fmla="*/ 239635 w 2926080"/>
              <a:gd name="connsiteY8" fmla="*/ 37838 h 441435"/>
              <a:gd name="connsiteX9" fmla="*/ 264860 w 2926080"/>
              <a:gd name="connsiteY9" fmla="*/ 63063 h 441435"/>
              <a:gd name="connsiteX10" fmla="*/ 277473 w 2926080"/>
              <a:gd name="connsiteY10" fmla="*/ 75675 h 441435"/>
              <a:gd name="connsiteX11" fmla="*/ 296391 w 2926080"/>
              <a:gd name="connsiteY11" fmla="*/ 88287 h 441435"/>
              <a:gd name="connsiteX12" fmla="*/ 315310 w 2926080"/>
              <a:gd name="connsiteY12" fmla="*/ 126125 h 441435"/>
              <a:gd name="connsiteX13" fmla="*/ 334229 w 2926080"/>
              <a:gd name="connsiteY13" fmla="*/ 132431 h 441435"/>
              <a:gd name="connsiteX14" fmla="*/ 372066 w 2926080"/>
              <a:gd name="connsiteY14" fmla="*/ 126125 h 441435"/>
              <a:gd name="connsiteX15" fmla="*/ 378372 w 2926080"/>
              <a:gd name="connsiteY15" fmla="*/ 107206 h 441435"/>
              <a:gd name="connsiteX16" fmla="*/ 397291 w 2926080"/>
              <a:gd name="connsiteY16" fmla="*/ 88287 h 441435"/>
              <a:gd name="connsiteX17" fmla="*/ 416209 w 2926080"/>
              <a:gd name="connsiteY17" fmla="*/ 56756 h 441435"/>
              <a:gd name="connsiteX18" fmla="*/ 422515 w 2926080"/>
              <a:gd name="connsiteY18" fmla="*/ 37838 h 441435"/>
              <a:gd name="connsiteX19" fmla="*/ 460353 w 2926080"/>
              <a:gd name="connsiteY19" fmla="*/ 25225 h 441435"/>
              <a:gd name="connsiteX20" fmla="*/ 479271 w 2926080"/>
              <a:gd name="connsiteY20" fmla="*/ 12613 h 441435"/>
              <a:gd name="connsiteX21" fmla="*/ 498190 w 2926080"/>
              <a:gd name="connsiteY21" fmla="*/ 25225 h 441435"/>
              <a:gd name="connsiteX22" fmla="*/ 510802 w 2926080"/>
              <a:gd name="connsiteY22" fmla="*/ 63063 h 441435"/>
              <a:gd name="connsiteX23" fmla="*/ 542333 w 2926080"/>
              <a:gd name="connsiteY23" fmla="*/ 88287 h 441435"/>
              <a:gd name="connsiteX24" fmla="*/ 554946 w 2926080"/>
              <a:gd name="connsiteY24" fmla="*/ 100900 h 441435"/>
              <a:gd name="connsiteX25" fmla="*/ 592783 w 2926080"/>
              <a:gd name="connsiteY25" fmla="*/ 119818 h 441435"/>
              <a:gd name="connsiteX26" fmla="*/ 624314 w 2926080"/>
              <a:gd name="connsiteY26" fmla="*/ 138737 h 441435"/>
              <a:gd name="connsiteX27" fmla="*/ 630620 w 2926080"/>
              <a:gd name="connsiteY27" fmla="*/ 119818 h 441435"/>
              <a:gd name="connsiteX28" fmla="*/ 643233 w 2926080"/>
              <a:gd name="connsiteY28" fmla="*/ 107206 h 441435"/>
              <a:gd name="connsiteX29" fmla="*/ 674764 w 2926080"/>
              <a:gd name="connsiteY29" fmla="*/ 81981 h 441435"/>
              <a:gd name="connsiteX30" fmla="*/ 699989 w 2926080"/>
              <a:gd name="connsiteY30" fmla="*/ 50450 h 441435"/>
              <a:gd name="connsiteX31" fmla="*/ 718907 w 2926080"/>
              <a:gd name="connsiteY31" fmla="*/ 37838 h 441435"/>
              <a:gd name="connsiteX32" fmla="*/ 731520 w 2926080"/>
              <a:gd name="connsiteY32" fmla="*/ 25225 h 441435"/>
              <a:gd name="connsiteX33" fmla="*/ 750438 w 2926080"/>
              <a:gd name="connsiteY33" fmla="*/ 18919 h 441435"/>
              <a:gd name="connsiteX34" fmla="*/ 788275 w 2926080"/>
              <a:gd name="connsiteY34" fmla="*/ 0 h 441435"/>
              <a:gd name="connsiteX35" fmla="*/ 807194 w 2926080"/>
              <a:gd name="connsiteY35" fmla="*/ 6307 h 441435"/>
              <a:gd name="connsiteX36" fmla="*/ 832419 w 2926080"/>
              <a:gd name="connsiteY36" fmla="*/ 63063 h 441435"/>
              <a:gd name="connsiteX37" fmla="*/ 857644 w 2926080"/>
              <a:gd name="connsiteY37" fmla="*/ 94594 h 441435"/>
              <a:gd name="connsiteX38" fmla="*/ 895481 w 2926080"/>
              <a:gd name="connsiteY38" fmla="*/ 119818 h 441435"/>
              <a:gd name="connsiteX39" fmla="*/ 920706 w 2926080"/>
              <a:gd name="connsiteY39" fmla="*/ 145043 h 441435"/>
              <a:gd name="connsiteX40" fmla="*/ 927012 w 2926080"/>
              <a:gd name="connsiteY40" fmla="*/ 163962 h 441435"/>
              <a:gd name="connsiteX41" fmla="*/ 945931 w 2926080"/>
              <a:gd name="connsiteY41" fmla="*/ 176574 h 441435"/>
              <a:gd name="connsiteX42" fmla="*/ 958543 w 2926080"/>
              <a:gd name="connsiteY42" fmla="*/ 189187 h 441435"/>
              <a:gd name="connsiteX43" fmla="*/ 990074 w 2926080"/>
              <a:gd name="connsiteY43" fmla="*/ 220718 h 441435"/>
              <a:gd name="connsiteX44" fmla="*/ 1116198 w 2926080"/>
              <a:gd name="connsiteY44" fmla="*/ 201799 h 441435"/>
              <a:gd name="connsiteX45" fmla="*/ 1122504 w 2926080"/>
              <a:gd name="connsiteY45" fmla="*/ 182880 h 441435"/>
              <a:gd name="connsiteX46" fmla="*/ 1147729 w 2926080"/>
              <a:gd name="connsiteY46" fmla="*/ 151349 h 441435"/>
              <a:gd name="connsiteX47" fmla="*/ 1154035 w 2926080"/>
              <a:gd name="connsiteY47" fmla="*/ 132431 h 441435"/>
              <a:gd name="connsiteX48" fmla="*/ 1172954 w 2926080"/>
              <a:gd name="connsiteY48" fmla="*/ 126125 h 441435"/>
              <a:gd name="connsiteX49" fmla="*/ 1198179 w 2926080"/>
              <a:gd name="connsiteY49" fmla="*/ 100900 h 441435"/>
              <a:gd name="connsiteX50" fmla="*/ 1236016 w 2926080"/>
              <a:gd name="connsiteY50" fmla="*/ 88287 h 441435"/>
              <a:gd name="connsiteX51" fmla="*/ 1248629 w 2926080"/>
              <a:gd name="connsiteY51" fmla="*/ 75675 h 441435"/>
              <a:gd name="connsiteX52" fmla="*/ 1362140 w 2926080"/>
              <a:gd name="connsiteY52" fmla="*/ 81981 h 441435"/>
              <a:gd name="connsiteX53" fmla="*/ 1387365 w 2926080"/>
              <a:gd name="connsiteY53" fmla="*/ 113512 h 441435"/>
              <a:gd name="connsiteX54" fmla="*/ 1406284 w 2926080"/>
              <a:gd name="connsiteY54" fmla="*/ 119818 h 441435"/>
              <a:gd name="connsiteX55" fmla="*/ 1412590 w 2926080"/>
              <a:gd name="connsiteY55" fmla="*/ 138737 h 441435"/>
              <a:gd name="connsiteX56" fmla="*/ 1431509 w 2926080"/>
              <a:gd name="connsiteY56" fmla="*/ 145043 h 441435"/>
              <a:gd name="connsiteX57" fmla="*/ 1463040 w 2926080"/>
              <a:gd name="connsiteY57" fmla="*/ 163962 h 441435"/>
              <a:gd name="connsiteX58" fmla="*/ 1481958 w 2926080"/>
              <a:gd name="connsiteY58" fmla="*/ 176574 h 441435"/>
              <a:gd name="connsiteX59" fmla="*/ 1519795 w 2926080"/>
              <a:gd name="connsiteY59" fmla="*/ 189187 h 441435"/>
              <a:gd name="connsiteX60" fmla="*/ 1532408 w 2926080"/>
              <a:gd name="connsiteY60" fmla="*/ 201799 h 441435"/>
              <a:gd name="connsiteX61" fmla="*/ 1658532 w 2926080"/>
              <a:gd name="connsiteY61" fmla="*/ 201799 h 441435"/>
              <a:gd name="connsiteX62" fmla="*/ 1671144 w 2926080"/>
              <a:gd name="connsiteY62" fmla="*/ 182880 h 441435"/>
              <a:gd name="connsiteX63" fmla="*/ 1677451 w 2926080"/>
              <a:gd name="connsiteY63" fmla="*/ 151349 h 441435"/>
              <a:gd name="connsiteX64" fmla="*/ 1696369 w 2926080"/>
              <a:gd name="connsiteY64" fmla="*/ 138737 h 441435"/>
              <a:gd name="connsiteX65" fmla="*/ 1727900 w 2926080"/>
              <a:gd name="connsiteY65" fmla="*/ 119818 h 441435"/>
              <a:gd name="connsiteX66" fmla="*/ 1753125 w 2926080"/>
              <a:gd name="connsiteY66" fmla="*/ 151349 h 441435"/>
              <a:gd name="connsiteX67" fmla="*/ 1803575 w 2926080"/>
              <a:gd name="connsiteY67" fmla="*/ 195493 h 441435"/>
              <a:gd name="connsiteX68" fmla="*/ 1841412 w 2926080"/>
              <a:gd name="connsiteY68" fmla="*/ 208105 h 441435"/>
              <a:gd name="connsiteX69" fmla="*/ 1885555 w 2926080"/>
              <a:gd name="connsiteY69" fmla="*/ 220718 h 441435"/>
              <a:gd name="connsiteX70" fmla="*/ 1954924 w 2926080"/>
              <a:gd name="connsiteY70" fmla="*/ 227024 h 441435"/>
              <a:gd name="connsiteX71" fmla="*/ 1999067 w 2926080"/>
              <a:gd name="connsiteY71" fmla="*/ 233330 h 441435"/>
              <a:gd name="connsiteX72" fmla="*/ 2055823 w 2926080"/>
              <a:gd name="connsiteY72" fmla="*/ 252249 h 441435"/>
              <a:gd name="connsiteX73" fmla="*/ 2074742 w 2926080"/>
              <a:gd name="connsiteY73" fmla="*/ 258555 h 441435"/>
              <a:gd name="connsiteX74" fmla="*/ 2093660 w 2926080"/>
              <a:gd name="connsiteY74" fmla="*/ 271167 h 441435"/>
              <a:gd name="connsiteX75" fmla="*/ 2156722 w 2926080"/>
              <a:gd name="connsiteY75" fmla="*/ 290086 h 441435"/>
              <a:gd name="connsiteX76" fmla="*/ 2207172 w 2926080"/>
              <a:gd name="connsiteY76" fmla="*/ 296392 h 441435"/>
              <a:gd name="connsiteX77" fmla="*/ 2333296 w 2926080"/>
              <a:gd name="connsiteY77" fmla="*/ 315311 h 441435"/>
              <a:gd name="connsiteX78" fmla="*/ 2345909 w 2926080"/>
              <a:gd name="connsiteY78" fmla="*/ 327923 h 441435"/>
              <a:gd name="connsiteX79" fmla="*/ 2364827 w 2926080"/>
              <a:gd name="connsiteY79" fmla="*/ 334229 h 441435"/>
              <a:gd name="connsiteX80" fmla="*/ 2434195 w 2926080"/>
              <a:gd name="connsiteY80" fmla="*/ 353148 h 441435"/>
              <a:gd name="connsiteX81" fmla="*/ 2484645 w 2926080"/>
              <a:gd name="connsiteY81" fmla="*/ 378373 h 441435"/>
              <a:gd name="connsiteX82" fmla="*/ 2503564 w 2926080"/>
              <a:gd name="connsiteY82" fmla="*/ 384679 h 441435"/>
              <a:gd name="connsiteX83" fmla="*/ 2522482 w 2926080"/>
              <a:gd name="connsiteY83" fmla="*/ 416210 h 441435"/>
              <a:gd name="connsiteX84" fmla="*/ 2554013 w 2926080"/>
              <a:gd name="connsiteY84" fmla="*/ 441435 h 441435"/>
              <a:gd name="connsiteX85" fmla="*/ 2585544 w 2926080"/>
              <a:gd name="connsiteY85" fmla="*/ 435129 h 441435"/>
              <a:gd name="connsiteX86" fmla="*/ 2623382 w 2926080"/>
              <a:gd name="connsiteY86" fmla="*/ 428823 h 441435"/>
              <a:gd name="connsiteX87" fmla="*/ 2661219 w 2926080"/>
              <a:gd name="connsiteY87" fmla="*/ 416210 h 441435"/>
              <a:gd name="connsiteX88" fmla="*/ 2692750 w 2926080"/>
              <a:gd name="connsiteY88" fmla="*/ 384679 h 441435"/>
              <a:gd name="connsiteX89" fmla="*/ 2730587 w 2926080"/>
              <a:gd name="connsiteY89" fmla="*/ 372067 h 441435"/>
              <a:gd name="connsiteX90" fmla="*/ 2743200 w 2926080"/>
              <a:gd name="connsiteY90" fmla="*/ 359454 h 441435"/>
              <a:gd name="connsiteX91" fmla="*/ 2749506 w 2926080"/>
              <a:gd name="connsiteY91" fmla="*/ 340536 h 441435"/>
              <a:gd name="connsiteX92" fmla="*/ 2768424 w 2926080"/>
              <a:gd name="connsiteY92" fmla="*/ 334229 h 441435"/>
              <a:gd name="connsiteX93" fmla="*/ 2831486 w 2926080"/>
              <a:gd name="connsiteY93" fmla="*/ 340536 h 441435"/>
              <a:gd name="connsiteX94" fmla="*/ 2869324 w 2926080"/>
              <a:gd name="connsiteY94" fmla="*/ 353148 h 441435"/>
              <a:gd name="connsiteX95" fmla="*/ 2888242 w 2926080"/>
              <a:gd name="connsiteY95" fmla="*/ 359454 h 441435"/>
              <a:gd name="connsiteX96" fmla="*/ 2926080 w 2926080"/>
              <a:gd name="connsiteY96" fmla="*/ 353148 h 44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926080" h="441435">
                <a:moveTo>
                  <a:pt x="0" y="50450"/>
                </a:moveTo>
                <a:cubicBezTo>
                  <a:pt x="10510" y="52552"/>
                  <a:pt x="20886" y="55504"/>
                  <a:pt x="31531" y="56756"/>
                </a:cubicBezTo>
                <a:cubicBezTo>
                  <a:pt x="56670" y="59714"/>
                  <a:pt x="83012" y="55619"/>
                  <a:pt x="107205" y="63063"/>
                </a:cubicBezTo>
                <a:cubicBezTo>
                  <a:pt x="113558" y="65018"/>
                  <a:pt x="108811" y="77281"/>
                  <a:pt x="113511" y="81981"/>
                </a:cubicBezTo>
                <a:cubicBezTo>
                  <a:pt x="118212" y="86681"/>
                  <a:pt x="126124" y="86185"/>
                  <a:pt x="132430" y="88287"/>
                </a:cubicBezTo>
                <a:cubicBezTo>
                  <a:pt x="179984" y="72436"/>
                  <a:pt x="121368" y="93818"/>
                  <a:pt x="170267" y="69369"/>
                </a:cubicBezTo>
                <a:cubicBezTo>
                  <a:pt x="176213" y="66396"/>
                  <a:pt x="182880" y="65165"/>
                  <a:pt x="189186" y="63063"/>
                </a:cubicBezTo>
                <a:cubicBezTo>
                  <a:pt x="193390" y="58859"/>
                  <a:pt x="196480" y="53109"/>
                  <a:pt x="201798" y="50450"/>
                </a:cubicBezTo>
                <a:cubicBezTo>
                  <a:pt x="213689" y="44504"/>
                  <a:pt x="239635" y="37838"/>
                  <a:pt x="239635" y="37838"/>
                </a:cubicBezTo>
                <a:lnTo>
                  <a:pt x="264860" y="63063"/>
                </a:lnTo>
                <a:cubicBezTo>
                  <a:pt x="269064" y="67267"/>
                  <a:pt x="272526" y="72377"/>
                  <a:pt x="277473" y="75675"/>
                </a:cubicBezTo>
                <a:lnTo>
                  <a:pt x="296391" y="88287"/>
                </a:lnTo>
                <a:cubicBezTo>
                  <a:pt x="300545" y="100748"/>
                  <a:pt x="304198" y="117235"/>
                  <a:pt x="315310" y="126125"/>
                </a:cubicBezTo>
                <a:cubicBezTo>
                  <a:pt x="320501" y="130278"/>
                  <a:pt x="327923" y="130329"/>
                  <a:pt x="334229" y="132431"/>
                </a:cubicBezTo>
                <a:cubicBezTo>
                  <a:pt x="346841" y="130329"/>
                  <a:pt x="360964" y="132469"/>
                  <a:pt x="372066" y="126125"/>
                </a:cubicBezTo>
                <a:cubicBezTo>
                  <a:pt x="377838" y="122827"/>
                  <a:pt x="374685" y="112737"/>
                  <a:pt x="378372" y="107206"/>
                </a:cubicBezTo>
                <a:cubicBezTo>
                  <a:pt x="383319" y="99785"/>
                  <a:pt x="390985" y="94593"/>
                  <a:pt x="397291" y="88287"/>
                </a:cubicBezTo>
                <a:cubicBezTo>
                  <a:pt x="415154" y="34697"/>
                  <a:pt x="390241" y="100037"/>
                  <a:pt x="416209" y="56756"/>
                </a:cubicBezTo>
                <a:cubicBezTo>
                  <a:pt x="419629" y="51056"/>
                  <a:pt x="417106" y="41702"/>
                  <a:pt x="422515" y="37838"/>
                </a:cubicBezTo>
                <a:cubicBezTo>
                  <a:pt x="433334" y="30111"/>
                  <a:pt x="449291" y="32600"/>
                  <a:pt x="460353" y="25225"/>
                </a:cubicBezTo>
                <a:lnTo>
                  <a:pt x="479271" y="12613"/>
                </a:lnTo>
                <a:cubicBezTo>
                  <a:pt x="485577" y="16817"/>
                  <a:pt x="494173" y="18798"/>
                  <a:pt x="498190" y="25225"/>
                </a:cubicBezTo>
                <a:cubicBezTo>
                  <a:pt x="505236" y="36499"/>
                  <a:pt x="501401" y="53662"/>
                  <a:pt x="510802" y="63063"/>
                </a:cubicBezTo>
                <a:cubicBezTo>
                  <a:pt x="541262" y="93520"/>
                  <a:pt x="502550" y="56461"/>
                  <a:pt x="542333" y="88287"/>
                </a:cubicBezTo>
                <a:cubicBezTo>
                  <a:pt x="546976" y="92001"/>
                  <a:pt x="550303" y="97186"/>
                  <a:pt x="554946" y="100900"/>
                </a:cubicBezTo>
                <a:cubicBezTo>
                  <a:pt x="572410" y="114871"/>
                  <a:pt x="572801" y="113158"/>
                  <a:pt x="592783" y="119818"/>
                </a:cubicBezTo>
                <a:cubicBezTo>
                  <a:pt x="597892" y="124928"/>
                  <a:pt x="613398" y="144195"/>
                  <a:pt x="624314" y="138737"/>
                </a:cubicBezTo>
                <a:cubicBezTo>
                  <a:pt x="630260" y="135764"/>
                  <a:pt x="627200" y="125518"/>
                  <a:pt x="630620" y="119818"/>
                </a:cubicBezTo>
                <a:cubicBezTo>
                  <a:pt x="633679" y="114720"/>
                  <a:pt x="638590" y="110920"/>
                  <a:pt x="643233" y="107206"/>
                </a:cubicBezTo>
                <a:cubicBezTo>
                  <a:pt x="661442" y="92639"/>
                  <a:pt x="661229" y="98899"/>
                  <a:pt x="674764" y="81981"/>
                </a:cubicBezTo>
                <a:cubicBezTo>
                  <a:pt x="689332" y="63771"/>
                  <a:pt x="683070" y="63986"/>
                  <a:pt x="699989" y="50450"/>
                </a:cubicBezTo>
                <a:cubicBezTo>
                  <a:pt x="705907" y="45715"/>
                  <a:pt x="712989" y="42573"/>
                  <a:pt x="718907" y="37838"/>
                </a:cubicBezTo>
                <a:cubicBezTo>
                  <a:pt x="723550" y="34124"/>
                  <a:pt x="726422" y="28284"/>
                  <a:pt x="731520" y="25225"/>
                </a:cubicBezTo>
                <a:cubicBezTo>
                  <a:pt x="737220" y="21805"/>
                  <a:pt x="744493" y="21892"/>
                  <a:pt x="750438" y="18919"/>
                </a:cubicBezTo>
                <a:cubicBezTo>
                  <a:pt x="799344" y="-5533"/>
                  <a:pt x="740718" y="15855"/>
                  <a:pt x="788275" y="0"/>
                </a:cubicBezTo>
                <a:cubicBezTo>
                  <a:pt x="794581" y="2102"/>
                  <a:pt x="802003" y="2154"/>
                  <a:pt x="807194" y="6307"/>
                </a:cubicBezTo>
                <a:cubicBezTo>
                  <a:pt x="825528" y="20975"/>
                  <a:pt x="820308" y="44897"/>
                  <a:pt x="832419" y="63063"/>
                </a:cubicBezTo>
                <a:cubicBezTo>
                  <a:pt x="840693" y="75474"/>
                  <a:pt x="845663" y="85608"/>
                  <a:pt x="857644" y="94594"/>
                </a:cubicBezTo>
                <a:cubicBezTo>
                  <a:pt x="869770" y="103689"/>
                  <a:pt x="884763" y="109100"/>
                  <a:pt x="895481" y="119818"/>
                </a:cubicBezTo>
                <a:lnTo>
                  <a:pt x="920706" y="145043"/>
                </a:lnTo>
                <a:cubicBezTo>
                  <a:pt x="922808" y="151349"/>
                  <a:pt x="922859" y="158771"/>
                  <a:pt x="927012" y="163962"/>
                </a:cubicBezTo>
                <a:cubicBezTo>
                  <a:pt x="931747" y="169880"/>
                  <a:pt x="940013" y="171839"/>
                  <a:pt x="945931" y="176574"/>
                </a:cubicBezTo>
                <a:cubicBezTo>
                  <a:pt x="950574" y="180288"/>
                  <a:pt x="954829" y="184544"/>
                  <a:pt x="958543" y="189187"/>
                </a:cubicBezTo>
                <a:cubicBezTo>
                  <a:pt x="982565" y="219215"/>
                  <a:pt x="957643" y="199097"/>
                  <a:pt x="990074" y="220718"/>
                </a:cubicBezTo>
                <a:cubicBezTo>
                  <a:pt x="1033160" y="177629"/>
                  <a:pt x="973304" y="231882"/>
                  <a:pt x="1116198" y="201799"/>
                </a:cubicBezTo>
                <a:cubicBezTo>
                  <a:pt x="1122703" y="200430"/>
                  <a:pt x="1119084" y="188580"/>
                  <a:pt x="1122504" y="182880"/>
                </a:cubicBezTo>
                <a:cubicBezTo>
                  <a:pt x="1157699" y="124223"/>
                  <a:pt x="1109865" y="227080"/>
                  <a:pt x="1147729" y="151349"/>
                </a:cubicBezTo>
                <a:cubicBezTo>
                  <a:pt x="1150702" y="145404"/>
                  <a:pt x="1149335" y="137131"/>
                  <a:pt x="1154035" y="132431"/>
                </a:cubicBezTo>
                <a:cubicBezTo>
                  <a:pt x="1158736" y="127731"/>
                  <a:pt x="1166648" y="128227"/>
                  <a:pt x="1172954" y="126125"/>
                </a:cubicBezTo>
                <a:cubicBezTo>
                  <a:pt x="1181362" y="117717"/>
                  <a:pt x="1186898" y="104660"/>
                  <a:pt x="1198179" y="100900"/>
                </a:cubicBezTo>
                <a:lnTo>
                  <a:pt x="1236016" y="88287"/>
                </a:lnTo>
                <a:cubicBezTo>
                  <a:pt x="1240220" y="84083"/>
                  <a:pt x="1242691" y="75972"/>
                  <a:pt x="1248629" y="75675"/>
                </a:cubicBezTo>
                <a:cubicBezTo>
                  <a:pt x="1286477" y="73783"/>
                  <a:pt x="1324664" y="76359"/>
                  <a:pt x="1362140" y="81981"/>
                </a:cubicBezTo>
                <a:cubicBezTo>
                  <a:pt x="1370052" y="83168"/>
                  <a:pt x="1384278" y="111042"/>
                  <a:pt x="1387365" y="113512"/>
                </a:cubicBezTo>
                <a:cubicBezTo>
                  <a:pt x="1392556" y="117665"/>
                  <a:pt x="1399978" y="117716"/>
                  <a:pt x="1406284" y="119818"/>
                </a:cubicBezTo>
                <a:cubicBezTo>
                  <a:pt x="1408386" y="126124"/>
                  <a:pt x="1407890" y="134037"/>
                  <a:pt x="1412590" y="138737"/>
                </a:cubicBezTo>
                <a:cubicBezTo>
                  <a:pt x="1417290" y="143437"/>
                  <a:pt x="1425809" y="141623"/>
                  <a:pt x="1431509" y="145043"/>
                </a:cubicBezTo>
                <a:cubicBezTo>
                  <a:pt x="1474791" y="171013"/>
                  <a:pt x="1409445" y="146098"/>
                  <a:pt x="1463040" y="163962"/>
                </a:cubicBezTo>
                <a:cubicBezTo>
                  <a:pt x="1469346" y="168166"/>
                  <a:pt x="1475032" y="173496"/>
                  <a:pt x="1481958" y="176574"/>
                </a:cubicBezTo>
                <a:cubicBezTo>
                  <a:pt x="1494107" y="181974"/>
                  <a:pt x="1519795" y="189187"/>
                  <a:pt x="1519795" y="189187"/>
                </a:cubicBezTo>
                <a:cubicBezTo>
                  <a:pt x="1523999" y="193391"/>
                  <a:pt x="1526841" y="199711"/>
                  <a:pt x="1532408" y="201799"/>
                </a:cubicBezTo>
                <a:cubicBezTo>
                  <a:pt x="1568109" y="215187"/>
                  <a:pt x="1629572" y="203867"/>
                  <a:pt x="1658532" y="201799"/>
                </a:cubicBezTo>
                <a:cubicBezTo>
                  <a:pt x="1662736" y="195493"/>
                  <a:pt x="1668483" y="189977"/>
                  <a:pt x="1671144" y="182880"/>
                </a:cubicBezTo>
                <a:cubicBezTo>
                  <a:pt x="1674908" y="172844"/>
                  <a:pt x="1672133" y="160655"/>
                  <a:pt x="1677451" y="151349"/>
                </a:cubicBezTo>
                <a:cubicBezTo>
                  <a:pt x="1681211" y="144769"/>
                  <a:pt x="1690451" y="143471"/>
                  <a:pt x="1696369" y="138737"/>
                </a:cubicBezTo>
                <a:cubicBezTo>
                  <a:pt x="1721102" y="118951"/>
                  <a:pt x="1695047" y="130771"/>
                  <a:pt x="1727900" y="119818"/>
                </a:cubicBezTo>
                <a:cubicBezTo>
                  <a:pt x="1768056" y="133205"/>
                  <a:pt x="1728238" y="114019"/>
                  <a:pt x="1753125" y="151349"/>
                </a:cubicBezTo>
                <a:cubicBezTo>
                  <a:pt x="1759623" y="161096"/>
                  <a:pt x="1787786" y="188476"/>
                  <a:pt x="1803575" y="195493"/>
                </a:cubicBezTo>
                <a:cubicBezTo>
                  <a:pt x="1815724" y="200892"/>
                  <a:pt x="1828800" y="203901"/>
                  <a:pt x="1841412" y="208105"/>
                </a:cubicBezTo>
                <a:cubicBezTo>
                  <a:pt x="1854386" y="212430"/>
                  <a:pt x="1872352" y="218958"/>
                  <a:pt x="1885555" y="220718"/>
                </a:cubicBezTo>
                <a:cubicBezTo>
                  <a:pt x="1908570" y="223787"/>
                  <a:pt x="1931848" y="224460"/>
                  <a:pt x="1954924" y="227024"/>
                </a:cubicBezTo>
                <a:cubicBezTo>
                  <a:pt x="1969697" y="228665"/>
                  <a:pt x="1984353" y="231228"/>
                  <a:pt x="1999067" y="233330"/>
                </a:cubicBezTo>
                <a:lnTo>
                  <a:pt x="2055823" y="252249"/>
                </a:lnTo>
                <a:lnTo>
                  <a:pt x="2074742" y="258555"/>
                </a:lnTo>
                <a:cubicBezTo>
                  <a:pt x="2081048" y="262759"/>
                  <a:pt x="2086734" y="268089"/>
                  <a:pt x="2093660" y="271167"/>
                </a:cubicBezTo>
                <a:cubicBezTo>
                  <a:pt x="2103753" y="275653"/>
                  <a:pt x="2142046" y="287640"/>
                  <a:pt x="2156722" y="290086"/>
                </a:cubicBezTo>
                <a:cubicBezTo>
                  <a:pt x="2173439" y="292872"/>
                  <a:pt x="2190355" y="294290"/>
                  <a:pt x="2207172" y="296392"/>
                </a:cubicBezTo>
                <a:cubicBezTo>
                  <a:pt x="2272999" y="318335"/>
                  <a:pt x="2231748" y="308058"/>
                  <a:pt x="2333296" y="315311"/>
                </a:cubicBezTo>
                <a:cubicBezTo>
                  <a:pt x="2337500" y="319515"/>
                  <a:pt x="2340811" y="324864"/>
                  <a:pt x="2345909" y="327923"/>
                </a:cubicBezTo>
                <a:cubicBezTo>
                  <a:pt x="2351609" y="331343"/>
                  <a:pt x="2358414" y="332480"/>
                  <a:pt x="2364827" y="334229"/>
                </a:cubicBezTo>
                <a:cubicBezTo>
                  <a:pt x="2443062" y="355566"/>
                  <a:pt x="2390651" y="338633"/>
                  <a:pt x="2434195" y="353148"/>
                </a:cubicBezTo>
                <a:cubicBezTo>
                  <a:pt x="2456209" y="375160"/>
                  <a:pt x="2441168" y="363881"/>
                  <a:pt x="2484645" y="378373"/>
                </a:cubicBezTo>
                <a:lnTo>
                  <a:pt x="2503564" y="384679"/>
                </a:lnTo>
                <a:cubicBezTo>
                  <a:pt x="2535523" y="416641"/>
                  <a:pt x="2497920" y="375275"/>
                  <a:pt x="2522482" y="416210"/>
                </a:cubicBezTo>
                <a:cubicBezTo>
                  <a:pt x="2528473" y="426195"/>
                  <a:pt x="2545420" y="435706"/>
                  <a:pt x="2554013" y="441435"/>
                </a:cubicBezTo>
                <a:lnTo>
                  <a:pt x="2585544" y="435129"/>
                </a:lnTo>
                <a:cubicBezTo>
                  <a:pt x="2598124" y="432842"/>
                  <a:pt x="2610977" y="431924"/>
                  <a:pt x="2623382" y="428823"/>
                </a:cubicBezTo>
                <a:cubicBezTo>
                  <a:pt x="2636280" y="425599"/>
                  <a:pt x="2661219" y="416210"/>
                  <a:pt x="2661219" y="416210"/>
                </a:cubicBezTo>
                <a:cubicBezTo>
                  <a:pt x="2671729" y="405700"/>
                  <a:pt x="2678649" y="389379"/>
                  <a:pt x="2692750" y="384679"/>
                </a:cubicBezTo>
                <a:lnTo>
                  <a:pt x="2730587" y="372067"/>
                </a:lnTo>
                <a:cubicBezTo>
                  <a:pt x="2734791" y="367863"/>
                  <a:pt x="2740141" y="364552"/>
                  <a:pt x="2743200" y="359454"/>
                </a:cubicBezTo>
                <a:cubicBezTo>
                  <a:pt x="2746620" y="353754"/>
                  <a:pt x="2744806" y="345236"/>
                  <a:pt x="2749506" y="340536"/>
                </a:cubicBezTo>
                <a:cubicBezTo>
                  <a:pt x="2754206" y="335836"/>
                  <a:pt x="2762118" y="336331"/>
                  <a:pt x="2768424" y="334229"/>
                </a:cubicBezTo>
                <a:cubicBezTo>
                  <a:pt x="2789445" y="336331"/>
                  <a:pt x="2810722" y="336643"/>
                  <a:pt x="2831486" y="340536"/>
                </a:cubicBezTo>
                <a:cubicBezTo>
                  <a:pt x="2844553" y="342986"/>
                  <a:pt x="2856711" y="348944"/>
                  <a:pt x="2869324" y="353148"/>
                </a:cubicBezTo>
                <a:lnTo>
                  <a:pt x="2888242" y="359454"/>
                </a:lnTo>
                <a:cubicBezTo>
                  <a:pt x="2913144" y="351154"/>
                  <a:pt x="2900514" y="353148"/>
                  <a:pt x="2926080" y="353148"/>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Calibri" panose="020F0502020204030204" pitchFamily="34" charset="0"/>
              <a:cs typeface="Calibri" panose="020F0502020204030204" pitchFamily="34" charset="0"/>
            </a:endParaRPr>
          </a:p>
        </p:txBody>
      </p:sp>
      <p:cxnSp>
        <p:nvCxnSpPr>
          <p:cNvPr id="10" name="Straight Connector 9"/>
          <p:cNvCxnSpPr/>
          <p:nvPr/>
        </p:nvCxnSpPr>
        <p:spPr>
          <a:xfrm>
            <a:off x="1780019" y="961528"/>
            <a:ext cx="0" cy="44821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735349" y="5292321"/>
            <a:ext cx="7391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433779" y="5292322"/>
            <a:ext cx="0" cy="1512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046326" y="5292322"/>
            <a:ext cx="0" cy="1512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647577" y="5292898"/>
            <a:ext cx="0" cy="1512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244888" y="5292322"/>
            <a:ext cx="0" cy="1512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846139" y="5292898"/>
            <a:ext cx="0" cy="1512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446077" y="5292898"/>
            <a:ext cx="0" cy="1512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047327" y="5293473"/>
            <a:ext cx="0" cy="1512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661636" y="5292322"/>
            <a:ext cx="0" cy="1512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262887" y="5292898"/>
            <a:ext cx="0" cy="1512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862824" y="5292898"/>
            <a:ext cx="0" cy="1512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464075" y="5293473"/>
            <a:ext cx="0" cy="1512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9064012" y="5292322"/>
            <a:ext cx="0" cy="1512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696985" y="4530320"/>
            <a:ext cx="76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696985" y="3768320"/>
            <a:ext cx="76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696985" y="3006320"/>
            <a:ext cx="76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696985" y="2244320"/>
            <a:ext cx="76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697513" y="1482320"/>
            <a:ext cx="76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1633397" y="5467555"/>
            <a:ext cx="685800" cy="338554"/>
          </a:xfrm>
          <a:prstGeom prst="rect">
            <a:avLst/>
          </a:prstGeom>
          <a:noFill/>
          <a:ln>
            <a:noFill/>
          </a:ln>
        </p:spPr>
        <p:txBody>
          <a:bodyPr wrap="square" rtlCol="0">
            <a:spAutoFit/>
          </a:bodyPr>
          <a:lstStyle/>
          <a:p>
            <a:r>
              <a:rPr lang="en-US" sz="1600" dirty="0">
                <a:solidFill>
                  <a:schemeClr val="bg2"/>
                </a:solidFill>
                <a:latin typeface="Calibri" panose="020F0502020204030204" pitchFamily="34" charset="0"/>
                <a:cs typeface="Calibri" panose="020F0502020204030204" pitchFamily="34" charset="0"/>
              </a:rPr>
              <a:t>1964</a:t>
            </a:r>
          </a:p>
        </p:txBody>
      </p:sp>
      <p:sp>
        <p:nvSpPr>
          <p:cNvPr id="42" name="TextBox 41"/>
          <p:cNvSpPr txBox="1"/>
          <p:nvPr/>
        </p:nvSpPr>
        <p:spPr>
          <a:xfrm>
            <a:off x="2293973" y="5467555"/>
            <a:ext cx="685800" cy="338554"/>
          </a:xfrm>
          <a:prstGeom prst="rect">
            <a:avLst/>
          </a:prstGeom>
          <a:noFill/>
          <a:ln>
            <a:noFill/>
          </a:ln>
        </p:spPr>
        <p:txBody>
          <a:bodyPr wrap="square" rtlCol="0">
            <a:spAutoFit/>
          </a:bodyPr>
          <a:lstStyle/>
          <a:p>
            <a:r>
              <a:rPr lang="en-US" sz="1600" dirty="0">
                <a:solidFill>
                  <a:schemeClr val="bg2"/>
                </a:solidFill>
                <a:latin typeface="Calibri" panose="020F0502020204030204" pitchFamily="34" charset="0"/>
                <a:cs typeface="Calibri" panose="020F0502020204030204" pitchFamily="34" charset="0"/>
              </a:rPr>
              <a:t>1968</a:t>
            </a:r>
          </a:p>
        </p:txBody>
      </p:sp>
      <p:sp>
        <p:nvSpPr>
          <p:cNvPr id="43" name="TextBox 42"/>
          <p:cNvSpPr txBox="1"/>
          <p:nvPr/>
        </p:nvSpPr>
        <p:spPr>
          <a:xfrm>
            <a:off x="2903573" y="5467555"/>
            <a:ext cx="685800" cy="338554"/>
          </a:xfrm>
          <a:prstGeom prst="rect">
            <a:avLst/>
          </a:prstGeom>
          <a:noFill/>
          <a:ln>
            <a:noFill/>
          </a:ln>
        </p:spPr>
        <p:txBody>
          <a:bodyPr wrap="square" rtlCol="0">
            <a:spAutoFit/>
          </a:bodyPr>
          <a:lstStyle/>
          <a:p>
            <a:r>
              <a:rPr lang="en-US" sz="1600" dirty="0">
                <a:solidFill>
                  <a:schemeClr val="bg2"/>
                </a:solidFill>
                <a:latin typeface="Calibri" panose="020F0502020204030204" pitchFamily="34" charset="0"/>
                <a:cs typeface="Calibri" panose="020F0502020204030204" pitchFamily="34" charset="0"/>
              </a:rPr>
              <a:t>1972</a:t>
            </a:r>
          </a:p>
        </p:txBody>
      </p:sp>
      <p:sp>
        <p:nvSpPr>
          <p:cNvPr id="44" name="TextBox 43"/>
          <p:cNvSpPr txBox="1"/>
          <p:nvPr/>
        </p:nvSpPr>
        <p:spPr>
          <a:xfrm>
            <a:off x="3564149" y="5467555"/>
            <a:ext cx="685800" cy="338554"/>
          </a:xfrm>
          <a:prstGeom prst="rect">
            <a:avLst/>
          </a:prstGeom>
          <a:noFill/>
          <a:ln>
            <a:noFill/>
          </a:ln>
        </p:spPr>
        <p:txBody>
          <a:bodyPr wrap="square" rtlCol="0">
            <a:spAutoFit/>
          </a:bodyPr>
          <a:lstStyle/>
          <a:p>
            <a:r>
              <a:rPr lang="en-US" sz="1600" dirty="0">
                <a:solidFill>
                  <a:schemeClr val="bg2"/>
                </a:solidFill>
                <a:latin typeface="Calibri" panose="020F0502020204030204" pitchFamily="34" charset="0"/>
                <a:cs typeface="Calibri" panose="020F0502020204030204" pitchFamily="34" charset="0"/>
              </a:rPr>
              <a:t>1976</a:t>
            </a:r>
          </a:p>
        </p:txBody>
      </p:sp>
      <p:sp>
        <p:nvSpPr>
          <p:cNvPr id="45" name="TextBox 44"/>
          <p:cNvSpPr txBox="1"/>
          <p:nvPr/>
        </p:nvSpPr>
        <p:spPr>
          <a:xfrm>
            <a:off x="4097549" y="5467555"/>
            <a:ext cx="685800" cy="338554"/>
          </a:xfrm>
          <a:prstGeom prst="rect">
            <a:avLst/>
          </a:prstGeom>
          <a:noFill/>
          <a:ln>
            <a:noFill/>
          </a:ln>
        </p:spPr>
        <p:txBody>
          <a:bodyPr wrap="square" rtlCol="0">
            <a:spAutoFit/>
          </a:bodyPr>
          <a:lstStyle/>
          <a:p>
            <a:r>
              <a:rPr lang="en-US" sz="1600" dirty="0">
                <a:solidFill>
                  <a:schemeClr val="bg2"/>
                </a:solidFill>
                <a:latin typeface="Calibri" panose="020F0502020204030204" pitchFamily="34" charset="0"/>
                <a:cs typeface="Calibri" panose="020F0502020204030204" pitchFamily="34" charset="0"/>
              </a:rPr>
              <a:t>1980</a:t>
            </a:r>
          </a:p>
        </p:txBody>
      </p:sp>
      <p:sp>
        <p:nvSpPr>
          <p:cNvPr id="46" name="TextBox 45"/>
          <p:cNvSpPr txBox="1"/>
          <p:nvPr/>
        </p:nvSpPr>
        <p:spPr>
          <a:xfrm>
            <a:off x="4707149" y="5467555"/>
            <a:ext cx="685800" cy="338554"/>
          </a:xfrm>
          <a:prstGeom prst="rect">
            <a:avLst/>
          </a:prstGeom>
          <a:noFill/>
          <a:ln>
            <a:noFill/>
          </a:ln>
        </p:spPr>
        <p:txBody>
          <a:bodyPr wrap="square" rtlCol="0">
            <a:spAutoFit/>
          </a:bodyPr>
          <a:lstStyle/>
          <a:p>
            <a:r>
              <a:rPr lang="en-US" sz="1600" dirty="0">
                <a:solidFill>
                  <a:schemeClr val="bg2"/>
                </a:solidFill>
                <a:latin typeface="Calibri" panose="020F0502020204030204" pitchFamily="34" charset="0"/>
                <a:cs typeface="Calibri" panose="020F0502020204030204" pitchFamily="34" charset="0"/>
              </a:rPr>
              <a:t>1984</a:t>
            </a:r>
          </a:p>
        </p:txBody>
      </p:sp>
      <p:sp>
        <p:nvSpPr>
          <p:cNvPr id="47" name="TextBox 46"/>
          <p:cNvSpPr txBox="1"/>
          <p:nvPr/>
        </p:nvSpPr>
        <p:spPr>
          <a:xfrm>
            <a:off x="5316749" y="5467555"/>
            <a:ext cx="685800" cy="338554"/>
          </a:xfrm>
          <a:prstGeom prst="rect">
            <a:avLst/>
          </a:prstGeom>
          <a:noFill/>
          <a:ln>
            <a:noFill/>
          </a:ln>
        </p:spPr>
        <p:txBody>
          <a:bodyPr wrap="square" rtlCol="0">
            <a:spAutoFit/>
          </a:bodyPr>
          <a:lstStyle/>
          <a:p>
            <a:r>
              <a:rPr lang="en-US" sz="1600" dirty="0">
                <a:solidFill>
                  <a:schemeClr val="bg2"/>
                </a:solidFill>
                <a:latin typeface="Calibri" panose="020F0502020204030204" pitchFamily="34" charset="0"/>
                <a:cs typeface="Calibri" panose="020F0502020204030204" pitchFamily="34" charset="0"/>
              </a:rPr>
              <a:t>1988</a:t>
            </a:r>
          </a:p>
        </p:txBody>
      </p:sp>
      <p:sp>
        <p:nvSpPr>
          <p:cNvPr id="48" name="TextBox 47"/>
          <p:cNvSpPr txBox="1"/>
          <p:nvPr/>
        </p:nvSpPr>
        <p:spPr>
          <a:xfrm>
            <a:off x="5920171" y="5467555"/>
            <a:ext cx="685800" cy="338554"/>
          </a:xfrm>
          <a:prstGeom prst="rect">
            <a:avLst/>
          </a:prstGeom>
          <a:noFill/>
          <a:ln>
            <a:noFill/>
          </a:ln>
        </p:spPr>
        <p:txBody>
          <a:bodyPr wrap="square" rtlCol="0">
            <a:spAutoFit/>
          </a:bodyPr>
          <a:lstStyle/>
          <a:p>
            <a:r>
              <a:rPr lang="en-US" sz="1600" dirty="0">
                <a:solidFill>
                  <a:schemeClr val="bg2"/>
                </a:solidFill>
                <a:latin typeface="Calibri" panose="020F0502020204030204" pitchFamily="34" charset="0"/>
                <a:cs typeface="Calibri" panose="020F0502020204030204" pitchFamily="34" charset="0"/>
              </a:rPr>
              <a:t>1992</a:t>
            </a:r>
          </a:p>
        </p:txBody>
      </p:sp>
      <p:sp>
        <p:nvSpPr>
          <p:cNvPr id="49" name="TextBox 48"/>
          <p:cNvSpPr txBox="1"/>
          <p:nvPr/>
        </p:nvSpPr>
        <p:spPr>
          <a:xfrm>
            <a:off x="6517415" y="5467555"/>
            <a:ext cx="685800" cy="338554"/>
          </a:xfrm>
          <a:prstGeom prst="rect">
            <a:avLst/>
          </a:prstGeom>
          <a:noFill/>
          <a:ln>
            <a:noFill/>
          </a:ln>
        </p:spPr>
        <p:txBody>
          <a:bodyPr wrap="square" rtlCol="0">
            <a:spAutoFit/>
          </a:bodyPr>
          <a:lstStyle/>
          <a:p>
            <a:r>
              <a:rPr lang="en-US" sz="1600" dirty="0">
                <a:solidFill>
                  <a:schemeClr val="bg2"/>
                </a:solidFill>
                <a:latin typeface="Calibri" panose="020F0502020204030204" pitchFamily="34" charset="0"/>
                <a:cs typeface="Calibri" panose="020F0502020204030204" pitchFamily="34" charset="0"/>
              </a:rPr>
              <a:t>1996</a:t>
            </a:r>
          </a:p>
        </p:txBody>
      </p:sp>
      <p:sp>
        <p:nvSpPr>
          <p:cNvPr id="50" name="TextBox 49"/>
          <p:cNvSpPr txBox="1"/>
          <p:nvPr/>
        </p:nvSpPr>
        <p:spPr>
          <a:xfrm>
            <a:off x="7120836" y="5467555"/>
            <a:ext cx="685800" cy="338554"/>
          </a:xfrm>
          <a:prstGeom prst="rect">
            <a:avLst/>
          </a:prstGeom>
          <a:noFill/>
          <a:ln>
            <a:noFill/>
          </a:ln>
        </p:spPr>
        <p:txBody>
          <a:bodyPr wrap="square" rtlCol="0">
            <a:spAutoFit/>
          </a:bodyPr>
          <a:lstStyle/>
          <a:p>
            <a:r>
              <a:rPr lang="en-US" sz="1600" dirty="0">
                <a:solidFill>
                  <a:schemeClr val="bg2"/>
                </a:solidFill>
                <a:latin typeface="Calibri" panose="020F0502020204030204" pitchFamily="34" charset="0"/>
                <a:cs typeface="Calibri" panose="020F0502020204030204" pitchFamily="34" charset="0"/>
              </a:rPr>
              <a:t>2000</a:t>
            </a:r>
          </a:p>
        </p:txBody>
      </p:sp>
      <p:sp>
        <p:nvSpPr>
          <p:cNvPr id="51" name="TextBox 50"/>
          <p:cNvSpPr txBox="1"/>
          <p:nvPr/>
        </p:nvSpPr>
        <p:spPr>
          <a:xfrm>
            <a:off x="7730436" y="5467555"/>
            <a:ext cx="685800" cy="338554"/>
          </a:xfrm>
          <a:prstGeom prst="rect">
            <a:avLst/>
          </a:prstGeom>
          <a:noFill/>
          <a:ln>
            <a:noFill/>
          </a:ln>
        </p:spPr>
        <p:txBody>
          <a:bodyPr wrap="square" rtlCol="0">
            <a:spAutoFit/>
          </a:bodyPr>
          <a:lstStyle/>
          <a:p>
            <a:r>
              <a:rPr lang="en-US" sz="1600" dirty="0">
                <a:solidFill>
                  <a:schemeClr val="bg2"/>
                </a:solidFill>
                <a:latin typeface="Calibri" panose="020F0502020204030204" pitchFamily="34" charset="0"/>
                <a:cs typeface="Calibri" panose="020F0502020204030204" pitchFamily="34" charset="0"/>
              </a:rPr>
              <a:t>2004</a:t>
            </a:r>
          </a:p>
        </p:txBody>
      </p:sp>
      <p:sp>
        <p:nvSpPr>
          <p:cNvPr id="52" name="TextBox 51"/>
          <p:cNvSpPr txBox="1"/>
          <p:nvPr/>
        </p:nvSpPr>
        <p:spPr>
          <a:xfrm>
            <a:off x="8340036" y="5467555"/>
            <a:ext cx="685800" cy="338554"/>
          </a:xfrm>
          <a:prstGeom prst="rect">
            <a:avLst/>
          </a:prstGeom>
          <a:noFill/>
          <a:ln>
            <a:noFill/>
          </a:ln>
        </p:spPr>
        <p:txBody>
          <a:bodyPr wrap="square" rtlCol="0">
            <a:spAutoFit/>
          </a:bodyPr>
          <a:lstStyle/>
          <a:p>
            <a:r>
              <a:rPr lang="en-US" sz="1600" dirty="0">
                <a:solidFill>
                  <a:schemeClr val="bg2"/>
                </a:solidFill>
                <a:latin typeface="Calibri" panose="020F0502020204030204" pitchFamily="34" charset="0"/>
                <a:cs typeface="Calibri" panose="020F0502020204030204" pitchFamily="34" charset="0"/>
              </a:rPr>
              <a:t>2008</a:t>
            </a:r>
          </a:p>
        </p:txBody>
      </p:sp>
      <p:sp>
        <p:nvSpPr>
          <p:cNvPr id="53" name="TextBox 52"/>
          <p:cNvSpPr txBox="1"/>
          <p:nvPr/>
        </p:nvSpPr>
        <p:spPr>
          <a:xfrm>
            <a:off x="8924924" y="5467555"/>
            <a:ext cx="685800" cy="338554"/>
          </a:xfrm>
          <a:prstGeom prst="rect">
            <a:avLst/>
          </a:prstGeom>
          <a:noFill/>
          <a:ln>
            <a:noFill/>
          </a:ln>
        </p:spPr>
        <p:txBody>
          <a:bodyPr wrap="square" rtlCol="0">
            <a:spAutoFit/>
          </a:bodyPr>
          <a:lstStyle/>
          <a:p>
            <a:r>
              <a:rPr lang="en-US" sz="1600" dirty="0">
                <a:solidFill>
                  <a:schemeClr val="bg2"/>
                </a:solidFill>
                <a:latin typeface="Calibri" panose="020F0502020204030204" pitchFamily="34" charset="0"/>
                <a:cs typeface="Calibri" panose="020F0502020204030204" pitchFamily="34" charset="0"/>
              </a:rPr>
              <a:t>2012</a:t>
            </a:r>
          </a:p>
        </p:txBody>
      </p:sp>
      <p:sp>
        <p:nvSpPr>
          <p:cNvPr id="54" name="TextBox 53"/>
          <p:cNvSpPr txBox="1"/>
          <p:nvPr/>
        </p:nvSpPr>
        <p:spPr>
          <a:xfrm>
            <a:off x="2043953" y="6043936"/>
            <a:ext cx="5938576" cy="707886"/>
          </a:xfrm>
          <a:prstGeom prst="rect">
            <a:avLst/>
          </a:prstGeom>
          <a:noFill/>
          <a:ln>
            <a:noFill/>
          </a:ln>
        </p:spPr>
        <p:txBody>
          <a:bodyPr wrap="square" rtlCol="0">
            <a:spAutoFit/>
          </a:bodyPr>
          <a:lstStyle/>
          <a:p>
            <a:r>
              <a:rPr lang="en-US" sz="1000" dirty="0">
                <a:solidFill>
                  <a:schemeClr val="bg2"/>
                </a:solidFill>
                <a:latin typeface="Calibri" panose="020F0502020204030204" pitchFamily="34" charset="0"/>
                <a:cs typeface="Calibri" panose="020F0502020204030204" pitchFamily="34" charset="0"/>
              </a:rPr>
              <a:t>Peer set based on US companies with engineering, construction and service-related standard industrial classification codes. Financials are inflation-adjusted and indexed to 1964; output per working hours.</a:t>
            </a:r>
          </a:p>
          <a:p>
            <a:r>
              <a:rPr lang="en-US" sz="1000" dirty="0">
                <a:solidFill>
                  <a:schemeClr val="bg2"/>
                </a:solidFill>
                <a:latin typeface="Calibri" panose="020F0502020204030204" pitchFamily="34" charset="0"/>
                <a:cs typeface="Calibri" panose="020F0502020204030204" pitchFamily="34" charset="0"/>
              </a:rPr>
              <a:t>Source: Global Vantage; </a:t>
            </a:r>
            <a:r>
              <a:rPr lang="en-US" sz="1000" dirty="0" err="1">
                <a:solidFill>
                  <a:schemeClr val="bg2"/>
                </a:solidFill>
                <a:latin typeface="Calibri" panose="020F0502020204030204" pitchFamily="34" charset="0"/>
                <a:cs typeface="Calibri" panose="020F0502020204030204" pitchFamily="34" charset="0"/>
              </a:rPr>
              <a:t>Compustat</a:t>
            </a:r>
            <a:r>
              <a:rPr lang="en-US" sz="1000" dirty="0">
                <a:solidFill>
                  <a:schemeClr val="bg2"/>
                </a:solidFill>
                <a:latin typeface="Calibri" panose="020F0502020204030204" pitchFamily="34" charset="0"/>
                <a:cs typeface="Calibri" panose="020F0502020204030204" pitchFamily="34" charset="0"/>
              </a:rPr>
              <a:t>; Bloomberg; www.aecbytes.com/viewpoint/2013/issue_67.html; www.nber.org/papers/w1555.pdf; S&amp;P Capital IQ; BCG </a:t>
            </a:r>
            <a:r>
              <a:rPr lang="en-US" sz="1000" dirty="0" err="1">
                <a:solidFill>
                  <a:schemeClr val="bg2"/>
                </a:solidFill>
                <a:latin typeface="Calibri" panose="020F0502020204030204" pitchFamily="34" charset="0"/>
                <a:cs typeface="Calibri" panose="020F0502020204030204" pitchFamily="34" charset="0"/>
              </a:rPr>
              <a:t>ValueScience</a:t>
            </a:r>
            <a:r>
              <a:rPr lang="en-US" sz="1000" dirty="0">
                <a:solidFill>
                  <a:schemeClr val="bg2"/>
                </a:solidFill>
                <a:latin typeface="Calibri" panose="020F0502020204030204" pitchFamily="34" charset="0"/>
                <a:cs typeface="Calibri" panose="020F0502020204030204" pitchFamily="34" charset="0"/>
              </a:rPr>
              <a:t> Center; World Economic Forum</a:t>
            </a:r>
          </a:p>
        </p:txBody>
      </p:sp>
      <p:sp>
        <p:nvSpPr>
          <p:cNvPr id="55" name="TextBox 54"/>
          <p:cNvSpPr txBox="1"/>
          <p:nvPr/>
        </p:nvSpPr>
        <p:spPr>
          <a:xfrm>
            <a:off x="6936717" y="2487429"/>
            <a:ext cx="2325994" cy="584775"/>
          </a:xfrm>
          <a:prstGeom prst="rect">
            <a:avLst/>
          </a:prstGeom>
          <a:noFill/>
          <a:ln>
            <a:noFill/>
          </a:ln>
        </p:spPr>
        <p:txBody>
          <a:bodyPr wrap="square" rtlCol="0">
            <a:spAutoFit/>
          </a:bodyPr>
          <a:lstStyle/>
          <a:p>
            <a:r>
              <a:rPr lang="en-US" sz="1600" dirty="0">
                <a:solidFill>
                  <a:schemeClr val="bg2"/>
                </a:solidFill>
                <a:latin typeface="Calibri" panose="020F0502020204030204" pitchFamily="34" charset="0"/>
                <a:cs typeface="Calibri" panose="020F0502020204030204" pitchFamily="34" charset="0"/>
              </a:rPr>
              <a:t>Non-farm business</a:t>
            </a:r>
          </a:p>
          <a:p>
            <a:r>
              <a:rPr lang="en-US" sz="1600" dirty="0" err="1">
                <a:solidFill>
                  <a:schemeClr val="bg2"/>
                </a:solidFill>
                <a:latin typeface="Calibri" panose="020F0502020204030204" pitchFamily="34" charset="0"/>
                <a:cs typeface="Calibri" panose="020F0502020204030204" pitchFamily="34" charset="0"/>
              </a:rPr>
              <a:t>labour</a:t>
            </a:r>
            <a:r>
              <a:rPr lang="en-US" sz="1600" dirty="0">
                <a:solidFill>
                  <a:schemeClr val="bg2"/>
                </a:solidFill>
                <a:latin typeface="Calibri" panose="020F0502020204030204" pitchFamily="34" charset="0"/>
                <a:cs typeface="Calibri" panose="020F0502020204030204" pitchFamily="34" charset="0"/>
              </a:rPr>
              <a:t> productivity</a:t>
            </a:r>
          </a:p>
        </p:txBody>
      </p:sp>
      <p:sp>
        <p:nvSpPr>
          <p:cNvPr id="56" name="TextBox 55"/>
          <p:cNvSpPr txBox="1"/>
          <p:nvPr/>
        </p:nvSpPr>
        <p:spPr>
          <a:xfrm>
            <a:off x="6936717" y="4144022"/>
            <a:ext cx="2325994" cy="584775"/>
          </a:xfrm>
          <a:prstGeom prst="rect">
            <a:avLst/>
          </a:prstGeom>
          <a:noFill/>
          <a:ln>
            <a:noFill/>
          </a:ln>
        </p:spPr>
        <p:txBody>
          <a:bodyPr wrap="square" rtlCol="0">
            <a:spAutoFit/>
          </a:bodyPr>
          <a:lstStyle/>
          <a:p>
            <a:r>
              <a:rPr lang="en-US" sz="1600" dirty="0">
                <a:solidFill>
                  <a:schemeClr val="bg2"/>
                </a:solidFill>
                <a:latin typeface="Calibri" panose="020F0502020204030204" pitchFamily="34" charset="0"/>
                <a:cs typeface="Calibri" panose="020F0502020204030204" pitchFamily="34" charset="0"/>
              </a:rPr>
              <a:t>Construction</a:t>
            </a:r>
          </a:p>
          <a:p>
            <a:r>
              <a:rPr lang="en-US" sz="1600" dirty="0" err="1">
                <a:solidFill>
                  <a:schemeClr val="bg2"/>
                </a:solidFill>
                <a:latin typeface="Calibri" panose="020F0502020204030204" pitchFamily="34" charset="0"/>
                <a:cs typeface="Calibri" panose="020F0502020204030204" pitchFamily="34" charset="0"/>
              </a:rPr>
              <a:t>labour</a:t>
            </a:r>
            <a:r>
              <a:rPr lang="en-US" sz="1600" dirty="0">
                <a:solidFill>
                  <a:schemeClr val="bg2"/>
                </a:solidFill>
                <a:latin typeface="Calibri" panose="020F0502020204030204" pitchFamily="34" charset="0"/>
                <a:cs typeface="Calibri" panose="020F0502020204030204" pitchFamily="34" charset="0"/>
              </a:rPr>
              <a:t> productivity</a:t>
            </a:r>
          </a:p>
        </p:txBody>
      </p:sp>
      <p:sp>
        <p:nvSpPr>
          <p:cNvPr id="7" name="TextBox 6"/>
          <p:cNvSpPr txBox="1"/>
          <p:nvPr/>
        </p:nvSpPr>
        <p:spPr>
          <a:xfrm>
            <a:off x="9074556" y="1321770"/>
            <a:ext cx="1456075" cy="338554"/>
          </a:xfrm>
          <a:prstGeom prst="rect">
            <a:avLst/>
          </a:prstGeom>
          <a:noFill/>
        </p:spPr>
        <p:txBody>
          <a:bodyPr wrap="square" rtlCol="0">
            <a:spAutoFit/>
          </a:bodyPr>
          <a:lstStyle/>
          <a:p>
            <a:r>
              <a:rPr lang="en-US" sz="1600" dirty="0">
                <a:solidFill>
                  <a:schemeClr val="bg2"/>
                </a:solidFill>
                <a:latin typeface="Calibri" panose="020F0502020204030204" pitchFamily="34" charset="0"/>
                <a:cs typeface="Calibri" panose="020F0502020204030204" pitchFamily="34" charset="0"/>
              </a:rPr>
              <a:t>+153%</a:t>
            </a:r>
          </a:p>
        </p:txBody>
      </p:sp>
      <p:sp>
        <p:nvSpPr>
          <p:cNvPr id="59" name="TextBox 58"/>
          <p:cNvSpPr txBox="1"/>
          <p:nvPr/>
        </p:nvSpPr>
        <p:spPr>
          <a:xfrm>
            <a:off x="9095529" y="3898345"/>
            <a:ext cx="1456075" cy="338554"/>
          </a:xfrm>
          <a:prstGeom prst="rect">
            <a:avLst/>
          </a:prstGeom>
          <a:noFill/>
        </p:spPr>
        <p:txBody>
          <a:bodyPr wrap="square" rtlCol="0">
            <a:spAutoFit/>
          </a:bodyPr>
          <a:lstStyle/>
          <a:p>
            <a:r>
              <a:rPr lang="en-US" sz="1600" dirty="0">
                <a:solidFill>
                  <a:schemeClr val="bg2"/>
                </a:solidFill>
                <a:latin typeface="Calibri" panose="020F0502020204030204" pitchFamily="34" charset="0"/>
                <a:cs typeface="Calibri" panose="020F0502020204030204" pitchFamily="34" charset="0"/>
              </a:rPr>
              <a:t>-19%</a:t>
            </a:r>
          </a:p>
        </p:txBody>
      </p:sp>
      <p:sp>
        <p:nvSpPr>
          <p:cNvPr id="61" name="TextBox 60"/>
          <p:cNvSpPr txBox="1"/>
          <p:nvPr/>
        </p:nvSpPr>
        <p:spPr>
          <a:xfrm>
            <a:off x="942848" y="3592002"/>
            <a:ext cx="685800" cy="338554"/>
          </a:xfrm>
          <a:prstGeom prst="rect">
            <a:avLst/>
          </a:prstGeom>
          <a:noFill/>
          <a:ln>
            <a:noFill/>
          </a:ln>
        </p:spPr>
        <p:txBody>
          <a:bodyPr wrap="square" rtlCol="0">
            <a:spAutoFit/>
          </a:bodyPr>
          <a:lstStyle/>
          <a:p>
            <a:r>
              <a:rPr lang="en-US" sz="1600" dirty="0">
                <a:solidFill>
                  <a:schemeClr val="bg2"/>
                </a:solidFill>
                <a:latin typeface="Calibri" panose="020F0502020204030204" pitchFamily="34" charset="0"/>
                <a:cs typeface="Calibri" panose="020F0502020204030204" pitchFamily="34" charset="0"/>
              </a:rPr>
              <a:t>100</a:t>
            </a:r>
          </a:p>
        </p:txBody>
      </p:sp>
      <p:sp>
        <p:nvSpPr>
          <p:cNvPr id="63" name="TextBox 62"/>
          <p:cNvSpPr txBox="1"/>
          <p:nvPr/>
        </p:nvSpPr>
        <p:spPr>
          <a:xfrm>
            <a:off x="942848" y="2838018"/>
            <a:ext cx="685800" cy="338554"/>
          </a:xfrm>
          <a:prstGeom prst="rect">
            <a:avLst/>
          </a:prstGeom>
          <a:noFill/>
          <a:ln>
            <a:noFill/>
          </a:ln>
        </p:spPr>
        <p:txBody>
          <a:bodyPr wrap="square" rtlCol="0">
            <a:spAutoFit/>
          </a:bodyPr>
          <a:lstStyle/>
          <a:p>
            <a:r>
              <a:rPr lang="en-US" sz="1600" dirty="0">
                <a:solidFill>
                  <a:schemeClr val="bg2"/>
                </a:solidFill>
                <a:latin typeface="Calibri" panose="020F0502020204030204" pitchFamily="34" charset="0"/>
                <a:cs typeface="Calibri" panose="020F0502020204030204" pitchFamily="34" charset="0"/>
              </a:rPr>
              <a:t>150</a:t>
            </a:r>
          </a:p>
        </p:txBody>
      </p:sp>
      <p:sp>
        <p:nvSpPr>
          <p:cNvPr id="64" name="TextBox 63"/>
          <p:cNvSpPr txBox="1"/>
          <p:nvPr/>
        </p:nvSpPr>
        <p:spPr>
          <a:xfrm>
            <a:off x="942848" y="2076018"/>
            <a:ext cx="685800" cy="338554"/>
          </a:xfrm>
          <a:prstGeom prst="rect">
            <a:avLst/>
          </a:prstGeom>
          <a:noFill/>
          <a:ln>
            <a:noFill/>
          </a:ln>
        </p:spPr>
        <p:txBody>
          <a:bodyPr wrap="square" rtlCol="0">
            <a:spAutoFit/>
          </a:bodyPr>
          <a:lstStyle/>
          <a:p>
            <a:r>
              <a:rPr lang="en-US" sz="1600" dirty="0">
                <a:solidFill>
                  <a:schemeClr val="bg2"/>
                </a:solidFill>
                <a:latin typeface="Calibri" panose="020F0502020204030204" pitchFamily="34" charset="0"/>
                <a:cs typeface="Calibri" panose="020F0502020204030204" pitchFamily="34" charset="0"/>
              </a:rPr>
              <a:t>200</a:t>
            </a:r>
          </a:p>
        </p:txBody>
      </p:sp>
      <p:sp>
        <p:nvSpPr>
          <p:cNvPr id="65" name="TextBox 64"/>
          <p:cNvSpPr txBox="1"/>
          <p:nvPr/>
        </p:nvSpPr>
        <p:spPr>
          <a:xfrm>
            <a:off x="942848" y="1314018"/>
            <a:ext cx="685800" cy="338554"/>
          </a:xfrm>
          <a:prstGeom prst="rect">
            <a:avLst/>
          </a:prstGeom>
          <a:noFill/>
          <a:ln>
            <a:noFill/>
          </a:ln>
        </p:spPr>
        <p:txBody>
          <a:bodyPr wrap="square" rtlCol="0">
            <a:spAutoFit/>
          </a:bodyPr>
          <a:lstStyle/>
          <a:p>
            <a:r>
              <a:rPr lang="en-US" sz="1600" dirty="0">
                <a:solidFill>
                  <a:schemeClr val="bg2"/>
                </a:solidFill>
                <a:latin typeface="Calibri" panose="020F0502020204030204" pitchFamily="34" charset="0"/>
                <a:cs typeface="Calibri" panose="020F0502020204030204" pitchFamily="34" charset="0"/>
              </a:rPr>
              <a:t>250</a:t>
            </a:r>
          </a:p>
        </p:txBody>
      </p:sp>
      <p:sp>
        <p:nvSpPr>
          <p:cNvPr id="66" name="TextBox 65"/>
          <p:cNvSpPr txBox="1"/>
          <p:nvPr/>
        </p:nvSpPr>
        <p:spPr>
          <a:xfrm>
            <a:off x="942848" y="4360068"/>
            <a:ext cx="685800" cy="338554"/>
          </a:xfrm>
          <a:prstGeom prst="rect">
            <a:avLst/>
          </a:prstGeom>
          <a:noFill/>
          <a:ln>
            <a:noFill/>
          </a:ln>
        </p:spPr>
        <p:txBody>
          <a:bodyPr wrap="square" rtlCol="0">
            <a:spAutoFit/>
          </a:bodyPr>
          <a:lstStyle/>
          <a:p>
            <a:r>
              <a:rPr lang="en-US" sz="1600" dirty="0">
                <a:solidFill>
                  <a:schemeClr val="bg2"/>
                </a:solidFill>
                <a:latin typeface="Calibri" panose="020F0502020204030204" pitchFamily="34" charset="0"/>
                <a:cs typeface="Calibri" panose="020F0502020204030204" pitchFamily="34" charset="0"/>
              </a:rPr>
              <a:t>  50</a:t>
            </a:r>
          </a:p>
        </p:txBody>
      </p:sp>
      <p:sp>
        <p:nvSpPr>
          <p:cNvPr id="73" name="TextBox 72"/>
          <p:cNvSpPr txBox="1"/>
          <p:nvPr/>
        </p:nvSpPr>
        <p:spPr>
          <a:xfrm>
            <a:off x="592921" y="6340399"/>
            <a:ext cx="2043952" cy="523220"/>
          </a:xfrm>
          <a:prstGeom prst="rect">
            <a:avLst/>
          </a:prstGeom>
          <a:noFill/>
        </p:spPr>
        <p:txBody>
          <a:bodyPr wrap="square" rtlCol="0">
            <a:spAutoFit/>
          </a:bodyPr>
          <a:lstStyle/>
          <a:p>
            <a:r>
              <a:rPr lang="en-CA" sz="1400" dirty="0">
                <a:solidFill>
                  <a:schemeClr val="bg2"/>
                </a:solidFill>
                <a:latin typeface="Calibri" panose="020F0502020204030204" pitchFamily="34" charset="0"/>
                <a:cs typeface="Calibri" panose="020F0502020204030204" pitchFamily="34" charset="0"/>
              </a:rPr>
              <a:t>Graphic: </a:t>
            </a:r>
            <a:r>
              <a:rPr lang="en-CA" sz="1400" dirty="0" smtClean="0">
                <a:solidFill>
                  <a:schemeClr val="bg2"/>
                </a:solidFill>
                <a:latin typeface="Calibri" panose="020F0502020204030204" pitchFamily="34" charset="0"/>
                <a:cs typeface="Calibri" panose="020F0502020204030204" pitchFamily="34" charset="0"/>
              </a:rPr>
              <a:t>Wimmers, based on report</a:t>
            </a:r>
            <a:endParaRPr lang="en-CA" sz="1400" dirty="0">
              <a:solidFill>
                <a:schemeClr val="bg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912675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2000"/>
                                        <p:tgtEl>
                                          <p:spTgt spid="5"/>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2000"/>
                                        <p:tgtEl>
                                          <p:spTgt spid="6"/>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55" grpId="0"/>
      <p:bldP spid="56" grpId="0"/>
      <p:bldP spid="7" grpId="0"/>
      <p:bldP spid="5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3450" y="58614"/>
            <a:ext cx="8686800" cy="994122"/>
          </a:xfrm>
        </p:spPr>
        <p:txBody>
          <a:bodyPr>
            <a:normAutofit fontScale="90000"/>
          </a:bodyPr>
          <a:lstStyle/>
          <a:p>
            <a:r>
              <a:rPr lang="en-CA" dirty="0">
                <a:solidFill>
                  <a:schemeClr val="tx1">
                    <a:lumMod val="65000"/>
                    <a:lumOff val="35000"/>
                  </a:schemeClr>
                </a:solidFill>
                <a:cs typeface="Calibri" panose="020F0502020204030204" pitchFamily="34" charset="0"/>
              </a:rPr>
              <a:t>Why is the Construction Industry Performing so Poorly?</a:t>
            </a:r>
          </a:p>
        </p:txBody>
      </p:sp>
      <p:sp>
        <p:nvSpPr>
          <p:cNvPr id="7" name="Content Placeholder 2"/>
          <p:cNvSpPr txBox="1">
            <a:spLocks/>
          </p:cNvSpPr>
          <p:nvPr/>
        </p:nvSpPr>
        <p:spPr>
          <a:xfrm>
            <a:off x="1213450" y="1268414"/>
            <a:ext cx="10010362" cy="4525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tx1">
                  <a:lumMod val="50000"/>
                  <a:lumOff val="50000"/>
                </a:schemeClr>
              </a:buClr>
              <a:buFont typeface="Wingdings" pitchFamily="2" charset="2"/>
              <a:buChar char="§"/>
              <a:defRPr sz="2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Clr>
                <a:schemeClr val="tx1">
                  <a:lumMod val="50000"/>
                  <a:lumOff val="50000"/>
                </a:schemeClr>
              </a:buClr>
              <a:buFont typeface="Wingdings" pitchFamily="2" charset="2"/>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Clr>
                <a:schemeClr val="tx1">
                  <a:lumMod val="50000"/>
                  <a:lumOff val="50000"/>
                </a:schemeClr>
              </a:buClr>
              <a:buFont typeface="Wingdings" pitchFamily="2" charset="2"/>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Clr>
                <a:schemeClr val="tx1">
                  <a:lumMod val="50000"/>
                  <a:lumOff val="50000"/>
                </a:schemeClr>
              </a:buClr>
              <a:buFont typeface="Wingdings" pitchFamily="2" charset="2"/>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Clr>
                <a:schemeClr val="tx1">
                  <a:lumMod val="50000"/>
                  <a:lumOff val="50000"/>
                </a:schemeClr>
              </a:buClr>
              <a:buFont typeface="Wingdings" pitchFamily="2" charset="2"/>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bg1">
                  <a:lumMod val="85000"/>
                </a:schemeClr>
              </a:buClr>
            </a:pPr>
            <a:r>
              <a:rPr lang="en-CA" dirty="0">
                <a:latin typeface="Calibri" panose="020F0502020204030204" pitchFamily="34" charset="0"/>
                <a:cs typeface="Calibri" panose="020F0502020204030204" pitchFamily="34" charset="0"/>
              </a:rPr>
              <a:t>Lack of innovation and delayed adoption</a:t>
            </a:r>
          </a:p>
          <a:p>
            <a:pPr>
              <a:buClr>
                <a:schemeClr val="bg1">
                  <a:lumMod val="85000"/>
                </a:schemeClr>
              </a:buClr>
            </a:pPr>
            <a:r>
              <a:rPr lang="en-CA" dirty="0">
                <a:latin typeface="Calibri" panose="020F0502020204030204" pitchFamily="34" charset="0"/>
                <a:cs typeface="Calibri" panose="020F0502020204030204" pitchFamily="34" charset="0"/>
              </a:rPr>
              <a:t>Informal processes or insufficient rigor and consistency in process execution</a:t>
            </a:r>
          </a:p>
          <a:p>
            <a:pPr>
              <a:buClr>
                <a:schemeClr val="bg1">
                  <a:lumMod val="85000"/>
                </a:schemeClr>
              </a:buClr>
            </a:pPr>
            <a:r>
              <a:rPr lang="en-CA" dirty="0">
                <a:latin typeface="Calibri" panose="020F0502020204030204" pitchFamily="34" charset="0"/>
                <a:cs typeface="Calibri" panose="020F0502020204030204" pitchFamily="34" charset="0"/>
              </a:rPr>
              <a:t>Insufficient knowledge </a:t>
            </a:r>
            <a:r>
              <a:rPr lang="en-CA" dirty="0" smtClean="0">
                <a:latin typeface="Calibri" panose="020F0502020204030204" pitchFamily="34" charset="0"/>
                <a:cs typeface="Calibri" panose="020F0502020204030204" pitchFamily="34" charset="0"/>
              </a:rPr>
              <a:t>transfers </a:t>
            </a:r>
            <a:r>
              <a:rPr lang="en-CA" dirty="0">
                <a:latin typeface="Calibri" panose="020F0502020204030204" pitchFamily="34" charset="0"/>
                <a:cs typeface="Calibri" panose="020F0502020204030204" pitchFamily="34" charset="0"/>
              </a:rPr>
              <a:t>from project to project</a:t>
            </a:r>
          </a:p>
          <a:p>
            <a:pPr>
              <a:buClr>
                <a:schemeClr val="bg1">
                  <a:lumMod val="85000"/>
                </a:schemeClr>
              </a:buClr>
            </a:pPr>
            <a:r>
              <a:rPr lang="en-CA" dirty="0">
                <a:latin typeface="Calibri" panose="020F0502020204030204" pitchFamily="34" charset="0"/>
                <a:cs typeface="Calibri" panose="020F0502020204030204" pitchFamily="34" charset="0"/>
              </a:rPr>
              <a:t>Weak project monitoring</a:t>
            </a:r>
          </a:p>
          <a:p>
            <a:pPr>
              <a:buClr>
                <a:schemeClr val="bg1">
                  <a:lumMod val="85000"/>
                </a:schemeClr>
              </a:buClr>
            </a:pPr>
            <a:r>
              <a:rPr lang="en-CA" dirty="0">
                <a:latin typeface="Calibri" panose="020F0502020204030204" pitchFamily="34" charset="0"/>
                <a:cs typeface="Calibri" panose="020F0502020204030204" pitchFamily="34" charset="0"/>
              </a:rPr>
              <a:t>Little cross functional cooperation</a:t>
            </a:r>
          </a:p>
          <a:p>
            <a:pPr>
              <a:buClr>
                <a:schemeClr val="bg1">
                  <a:lumMod val="85000"/>
                </a:schemeClr>
              </a:buClr>
            </a:pPr>
            <a:r>
              <a:rPr lang="en-CA" dirty="0">
                <a:latin typeface="Calibri" panose="020F0502020204030204" pitchFamily="34" charset="0"/>
                <a:cs typeface="Calibri" panose="020F0502020204030204" pitchFamily="34" charset="0"/>
              </a:rPr>
              <a:t>Little collaboration with suppliers</a:t>
            </a:r>
          </a:p>
          <a:p>
            <a:pPr>
              <a:buClr>
                <a:schemeClr val="bg1">
                  <a:lumMod val="85000"/>
                </a:schemeClr>
              </a:buClr>
            </a:pPr>
            <a:r>
              <a:rPr lang="en-CA" dirty="0">
                <a:latin typeface="Calibri" panose="020F0502020204030204" pitchFamily="34" charset="0"/>
                <a:cs typeface="Calibri" panose="020F0502020204030204" pitchFamily="34" charset="0"/>
              </a:rPr>
              <a:t>Conservative company culture</a:t>
            </a:r>
          </a:p>
          <a:p>
            <a:pPr>
              <a:buClr>
                <a:schemeClr val="bg1">
                  <a:lumMod val="85000"/>
                </a:schemeClr>
              </a:buClr>
            </a:pPr>
            <a:r>
              <a:rPr lang="en-CA" dirty="0">
                <a:latin typeface="Calibri" panose="020F0502020204030204" pitchFamily="34" charset="0"/>
                <a:cs typeface="Calibri" panose="020F0502020204030204" pitchFamily="34" charset="0"/>
              </a:rPr>
              <a:t>Shortage of young talent and people development</a:t>
            </a:r>
          </a:p>
        </p:txBody>
      </p:sp>
      <p:sp>
        <p:nvSpPr>
          <p:cNvPr id="5" name="TextBox 4"/>
          <p:cNvSpPr txBox="1"/>
          <p:nvPr/>
        </p:nvSpPr>
        <p:spPr>
          <a:xfrm>
            <a:off x="527967" y="6483280"/>
            <a:ext cx="2672433" cy="307777"/>
          </a:xfrm>
          <a:prstGeom prst="rect">
            <a:avLst/>
          </a:prstGeom>
          <a:noFill/>
        </p:spPr>
        <p:txBody>
          <a:bodyPr wrap="square" rtlCol="0">
            <a:spAutoFit/>
          </a:bodyPr>
          <a:lstStyle/>
          <a:p>
            <a:r>
              <a:rPr lang="en-CA" sz="1400" dirty="0">
                <a:solidFill>
                  <a:srgbClr val="4D4D4D"/>
                </a:solidFill>
                <a:latin typeface="Calibri" panose="020F0502020204030204" pitchFamily="34" charset="0"/>
                <a:cs typeface="Calibri" panose="020F0502020204030204" pitchFamily="34" charset="0"/>
              </a:rPr>
              <a:t>Source: World Economic Forum</a:t>
            </a:r>
          </a:p>
        </p:txBody>
      </p:sp>
    </p:spTree>
    <p:extLst>
      <p:ext uri="{BB962C8B-B14F-4D97-AF65-F5344CB8AC3E}">
        <p14:creationId xmlns:p14="http://schemas.microsoft.com/office/powerpoint/2010/main" val="233492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Productivity</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15295" y="1376363"/>
            <a:ext cx="3155853" cy="2520950"/>
          </a:xfrm>
          <a:prstGeom prst="rect">
            <a:avLst/>
          </a:prstGeom>
        </p:spPr>
      </p:pic>
      <p:pic>
        <p:nvPicPr>
          <p:cNvPr id="7" name="Picture 2" descr="Related image"/>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2597" y="1372350"/>
            <a:ext cx="2247256" cy="25249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E:\Pictures\20180925_160847.jpg"/>
          <p:cNvPicPr/>
          <p:nvPr/>
        </p:nvPicPr>
        <p:blipFill rotWithShape="1">
          <a:blip r:embed="rId5" cstate="screen">
            <a:extLst>
              <a:ext uri="{28A0092B-C50C-407E-A947-70E740481C1C}">
                <a14:useLocalDpi xmlns:a14="http://schemas.microsoft.com/office/drawing/2010/main"/>
              </a:ext>
            </a:extLst>
          </a:blip>
          <a:srcRect/>
          <a:stretch/>
        </p:blipFill>
        <p:spPr bwMode="auto">
          <a:xfrm>
            <a:off x="5646590" y="1376363"/>
            <a:ext cx="6139010" cy="2520950"/>
          </a:xfrm>
          <a:prstGeom prst="rect">
            <a:avLst/>
          </a:prstGeom>
          <a:noFill/>
          <a:ln>
            <a:noFill/>
          </a:ln>
          <a:extLst>
            <a:ext uri="{53640926-AAD7-44D8-BBD7-CCE9431645EC}">
              <a14:shadowObscured xmlns:a14="http://schemas.microsoft.com/office/drawing/2010/main"/>
            </a:ext>
          </a:extLst>
        </p:spPr>
      </p:pic>
      <p:grpSp>
        <p:nvGrpSpPr>
          <p:cNvPr id="11" name="Group 10"/>
          <p:cNvGrpSpPr/>
          <p:nvPr/>
        </p:nvGrpSpPr>
        <p:grpSpPr>
          <a:xfrm>
            <a:off x="91672" y="-123986"/>
            <a:ext cx="8533135" cy="3933575"/>
            <a:chOff x="91672" y="-123986"/>
            <a:chExt cx="8533135" cy="3933575"/>
          </a:xfrm>
        </p:grpSpPr>
        <p:sp>
          <p:nvSpPr>
            <p:cNvPr id="8" name="Freeform 7"/>
            <p:cNvSpPr/>
            <p:nvPr/>
          </p:nvSpPr>
          <p:spPr>
            <a:xfrm>
              <a:off x="2339852" y="3324814"/>
              <a:ext cx="3231296" cy="484775"/>
            </a:xfrm>
            <a:custGeom>
              <a:avLst/>
              <a:gdLst>
                <a:gd name="connsiteX0" fmla="*/ 0 w 2926080"/>
                <a:gd name="connsiteY0" fmla="*/ 50450 h 441435"/>
                <a:gd name="connsiteX1" fmla="*/ 31531 w 2926080"/>
                <a:gd name="connsiteY1" fmla="*/ 56756 h 441435"/>
                <a:gd name="connsiteX2" fmla="*/ 107205 w 2926080"/>
                <a:gd name="connsiteY2" fmla="*/ 63063 h 441435"/>
                <a:gd name="connsiteX3" fmla="*/ 113511 w 2926080"/>
                <a:gd name="connsiteY3" fmla="*/ 81981 h 441435"/>
                <a:gd name="connsiteX4" fmla="*/ 132430 w 2926080"/>
                <a:gd name="connsiteY4" fmla="*/ 88287 h 441435"/>
                <a:gd name="connsiteX5" fmla="*/ 170267 w 2926080"/>
                <a:gd name="connsiteY5" fmla="*/ 69369 h 441435"/>
                <a:gd name="connsiteX6" fmla="*/ 189186 w 2926080"/>
                <a:gd name="connsiteY6" fmla="*/ 63063 h 441435"/>
                <a:gd name="connsiteX7" fmla="*/ 201798 w 2926080"/>
                <a:gd name="connsiteY7" fmla="*/ 50450 h 441435"/>
                <a:gd name="connsiteX8" fmla="*/ 239635 w 2926080"/>
                <a:gd name="connsiteY8" fmla="*/ 37838 h 441435"/>
                <a:gd name="connsiteX9" fmla="*/ 264860 w 2926080"/>
                <a:gd name="connsiteY9" fmla="*/ 63063 h 441435"/>
                <a:gd name="connsiteX10" fmla="*/ 277473 w 2926080"/>
                <a:gd name="connsiteY10" fmla="*/ 75675 h 441435"/>
                <a:gd name="connsiteX11" fmla="*/ 296391 w 2926080"/>
                <a:gd name="connsiteY11" fmla="*/ 88287 h 441435"/>
                <a:gd name="connsiteX12" fmla="*/ 315310 w 2926080"/>
                <a:gd name="connsiteY12" fmla="*/ 126125 h 441435"/>
                <a:gd name="connsiteX13" fmla="*/ 334229 w 2926080"/>
                <a:gd name="connsiteY13" fmla="*/ 132431 h 441435"/>
                <a:gd name="connsiteX14" fmla="*/ 372066 w 2926080"/>
                <a:gd name="connsiteY14" fmla="*/ 126125 h 441435"/>
                <a:gd name="connsiteX15" fmla="*/ 378372 w 2926080"/>
                <a:gd name="connsiteY15" fmla="*/ 107206 h 441435"/>
                <a:gd name="connsiteX16" fmla="*/ 397291 w 2926080"/>
                <a:gd name="connsiteY16" fmla="*/ 88287 h 441435"/>
                <a:gd name="connsiteX17" fmla="*/ 416209 w 2926080"/>
                <a:gd name="connsiteY17" fmla="*/ 56756 h 441435"/>
                <a:gd name="connsiteX18" fmla="*/ 422515 w 2926080"/>
                <a:gd name="connsiteY18" fmla="*/ 37838 h 441435"/>
                <a:gd name="connsiteX19" fmla="*/ 460353 w 2926080"/>
                <a:gd name="connsiteY19" fmla="*/ 25225 h 441435"/>
                <a:gd name="connsiteX20" fmla="*/ 479271 w 2926080"/>
                <a:gd name="connsiteY20" fmla="*/ 12613 h 441435"/>
                <a:gd name="connsiteX21" fmla="*/ 498190 w 2926080"/>
                <a:gd name="connsiteY21" fmla="*/ 25225 h 441435"/>
                <a:gd name="connsiteX22" fmla="*/ 510802 w 2926080"/>
                <a:gd name="connsiteY22" fmla="*/ 63063 h 441435"/>
                <a:gd name="connsiteX23" fmla="*/ 542333 w 2926080"/>
                <a:gd name="connsiteY23" fmla="*/ 88287 h 441435"/>
                <a:gd name="connsiteX24" fmla="*/ 554946 w 2926080"/>
                <a:gd name="connsiteY24" fmla="*/ 100900 h 441435"/>
                <a:gd name="connsiteX25" fmla="*/ 592783 w 2926080"/>
                <a:gd name="connsiteY25" fmla="*/ 119818 h 441435"/>
                <a:gd name="connsiteX26" fmla="*/ 624314 w 2926080"/>
                <a:gd name="connsiteY26" fmla="*/ 138737 h 441435"/>
                <a:gd name="connsiteX27" fmla="*/ 630620 w 2926080"/>
                <a:gd name="connsiteY27" fmla="*/ 119818 h 441435"/>
                <a:gd name="connsiteX28" fmla="*/ 643233 w 2926080"/>
                <a:gd name="connsiteY28" fmla="*/ 107206 h 441435"/>
                <a:gd name="connsiteX29" fmla="*/ 674764 w 2926080"/>
                <a:gd name="connsiteY29" fmla="*/ 81981 h 441435"/>
                <a:gd name="connsiteX30" fmla="*/ 699989 w 2926080"/>
                <a:gd name="connsiteY30" fmla="*/ 50450 h 441435"/>
                <a:gd name="connsiteX31" fmla="*/ 718907 w 2926080"/>
                <a:gd name="connsiteY31" fmla="*/ 37838 h 441435"/>
                <a:gd name="connsiteX32" fmla="*/ 731520 w 2926080"/>
                <a:gd name="connsiteY32" fmla="*/ 25225 h 441435"/>
                <a:gd name="connsiteX33" fmla="*/ 750438 w 2926080"/>
                <a:gd name="connsiteY33" fmla="*/ 18919 h 441435"/>
                <a:gd name="connsiteX34" fmla="*/ 788275 w 2926080"/>
                <a:gd name="connsiteY34" fmla="*/ 0 h 441435"/>
                <a:gd name="connsiteX35" fmla="*/ 807194 w 2926080"/>
                <a:gd name="connsiteY35" fmla="*/ 6307 h 441435"/>
                <a:gd name="connsiteX36" fmla="*/ 832419 w 2926080"/>
                <a:gd name="connsiteY36" fmla="*/ 63063 h 441435"/>
                <a:gd name="connsiteX37" fmla="*/ 857644 w 2926080"/>
                <a:gd name="connsiteY37" fmla="*/ 94594 h 441435"/>
                <a:gd name="connsiteX38" fmla="*/ 895481 w 2926080"/>
                <a:gd name="connsiteY38" fmla="*/ 119818 h 441435"/>
                <a:gd name="connsiteX39" fmla="*/ 920706 w 2926080"/>
                <a:gd name="connsiteY39" fmla="*/ 145043 h 441435"/>
                <a:gd name="connsiteX40" fmla="*/ 927012 w 2926080"/>
                <a:gd name="connsiteY40" fmla="*/ 163962 h 441435"/>
                <a:gd name="connsiteX41" fmla="*/ 945931 w 2926080"/>
                <a:gd name="connsiteY41" fmla="*/ 176574 h 441435"/>
                <a:gd name="connsiteX42" fmla="*/ 958543 w 2926080"/>
                <a:gd name="connsiteY42" fmla="*/ 189187 h 441435"/>
                <a:gd name="connsiteX43" fmla="*/ 990074 w 2926080"/>
                <a:gd name="connsiteY43" fmla="*/ 220718 h 441435"/>
                <a:gd name="connsiteX44" fmla="*/ 1116198 w 2926080"/>
                <a:gd name="connsiteY44" fmla="*/ 201799 h 441435"/>
                <a:gd name="connsiteX45" fmla="*/ 1122504 w 2926080"/>
                <a:gd name="connsiteY45" fmla="*/ 182880 h 441435"/>
                <a:gd name="connsiteX46" fmla="*/ 1147729 w 2926080"/>
                <a:gd name="connsiteY46" fmla="*/ 151349 h 441435"/>
                <a:gd name="connsiteX47" fmla="*/ 1154035 w 2926080"/>
                <a:gd name="connsiteY47" fmla="*/ 132431 h 441435"/>
                <a:gd name="connsiteX48" fmla="*/ 1172954 w 2926080"/>
                <a:gd name="connsiteY48" fmla="*/ 126125 h 441435"/>
                <a:gd name="connsiteX49" fmla="*/ 1198179 w 2926080"/>
                <a:gd name="connsiteY49" fmla="*/ 100900 h 441435"/>
                <a:gd name="connsiteX50" fmla="*/ 1236016 w 2926080"/>
                <a:gd name="connsiteY50" fmla="*/ 88287 h 441435"/>
                <a:gd name="connsiteX51" fmla="*/ 1248629 w 2926080"/>
                <a:gd name="connsiteY51" fmla="*/ 75675 h 441435"/>
                <a:gd name="connsiteX52" fmla="*/ 1362140 w 2926080"/>
                <a:gd name="connsiteY52" fmla="*/ 81981 h 441435"/>
                <a:gd name="connsiteX53" fmla="*/ 1387365 w 2926080"/>
                <a:gd name="connsiteY53" fmla="*/ 113512 h 441435"/>
                <a:gd name="connsiteX54" fmla="*/ 1406284 w 2926080"/>
                <a:gd name="connsiteY54" fmla="*/ 119818 h 441435"/>
                <a:gd name="connsiteX55" fmla="*/ 1412590 w 2926080"/>
                <a:gd name="connsiteY55" fmla="*/ 138737 h 441435"/>
                <a:gd name="connsiteX56" fmla="*/ 1431509 w 2926080"/>
                <a:gd name="connsiteY56" fmla="*/ 145043 h 441435"/>
                <a:gd name="connsiteX57" fmla="*/ 1463040 w 2926080"/>
                <a:gd name="connsiteY57" fmla="*/ 163962 h 441435"/>
                <a:gd name="connsiteX58" fmla="*/ 1481958 w 2926080"/>
                <a:gd name="connsiteY58" fmla="*/ 176574 h 441435"/>
                <a:gd name="connsiteX59" fmla="*/ 1519795 w 2926080"/>
                <a:gd name="connsiteY59" fmla="*/ 189187 h 441435"/>
                <a:gd name="connsiteX60" fmla="*/ 1532408 w 2926080"/>
                <a:gd name="connsiteY60" fmla="*/ 201799 h 441435"/>
                <a:gd name="connsiteX61" fmla="*/ 1658532 w 2926080"/>
                <a:gd name="connsiteY61" fmla="*/ 201799 h 441435"/>
                <a:gd name="connsiteX62" fmla="*/ 1671144 w 2926080"/>
                <a:gd name="connsiteY62" fmla="*/ 182880 h 441435"/>
                <a:gd name="connsiteX63" fmla="*/ 1677451 w 2926080"/>
                <a:gd name="connsiteY63" fmla="*/ 151349 h 441435"/>
                <a:gd name="connsiteX64" fmla="*/ 1696369 w 2926080"/>
                <a:gd name="connsiteY64" fmla="*/ 138737 h 441435"/>
                <a:gd name="connsiteX65" fmla="*/ 1727900 w 2926080"/>
                <a:gd name="connsiteY65" fmla="*/ 119818 h 441435"/>
                <a:gd name="connsiteX66" fmla="*/ 1753125 w 2926080"/>
                <a:gd name="connsiteY66" fmla="*/ 151349 h 441435"/>
                <a:gd name="connsiteX67" fmla="*/ 1803575 w 2926080"/>
                <a:gd name="connsiteY67" fmla="*/ 195493 h 441435"/>
                <a:gd name="connsiteX68" fmla="*/ 1841412 w 2926080"/>
                <a:gd name="connsiteY68" fmla="*/ 208105 h 441435"/>
                <a:gd name="connsiteX69" fmla="*/ 1885555 w 2926080"/>
                <a:gd name="connsiteY69" fmla="*/ 220718 h 441435"/>
                <a:gd name="connsiteX70" fmla="*/ 1954924 w 2926080"/>
                <a:gd name="connsiteY70" fmla="*/ 227024 h 441435"/>
                <a:gd name="connsiteX71" fmla="*/ 1999067 w 2926080"/>
                <a:gd name="connsiteY71" fmla="*/ 233330 h 441435"/>
                <a:gd name="connsiteX72" fmla="*/ 2055823 w 2926080"/>
                <a:gd name="connsiteY72" fmla="*/ 252249 h 441435"/>
                <a:gd name="connsiteX73" fmla="*/ 2074742 w 2926080"/>
                <a:gd name="connsiteY73" fmla="*/ 258555 h 441435"/>
                <a:gd name="connsiteX74" fmla="*/ 2093660 w 2926080"/>
                <a:gd name="connsiteY74" fmla="*/ 271167 h 441435"/>
                <a:gd name="connsiteX75" fmla="*/ 2156722 w 2926080"/>
                <a:gd name="connsiteY75" fmla="*/ 290086 h 441435"/>
                <a:gd name="connsiteX76" fmla="*/ 2207172 w 2926080"/>
                <a:gd name="connsiteY76" fmla="*/ 296392 h 441435"/>
                <a:gd name="connsiteX77" fmla="*/ 2333296 w 2926080"/>
                <a:gd name="connsiteY77" fmla="*/ 315311 h 441435"/>
                <a:gd name="connsiteX78" fmla="*/ 2345909 w 2926080"/>
                <a:gd name="connsiteY78" fmla="*/ 327923 h 441435"/>
                <a:gd name="connsiteX79" fmla="*/ 2364827 w 2926080"/>
                <a:gd name="connsiteY79" fmla="*/ 334229 h 441435"/>
                <a:gd name="connsiteX80" fmla="*/ 2434195 w 2926080"/>
                <a:gd name="connsiteY80" fmla="*/ 353148 h 441435"/>
                <a:gd name="connsiteX81" fmla="*/ 2484645 w 2926080"/>
                <a:gd name="connsiteY81" fmla="*/ 378373 h 441435"/>
                <a:gd name="connsiteX82" fmla="*/ 2503564 w 2926080"/>
                <a:gd name="connsiteY82" fmla="*/ 384679 h 441435"/>
                <a:gd name="connsiteX83" fmla="*/ 2522482 w 2926080"/>
                <a:gd name="connsiteY83" fmla="*/ 416210 h 441435"/>
                <a:gd name="connsiteX84" fmla="*/ 2554013 w 2926080"/>
                <a:gd name="connsiteY84" fmla="*/ 441435 h 441435"/>
                <a:gd name="connsiteX85" fmla="*/ 2585544 w 2926080"/>
                <a:gd name="connsiteY85" fmla="*/ 435129 h 441435"/>
                <a:gd name="connsiteX86" fmla="*/ 2623382 w 2926080"/>
                <a:gd name="connsiteY86" fmla="*/ 428823 h 441435"/>
                <a:gd name="connsiteX87" fmla="*/ 2661219 w 2926080"/>
                <a:gd name="connsiteY87" fmla="*/ 416210 h 441435"/>
                <a:gd name="connsiteX88" fmla="*/ 2692750 w 2926080"/>
                <a:gd name="connsiteY88" fmla="*/ 384679 h 441435"/>
                <a:gd name="connsiteX89" fmla="*/ 2730587 w 2926080"/>
                <a:gd name="connsiteY89" fmla="*/ 372067 h 441435"/>
                <a:gd name="connsiteX90" fmla="*/ 2743200 w 2926080"/>
                <a:gd name="connsiteY90" fmla="*/ 359454 h 441435"/>
                <a:gd name="connsiteX91" fmla="*/ 2749506 w 2926080"/>
                <a:gd name="connsiteY91" fmla="*/ 340536 h 441435"/>
                <a:gd name="connsiteX92" fmla="*/ 2768424 w 2926080"/>
                <a:gd name="connsiteY92" fmla="*/ 334229 h 441435"/>
                <a:gd name="connsiteX93" fmla="*/ 2831486 w 2926080"/>
                <a:gd name="connsiteY93" fmla="*/ 340536 h 441435"/>
                <a:gd name="connsiteX94" fmla="*/ 2869324 w 2926080"/>
                <a:gd name="connsiteY94" fmla="*/ 353148 h 441435"/>
                <a:gd name="connsiteX95" fmla="*/ 2888242 w 2926080"/>
                <a:gd name="connsiteY95" fmla="*/ 359454 h 441435"/>
                <a:gd name="connsiteX96" fmla="*/ 2926080 w 2926080"/>
                <a:gd name="connsiteY96" fmla="*/ 353148 h 44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926080" h="441435">
                  <a:moveTo>
                    <a:pt x="0" y="50450"/>
                  </a:moveTo>
                  <a:cubicBezTo>
                    <a:pt x="10510" y="52552"/>
                    <a:pt x="20886" y="55504"/>
                    <a:pt x="31531" y="56756"/>
                  </a:cubicBezTo>
                  <a:cubicBezTo>
                    <a:pt x="56670" y="59714"/>
                    <a:pt x="83012" y="55619"/>
                    <a:pt x="107205" y="63063"/>
                  </a:cubicBezTo>
                  <a:cubicBezTo>
                    <a:pt x="113558" y="65018"/>
                    <a:pt x="108811" y="77281"/>
                    <a:pt x="113511" y="81981"/>
                  </a:cubicBezTo>
                  <a:cubicBezTo>
                    <a:pt x="118212" y="86681"/>
                    <a:pt x="126124" y="86185"/>
                    <a:pt x="132430" y="88287"/>
                  </a:cubicBezTo>
                  <a:cubicBezTo>
                    <a:pt x="179984" y="72436"/>
                    <a:pt x="121368" y="93818"/>
                    <a:pt x="170267" y="69369"/>
                  </a:cubicBezTo>
                  <a:cubicBezTo>
                    <a:pt x="176213" y="66396"/>
                    <a:pt x="182880" y="65165"/>
                    <a:pt x="189186" y="63063"/>
                  </a:cubicBezTo>
                  <a:cubicBezTo>
                    <a:pt x="193390" y="58859"/>
                    <a:pt x="196480" y="53109"/>
                    <a:pt x="201798" y="50450"/>
                  </a:cubicBezTo>
                  <a:cubicBezTo>
                    <a:pt x="213689" y="44504"/>
                    <a:pt x="239635" y="37838"/>
                    <a:pt x="239635" y="37838"/>
                  </a:cubicBezTo>
                  <a:lnTo>
                    <a:pt x="264860" y="63063"/>
                  </a:lnTo>
                  <a:cubicBezTo>
                    <a:pt x="269064" y="67267"/>
                    <a:pt x="272526" y="72377"/>
                    <a:pt x="277473" y="75675"/>
                  </a:cubicBezTo>
                  <a:lnTo>
                    <a:pt x="296391" y="88287"/>
                  </a:lnTo>
                  <a:cubicBezTo>
                    <a:pt x="300545" y="100748"/>
                    <a:pt x="304198" y="117235"/>
                    <a:pt x="315310" y="126125"/>
                  </a:cubicBezTo>
                  <a:cubicBezTo>
                    <a:pt x="320501" y="130278"/>
                    <a:pt x="327923" y="130329"/>
                    <a:pt x="334229" y="132431"/>
                  </a:cubicBezTo>
                  <a:cubicBezTo>
                    <a:pt x="346841" y="130329"/>
                    <a:pt x="360964" y="132469"/>
                    <a:pt x="372066" y="126125"/>
                  </a:cubicBezTo>
                  <a:cubicBezTo>
                    <a:pt x="377838" y="122827"/>
                    <a:pt x="374685" y="112737"/>
                    <a:pt x="378372" y="107206"/>
                  </a:cubicBezTo>
                  <a:cubicBezTo>
                    <a:pt x="383319" y="99785"/>
                    <a:pt x="390985" y="94593"/>
                    <a:pt x="397291" y="88287"/>
                  </a:cubicBezTo>
                  <a:cubicBezTo>
                    <a:pt x="415154" y="34697"/>
                    <a:pt x="390241" y="100037"/>
                    <a:pt x="416209" y="56756"/>
                  </a:cubicBezTo>
                  <a:cubicBezTo>
                    <a:pt x="419629" y="51056"/>
                    <a:pt x="417106" y="41702"/>
                    <a:pt x="422515" y="37838"/>
                  </a:cubicBezTo>
                  <a:cubicBezTo>
                    <a:pt x="433334" y="30111"/>
                    <a:pt x="449291" y="32600"/>
                    <a:pt x="460353" y="25225"/>
                  </a:cubicBezTo>
                  <a:lnTo>
                    <a:pt x="479271" y="12613"/>
                  </a:lnTo>
                  <a:cubicBezTo>
                    <a:pt x="485577" y="16817"/>
                    <a:pt x="494173" y="18798"/>
                    <a:pt x="498190" y="25225"/>
                  </a:cubicBezTo>
                  <a:cubicBezTo>
                    <a:pt x="505236" y="36499"/>
                    <a:pt x="501401" y="53662"/>
                    <a:pt x="510802" y="63063"/>
                  </a:cubicBezTo>
                  <a:cubicBezTo>
                    <a:pt x="541262" y="93520"/>
                    <a:pt x="502550" y="56461"/>
                    <a:pt x="542333" y="88287"/>
                  </a:cubicBezTo>
                  <a:cubicBezTo>
                    <a:pt x="546976" y="92001"/>
                    <a:pt x="550303" y="97186"/>
                    <a:pt x="554946" y="100900"/>
                  </a:cubicBezTo>
                  <a:cubicBezTo>
                    <a:pt x="572410" y="114871"/>
                    <a:pt x="572801" y="113158"/>
                    <a:pt x="592783" y="119818"/>
                  </a:cubicBezTo>
                  <a:cubicBezTo>
                    <a:pt x="597892" y="124928"/>
                    <a:pt x="613398" y="144195"/>
                    <a:pt x="624314" y="138737"/>
                  </a:cubicBezTo>
                  <a:cubicBezTo>
                    <a:pt x="630260" y="135764"/>
                    <a:pt x="627200" y="125518"/>
                    <a:pt x="630620" y="119818"/>
                  </a:cubicBezTo>
                  <a:cubicBezTo>
                    <a:pt x="633679" y="114720"/>
                    <a:pt x="638590" y="110920"/>
                    <a:pt x="643233" y="107206"/>
                  </a:cubicBezTo>
                  <a:cubicBezTo>
                    <a:pt x="661442" y="92639"/>
                    <a:pt x="661229" y="98899"/>
                    <a:pt x="674764" y="81981"/>
                  </a:cubicBezTo>
                  <a:cubicBezTo>
                    <a:pt x="689332" y="63771"/>
                    <a:pt x="683070" y="63986"/>
                    <a:pt x="699989" y="50450"/>
                  </a:cubicBezTo>
                  <a:cubicBezTo>
                    <a:pt x="705907" y="45715"/>
                    <a:pt x="712989" y="42573"/>
                    <a:pt x="718907" y="37838"/>
                  </a:cubicBezTo>
                  <a:cubicBezTo>
                    <a:pt x="723550" y="34124"/>
                    <a:pt x="726422" y="28284"/>
                    <a:pt x="731520" y="25225"/>
                  </a:cubicBezTo>
                  <a:cubicBezTo>
                    <a:pt x="737220" y="21805"/>
                    <a:pt x="744493" y="21892"/>
                    <a:pt x="750438" y="18919"/>
                  </a:cubicBezTo>
                  <a:cubicBezTo>
                    <a:pt x="799344" y="-5533"/>
                    <a:pt x="740718" y="15855"/>
                    <a:pt x="788275" y="0"/>
                  </a:cubicBezTo>
                  <a:cubicBezTo>
                    <a:pt x="794581" y="2102"/>
                    <a:pt x="802003" y="2154"/>
                    <a:pt x="807194" y="6307"/>
                  </a:cubicBezTo>
                  <a:cubicBezTo>
                    <a:pt x="825528" y="20975"/>
                    <a:pt x="820308" y="44897"/>
                    <a:pt x="832419" y="63063"/>
                  </a:cubicBezTo>
                  <a:cubicBezTo>
                    <a:pt x="840693" y="75474"/>
                    <a:pt x="845663" y="85608"/>
                    <a:pt x="857644" y="94594"/>
                  </a:cubicBezTo>
                  <a:cubicBezTo>
                    <a:pt x="869770" y="103689"/>
                    <a:pt x="884763" y="109100"/>
                    <a:pt x="895481" y="119818"/>
                  </a:cubicBezTo>
                  <a:lnTo>
                    <a:pt x="920706" y="145043"/>
                  </a:lnTo>
                  <a:cubicBezTo>
                    <a:pt x="922808" y="151349"/>
                    <a:pt x="922859" y="158771"/>
                    <a:pt x="927012" y="163962"/>
                  </a:cubicBezTo>
                  <a:cubicBezTo>
                    <a:pt x="931747" y="169880"/>
                    <a:pt x="940013" y="171839"/>
                    <a:pt x="945931" y="176574"/>
                  </a:cubicBezTo>
                  <a:cubicBezTo>
                    <a:pt x="950574" y="180288"/>
                    <a:pt x="954829" y="184544"/>
                    <a:pt x="958543" y="189187"/>
                  </a:cubicBezTo>
                  <a:cubicBezTo>
                    <a:pt x="982565" y="219215"/>
                    <a:pt x="957643" y="199097"/>
                    <a:pt x="990074" y="220718"/>
                  </a:cubicBezTo>
                  <a:cubicBezTo>
                    <a:pt x="1033160" y="177629"/>
                    <a:pt x="973304" y="231882"/>
                    <a:pt x="1116198" y="201799"/>
                  </a:cubicBezTo>
                  <a:cubicBezTo>
                    <a:pt x="1122703" y="200430"/>
                    <a:pt x="1119084" y="188580"/>
                    <a:pt x="1122504" y="182880"/>
                  </a:cubicBezTo>
                  <a:cubicBezTo>
                    <a:pt x="1157699" y="124223"/>
                    <a:pt x="1109865" y="227080"/>
                    <a:pt x="1147729" y="151349"/>
                  </a:cubicBezTo>
                  <a:cubicBezTo>
                    <a:pt x="1150702" y="145404"/>
                    <a:pt x="1149335" y="137131"/>
                    <a:pt x="1154035" y="132431"/>
                  </a:cubicBezTo>
                  <a:cubicBezTo>
                    <a:pt x="1158736" y="127731"/>
                    <a:pt x="1166648" y="128227"/>
                    <a:pt x="1172954" y="126125"/>
                  </a:cubicBezTo>
                  <a:cubicBezTo>
                    <a:pt x="1181362" y="117717"/>
                    <a:pt x="1186898" y="104660"/>
                    <a:pt x="1198179" y="100900"/>
                  </a:cubicBezTo>
                  <a:lnTo>
                    <a:pt x="1236016" y="88287"/>
                  </a:lnTo>
                  <a:cubicBezTo>
                    <a:pt x="1240220" y="84083"/>
                    <a:pt x="1242691" y="75972"/>
                    <a:pt x="1248629" y="75675"/>
                  </a:cubicBezTo>
                  <a:cubicBezTo>
                    <a:pt x="1286477" y="73783"/>
                    <a:pt x="1324664" y="76359"/>
                    <a:pt x="1362140" y="81981"/>
                  </a:cubicBezTo>
                  <a:cubicBezTo>
                    <a:pt x="1370052" y="83168"/>
                    <a:pt x="1384278" y="111042"/>
                    <a:pt x="1387365" y="113512"/>
                  </a:cubicBezTo>
                  <a:cubicBezTo>
                    <a:pt x="1392556" y="117665"/>
                    <a:pt x="1399978" y="117716"/>
                    <a:pt x="1406284" y="119818"/>
                  </a:cubicBezTo>
                  <a:cubicBezTo>
                    <a:pt x="1408386" y="126124"/>
                    <a:pt x="1407890" y="134037"/>
                    <a:pt x="1412590" y="138737"/>
                  </a:cubicBezTo>
                  <a:cubicBezTo>
                    <a:pt x="1417290" y="143437"/>
                    <a:pt x="1425809" y="141623"/>
                    <a:pt x="1431509" y="145043"/>
                  </a:cubicBezTo>
                  <a:cubicBezTo>
                    <a:pt x="1474791" y="171013"/>
                    <a:pt x="1409445" y="146098"/>
                    <a:pt x="1463040" y="163962"/>
                  </a:cubicBezTo>
                  <a:cubicBezTo>
                    <a:pt x="1469346" y="168166"/>
                    <a:pt x="1475032" y="173496"/>
                    <a:pt x="1481958" y="176574"/>
                  </a:cubicBezTo>
                  <a:cubicBezTo>
                    <a:pt x="1494107" y="181974"/>
                    <a:pt x="1519795" y="189187"/>
                    <a:pt x="1519795" y="189187"/>
                  </a:cubicBezTo>
                  <a:cubicBezTo>
                    <a:pt x="1523999" y="193391"/>
                    <a:pt x="1526841" y="199711"/>
                    <a:pt x="1532408" y="201799"/>
                  </a:cubicBezTo>
                  <a:cubicBezTo>
                    <a:pt x="1568109" y="215187"/>
                    <a:pt x="1629572" y="203867"/>
                    <a:pt x="1658532" y="201799"/>
                  </a:cubicBezTo>
                  <a:cubicBezTo>
                    <a:pt x="1662736" y="195493"/>
                    <a:pt x="1668483" y="189977"/>
                    <a:pt x="1671144" y="182880"/>
                  </a:cubicBezTo>
                  <a:cubicBezTo>
                    <a:pt x="1674908" y="172844"/>
                    <a:pt x="1672133" y="160655"/>
                    <a:pt x="1677451" y="151349"/>
                  </a:cubicBezTo>
                  <a:cubicBezTo>
                    <a:pt x="1681211" y="144769"/>
                    <a:pt x="1690451" y="143471"/>
                    <a:pt x="1696369" y="138737"/>
                  </a:cubicBezTo>
                  <a:cubicBezTo>
                    <a:pt x="1721102" y="118951"/>
                    <a:pt x="1695047" y="130771"/>
                    <a:pt x="1727900" y="119818"/>
                  </a:cubicBezTo>
                  <a:cubicBezTo>
                    <a:pt x="1768056" y="133205"/>
                    <a:pt x="1728238" y="114019"/>
                    <a:pt x="1753125" y="151349"/>
                  </a:cubicBezTo>
                  <a:cubicBezTo>
                    <a:pt x="1759623" y="161096"/>
                    <a:pt x="1787786" y="188476"/>
                    <a:pt x="1803575" y="195493"/>
                  </a:cubicBezTo>
                  <a:cubicBezTo>
                    <a:pt x="1815724" y="200892"/>
                    <a:pt x="1828800" y="203901"/>
                    <a:pt x="1841412" y="208105"/>
                  </a:cubicBezTo>
                  <a:cubicBezTo>
                    <a:pt x="1854386" y="212430"/>
                    <a:pt x="1872352" y="218958"/>
                    <a:pt x="1885555" y="220718"/>
                  </a:cubicBezTo>
                  <a:cubicBezTo>
                    <a:pt x="1908570" y="223787"/>
                    <a:pt x="1931848" y="224460"/>
                    <a:pt x="1954924" y="227024"/>
                  </a:cubicBezTo>
                  <a:cubicBezTo>
                    <a:pt x="1969697" y="228665"/>
                    <a:pt x="1984353" y="231228"/>
                    <a:pt x="1999067" y="233330"/>
                  </a:cubicBezTo>
                  <a:lnTo>
                    <a:pt x="2055823" y="252249"/>
                  </a:lnTo>
                  <a:lnTo>
                    <a:pt x="2074742" y="258555"/>
                  </a:lnTo>
                  <a:cubicBezTo>
                    <a:pt x="2081048" y="262759"/>
                    <a:pt x="2086734" y="268089"/>
                    <a:pt x="2093660" y="271167"/>
                  </a:cubicBezTo>
                  <a:cubicBezTo>
                    <a:pt x="2103753" y="275653"/>
                    <a:pt x="2142046" y="287640"/>
                    <a:pt x="2156722" y="290086"/>
                  </a:cubicBezTo>
                  <a:cubicBezTo>
                    <a:pt x="2173439" y="292872"/>
                    <a:pt x="2190355" y="294290"/>
                    <a:pt x="2207172" y="296392"/>
                  </a:cubicBezTo>
                  <a:cubicBezTo>
                    <a:pt x="2272999" y="318335"/>
                    <a:pt x="2231748" y="308058"/>
                    <a:pt x="2333296" y="315311"/>
                  </a:cubicBezTo>
                  <a:cubicBezTo>
                    <a:pt x="2337500" y="319515"/>
                    <a:pt x="2340811" y="324864"/>
                    <a:pt x="2345909" y="327923"/>
                  </a:cubicBezTo>
                  <a:cubicBezTo>
                    <a:pt x="2351609" y="331343"/>
                    <a:pt x="2358414" y="332480"/>
                    <a:pt x="2364827" y="334229"/>
                  </a:cubicBezTo>
                  <a:cubicBezTo>
                    <a:pt x="2443062" y="355566"/>
                    <a:pt x="2390651" y="338633"/>
                    <a:pt x="2434195" y="353148"/>
                  </a:cubicBezTo>
                  <a:cubicBezTo>
                    <a:pt x="2456209" y="375160"/>
                    <a:pt x="2441168" y="363881"/>
                    <a:pt x="2484645" y="378373"/>
                  </a:cubicBezTo>
                  <a:lnTo>
                    <a:pt x="2503564" y="384679"/>
                  </a:lnTo>
                  <a:cubicBezTo>
                    <a:pt x="2535523" y="416641"/>
                    <a:pt x="2497920" y="375275"/>
                    <a:pt x="2522482" y="416210"/>
                  </a:cubicBezTo>
                  <a:cubicBezTo>
                    <a:pt x="2528473" y="426195"/>
                    <a:pt x="2545420" y="435706"/>
                    <a:pt x="2554013" y="441435"/>
                  </a:cubicBezTo>
                  <a:lnTo>
                    <a:pt x="2585544" y="435129"/>
                  </a:lnTo>
                  <a:cubicBezTo>
                    <a:pt x="2598124" y="432842"/>
                    <a:pt x="2610977" y="431924"/>
                    <a:pt x="2623382" y="428823"/>
                  </a:cubicBezTo>
                  <a:cubicBezTo>
                    <a:pt x="2636280" y="425599"/>
                    <a:pt x="2661219" y="416210"/>
                    <a:pt x="2661219" y="416210"/>
                  </a:cubicBezTo>
                  <a:cubicBezTo>
                    <a:pt x="2671729" y="405700"/>
                    <a:pt x="2678649" y="389379"/>
                    <a:pt x="2692750" y="384679"/>
                  </a:cubicBezTo>
                  <a:lnTo>
                    <a:pt x="2730587" y="372067"/>
                  </a:lnTo>
                  <a:cubicBezTo>
                    <a:pt x="2734791" y="367863"/>
                    <a:pt x="2740141" y="364552"/>
                    <a:pt x="2743200" y="359454"/>
                  </a:cubicBezTo>
                  <a:cubicBezTo>
                    <a:pt x="2746620" y="353754"/>
                    <a:pt x="2744806" y="345236"/>
                    <a:pt x="2749506" y="340536"/>
                  </a:cubicBezTo>
                  <a:cubicBezTo>
                    <a:pt x="2754206" y="335836"/>
                    <a:pt x="2762118" y="336331"/>
                    <a:pt x="2768424" y="334229"/>
                  </a:cubicBezTo>
                  <a:cubicBezTo>
                    <a:pt x="2789445" y="336331"/>
                    <a:pt x="2810722" y="336643"/>
                    <a:pt x="2831486" y="340536"/>
                  </a:cubicBezTo>
                  <a:cubicBezTo>
                    <a:pt x="2844553" y="342986"/>
                    <a:pt x="2856711" y="348944"/>
                    <a:pt x="2869324" y="353148"/>
                  </a:cubicBezTo>
                  <a:lnTo>
                    <a:pt x="2888242" y="359454"/>
                  </a:lnTo>
                  <a:cubicBezTo>
                    <a:pt x="2913144" y="351154"/>
                    <a:pt x="2900514" y="353148"/>
                    <a:pt x="2926080" y="353148"/>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rot="11175280">
              <a:off x="91672" y="2820155"/>
              <a:ext cx="2304071" cy="484775"/>
            </a:xfrm>
            <a:custGeom>
              <a:avLst/>
              <a:gdLst>
                <a:gd name="connsiteX0" fmla="*/ 0 w 2926080"/>
                <a:gd name="connsiteY0" fmla="*/ 50450 h 441435"/>
                <a:gd name="connsiteX1" fmla="*/ 31531 w 2926080"/>
                <a:gd name="connsiteY1" fmla="*/ 56756 h 441435"/>
                <a:gd name="connsiteX2" fmla="*/ 107205 w 2926080"/>
                <a:gd name="connsiteY2" fmla="*/ 63063 h 441435"/>
                <a:gd name="connsiteX3" fmla="*/ 113511 w 2926080"/>
                <a:gd name="connsiteY3" fmla="*/ 81981 h 441435"/>
                <a:gd name="connsiteX4" fmla="*/ 132430 w 2926080"/>
                <a:gd name="connsiteY4" fmla="*/ 88287 h 441435"/>
                <a:gd name="connsiteX5" fmla="*/ 170267 w 2926080"/>
                <a:gd name="connsiteY5" fmla="*/ 69369 h 441435"/>
                <a:gd name="connsiteX6" fmla="*/ 189186 w 2926080"/>
                <a:gd name="connsiteY6" fmla="*/ 63063 h 441435"/>
                <a:gd name="connsiteX7" fmla="*/ 201798 w 2926080"/>
                <a:gd name="connsiteY7" fmla="*/ 50450 h 441435"/>
                <a:gd name="connsiteX8" fmla="*/ 239635 w 2926080"/>
                <a:gd name="connsiteY8" fmla="*/ 37838 h 441435"/>
                <a:gd name="connsiteX9" fmla="*/ 264860 w 2926080"/>
                <a:gd name="connsiteY9" fmla="*/ 63063 h 441435"/>
                <a:gd name="connsiteX10" fmla="*/ 277473 w 2926080"/>
                <a:gd name="connsiteY10" fmla="*/ 75675 h 441435"/>
                <a:gd name="connsiteX11" fmla="*/ 296391 w 2926080"/>
                <a:gd name="connsiteY11" fmla="*/ 88287 h 441435"/>
                <a:gd name="connsiteX12" fmla="*/ 315310 w 2926080"/>
                <a:gd name="connsiteY12" fmla="*/ 126125 h 441435"/>
                <a:gd name="connsiteX13" fmla="*/ 334229 w 2926080"/>
                <a:gd name="connsiteY13" fmla="*/ 132431 h 441435"/>
                <a:gd name="connsiteX14" fmla="*/ 372066 w 2926080"/>
                <a:gd name="connsiteY14" fmla="*/ 126125 h 441435"/>
                <a:gd name="connsiteX15" fmla="*/ 378372 w 2926080"/>
                <a:gd name="connsiteY15" fmla="*/ 107206 h 441435"/>
                <a:gd name="connsiteX16" fmla="*/ 397291 w 2926080"/>
                <a:gd name="connsiteY16" fmla="*/ 88287 h 441435"/>
                <a:gd name="connsiteX17" fmla="*/ 416209 w 2926080"/>
                <a:gd name="connsiteY17" fmla="*/ 56756 h 441435"/>
                <a:gd name="connsiteX18" fmla="*/ 422515 w 2926080"/>
                <a:gd name="connsiteY18" fmla="*/ 37838 h 441435"/>
                <a:gd name="connsiteX19" fmla="*/ 460353 w 2926080"/>
                <a:gd name="connsiteY19" fmla="*/ 25225 h 441435"/>
                <a:gd name="connsiteX20" fmla="*/ 479271 w 2926080"/>
                <a:gd name="connsiteY20" fmla="*/ 12613 h 441435"/>
                <a:gd name="connsiteX21" fmla="*/ 498190 w 2926080"/>
                <a:gd name="connsiteY21" fmla="*/ 25225 h 441435"/>
                <a:gd name="connsiteX22" fmla="*/ 510802 w 2926080"/>
                <a:gd name="connsiteY22" fmla="*/ 63063 h 441435"/>
                <a:gd name="connsiteX23" fmla="*/ 542333 w 2926080"/>
                <a:gd name="connsiteY23" fmla="*/ 88287 h 441435"/>
                <a:gd name="connsiteX24" fmla="*/ 554946 w 2926080"/>
                <a:gd name="connsiteY24" fmla="*/ 100900 h 441435"/>
                <a:gd name="connsiteX25" fmla="*/ 592783 w 2926080"/>
                <a:gd name="connsiteY25" fmla="*/ 119818 h 441435"/>
                <a:gd name="connsiteX26" fmla="*/ 624314 w 2926080"/>
                <a:gd name="connsiteY26" fmla="*/ 138737 h 441435"/>
                <a:gd name="connsiteX27" fmla="*/ 630620 w 2926080"/>
                <a:gd name="connsiteY27" fmla="*/ 119818 h 441435"/>
                <a:gd name="connsiteX28" fmla="*/ 643233 w 2926080"/>
                <a:gd name="connsiteY28" fmla="*/ 107206 h 441435"/>
                <a:gd name="connsiteX29" fmla="*/ 674764 w 2926080"/>
                <a:gd name="connsiteY29" fmla="*/ 81981 h 441435"/>
                <a:gd name="connsiteX30" fmla="*/ 699989 w 2926080"/>
                <a:gd name="connsiteY30" fmla="*/ 50450 h 441435"/>
                <a:gd name="connsiteX31" fmla="*/ 718907 w 2926080"/>
                <a:gd name="connsiteY31" fmla="*/ 37838 h 441435"/>
                <a:gd name="connsiteX32" fmla="*/ 731520 w 2926080"/>
                <a:gd name="connsiteY32" fmla="*/ 25225 h 441435"/>
                <a:gd name="connsiteX33" fmla="*/ 750438 w 2926080"/>
                <a:gd name="connsiteY33" fmla="*/ 18919 h 441435"/>
                <a:gd name="connsiteX34" fmla="*/ 788275 w 2926080"/>
                <a:gd name="connsiteY34" fmla="*/ 0 h 441435"/>
                <a:gd name="connsiteX35" fmla="*/ 807194 w 2926080"/>
                <a:gd name="connsiteY35" fmla="*/ 6307 h 441435"/>
                <a:gd name="connsiteX36" fmla="*/ 832419 w 2926080"/>
                <a:gd name="connsiteY36" fmla="*/ 63063 h 441435"/>
                <a:gd name="connsiteX37" fmla="*/ 857644 w 2926080"/>
                <a:gd name="connsiteY37" fmla="*/ 94594 h 441435"/>
                <a:gd name="connsiteX38" fmla="*/ 895481 w 2926080"/>
                <a:gd name="connsiteY38" fmla="*/ 119818 h 441435"/>
                <a:gd name="connsiteX39" fmla="*/ 920706 w 2926080"/>
                <a:gd name="connsiteY39" fmla="*/ 145043 h 441435"/>
                <a:gd name="connsiteX40" fmla="*/ 927012 w 2926080"/>
                <a:gd name="connsiteY40" fmla="*/ 163962 h 441435"/>
                <a:gd name="connsiteX41" fmla="*/ 945931 w 2926080"/>
                <a:gd name="connsiteY41" fmla="*/ 176574 h 441435"/>
                <a:gd name="connsiteX42" fmla="*/ 958543 w 2926080"/>
                <a:gd name="connsiteY42" fmla="*/ 189187 h 441435"/>
                <a:gd name="connsiteX43" fmla="*/ 990074 w 2926080"/>
                <a:gd name="connsiteY43" fmla="*/ 220718 h 441435"/>
                <a:gd name="connsiteX44" fmla="*/ 1116198 w 2926080"/>
                <a:gd name="connsiteY44" fmla="*/ 201799 h 441435"/>
                <a:gd name="connsiteX45" fmla="*/ 1122504 w 2926080"/>
                <a:gd name="connsiteY45" fmla="*/ 182880 h 441435"/>
                <a:gd name="connsiteX46" fmla="*/ 1147729 w 2926080"/>
                <a:gd name="connsiteY46" fmla="*/ 151349 h 441435"/>
                <a:gd name="connsiteX47" fmla="*/ 1154035 w 2926080"/>
                <a:gd name="connsiteY47" fmla="*/ 132431 h 441435"/>
                <a:gd name="connsiteX48" fmla="*/ 1172954 w 2926080"/>
                <a:gd name="connsiteY48" fmla="*/ 126125 h 441435"/>
                <a:gd name="connsiteX49" fmla="*/ 1198179 w 2926080"/>
                <a:gd name="connsiteY49" fmla="*/ 100900 h 441435"/>
                <a:gd name="connsiteX50" fmla="*/ 1236016 w 2926080"/>
                <a:gd name="connsiteY50" fmla="*/ 88287 h 441435"/>
                <a:gd name="connsiteX51" fmla="*/ 1248629 w 2926080"/>
                <a:gd name="connsiteY51" fmla="*/ 75675 h 441435"/>
                <a:gd name="connsiteX52" fmla="*/ 1362140 w 2926080"/>
                <a:gd name="connsiteY52" fmla="*/ 81981 h 441435"/>
                <a:gd name="connsiteX53" fmla="*/ 1387365 w 2926080"/>
                <a:gd name="connsiteY53" fmla="*/ 113512 h 441435"/>
                <a:gd name="connsiteX54" fmla="*/ 1406284 w 2926080"/>
                <a:gd name="connsiteY54" fmla="*/ 119818 h 441435"/>
                <a:gd name="connsiteX55" fmla="*/ 1412590 w 2926080"/>
                <a:gd name="connsiteY55" fmla="*/ 138737 h 441435"/>
                <a:gd name="connsiteX56" fmla="*/ 1431509 w 2926080"/>
                <a:gd name="connsiteY56" fmla="*/ 145043 h 441435"/>
                <a:gd name="connsiteX57" fmla="*/ 1463040 w 2926080"/>
                <a:gd name="connsiteY57" fmla="*/ 163962 h 441435"/>
                <a:gd name="connsiteX58" fmla="*/ 1481958 w 2926080"/>
                <a:gd name="connsiteY58" fmla="*/ 176574 h 441435"/>
                <a:gd name="connsiteX59" fmla="*/ 1519795 w 2926080"/>
                <a:gd name="connsiteY59" fmla="*/ 189187 h 441435"/>
                <a:gd name="connsiteX60" fmla="*/ 1532408 w 2926080"/>
                <a:gd name="connsiteY60" fmla="*/ 201799 h 441435"/>
                <a:gd name="connsiteX61" fmla="*/ 1658532 w 2926080"/>
                <a:gd name="connsiteY61" fmla="*/ 201799 h 441435"/>
                <a:gd name="connsiteX62" fmla="*/ 1671144 w 2926080"/>
                <a:gd name="connsiteY62" fmla="*/ 182880 h 441435"/>
                <a:gd name="connsiteX63" fmla="*/ 1677451 w 2926080"/>
                <a:gd name="connsiteY63" fmla="*/ 151349 h 441435"/>
                <a:gd name="connsiteX64" fmla="*/ 1696369 w 2926080"/>
                <a:gd name="connsiteY64" fmla="*/ 138737 h 441435"/>
                <a:gd name="connsiteX65" fmla="*/ 1727900 w 2926080"/>
                <a:gd name="connsiteY65" fmla="*/ 119818 h 441435"/>
                <a:gd name="connsiteX66" fmla="*/ 1753125 w 2926080"/>
                <a:gd name="connsiteY66" fmla="*/ 151349 h 441435"/>
                <a:gd name="connsiteX67" fmla="*/ 1803575 w 2926080"/>
                <a:gd name="connsiteY67" fmla="*/ 195493 h 441435"/>
                <a:gd name="connsiteX68" fmla="*/ 1841412 w 2926080"/>
                <a:gd name="connsiteY68" fmla="*/ 208105 h 441435"/>
                <a:gd name="connsiteX69" fmla="*/ 1885555 w 2926080"/>
                <a:gd name="connsiteY69" fmla="*/ 220718 h 441435"/>
                <a:gd name="connsiteX70" fmla="*/ 1954924 w 2926080"/>
                <a:gd name="connsiteY70" fmla="*/ 227024 h 441435"/>
                <a:gd name="connsiteX71" fmla="*/ 1999067 w 2926080"/>
                <a:gd name="connsiteY71" fmla="*/ 233330 h 441435"/>
                <a:gd name="connsiteX72" fmla="*/ 2055823 w 2926080"/>
                <a:gd name="connsiteY72" fmla="*/ 252249 h 441435"/>
                <a:gd name="connsiteX73" fmla="*/ 2074742 w 2926080"/>
                <a:gd name="connsiteY73" fmla="*/ 258555 h 441435"/>
                <a:gd name="connsiteX74" fmla="*/ 2093660 w 2926080"/>
                <a:gd name="connsiteY74" fmla="*/ 271167 h 441435"/>
                <a:gd name="connsiteX75" fmla="*/ 2156722 w 2926080"/>
                <a:gd name="connsiteY75" fmla="*/ 290086 h 441435"/>
                <a:gd name="connsiteX76" fmla="*/ 2207172 w 2926080"/>
                <a:gd name="connsiteY76" fmla="*/ 296392 h 441435"/>
                <a:gd name="connsiteX77" fmla="*/ 2333296 w 2926080"/>
                <a:gd name="connsiteY77" fmla="*/ 315311 h 441435"/>
                <a:gd name="connsiteX78" fmla="*/ 2345909 w 2926080"/>
                <a:gd name="connsiteY78" fmla="*/ 327923 h 441435"/>
                <a:gd name="connsiteX79" fmla="*/ 2364827 w 2926080"/>
                <a:gd name="connsiteY79" fmla="*/ 334229 h 441435"/>
                <a:gd name="connsiteX80" fmla="*/ 2434195 w 2926080"/>
                <a:gd name="connsiteY80" fmla="*/ 353148 h 441435"/>
                <a:gd name="connsiteX81" fmla="*/ 2484645 w 2926080"/>
                <a:gd name="connsiteY81" fmla="*/ 378373 h 441435"/>
                <a:gd name="connsiteX82" fmla="*/ 2503564 w 2926080"/>
                <a:gd name="connsiteY82" fmla="*/ 384679 h 441435"/>
                <a:gd name="connsiteX83" fmla="*/ 2522482 w 2926080"/>
                <a:gd name="connsiteY83" fmla="*/ 416210 h 441435"/>
                <a:gd name="connsiteX84" fmla="*/ 2554013 w 2926080"/>
                <a:gd name="connsiteY84" fmla="*/ 441435 h 441435"/>
                <a:gd name="connsiteX85" fmla="*/ 2585544 w 2926080"/>
                <a:gd name="connsiteY85" fmla="*/ 435129 h 441435"/>
                <a:gd name="connsiteX86" fmla="*/ 2623382 w 2926080"/>
                <a:gd name="connsiteY86" fmla="*/ 428823 h 441435"/>
                <a:gd name="connsiteX87" fmla="*/ 2661219 w 2926080"/>
                <a:gd name="connsiteY87" fmla="*/ 416210 h 441435"/>
                <a:gd name="connsiteX88" fmla="*/ 2692750 w 2926080"/>
                <a:gd name="connsiteY88" fmla="*/ 384679 h 441435"/>
                <a:gd name="connsiteX89" fmla="*/ 2730587 w 2926080"/>
                <a:gd name="connsiteY89" fmla="*/ 372067 h 441435"/>
                <a:gd name="connsiteX90" fmla="*/ 2743200 w 2926080"/>
                <a:gd name="connsiteY90" fmla="*/ 359454 h 441435"/>
                <a:gd name="connsiteX91" fmla="*/ 2749506 w 2926080"/>
                <a:gd name="connsiteY91" fmla="*/ 340536 h 441435"/>
                <a:gd name="connsiteX92" fmla="*/ 2768424 w 2926080"/>
                <a:gd name="connsiteY92" fmla="*/ 334229 h 441435"/>
                <a:gd name="connsiteX93" fmla="*/ 2831486 w 2926080"/>
                <a:gd name="connsiteY93" fmla="*/ 340536 h 441435"/>
                <a:gd name="connsiteX94" fmla="*/ 2869324 w 2926080"/>
                <a:gd name="connsiteY94" fmla="*/ 353148 h 441435"/>
                <a:gd name="connsiteX95" fmla="*/ 2888242 w 2926080"/>
                <a:gd name="connsiteY95" fmla="*/ 359454 h 441435"/>
                <a:gd name="connsiteX96" fmla="*/ 2926080 w 2926080"/>
                <a:gd name="connsiteY96" fmla="*/ 353148 h 44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926080" h="441435">
                  <a:moveTo>
                    <a:pt x="0" y="50450"/>
                  </a:moveTo>
                  <a:cubicBezTo>
                    <a:pt x="10510" y="52552"/>
                    <a:pt x="20886" y="55504"/>
                    <a:pt x="31531" y="56756"/>
                  </a:cubicBezTo>
                  <a:cubicBezTo>
                    <a:pt x="56670" y="59714"/>
                    <a:pt x="83012" y="55619"/>
                    <a:pt x="107205" y="63063"/>
                  </a:cubicBezTo>
                  <a:cubicBezTo>
                    <a:pt x="113558" y="65018"/>
                    <a:pt x="108811" y="77281"/>
                    <a:pt x="113511" y="81981"/>
                  </a:cubicBezTo>
                  <a:cubicBezTo>
                    <a:pt x="118212" y="86681"/>
                    <a:pt x="126124" y="86185"/>
                    <a:pt x="132430" y="88287"/>
                  </a:cubicBezTo>
                  <a:cubicBezTo>
                    <a:pt x="179984" y="72436"/>
                    <a:pt x="121368" y="93818"/>
                    <a:pt x="170267" y="69369"/>
                  </a:cubicBezTo>
                  <a:cubicBezTo>
                    <a:pt x="176213" y="66396"/>
                    <a:pt x="182880" y="65165"/>
                    <a:pt x="189186" y="63063"/>
                  </a:cubicBezTo>
                  <a:cubicBezTo>
                    <a:pt x="193390" y="58859"/>
                    <a:pt x="196480" y="53109"/>
                    <a:pt x="201798" y="50450"/>
                  </a:cubicBezTo>
                  <a:cubicBezTo>
                    <a:pt x="213689" y="44504"/>
                    <a:pt x="239635" y="37838"/>
                    <a:pt x="239635" y="37838"/>
                  </a:cubicBezTo>
                  <a:lnTo>
                    <a:pt x="264860" y="63063"/>
                  </a:lnTo>
                  <a:cubicBezTo>
                    <a:pt x="269064" y="67267"/>
                    <a:pt x="272526" y="72377"/>
                    <a:pt x="277473" y="75675"/>
                  </a:cubicBezTo>
                  <a:lnTo>
                    <a:pt x="296391" y="88287"/>
                  </a:lnTo>
                  <a:cubicBezTo>
                    <a:pt x="300545" y="100748"/>
                    <a:pt x="304198" y="117235"/>
                    <a:pt x="315310" y="126125"/>
                  </a:cubicBezTo>
                  <a:cubicBezTo>
                    <a:pt x="320501" y="130278"/>
                    <a:pt x="327923" y="130329"/>
                    <a:pt x="334229" y="132431"/>
                  </a:cubicBezTo>
                  <a:cubicBezTo>
                    <a:pt x="346841" y="130329"/>
                    <a:pt x="360964" y="132469"/>
                    <a:pt x="372066" y="126125"/>
                  </a:cubicBezTo>
                  <a:cubicBezTo>
                    <a:pt x="377838" y="122827"/>
                    <a:pt x="374685" y="112737"/>
                    <a:pt x="378372" y="107206"/>
                  </a:cubicBezTo>
                  <a:cubicBezTo>
                    <a:pt x="383319" y="99785"/>
                    <a:pt x="390985" y="94593"/>
                    <a:pt x="397291" y="88287"/>
                  </a:cubicBezTo>
                  <a:cubicBezTo>
                    <a:pt x="415154" y="34697"/>
                    <a:pt x="390241" y="100037"/>
                    <a:pt x="416209" y="56756"/>
                  </a:cubicBezTo>
                  <a:cubicBezTo>
                    <a:pt x="419629" y="51056"/>
                    <a:pt x="417106" y="41702"/>
                    <a:pt x="422515" y="37838"/>
                  </a:cubicBezTo>
                  <a:cubicBezTo>
                    <a:pt x="433334" y="30111"/>
                    <a:pt x="449291" y="32600"/>
                    <a:pt x="460353" y="25225"/>
                  </a:cubicBezTo>
                  <a:lnTo>
                    <a:pt x="479271" y="12613"/>
                  </a:lnTo>
                  <a:cubicBezTo>
                    <a:pt x="485577" y="16817"/>
                    <a:pt x="494173" y="18798"/>
                    <a:pt x="498190" y="25225"/>
                  </a:cubicBezTo>
                  <a:cubicBezTo>
                    <a:pt x="505236" y="36499"/>
                    <a:pt x="501401" y="53662"/>
                    <a:pt x="510802" y="63063"/>
                  </a:cubicBezTo>
                  <a:cubicBezTo>
                    <a:pt x="541262" y="93520"/>
                    <a:pt x="502550" y="56461"/>
                    <a:pt x="542333" y="88287"/>
                  </a:cubicBezTo>
                  <a:cubicBezTo>
                    <a:pt x="546976" y="92001"/>
                    <a:pt x="550303" y="97186"/>
                    <a:pt x="554946" y="100900"/>
                  </a:cubicBezTo>
                  <a:cubicBezTo>
                    <a:pt x="572410" y="114871"/>
                    <a:pt x="572801" y="113158"/>
                    <a:pt x="592783" y="119818"/>
                  </a:cubicBezTo>
                  <a:cubicBezTo>
                    <a:pt x="597892" y="124928"/>
                    <a:pt x="613398" y="144195"/>
                    <a:pt x="624314" y="138737"/>
                  </a:cubicBezTo>
                  <a:cubicBezTo>
                    <a:pt x="630260" y="135764"/>
                    <a:pt x="627200" y="125518"/>
                    <a:pt x="630620" y="119818"/>
                  </a:cubicBezTo>
                  <a:cubicBezTo>
                    <a:pt x="633679" y="114720"/>
                    <a:pt x="638590" y="110920"/>
                    <a:pt x="643233" y="107206"/>
                  </a:cubicBezTo>
                  <a:cubicBezTo>
                    <a:pt x="661442" y="92639"/>
                    <a:pt x="661229" y="98899"/>
                    <a:pt x="674764" y="81981"/>
                  </a:cubicBezTo>
                  <a:cubicBezTo>
                    <a:pt x="689332" y="63771"/>
                    <a:pt x="683070" y="63986"/>
                    <a:pt x="699989" y="50450"/>
                  </a:cubicBezTo>
                  <a:cubicBezTo>
                    <a:pt x="705907" y="45715"/>
                    <a:pt x="712989" y="42573"/>
                    <a:pt x="718907" y="37838"/>
                  </a:cubicBezTo>
                  <a:cubicBezTo>
                    <a:pt x="723550" y="34124"/>
                    <a:pt x="726422" y="28284"/>
                    <a:pt x="731520" y="25225"/>
                  </a:cubicBezTo>
                  <a:cubicBezTo>
                    <a:pt x="737220" y="21805"/>
                    <a:pt x="744493" y="21892"/>
                    <a:pt x="750438" y="18919"/>
                  </a:cubicBezTo>
                  <a:cubicBezTo>
                    <a:pt x="799344" y="-5533"/>
                    <a:pt x="740718" y="15855"/>
                    <a:pt x="788275" y="0"/>
                  </a:cubicBezTo>
                  <a:cubicBezTo>
                    <a:pt x="794581" y="2102"/>
                    <a:pt x="802003" y="2154"/>
                    <a:pt x="807194" y="6307"/>
                  </a:cubicBezTo>
                  <a:cubicBezTo>
                    <a:pt x="825528" y="20975"/>
                    <a:pt x="820308" y="44897"/>
                    <a:pt x="832419" y="63063"/>
                  </a:cubicBezTo>
                  <a:cubicBezTo>
                    <a:pt x="840693" y="75474"/>
                    <a:pt x="845663" y="85608"/>
                    <a:pt x="857644" y="94594"/>
                  </a:cubicBezTo>
                  <a:cubicBezTo>
                    <a:pt x="869770" y="103689"/>
                    <a:pt x="884763" y="109100"/>
                    <a:pt x="895481" y="119818"/>
                  </a:cubicBezTo>
                  <a:lnTo>
                    <a:pt x="920706" y="145043"/>
                  </a:lnTo>
                  <a:cubicBezTo>
                    <a:pt x="922808" y="151349"/>
                    <a:pt x="922859" y="158771"/>
                    <a:pt x="927012" y="163962"/>
                  </a:cubicBezTo>
                  <a:cubicBezTo>
                    <a:pt x="931747" y="169880"/>
                    <a:pt x="940013" y="171839"/>
                    <a:pt x="945931" y="176574"/>
                  </a:cubicBezTo>
                  <a:cubicBezTo>
                    <a:pt x="950574" y="180288"/>
                    <a:pt x="954829" y="184544"/>
                    <a:pt x="958543" y="189187"/>
                  </a:cubicBezTo>
                  <a:cubicBezTo>
                    <a:pt x="982565" y="219215"/>
                    <a:pt x="957643" y="199097"/>
                    <a:pt x="990074" y="220718"/>
                  </a:cubicBezTo>
                  <a:cubicBezTo>
                    <a:pt x="1033160" y="177629"/>
                    <a:pt x="973304" y="231882"/>
                    <a:pt x="1116198" y="201799"/>
                  </a:cubicBezTo>
                  <a:cubicBezTo>
                    <a:pt x="1122703" y="200430"/>
                    <a:pt x="1119084" y="188580"/>
                    <a:pt x="1122504" y="182880"/>
                  </a:cubicBezTo>
                  <a:cubicBezTo>
                    <a:pt x="1157699" y="124223"/>
                    <a:pt x="1109865" y="227080"/>
                    <a:pt x="1147729" y="151349"/>
                  </a:cubicBezTo>
                  <a:cubicBezTo>
                    <a:pt x="1150702" y="145404"/>
                    <a:pt x="1149335" y="137131"/>
                    <a:pt x="1154035" y="132431"/>
                  </a:cubicBezTo>
                  <a:cubicBezTo>
                    <a:pt x="1158736" y="127731"/>
                    <a:pt x="1166648" y="128227"/>
                    <a:pt x="1172954" y="126125"/>
                  </a:cubicBezTo>
                  <a:cubicBezTo>
                    <a:pt x="1181362" y="117717"/>
                    <a:pt x="1186898" y="104660"/>
                    <a:pt x="1198179" y="100900"/>
                  </a:cubicBezTo>
                  <a:lnTo>
                    <a:pt x="1236016" y="88287"/>
                  </a:lnTo>
                  <a:cubicBezTo>
                    <a:pt x="1240220" y="84083"/>
                    <a:pt x="1242691" y="75972"/>
                    <a:pt x="1248629" y="75675"/>
                  </a:cubicBezTo>
                  <a:cubicBezTo>
                    <a:pt x="1286477" y="73783"/>
                    <a:pt x="1324664" y="76359"/>
                    <a:pt x="1362140" y="81981"/>
                  </a:cubicBezTo>
                  <a:cubicBezTo>
                    <a:pt x="1370052" y="83168"/>
                    <a:pt x="1384278" y="111042"/>
                    <a:pt x="1387365" y="113512"/>
                  </a:cubicBezTo>
                  <a:cubicBezTo>
                    <a:pt x="1392556" y="117665"/>
                    <a:pt x="1399978" y="117716"/>
                    <a:pt x="1406284" y="119818"/>
                  </a:cubicBezTo>
                  <a:cubicBezTo>
                    <a:pt x="1408386" y="126124"/>
                    <a:pt x="1407890" y="134037"/>
                    <a:pt x="1412590" y="138737"/>
                  </a:cubicBezTo>
                  <a:cubicBezTo>
                    <a:pt x="1417290" y="143437"/>
                    <a:pt x="1425809" y="141623"/>
                    <a:pt x="1431509" y="145043"/>
                  </a:cubicBezTo>
                  <a:cubicBezTo>
                    <a:pt x="1474791" y="171013"/>
                    <a:pt x="1409445" y="146098"/>
                    <a:pt x="1463040" y="163962"/>
                  </a:cubicBezTo>
                  <a:cubicBezTo>
                    <a:pt x="1469346" y="168166"/>
                    <a:pt x="1475032" y="173496"/>
                    <a:pt x="1481958" y="176574"/>
                  </a:cubicBezTo>
                  <a:cubicBezTo>
                    <a:pt x="1494107" y="181974"/>
                    <a:pt x="1519795" y="189187"/>
                    <a:pt x="1519795" y="189187"/>
                  </a:cubicBezTo>
                  <a:cubicBezTo>
                    <a:pt x="1523999" y="193391"/>
                    <a:pt x="1526841" y="199711"/>
                    <a:pt x="1532408" y="201799"/>
                  </a:cubicBezTo>
                  <a:cubicBezTo>
                    <a:pt x="1568109" y="215187"/>
                    <a:pt x="1629572" y="203867"/>
                    <a:pt x="1658532" y="201799"/>
                  </a:cubicBezTo>
                  <a:cubicBezTo>
                    <a:pt x="1662736" y="195493"/>
                    <a:pt x="1668483" y="189977"/>
                    <a:pt x="1671144" y="182880"/>
                  </a:cubicBezTo>
                  <a:cubicBezTo>
                    <a:pt x="1674908" y="172844"/>
                    <a:pt x="1672133" y="160655"/>
                    <a:pt x="1677451" y="151349"/>
                  </a:cubicBezTo>
                  <a:cubicBezTo>
                    <a:pt x="1681211" y="144769"/>
                    <a:pt x="1690451" y="143471"/>
                    <a:pt x="1696369" y="138737"/>
                  </a:cubicBezTo>
                  <a:cubicBezTo>
                    <a:pt x="1721102" y="118951"/>
                    <a:pt x="1695047" y="130771"/>
                    <a:pt x="1727900" y="119818"/>
                  </a:cubicBezTo>
                  <a:cubicBezTo>
                    <a:pt x="1768056" y="133205"/>
                    <a:pt x="1728238" y="114019"/>
                    <a:pt x="1753125" y="151349"/>
                  </a:cubicBezTo>
                  <a:cubicBezTo>
                    <a:pt x="1759623" y="161096"/>
                    <a:pt x="1787786" y="188476"/>
                    <a:pt x="1803575" y="195493"/>
                  </a:cubicBezTo>
                  <a:cubicBezTo>
                    <a:pt x="1815724" y="200892"/>
                    <a:pt x="1828800" y="203901"/>
                    <a:pt x="1841412" y="208105"/>
                  </a:cubicBezTo>
                  <a:cubicBezTo>
                    <a:pt x="1854386" y="212430"/>
                    <a:pt x="1872352" y="218958"/>
                    <a:pt x="1885555" y="220718"/>
                  </a:cubicBezTo>
                  <a:cubicBezTo>
                    <a:pt x="1908570" y="223787"/>
                    <a:pt x="1931848" y="224460"/>
                    <a:pt x="1954924" y="227024"/>
                  </a:cubicBezTo>
                  <a:cubicBezTo>
                    <a:pt x="1969697" y="228665"/>
                    <a:pt x="1984353" y="231228"/>
                    <a:pt x="1999067" y="233330"/>
                  </a:cubicBezTo>
                  <a:lnTo>
                    <a:pt x="2055823" y="252249"/>
                  </a:lnTo>
                  <a:lnTo>
                    <a:pt x="2074742" y="258555"/>
                  </a:lnTo>
                  <a:cubicBezTo>
                    <a:pt x="2081048" y="262759"/>
                    <a:pt x="2086734" y="268089"/>
                    <a:pt x="2093660" y="271167"/>
                  </a:cubicBezTo>
                  <a:cubicBezTo>
                    <a:pt x="2103753" y="275653"/>
                    <a:pt x="2142046" y="287640"/>
                    <a:pt x="2156722" y="290086"/>
                  </a:cubicBezTo>
                  <a:cubicBezTo>
                    <a:pt x="2173439" y="292872"/>
                    <a:pt x="2190355" y="294290"/>
                    <a:pt x="2207172" y="296392"/>
                  </a:cubicBezTo>
                  <a:cubicBezTo>
                    <a:pt x="2272999" y="318335"/>
                    <a:pt x="2231748" y="308058"/>
                    <a:pt x="2333296" y="315311"/>
                  </a:cubicBezTo>
                  <a:cubicBezTo>
                    <a:pt x="2337500" y="319515"/>
                    <a:pt x="2340811" y="324864"/>
                    <a:pt x="2345909" y="327923"/>
                  </a:cubicBezTo>
                  <a:cubicBezTo>
                    <a:pt x="2351609" y="331343"/>
                    <a:pt x="2358414" y="332480"/>
                    <a:pt x="2364827" y="334229"/>
                  </a:cubicBezTo>
                  <a:cubicBezTo>
                    <a:pt x="2443062" y="355566"/>
                    <a:pt x="2390651" y="338633"/>
                    <a:pt x="2434195" y="353148"/>
                  </a:cubicBezTo>
                  <a:cubicBezTo>
                    <a:pt x="2456209" y="375160"/>
                    <a:pt x="2441168" y="363881"/>
                    <a:pt x="2484645" y="378373"/>
                  </a:cubicBezTo>
                  <a:lnTo>
                    <a:pt x="2503564" y="384679"/>
                  </a:lnTo>
                  <a:cubicBezTo>
                    <a:pt x="2535523" y="416641"/>
                    <a:pt x="2497920" y="375275"/>
                    <a:pt x="2522482" y="416210"/>
                  </a:cubicBezTo>
                  <a:cubicBezTo>
                    <a:pt x="2528473" y="426195"/>
                    <a:pt x="2545420" y="435706"/>
                    <a:pt x="2554013" y="441435"/>
                  </a:cubicBezTo>
                  <a:lnTo>
                    <a:pt x="2585544" y="435129"/>
                  </a:lnTo>
                  <a:cubicBezTo>
                    <a:pt x="2598124" y="432842"/>
                    <a:pt x="2610977" y="431924"/>
                    <a:pt x="2623382" y="428823"/>
                  </a:cubicBezTo>
                  <a:cubicBezTo>
                    <a:pt x="2636280" y="425599"/>
                    <a:pt x="2661219" y="416210"/>
                    <a:pt x="2661219" y="416210"/>
                  </a:cubicBezTo>
                  <a:cubicBezTo>
                    <a:pt x="2671729" y="405700"/>
                    <a:pt x="2678649" y="389379"/>
                    <a:pt x="2692750" y="384679"/>
                  </a:cubicBezTo>
                  <a:lnTo>
                    <a:pt x="2730587" y="372067"/>
                  </a:lnTo>
                  <a:cubicBezTo>
                    <a:pt x="2734791" y="367863"/>
                    <a:pt x="2740141" y="364552"/>
                    <a:pt x="2743200" y="359454"/>
                  </a:cubicBezTo>
                  <a:cubicBezTo>
                    <a:pt x="2746620" y="353754"/>
                    <a:pt x="2744806" y="345236"/>
                    <a:pt x="2749506" y="340536"/>
                  </a:cubicBezTo>
                  <a:cubicBezTo>
                    <a:pt x="2754206" y="335836"/>
                    <a:pt x="2762118" y="336331"/>
                    <a:pt x="2768424" y="334229"/>
                  </a:cubicBezTo>
                  <a:cubicBezTo>
                    <a:pt x="2789445" y="336331"/>
                    <a:pt x="2810722" y="336643"/>
                    <a:pt x="2831486" y="340536"/>
                  </a:cubicBezTo>
                  <a:cubicBezTo>
                    <a:pt x="2844553" y="342986"/>
                    <a:pt x="2856711" y="348944"/>
                    <a:pt x="2869324" y="353148"/>
                  </a:cubicBezTo>
                  <a:lnTo>
                    <a:pt x="2888242" y="359454"/>
                  </a:lnTo>
                  <a:cubicBezTo>
                    <a:pt x="2913144" y="351154"/>
                    <a:pt x="2900514" y="353148"/>
                    <a:pt x="2926080" y="353148"/>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548396" y="-123986"/>
              <a:ext cx="3076411" cy="3843579"/>
            </a:xfrm>
            <a:custGeom>
              <a:avLst/>
              <a:gdLst>
                <a:gd name="connsiteX0" fmla="*/ 0 w 5479677"/>
                <a:gd name="connsiteY0" fmla="*/ 2293749 h 2293749"/>
                <a:gd name="connsiteX1" fmla="*/ 69742 w 5479677"/>
                <a:gd name="connsiteY1" fmla="*/ 2270502 h 2293749"/>
                <a:gd name="connsiteX2" fmla="*/ 131735 w 5479677"/>
                <a:gd name="connsiteY2" fmla="*/ 2239505 h 2293749"/>
                <a:gd name="connsiteX3" fmla="*/ 185979 w 5479677"/>
                <a:gd name="connsiteY3" fmla="*/ 2208509 h 2293749"/>
                <a:gd name="connsiteX4" fmla="*/ 240223 w 5479677"/>
                <a:gd name="connsiteY4" fmla="*/ 2193010 h 2293749"/>
                <a:gd name="connsiteX5" fmla="*/ 255722 w 5479677"/>
                <a:gd name="connsiteY5" fmla="*/ 2177512 h 2293749"/>
                <a:gd name="connsiteX6" fmla="*/ 309966 w 5479677"/>
                <a:gd name="connsiteY6" fmla="*/ 2162014 h 2293749"/>
                <a:gd name="connsiteX7" fmla="*/ 333213 w 5479677"/>
                <a:gd name="connsiteY7" fmla="*/ 2154264 h 2293749"/>
                <a:gd name="connsiteX8" fmla="*/ 519193 w 5479677"/>
                <a:gd name="connsiteY8" fmla="*/ 2138766 h 2293749"/>
                <a:gd name="connsiteX9" fmla="*/ 565688 w 5479677"/>
                <a:gd name="connsiteY9" fmla="*/ 2131017 h 2293749"/>
                <a:gd name="connsiteX10" fmla="*/ 720671 w 5479677"/>
                <a:gd name="connsiteY10" fmla="*/ 2115519 h 2293749"/>
                <a:gd name="connsiteX11" fmla="*/ 767166 w 5479677"/>
                <a:gd name="connsiteY11" fmla="*/ 2107770 h 2293749"/>
                <a:gd name="connsiteX12" fmla="*/ 821410 w 5479677"/>
                <a:gd name="connsiteY12" fmla="*/ 2084522 h 2293749"/>
                <a:gd name="connsiteX13" fmla="*/ 852406 w 5479677"/>
                <a:gd name="connsiteY13" fmla="*/ 2069024 h 2293749"/>
                <a:gd name="connsiteX14" fmla="*/ 891152 w 5479677"/>
                <a:gd name="connsiteY14" fmla="*/ 2061275 h 2293749"/>
                <a:gd name="connsiteX15" fmla="*/ 976393 w 5479677"/>
                <a:gd name="connsiteY15" fmla="*/ 2030278 h 2293749"/>
                <a:gd name="connsiteX16" fmla="*/ 1007389 w 5479677"/>
                <a:gd name="connsiteY16" fmla="*/ 2022529 h 2293749"/>
                <a:gd name="connsiteX17" fmla="*/ 1069383 w 5479677"/>
                <a:gd name="connsiteY17" fmla="*/ 2014780 h 2293749"/>
                <a:gd name="connsiteX18" fmla="*/ 1154623 w 5479677"/>
                <a:gd name="connsiteY18" fmla="*/ 1999281 h 2293749"/>
                <a:gd name="connsiteX19" fmla="*/ 1177871 w 5479677"/>
                <a:gd name="connsiteY19" fmla="*/ 1991532 h 2293749"/>
                <a:gd name="connsiteX20" fmla="*/ 1247613 w 5479677"/>
                <a:gd name="connsiteY20" fmla="*/ 1976034 h 2293749"/>
                <a:gd name="connsiteX21" fmla="*/ 1309606 w 5479677"/>
                <a:gd name="connsiteY21" fmla="*/ 1945037 h 2293749"/>
                <a:gd name="connsiteX22" fmla="*/ 1340603 w 5479677"/>
                <a:gd name="connsiteY22" fmla="*/ 1929539 h 2293749"/>
                <a:gd name="connsiteX23" fmla="*/ 1387098 w 5479677"/>
                <a:gd name="connsiteY23" fmla="*/ 1914041 h 2293749"/>
                <a:gd name="connsiteX24" fmla="*/ 1402596 w 5479677"/>
                <a:gd name="connsiteY24" fmla="*/ 1883044 h 2293749"/>
                <a:gd name="connsiteX25" fmla="*/ 1433593 w 5479677"/>
                <a:gd name="connsiteY25" fmla="*/ 1867546 h 2293749"/>
                <a:gd name="connsiteX26" fmla="*/ 1456840 w 5479677"/>
                <a:gd name="connsiteY26" fmla="*/ 1852048 h 2293749"/>
                <a:gd name="connsiteX27" fmla="*/ 1472339 w 5479677"/>
                <a:gd name="connsiteY27" fmla="*/ 1836549 h 2293749"/>
                <a:gd name="connsiteX28" fmla="*/ 1503335 w 5479677"/>
                <a:gd name="connsiteY28" fmla="*/ 1813302 h 2293749"/>
                <a:gd name="connsiteX29" fmla="*/ 1542081 w 5479677"/>
                <a:gd name="connsiteY29" fmla="*/ 1782305 h 2293749"/>
                <a:gd name="connsiteX30" fmla="*/ 1650569 w 5479677"/>
                <a:gd name="connsiteY30" fmla="*/ 1735810 h 2293749"/>
                <a:gd name="connsiteX31" fmla="*/ 1689315 w 5479677"/>
                <a:gd name="connsiteY31" fmla="*/ 1728061 h 2293749"/>
                <a:gd name="connsiteX32" fmla="*/ 1720312 w 5479677"/>
                <a:gd name="connsiteY32" fmla="*/ 1720312 h 2293749"/>
                <a:gd name="connsiteX33" fmla="*/ 1774556 w 5479677"/>
                <a:gd name="connsiteY33" fmla="*/ 1712563 h 2293749"/>
                <a:gd name="connsiteX34" fmla="*/ 1813301 w 5479677"/>
                <a:gd name="connsiteY34" fmla="*/ 1704814 h 2293749"/>
                <a:gd name="connsiteX35" fmla="*/ 1952786 w 5479677"/>
                <a:gd name="connsiteY35" fmla="*/ 1697064 h 2293749"/>
                <a:gd name="connsiteX36" fmla="*/ 2007030 w 5479677"/>
                <a:gd name="connsiteY36" fmla="*/ 1681566 h 2293749"/>
                <a:gd name="connsiteX37" fmla="*/ 2053525 w 5479677"/>
                <a:gd name="connsiteY37" fmla="*/ 1673817 h 2293749"/>
                <a:gd name="connsiteX38" fmla="*/ 2076773 w 5479677"/>
                <a:gd name="connsiteY38" fmla="*/ 1666068 h 2293749"/>
                <a:gd name="connsiteX39" fmla="*/ 2138766 w 5479677"/>
                <a:gd name="connsiteY39" fmla="*/ 1650570 h 2293749"/>
                <a:gd name="connsiteX40" fmla="*/ 2162013 w 5479677"/>
                <a:gd name="connsiteY40" fmla="*/ 1635071 h 2293749"/>
                <a:gd name="connsiteX41" fmla="*/ 2216257 w 5479677"/>
                <a:gd name="connsiteY41" fmla="*/ 1619573 h 2293749"/>
                <a:gd name="connsiteX42" fmla="*/ 2301498 w 5479677"/>
                <a:gd name="connsiteY42" fmla="*/ 1580827 h 2293749"/>
                <a:gd name="connsiteX43" fmla="*/ 2324745 w 5479677"/>
                <a:gd name="connsiteY43" fmla="*/ 1573078 h 2293749"/>
                <a:gd name="connsiteX44" fmla="*/ 2386739 w 5479677"/>
                <a:gd name="connsiteY44" fmla="*/ 1557580 h 2293749"/>
                <a:gd name="connsiteX45" fmla="*/ 2510725 w 5479677"/>
                <a:gd name="connsiteY45" fmla="*/ 1534332 h 2293749"/>
                <a:gd name="connsiteX46" fmla="*/ 2564969 w 5479677"/>
                <a:gd name="connsiteY46" fmla="*/ 1503336 h 2293749"/>
                <a:gd name="connsiteX47" fmla="*/ 2595966 w 5479677"/>
                <a:gd name="connsiteY47" fmla="*/ 1480088 h 2293749"/>
                <a:gd name="connsiteX48" fmla="*/ 2626962 w 5479677"/>
                <a:gd name="connsiteY48" fmla="*/ 1464590 h 2293749"/>
                <a:gd name="connsiteX49" fmla="*/ 2657959 w 5479677"/>
                <a:gd name="connsiteY49" fmla="*/ 1441342 h 2293749"/>
                <a:gd name="connsiteX50" fmla="*/ 2712203 w 5479677"/>
                <a:gd name="connsiteY50" fmla="*/ 1425844 h 2293749"/>
                <a:gd name="connsiteX51" fmla="*/ 2812942 w 5479677"/>
                <a:gd name="connsiteY51" fmla="*/ 1371600 h 2293749"/>
                <a:gd name="connsiteX52" fmla="*/ 2843939 w 5479677"/>
                <a:gd name="connsiteY52" fmla="*/ 1363851 h 2293749"/>
                <a:gd name="connsiteX53" fmla="*/ 2882684 w 5479677"/>
                <a:gd name="connsiteY53" fmla="*/ 1340603 h 2293749"/>
                <a:gd name="connsiteX54" fmla="*/ 2967925 w 5479677"/>
                <a:gd name="connsiteY54" fmla="*/ 1309607 h 2293749"/>
                <a:gd name="connsiteX55" fmla="*/ 3029918 w 5479677"/>
                <a:gd name="connsiteY55" fmla="*/ 1294109 h 2293749"/>
                <a:gd name="connsiteX56" fmla="*/ 3053166 w 5479677"/>
                <a:gd name="connsiteY56" fmla="*/ 1278610 h 2293749"/>
                <a:gd name="connsiteX57" fmla="*/ 3138406 w 5479677"/>
                <a:gd name="connsiteY57" fmla="*/ 1255363 h 2293749"/>
                <a:gd name="connsiteX58" fmla="*/ 3161654 w 5479677"/>
                <a:gd name="connsiteY58" fmla="*/ 1247614 h 2293749"/>
                <a:gd name="connsiteX59" fmla="*/ 3239145 w 5479677"/>
                <a:gd name="connsiteY59" fmla="*/ 1232115 h 2293749"/>
                <a:gd name="connsiteX60" fmla="*/ 3308888 w 5479677"/>
                <a:gd name="connsiteY60" fmla="*/ 1208868 h 2293749"/>
                <a:gd name="connsiteX61" fmla="*/ 3448373 w 5479677"/>
                <a:gd name="connsiteY61" fmla="*/ 1193370 h 2293749"/>
                <a:gd name="connsiteX62" fmla="*/ 3549112 w 5479677"/>
                <a:gd name="connsiteY62" fmla="*/ 1162373 h 2293749"/>
                <a:gd name="connsiteX63" fmla="*/ 3603356 w 5479677"/>
                <a:gd name="connsiteY63" fmla="*/ 1146875 h 2293749"/>
                <a:gd name="connsiteX64" fmla="*/ 3642101 w 5479677"/>
                <a:gd name="connsiteY64" fmla="*/ 1123627 h 2293749"/>
                <a:gd name="connsiteX65" fmla="*/ 3673098 w 5479677"/>
                <a:gd name="connsiteY65" fmla="*/ 1100380 h 2293749"/>
                <a:gd name="connsiteX66" fmla="*/ 3688596 w 5479677"/>
                <a:gd name="connsiteY66" fmla="*/ 1084881 h 2293749"/>
                <a:gd name="connsiteX67" fmla="*/ 3727342 w 5479677"/>
                <a:gd name="connsiteY67" fmla="*/ 1053885 h 2293749"/>
                <a:gd name="connsiteX68" fmla="*/ 3758339 w 5479677"/>
                <a:gd name="connsiteY68" fmla="*/ 1022888 h 2293749"/>
                <a:gd name="connsiteX69" fmla="*/ 3789335 w 5479677"/>
                <a:gd name="connsiteY69" fmla="*/ 1007390 h 2293749"/>
                <a:gd name="connsiteX70" fmla="*/ 3835830 w 5479677"/>
                <a:gd name="connsiteY70" fmla="*/ 953146 h 2293749"/>
                <a:gd name="connsiteX71" fmla="*/ 3859078 w 5479677"/>
                <a:gd name="connsiteY71" fmla="*/ 937648 h 2293749"/>
                <a:gd name="connsiteX72" fmla="*/ 3874576 w 5479677"/>
                <a:gd name="connsiteY72" fmla="*/ 914400 h 2293749"/>
                <a:gd name="connsiteX73" fmla="*/ 3928820 w 5479677"/>
                <a:gd name="connsiteY73" fmla="*/ 875654 h 2293749"/>
                <a:gd name="connsiteX74" fmla="*/ 3944318 w 5479677"/>
                <a:gd name="connsiteY74" fmla="*/ 852407 h 2293749"/>
                <a:gd name="connsiteX75" fmla="*/ 3990813 w 5479677"/>
                <a:gd name="connsiteY75" fmla="*/ 836909 h 2293749"/>
                <a:gd name="connsiteX76" fmla="*/ 4029559 w 5479677"/>
                <a:gd name="connsiteY76" fmla="*/ 805912 h 2293749"/>
                <a:gd name="connsiteX77" fmla="*/ 4068305 w 5479677"/>
                <a:gd name="connsiteY77" fmla="*/ 790414 h 2293749"/>
                <a:gd name="connsiteX78" fmla="*/ 4130298 w 5479677"/>
                <a:gd name="connsiteY78" fmla="*/ 751668 h 2293749"/>
                <a:gd name="connsiteX79" fmla="*/ 4176793 w 5479677"/>
                <a:gd name="connsiteY79" fmla="*/ 712922 h 2293749"/>
                <a:gd name="connsiteX80" fmla="*/ 4207789 w 5479677"/>
                <a:gd name="connsiteY80" fmla="*/ 697424 h 2293749"/>
                <a:gd name="connsiteX81" fmla="*/ 4231037 w 5479677"/>
                <a:gd name="connsiteY81" fmla="*/ 681925 h 2293749"/>
                <a:gd name="connsiteX82" fmla="*/ 4285281 w 5479677"/>
                <a:gd name="connsiteY82" fmla="*/ 658678 h 2293749"/>
                <a:gd name="connsiteX83" fmla="*/ 4347274 w 5479677"/>
                <a:gd name="connsiteY83" fmla="*/ 612183 h 2293749"/>
                <a:gd name="connsiteX84" fmla="*/ 4378271 w 5479677"/>
                <a:gd name="connsiteY84" fmla="*/ 588936 h 2293749"/>
                <a:gd name="connsiteX85" fmla="*/ 4393769 w 5479677"/>
                <a:gd name="connsiteY85" fmla="*/ 573437 h 2293749"/>
                <a:gd name="connsiteX86" fmla="*/ 4424766 w 5479677"/>
                <a:gd name="connsiteY86" fmla="*/ 557939 h 2293749"/>
                <a:gd name="connsiteX87" fmla="*/ 4455762 w 5479677"/>
                <a:gd name="connsiteY87" fmla="*/ 534692 h 2293749"/>
                <a:gd name="connsiteX88" fmla="*/ 4502257 w 5479677"/>
                <a:gd name="connsiteY88" fmla="*/ 495946 h 2293749"/>
                <a:gd name="connsiteX89" fmla="*/ 4587498 w 5479677"/>
                <a:gd name="connsiteY89" fmla="*/ 472698 h 2293749"/>
                <a:gd name="connsiteX90" fmla="*/ 4649491 w 5479677"/>
                <a:gd name="connsiteY90" fmla="*/ 441702 h 2293749"/>
                <a:gd name="connsiteX91" fmla="*/ 4719234 w 5479677"/>
                <a:gd name="connsiteY91" fmla="*/ 426203 h 2293749"/>
                <a:gd name="connsiteX92" fmla="*/ 4742481 w 5479677"/>
                <a:gd name="connsiteY92" fmla="*/ 418454 h 2293749"/>
                <a:gd name="connsiteX93" fmla="*/ 4804474 w 5479677"/>
                <a:gd name="connsiteY93" fmla="*/ 387458 h 2293749"/>
                <a:gd name="connsiteX94" fmla="*/ 4850969 w 5479677"/>
                <a:gd name="connsiteY94" fmla="*/ 348712 h 2293749"/>
                <a:gd name="connsiteX95" fmla="*/ 4881966 w 5479677"/>
                <a:gd name="connsiteY95" fmla="*/ 340963 h 2293749"/>
                <a:gd name="connsiteX96" fmla="*/ 4920712 w 5479677"/>
                <a:gd name="connsiteY96" fmla="*/ 317715 h 2293749"/>
                <a:gd name="connsiteX97" fmla="*/ 4974956 w 5479677"/>
                <a:gd name="connsiteY97" fmla="*/ 286719 h 2293749"/>
                <a:gd name="connsiteX98" fmla="*/ 4998203 w 5479677"/>
                <a:gd name="connsiteY98" fmla="*/ 278970 h 2293749"/>
                <a:gd name="connsiteX99" fmla="*/ 5044698 w 5479677"/>
                <a:gd name="connsiteY99" fmla="*/ 240224 h 2293749"/>
                <a:gd name="connsiteX100" fmla="*/ 5122189 w 5479677"/>
                <a:gd name="connsiteY100" fmla="*/ 178231 h 2293749"/>
                <a:gd name="connsiteX101" fmla="*/ 5191932 w 5479677"/>
                <a:gd name="connsiteY101" fmla="*/ 154983 h 2293749"/>
                <a:gd name="connsiteX102" fmla="*/ 5215179 w 5479677"/>
                <a:gd name="connsiteY102" fmla="*/ 147234 h 2293749"/>
                <a:gd name="connsiteX103" fmla="*/ 5261674 w 5479677"/>
                <a:gd name="connsiteY103" fmla="*/ 123987 h 2293749"/>
                <a:gd name="connsiteX104" fmla="*/ 5284922 w 5479677"/>
                <a:gd name="connsiteY104" fmla="*/ 108488 h 2293749"/>
                <a:gd name="connsiteX105" fmla="*/ 5331417 w 5479677"/>
                <a:gd name="connsiteY105" fmla="*/ 92990 h 2293749"/>
                <a:gd name="connsiteX106" fmla="*/ 5354664 w 5479677"/>
                <a:gd name="connsiteY106" fmla="*/ 77492 h 2293749"/>
                <a:gd name="connsiteX107" fmla="*/ 5370162 w 5479677"/>
                <a:gd name="connsiteY107" fmla="*/ 61993 h 2293749"/>
                <a:gd name="connsiteX108" fmla="*/ 5393410 w 5479677"/>
                <a:gd name="connsiteY108" fmla="*/ 54244 h 2293749"/>
                <a:gd name="connsiteX109" fmla="*/ 5424406 w 5479677"/>
                <a:gd name="connsiteY109" fmla="*/ 23248 h 2293749"/>
                <a:gd name="connsiteX110" fmla="*/ 5478651 w 5479677"/>
                <a:gd name="connsiteY110" fmla="*/ 7749 h 2293749"/>
                <a:gd name="connsiteX111" fmla="*/ 5478651 w 5479677"/>
                <a:gd name="connsiteY111" fmla="*/ 0 h 2293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5479677" h="2293749">
                  <a:moveTo>
                    <a:pt x="0" y="2293749"/>
                  </a:moveTo>
                  <a:cubicBezTo>
                    <a:pt x="23247" y="2286000"/>
                    <a:pt x="47083" y="2279832"/>
                    <a:pt x="69742" y="2270502"/>
                  </a:cubicBezTo>
                  <a:cubicBezTo>
                    <a:pt x="91105" y="2261705"/>
                    <a:pt x="111453" y="2250568"/>
                    <a:pt x="131735" y="2239505"/>
                  </a:cubicBezTo>
                  <a:cubicBezTo>
                    <a:pt x="179291" y="2213565"/>
                    <a:pt x="128424" y="2233176"/>
                    <a:pt x="185979" y="2208509"/>
                  </a:cubicBezTo>
                  <a:cubicBezTo>
                    <a:pt x="201547" y="2201837"/>
                    <a:pt x="224487" y="2196944"/>
                    <a:pt x="240223" y="2193010"/>
                  </a:cubicBezTo>
                  <a:cubicBezTo>
                    <a:pt x="245389" y="2187844"/>
                    <a:pt x="249457" y="2181271"/>
                    <a:pt x="255722" y="2177512"/>
                  </a:cubicBezTo>
                  <a:cubicBezTo>
                    <a:pt x="264169" y="2172444"/>
                    <a:pt x="303517" y="2163857"/>
                    <a:pt x="309966" y="2162014"/>
                  </a:cubicBezTo>
                  <a:cubicBezTo>
                    <a:pt x="317820" y="2159770"/>
                    <a:pt x="325156" y="2155607"/>
                    <a:pt x="333213" y="2154264"/>
                  </a:cubicBezTo>
                  <a:cubicBezTo>
                    <a:pt x="381357" y="2146240"/>
                    <a:pt x="479546" y="2141409"/>
                    <a:pt x="519193" y="2138766"/>
                  </a:cubicBezTo>
                  <a:cubicBezTo>
                    <a:pt x="534691" y="2136183"/>
                    <a:pt x="550079" y="2132818"/>
                    <a:pt x="565688" y="2131017"/>
                  </a:cubicBezTo>
                  <a:cubicBezTo>
                    <a:pt x="617264" y="2125066"/>
                    <a:pt x="669459" y="2124054"/>
                    <a:pt x="720671" y="2115519"/>
                  </a:cubicBezTo>
                  <a:lnTo>
                    <a:pt x="767166" y="2107770"/>
                  </a:lnTo>
                  <a:cubicBezTo>
                    <a:pt x="869936" y="2056382"/>
                    <a:pt x="741616" y="2118719"/>
                    <a:pt x="821410" y="2084522"/>
                  </a:cubicBezTo>
                  <a:cubicBezTo>
                    <a:pt x="832028" y="2079972"/>
                    <a:pt x="841447" y="2072677"/>
                    <a:pt x="852406" y="2069024"/>
                  </a:cubicBezTo>
                  <a:cubicBezTo>
                    <a:pt x="864901" y="2064859"/>
                    <a:pt x="878237" y="2063858"/>
                    <a:pt x="891152" y="2061275"/>
                  </a:cubicBezTo>
                  <a:cubicBezTo>
                    <a:pt x="928129" y="2046484"/>
                    <a:pt x="936593" y="2042218"/>
                    <a:pt x="976393" y="2030278"/>
                  </a:cubicBezTo>
                  <a:cubicBezTo>
                    <a:pt x="986594" y="2027218"/>
                    <a:pt x="996884" y="2024280"/>
                    <a:pt x="1007389" y="2022529"/>
                  </a:cubicBezTo>
                  <a:cubicBezTo>
                    <a:pt x="1027931" y="2019105"/>
                    <a:pt x="1048718" y="2017363"/>
                    <a:pt x="1069383" y="2014780"/>
                  </a:cubicBezTo>
                  <a:cubicBezTo>
                    <a:pt x="1122696" y="1997009"/>
                    <a:pt x="1058240" y="2016806"/>
                    <a:pt x="1154623" y="1999281"/>
                  </a:cubicBezTo>
                  <a:cubicBezTo>
                    <a:pt x="1162660" y="1997820"/>
                    <a:pt x="1170017" y="1993776"/>
                    <a:pt x="1177871" y="1991532"/>
                  </a:cubicBezTo>
                  <a:cubicBezTo>
                    <a:pt x="1203408" y="1984236"/>
                    <a:pt x="1220977" y="1981361"/>
                    <a:pt x="1247613" y="1976034"/>
                  </a:cubicBezTo>
                  <a:lnTo>
                    <a:pt x="1309606" y="1945037"/>
                  </a:lnTo>
                  <a:cubicBezTo>
                    <a:pt x="1319938" y="1939871"/>
                    <a:pt x="1329644" y="1933192"/>
                    <a:pt x="1340603" y="1929539"/>
                  </a:cubicBezTo>
                  <a:lnTo>
                    <a:pt x="1387098" y="1914041"/>
                  </a:lnTo>
                  <a:cubicBezTo>
                    <a:pt x="1392264" y="1903709"/>
                    <a:pt x="1394428" y="1891212"/>
                    <a:pt x="1402596" y="1883044"/>
                  </a:cubicBezTo>
                  <a:cubicBezTo>
                    <a:pt x="1410764" y="1874876"/>
                    <a:pt x="1423563" y="1873277"/>
                    <a:pt x="1433593" y="1867546"/>
                  </a:cubicBezTo>
                  <a:cubicBezTo>
                    <a:pt x="1441679" y="1862925"/>
                    <a:pt x="1449568" y="1857866"/>
                    <a:pt x="1456840" y="1852048"/>
                  </a:cubicBezTo>
                  <a:cubicBezTo>
                    <a:pt x="1462545" y="1847484"/>
                    <a:pt x="1466726" y="1841226"/>
                    <a:pt x="1472339" y="1836549"/>
                  </a:cubicBezTo>
                  <a:cubicBezTo>
                    <a:pt x="1482261" y="1828281"/>
                    <a:pt x="1493413" y="1821570"/>
                    <a:pt x="1503335" y="1813302"/>
                  </a:cubicBezTo>
                  <a:cubicBezTo>
                    <a:pt x="1531105" y="1790160"/>
                    <a:pt x="1505507" y="1803204"/>
                    <a:pt x="1542081" y="1782305"/>
                  </a:cubicBezTo>
                  <a:cubicBezTo>
                    <a:pt x="1567489" y="1767787"/>
                    <a:pt x="1635740" y="1738776"/>
                    <a:pt x="1650569" y="1735810"/>
                  </a:cubicBezTo>
                  <a:cubicBezTo>
                    <a:pt x="1663484" y="1733227"/>
                    <a:pt x="1676458" y="1730918"/>
                    <a:pt x="1689315" y="1728061"/>
                  </a:cubicBezTo>
                  <a:cubicBezTo>
                    <a:pt x="1699712" y="1725751"/>
                    <a:pt x="1709833" y="1722217"/>
                    <a:pt x="1720312" y="1720312"/>
                  </a:cubicBezTo>
                  <a:cubicBezTo>
                    <a:pt x="1738282" y="1717045"/>
                    <a:pt x="1756540" y="1715566"/>
                    <a:pt x="1774556" y="1712563"/>
                  </a:cubicBezTo>
                  <a:cubicBezTo>
                    <a:pt x="1787548" y="1710398"/>
                    <a:pt x="1800180" y="1705955"/>
                    <a:pt x="1813301" y="1704814"/>
                  </a:cubicBezTo>
                  <a:cubicBezTo>
                    <a:pt x="1859693" y="1700780"/>
                    <a:pt x="1906291" y="1699647"/>
                    <a:pt x="1952786" y="1697064"/>
                  </a:cubicBezTo>
                  <a:cubicBezTo>
                    <a:pt x="1974941" y="1689679"/>
                    <a:pt x="1982707" y="1686431"/>
                    <a:pt x="2007030" y="1681566"/>
                  </a:cubicBezTo>
                  <a:cubicBezTo>
                    <a:pt x="2022437" y="1678485"/>
                    <a:pt x="2038187" y="1677225"/>
                    <a:pt x="2053525" y="1673817"/>
                  </a:cubicBezTo>
                  <a:cubicBezTo>
                    <a:pt x="2061499" y="1672045"/>
                    <a:pt x="2068892" y="1668217"/>
                    <a:pt x="2076773" y="1666068"/>
                  </a:cubicBezTo>
                  <a:cubicBezTo>
                    <a:pt x="2097323" y="1660464"/>
                    <a:pt x="2138766" y="1650570"/>
                    <a:pt x="2138766" y="1650570"/>
                  </a:cubicBezTo>
                  <a:cubicBezTo>
                    <a:pt x="2146515" y="1645404"/>
                    <a:pt x="2153683" y="1639236"/>
                    <a:pt x="2162013" y="1635071"/>
                  </a:cubicBezTo>
                  <a:cubicBezTo>
                    <a:pt x="2173128" y="1629513"/>
                    <a:pt x="2206328" y="1622055"/>
                    <a:pt x="2216257" y="1619573"/>
                  </a:cubicBezTo>
                  <a:cubicBezTo>
                    <a:pt x="2249084" y="1586748"/>
                    <a:pt x="2224825" y="1606385"/>
                    <a:pt x="2301498" y="1580827"/>
                  </a:cubicBezTo>
                  <a:cubicBezTo>
                    <a:pt x="2309247" y="1578244"/>
                    <a:pt x="2316821" y="1575059"/>
                    <a:pt x="2324745" y="1573078"/>
                  </a:cubicBezTo>
                  <a:cubicBezTo>
                    <a:pt x="2345410" y="1567912"/>
                    <a:pt x="2365852" y="1561758"/>
                    <a:pt x="2386739" y="1557580"/>
                  </a:cubicBezTo>
                  <a:cubicBezTo>
                    <a:pt x="2479637" y="1538999"/>
                    <a:pt x="2438246" y="1546411"/>
                    <a:pt x="2510725" y="1534332"/>
                  </a:cubicBezTo>
                  <a:cubicBezTo>
                    <a:pt x="2562924" y="1482135"/>
                    <a:pt x="2502525" y="1534559"/>
                    <a:pt x="2564969" y="1503336"/>
                  </a:cubicBezTo>
                  <a:cubicBezTo>
                    <a:pt x="2576521" y="1497560"/>
                    <a:pt x="2585014" y="1486933"/>
                    <a:pt x="2595966" y="1480088"/>
                  </a:cubicBezTo>
                  <a:cubicBezTo>
                    <a:pt x="2605762" y="1473966"/>
                    <a:pt x="2617166" y="1470712"/>
                    <a:pt x="2626962" y="1464590"/>
                  </a:cubicBezTo>
                  <a:cubicBezTo>
                    <a:pt x="2637914" y="1457745"/>
                    <a:pt x="2646745" y="1447750"/>
                    <a:pt x="2657959" y="1441342"/>
                  </a:cubicBezTo>
                  <a:cubicBezTo>
                    <a:pt x="2666606" y="1436401"/>
                    <a:pt x="2705493" y="1427522"/>
                    <a:pt x="2712203" y="1425844"/>
                  </a:cubicBezTo>
                  <a:cubicBezTo>
                    <a:pt x="2735617" y="1411796"/>
                    <a:pt x="2791385" y="1376989"/>
                    <a:pt x="2812942" y="1371600"/>
                  </a:cubicBezTo>
                  <a:lnTo>
                    <a:pt x="2843939" y="1363851"/>
                  </a:lnTo>
                  <a:cubicBezTo>
                    <a:pt x="2856854" y="1356102"/>
                    <a:pt x="2869213" y="1347339"/>
                    <a:pt x="2882684" y="1340603"/>
                  </a:cubicBezTo>
                  <a:cubicBezTo>
                    <a:pt x="2900142" y="1331874"/>
                    <a:pt x="2951049" y="1314429"/>
                    <a:pt x="2967925" y="1309607"/>
                  </a:cubicBezTo>
                  <a:cubicBezTo>
                    <a:pt x="2988406" y="1303755"/>
                    <a:pt x="3029918" y="1294109"/>
                    <a:pt x="3029918" y="1294109"/>
                  </a:cubicBezTo>
                  <a:cubicBezTo>
                    <a:pt x="3037667" y="1288943"/>
                    <a:pt x="3044655" y="1282393"/>
                    <a:pt x="3053166" y="1278610"/>
                  </a:cubicBezTo>
                  <a:cubicBezTo>
                    <a:pt x="3095911" y="1259612"/>
                    <a:pt x="3096738" y="1265780"/>
                    <a:pt x="3138406" y="1255363"/>
                  </a:cubicBezTo>
                  <a:cubicBezTo>
                    <a:pt x="3146331" y="1253382"/>
                    <a:pt x="3153695" y="1249451"/>
                    <a:pt x="3161654" y="1247614"/>
                  </a:cubicBezTo>
                  <a:cubicBezTo>
                    <a:pt x="3187321" y="1241691"/>
                    <a:pt x="3214155" y="1240445"/>
                    <a:pt x="3239145" y="1232115"/>
                  </a:cubicBezTo>
                  <a:cubicBezTo>
                    <a:pt x="3262393" y="1224366"/>
                    <a:pt x="3284484" y="1211087"/>
                    <a:pt x="3308888" y="1208868"/>
                  </a:cubicBezTo>
                  <a:cubicBezTo>
                    <a:pt x="3412318" y="1199465"/>
                    <a:pt x="3365884" y="1205154"/>
                    <a:pt x="3448373" y="1193370"/>
                  </a:cubicBezTo>
                  <a:cubicBezTo>
                    <a:pt x="3538733" y="1163248"/>
                    <a:pt x="3449200" y="1192346"/>
                    <a:pt x="3549112" y="1162373"/>
                  </a:cubicBezTo>
                  <a:cubicBezTo>
                    <a:pt x="3604702" y="1145697"/>
                    <a:pt x="3535438" y="1163854"/>
                    <a:pt x="3603356" y="1146875"/>
                  </a:cubicBezTo>
                  <a:cubicBezTo>
                    <a:pt x="3639622" y="1110606"/>
                    <a:pt x="3595161" y="1150449"/>
                    <a:pt x="3642101" y="1123627"/>
                  </a:cubicBezTo>
                  <a:cubicBezTo>
                    <a:pt x="3653315" y="1117219"/>
                    <a:pt x="3663176" y="1108648"/>
                    <a:pt x="3673098" y="1100380"/>
                  </a:cubicBezTo>
                  <a:cubicBezTo>
                    <a:pt x="3678711" y="1095703"/>
                    <a:pt x="3683049" y="1089636"/>
                    <a:pt x="3688596" y="1084881"/>
                  </a:cubicBezTo>
                  <a:cubicBezTo>
                    <a:pt x="3701154" y="1074117"/>
                    <a:pt x="3714980" y="1064873"/>
                    <a:pt x="3727342" y="1053885"/>
                  </a:cubicBezTo>
                  <a:cubicBezTo>
                    <a:pt x="3738263" y="1044177"/>
                    <a:pt x="3746649" y="1031655"/>
                    <a:pt x="3758339" y="1022888"/>
                  </a:cubicBezTo>
                  <a:cubicBezTo>
                    <a:pt x="3767580" y="1015957"/>
                    <a:pt x="3779723" y="1013798"/>
                    <a:pt x="3789335" y="1007390"/>
                  </a:cubicBezTo>
                  <a:cubicBezTo>
                    <a:pt x="3801122" y="999532"/>
                    <a:pt x="3835149" y="953827"/>
                    <a:pt x="3835830" y="953146"/>
                  </a:cubicBezTo>
                  <a:cubicBezTo>
                    <a:pt x="3842416" y="946560"/>
                    <a:pt x="3851329" y="942814"/>
                    <a:pt x="3859078" y="937648"/>
                  </a:cubicBezTo>
                  <a:cubicBezTo>
                    <a:pt x="3864244" y="929899"/>
                    <a:pt x="3867990" y="920986"/>
                    <a:pt x="3874576" y="914400"/>
                  </a:cubicBezTo>
                  <a:cubicBezTo>
                    <a:pt x="3884181" y="904795"/>
                    <a:pt x="3915626" y="884451"/>
                    <a:pt x="3928820" y="875654"/>
                  </a:cubicBezTo>
                  <a:cubicBezTo>
                    <a:pt x="3933986" y="867905"/>
                    <a:pt x="3936420" y="857343"/>
                    <a:pt x="3944318" y="852407"/>
                  </a:cubicBezTo>
                  <a:cubicBezTo>
                    <a:pt x="3958172" y="843749"/>
                    <a:pt x="3990813" y="836909"/>
                    <a:pt x="3990813" y="836909"/>
                  </a:cubicBezTo>
                  <a:cubicBezTo>
                    <a:pt x="4005228" y="822494"/>
                    <a:pt x="4010009" y="815687"/>
                    <a:pt x="4029559" y="805912"/>
                  </a:cubicBezTo>
                  <a:cubicBezTo>
                    <a:pt x="4042001" y="799691"/>
                    <a:pt x="4055390" y="795580"/>
                    <a:pt x="4068305" y="790414"/>
                  </a:cubicBezTo>
                  <a:cubicBezTo>
                    <a:pt x="4107233" y="751483"/>
                    <a:pt x="4050758" y="804695"/>
                    <a:pt x="4130298" y="751668"/>
                  </a:cubicBezTo>
                  <a:cubicBezTo>
                    <a:pt x="4147084" y="740477"/>
                    <a:pt x="4160266" y="724491"/>
                    <a:pt x="4176793" y="712922"/>
                  </a:cubicBezTo>
                  <a:cubicBezTo>
                    <a:pt x="4186256" y="706298"/>
                    <a:pt x="4197759" y="703155"/>
                    <a:pt x="4207789" y="697424"/>
                  </a:cubicBezTo>
                  <a:cubicBezTo>
                    <a:pt x="4215875" y="692803"/>
                    <a:pt x="4222951" y="686546"/>
                    <a:pt x="4231037" y="681925"/>
                  </a:cubicBezTo>
                  <a:cubicBezTo>
                    <a:pt x="4257847" y="666605"/>
                    <a:pt x="4259202" y="667371"/>
                    <a:pt x="4285281" y="658678"/>
                  </a:cubicBezTo>
                  <a:cubicBezTo>
                    <a:pt x="4343024" y="600935"/>
                    <a:pt x="4288522" y="648903"/>
                    <a:pt x="4347274" y="612183"/>
                  </a:cubicBezTo>
                  <a:cubicBezTo>
                    <a:pt x="4358226" y="605338"/>
                    <a:pt x="4368349" y="597204"/>
                    <a:pt x="4378271" y="588936"/>
                  </a:cubicBezTo>
                  <a:cubicBezTo>
                    <a:pt x="4383884" y="584259"/>
                    <a:pt x="4387690" y="577490"/>
                    <a:pt x="4393769" y="573437"/>
                  </a:cubicBezTo>
                  <a:cubicBezTo>
                    <a:pt x="4403381" y="567029"/>
                    <a:pt x="4414970" y="564061"/>
                    <a:pt x="4424766" y="557939"/>
                  </a:cubicBezTo>
                  <a:cubicBezTo>
                    <a:pt x="4435718" y="551094"/>
                    <a:pt x="4445956" y="543097"/>
                    <a:pt x="4455762" y="534692"/>
                  </a:cubicBezTo>
                  <a:cubicBezTo>
                    <a:pt x="4475414" y="517848"/>
                    <a:pt x="4478544" y="506485"/>
                    <a:pt x="4502257" y="495946"/>
                  </a:cubicBezTo>
                  <a:cubicBezTo>
                    <a:pt x="4534430" y="481647"/>
                    <a:pt x="4554353" y="479328"/>
                    <a:pt x="4587498" y="472698"/>
                  </a:cubicBezTo>
                  <a:cubicBezTo>
                    <a:pt x="4615973" y="453715"/>
                    <a:pt x="4611576" y="454340"/>
                    <a:pt x="4649491" y="441702"/>
                  </a:cubicBezTo>
                  <a:cubicBezTo>
                    <a:pt x="4673348" y="433750"/>
                    <a:pt x="4694678" y="432342"/>
                    <a:pt x="4719234" y="426203"/>
                  </a:cubicBezTo>
                  <a:cubicBezTo>
                    <a:pt x="4727158" y="424222"/>
                    <a:pt x="4735045" y="421834"/>
                    <a:pt x="4742481" y="418454"/>
                  </a:cubicBezTo>
                  <a:cubicBezTo>
                    <a:pt x="4763514" y="408894"/>
                    <a:pt x="4788137" y="403795"/>
                    <a:pt x="4804474" y="387458"/>
                  </a:cubicBezTo>
                  <a:cubicBezTo>
                    <a:pt x="4818684" y="373248"/>
                    <a:pt x="4832549" y="357922"/>
                    <a:pt x="4850969" y="348712"/>
                  </a:cubicBezTo>
                  <a:cubicBezTo>
                    <a:pt x="4860495" y="343949"/>
                    <a:pt x="4871634" y="343546"/>
                    <a:pt x="4881966" y="340963"/>
                  </a:cubicBezTo>
                  <a:cubicBezTo>
                    <a:pt x="4894881" y="333214"/>
                    <a:pt x="4907940" y="325698"/>
                    <a:pt x="4920712" y="317715"/>
                  </a:cubicBezTo>
                  <a:cubicBezTo>
                    <a:pt x="4949012" y="300027"/>
                    <a:pt x="4941283" y="301150"/>
                    <a:pt x="4974956" y="286719"/>
                  </a:cubicBezTo>
                  <a:cubicBezTo>
                    <a:pt x="4982464" y="283501"/>
                    <a:pt x="4990454" y="281553"/>
                    <a:pt x="4998203" y="278970"/>
                  </a:cubicBezTo>
                  <a:cubicBezTo>
                    <a:pt x="5078820" y="198353"/>
                    <a:pt x="4969177" y="304957"/>
                    <a:pt x="5044698" y="240224"/>
                  </a:cubicBezTo>
                  <a:cubicBezTo>
                    <a:pt x="5067682" y="220523"/>
                    <a:pt x="5090540" y="186144"/>
                    <a:pt x="5122189" y="178231"/>
                  </a:cubicBezTo>
                  <a:cubicBezTo>
                    <a:pt x="5174129" y="165245"/>
                    <a:pt x="5133570" y="176869"/>
                    <a:pt x="5191932" y="154983"/>
                  </a:cubicBezTo>
                  <a:cubicBezTo>
                    <a:pt x="5199580" y="152115"/>
                    <a:pt x="5207715" y="150551"/>
                    <a:pt x="5215179" y="147234"/>
                  </a:cubicBezTo>
                  <a:cubicBezTo>
                    <a:pt x="5231013" y="140197"/>
                    <a:pt x="5246527" y="132402"/>
                    <a:pt x="5261674" y="123987"/>
                  </a:cubicBezTo>
                  <a:cubicBezTo>
                    <a:pt x="5269816" y="119464"/>
                    <a:pt x="5276411" y="112271"/>
                    <a:pt x="5284922" y="108488"/>
                  </a:cubicBezTo>
                  <a:cubicBezTo>
                    <a:pt x="5299851" y="101853"/>
                    <a:pt x="5331417" y="92990"/>
                    <a:pt x="5331417" y="92990"/>
                  </a:cubicBezTo>
                  <a:cubicBezTo>
                    <a:pt x="5339166" y="87824"/>
                    <a:pt x="5347392" y="83310"/>
                    <a:pt x="5354664" y="77492"/>
                  </a:cubicBezTo>
                  <a:cubicBezTo>
                    <a:pt x="5360369" y="72928"/>
                    <a:pt x="5363897" y="65752"/>
                    <a:pt x="5370162" y="61993"/>
                  </a:cubicBezTo>
                  <a:cubicBezTo>
                    <a:pt x="5377166" y="57790"/>
                    <a:pt x="5385661" y="56827"/>
                    <a:pt x="5393410" y="54244"/>
                  </a:cubicBezTo>
                  <a:cubicBezTo>
                    <a:pt x="5403742" y="43912"/>
                    <a:pt x="5412516" y="31741"/>
                    <a:pt x="5424406" y="23248"/>
                  </a:cubicBezTo>
                  <a:cubicBezTo>
                    <a:pt x="5433298" y="16896"/>
                    <a:pt x="5471620" y="11265"/>
                    <a:pt x="5478651" y="7749"/>
                  </a:cubicBezTo>
                  <a:cubicBezTo>
                    <a:pt x="5480961" y="6594"/>
                    <a:pt x="5478651" y="2583"/>
                    <a:pt x="5478651" y="0"/>
                  </a:cubicBezTo>
                </a:path>
              </a:pathLst>
            </a:custGeom>
            <a:noFill/>
            <a:ln w="76200">
              <a:solidFill>
                <a:srgbClr val="00A4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2" name="Rectangle 11"/>
          <p:cNvSpPr/>
          <p:nvPr/>
        </p:nvSpPr>
        <p:spPr>
          <a:xfrm>
            <a:off x="517687" y="6456436"/>
            <a:ext cx="6898251" cy="307777"/>
          </a:xfrm>
          <a:prstGeom prst="rect">
            <a:avLst/>
          </a:prstGeom>
        </p:spPr>
        <p:txBody>
          <a:bodyPr wrap="square">
            <a:spAutoFit/>
          </a:bodyPr>
          <a:lstStyle/>
          <a:p>
            <a:r>
              <a:rPr lang="en-US" sz="1400" dirty="0">
                <a:solidFill>
                  <a:srgbClr val="4D4D4D"/>
                </a:solidFill>
                <a:latin typeface="Calibri" panose="020F0502020204030204" pitchFamily="34" charset="0"/>
                <a:cs typeface="Calibri" panose="020F0502020204030204" pitchFamily="34" charset="0"/>
              </a:rPr>
              <a:t>Photos: William Henry Jackson, Habitat for Humanity, Wimmers</a:t>
            </a:r>
            <a:endParaRPr lang="en-CA" sz="1400" dirty="0">
              <a:solidFill>
                <a:srgbClr val="4D4D4D"/>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320878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New Driving Factors for Prefabrication in Canada</a:t>
            </a:r>
            <a:endParaRPr lang="en-US" dirty="0"/>
          </a:p>
        </p:txBody>
      </p:sp>
      <p:sp>
        <p:nvSpPr>
          <p:cNvPr id="3" name="Content Placeholder 2"/>
          <p:cNvSpPr>
            <a:spLocks noGrp="1"/>
          </p:cNvSpPr>
          <p:nvPr>
            <p:ph idx="1"/>
          </p:nvPr>
        </p:nvSpPr>
        <p:spPr>
          <a:xfrm>
            <a:off x="1202874" y="1253834"/>
            <a:ext cx="8871712" cy="4114800"/>
          </a:xfrm>
        </p:spPr>
        <p:txBody>
          <a:bodyPr/>
          <a:lstStyle/>
          <a:p>
            <a:pPr marL="0" indent="0">
              <a:buNone/>
            </a:pPr>
            <a:r>
              <a:rPr lang="en-CA" dirty="0"/>
              <a:t>In recent years two major building code changes have started to transform the construction industry and will continue to increase their influence:</a:t>
            </a:r>
          </a:p>
          <a:p>
            <a:r>
              <a:rPr lang="en-CA" b="1" dirty="0"/>
              <a:t>Tall wood buildings</a:t>
            </a:r>
          </a:p>
          <a:p>
            <a:r>
              <a:rPr lang="en-CA" b="1" dirty="0"/>
              <a:t>Energy efficiency of buildings</a:t>
            </a:r>
            <a:endParaRPr lang="en-US" b="1" dirty="0"/>
          </a:p>
        </p:txBody>
      </p:sp>
    </p:spTree>
    <p:extLst>
      <p:ext uri="{BB962C8B-B14F-4D97-AF65-F5344CB8AC3E}">
        <p14:creationId xmlns:p14="http://schemas.microsoft.com/office/powerpoint/2010/main" val="8976844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Tall Wood Buildings</a:t>
            </a:r>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23888" y="1376363"/>
            <a:ext cx="2990850" cy="4513969"/>
          </a:xfrm>
        </p:spPr>
      </p:pic>
      <p:sp>
        <p:nvSpPr>
          <p:cNvPr id="5" name="Title 1"/>
          <p:cNvSpPr txBox="1">
            <a:spLocks/>
          </p:cNvSpPr>
          <p:nvPr/>
        </p:nvSpPr>
        <p:spPr>
          <a:xfrm>
            <a:off x="4572000" y="2348880"/>
            <a:ext cx="7039155" cy="2448272"/>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1" kern="1200">
                <a:solidFill>
                  <a:schemeClr val="tx1">
                    <a:lumMod val="50000"/>
                    <a:lumOff val="50000"/>
                  </a:schemeClr>
                </a:solidFill>
                <a:latin typeface="+mj-lt"/>
                <a:ea typeface="+mj-ea"/>
                <a:cs typeface="+mj-cs"/>
              </a:defRPr>
            </a:lvl1pPr>
          </a:lstStyle>
          <a:p>
            <a:r>
              <a:rPr lang="en-CA" sz="2800" b="0" dirty="0">
                <a:solidFill>
                  <a:schemeClr val="tx1">
                    <a:lumMod val="65000"/>
                    <a:lumOff val="35000"/>
                  </a:schemeClr>
                </a:solidFill>
                <a:latin typeface="Calibri" panose="020F0502020204030204" pitchFamily="34" charset="0"/>
                <a:cs typeface="Calibri" panose="020F0502020204030204" pitchFamily="34" charset="0"/>
              </a:rPr>
              <a:t>Since 2020 the BCBC allows for 12 floor wood construction and the upcoming NBC goes in the same direction.</a:t>
            </a:r>
          </a:p>
          <a:p>
            <a:r>
              <a:rPr lang="en-CA" sz="2800" b="0" i="1" dirty="0">
                <a:solidFill>
                  <a:schemeClr val="tx1">
                    <a:lumMod val="65000"/>
                    <a:lumOff val="35000"/>
                  </a:schemeClr>
                </a:solidFill>
                <a:latin typeface="Calibri" panose="020F0502020204030204" pitchFamily="34" charset="0"/>
                <a:cs typeface="Calibri" panose="020F0502020204030204" pitchFamily="34" charset="0"/>
              </a:rPr>
              <a:t>Without prefabrication, no wooden high-rise!</a:t>
            </a:r>
          </a:p>
        </p:txBody>
      </p:sp>
    </p:spTree>
    <p:extLst>
      <p:ext uri="{BB962C8B-B14F-4D97-AF65-F5344CB8AC3E}">
        <p14:creationId xmlns:p14="http://schemas.microsoft.com/office/powerpoint/2010/main" val="7126020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Energy Efficiency</a:t>
            </a:r>
          </a:p>
        </p:txBody>
      </p:sp>
      <p:pic>
        <p:nvPicPr>
          <p:cNvPr id="8196" name="Picture 4" descr="Related imag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2719"/>
          <a:stretch/>
        </p:blipFill>
        <p:spPr bwMode="auto">
          <a:xfrm>
            <a:off x="-24417" y="1390655"/>
            <a:ext cx="5847247" cy="377657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6245526" y="1253834"/>
            <a:ext cx="5496662" cy="4114800"/>
          </a:xfrm>
        </p:spPr>
        <p:txBody>
          <a:bodyPr/>
          <a:lstStyle/>
          <a:p>
            <a:pPr marL="0" indent="0">
              <a:buNone/>
            </a:pPr>
            <a:r>
              <a:rPr lang="en-CA" dirty="0">
                <a:solidFill>
                  <a:schemeClr val="tx1">
                    <a:lumMod val="65000"/>
                    <a:lumOff val="35000"/>
                  </a:schemeClr>
                </a:solidFill>
              </a:rPr>
              <a:t>The BC Energy Step Code has introduced a 5 tier system for the energy efficiency of BC’s buildings, leading to the highest step at latest in 2032.</a:t>
            </a:r>
          </a:p>
          <a:p>
            <a:pPr marL="0" indent="0">
              <a:buNone/>
            </a:pPr>
            <a:r>
              <a:rPr lang="en-CA" dirty="0">
                <a:solidFill>
                  <a:schemeClr val="tx1">
                    <a:lumMod val="65000"/>
                    <a:lumOff val="35000"/>
                  </a:schemeClr>
                </a:solidFill>
              </a:rPr>
              <a:t>Step 5 is typically called “net-zero ready”, not to be confused with Passive House. Passive House is still a level up and is occasionally referred to as “Step 6”.</a:t>
            </a:r>
          </a:p>
          <a:p>
            <a:pPr marL="0" indent="0">
              <a:buNone/>
            </a:pPr>
            <a:r>
              <a:rPr lang="en-CA" i="1" dirty="0">
                <a:solidFill>
                  <a:schemeClr val="tx1">
                    <a:lumMod val="65000"/>
                    <a:lumOff val="35000"/>
                  </a:schemeClr>
                </a:solidFill>
              </a:rPr>
              <a:t>Without prefabrication, no cost efficient construction of thermally higher performing envelopes.</a:t>
            </a:r>
          </a:p>
        </p:txBody>
      </p:sp>
    </p:spTree>
    <p:extLst>
      <p:ext uri="{BB962C8B-B14F-4D97-AF65-F5344CB8AC3E}">
        <p14:creationId xmlns:p14="http://schemas.microsoft.com/office/powerpoint/2010/main" val="3191614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23885" y="5122070"/>
            <a:ext cx="6155531" cy="459581"/>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p:cNvSpPr/>
          <p:nvPr/>
        </p:nvSpPr>
        <p:spPr>
          <a:xfrm>
            <a:off x="623886" y="3220641"/>
            <a:ext cx="6155531" cy="459581"/>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623887" y="1700213"/>
            <a:ext cx="6155531" cy="459581"/>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3" name="Straight Connector 2"/>
          <p:cNvCxnSpPr/>
          <p:nvPr/>
        </p:nvCxnSpPr>
        <p:spPr>
          <a:xfrm>
            <a:off x="0" y="907257"/>
            <a:ext cx="6779416"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623888" y="147638"/>
            <a:ext cx="6155531" cy="459581"/>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458" name="Title 1"/>
          <p:cNvSpPr>
            <a:spLocks noGrp="1"/>
          </p:cNvSpPr>
          <p:nvPr>
            <p:ph type="title"/>
          </p:nvPr>
        </p:nvSpPr>
        <p:spPr>
          <a:xfrm>
            <a:off x="7658106" y="134481"/>
            <a:ext cx="3907631" cy="719138"/>
          </a:xfrm>
        </p:spPr>
        <p:txBody>
          <a:bodyPr/>
          <a:lstStyle/>
          <a:p>
            <a:r>
              <a:rPr lang="en-CA" altLang="en-US" dirty="0"/>
              <a:t>Prefabrication of Wood Buildings</a:t>
            </a:r>
          </a:p>
        </p:txBody>
      </p:sp>
      <p:sp>
        <p:nvSpPr>
          <p:cNvPr id="19459" name="Content Placeholder 2"/>
          <p:cNvSpPr>
            <a:spLocks noGrp="1"/>
          </p:cNvSpPr>
          <p:nvPr>
            <p:ph idx="1"/>
          </p:nvPr>
        </p:nvSpPr>
        <p:spPr>
          <a:xfrm>
            <a:off x="686594" y="147638"/>
            <a:ext cx="7011674" cy="4114800"/>
          </a:xfrm>
        </p:spPr>
        <p:txBody>
          <a:bodyPr/>
          <a:lstStyle/>
          <a:p>
            <a:pPr>
              <a:buClr>
                <a:schemeClr val="bg1">
                  <a:lumMod val="50000"/>
                </a:schemeClr>
              </a:buClr>
              <a:buFont typeface="+mj-lt"/>
              <a:buAutoNum type="arabicParenR"/>
            </a:pPr>
            <a:r>
              <a:rPr lang="en-CA" altLang="en-US" dirty="0"/>
              <a:t>Lesson: Introduction and Classification</a:t>
            </a:r>
          </a:p>
          <a:p>
            <a:pPr marL="914400" lvl="1" indent="-457200">
              <a:buClr>
                <a:schemeClr val="bg1">
                  <a:lumMod val="50000"/>
                </a:schemeClr>
              </a:buClr>
              <a:buFont typeface="+mj-lt"/>
              <a:buAutoNum type="alphaLcParenR"/>
            </a:pPr>
            <a:r>
              <a:rPr lang="en-CA" altLang="en-US" dirty="0"/>
              <a:t>History of prefabrication</a:t>
            </a:r>
          </a:p>
          <a:p>
            <a:pPr marL="914400" lvl="1" indent="-457200">
              <a:buClr>
                <a:schemeClr val="bg1">
                  <a:lumMod val="50000"/>
                </a:schemeClr>
              </a:buClr>
              <a:buFont typeface="+mj-lt"/>
              <a:buAutoNum type="alphaLcParenR"/>
            </a:pPr>
            <a:r>
              <a:rPr lang="en-CA" altLang="en-US" dirty="0"/>
              <a:t>Driving factors for change</a:t>
            </a:r>
          </a:p>
          <a:p>
            <a:pPr marL="914400" lvl="1" indent="-457200">
              <a:buClr>
                <a:schemeClr val="bg1">
                  <a:lumMod val="50000"/>
                </a:schemeClr>
              </a:buClr>
              <a:buFont typeface="+mj-lt"/>
              <a:buAutoNum type="alphaLcParenR"/>
            </a:pPr>
            <a:r>
              <a:rPr lang="en-CA" altLang="en-US" dirty="0"/>
              <a:t>Classification</a:t>
            </a:r>
          </a:p>
          <a:p>
            <a:pPr>
              <a:buClr>
                <a:schemeClr val="bg1">
                  <a:lumMod val="50000"/>
                </a:schemeClr>
              </a:buClr>
              <a:buFont typeface="+mj-lt"/>
              <a:buAutoNum type="arabicParenR"/>
            </a:pPr>
            <a:r>
              <a:rPr lang="en-CA" altLang="en-US" dirty="0">
                <a:solidFill>
                  <a:schemeClr val="tx1">
                    <a:lumMod val="65000"/>
                    <a:lumOff val="35000"/>
                  </a:schemeClr>
                </a:solidFill>
              </a:rPr>
              <a:t>Lesson: Prefabrication Process</a:t>
            </a:r>
          </a:p>
          <a:p>
            <a:pPr marL="914400" lvl="1" indent="-457200">
              <a:buClr>
                <a:schemeClr val="bg1">
                  <a:lumMod val="50000"/>
                </a:schemeClr>
              </a:buClr>
              <a:buFont typeface="+mj-lt"/>
              <a:buAutoNum type="alphaLcParenR"/>
            </a:pPr>
            <a:r>
              <a:rPr lang="en-CA" altLang="en-US" dirty="0">
                <a:solidFill>
                  <a:schemeClr val="tx1">
                    <a:lumMod val="65000"/>
                    <a:lumOff val="35000"/>
                  </a:schemeClr>
                </a:solidFill>
              </a:rPr>
              <a:t>Influence on design process</a:t>
            </a:r>
          </a:p>
          <a:p>
            <a:pPr marL="914400" lvl="1" indent="-457200">
              <a:buClr>
                <a:schemeClr val="bg1">
                  <a:lumMod val="50000"/>
                </a:schemeClr>
              </a:buClr>
              <a:buFont typeface="+mj-lt"/>
              <a:buAutoNum type="alphaLcParenR"/>
            </a:pPr>
            <a:r>
              <a:rPr lang="en-CA" altLang="en-US" dirty="0">
                <a:solidFill>
                  <a:schemeClr val="tx1">
                    <a:lumMod val="65000"/>
                    <a:lumOff val="35000"/>
                  </a:schemeClr>
                </a:solidFill>
              </a:rPr>
              <a:t>Influence on product</a:t>
            </a:r>
          </a:p>
          <a:p>
            <a:pPr marL="914400" lvl="1" indent="-457200">
              <a:buClr>
                <a:schemeClr val="bg1">
                  <a:lumMod val="50000"/>
                </a:schemeClr>
              </a:buClr>
              <a:buFont typeface="+mj-lt"/>
              <a:buAutoNum type="alphaLcParenR"/>
            </a:pPr>
            <a:r>
              <a:rPr lang="en-CA" altLang="en-US" dirty="0">
                <a:solidFill>
                  <a:schemeClr val="tx1">
                    <a:lumMod val="65000"/>
                    <a:lumOff val="35000"/>
                  </a:schemeClr>
                </a:solidFill>
              </a:rPr>
              <a:t>Production process for panelized prefabrication</a:t>
            </a:r>
          </a:p>
          <a:p>
            <a:pPr>
              <a:buClr>
                <a:schemeClr val="bg1">
                  <a:lumMod val="50000"/>
                </a:schemeClr>
              </a:buClr>
              <a:buFont typeface="+mj-lt"/>
              <a:buAutoNum type="arabicParenR"/>
            </a:pPr>
            <a:r>
              <a:rPr lang="en-CA" altLang="en-US" dirty="0">
                <a:solidFill>
                  <a:schemeClr val="tx1">
                    <a:lumMod val="65000"/>
                    <a:lumOff val="35000"/>
                  </a:schemeClr>
                </a:solidFill>
              </a:rPr>
              <a:t>Lesson: Modular and Materials</a:t>
            </a:r>
          </a:p>
          <a:p>
            <a:pPr marL="914400" lvl="1" indent="-457200">
              <a:buClr>
                <a:schemeClr val="bg1">
                  <a:lumMod val="50000"/>
                </a:schemeClr>
              </a:buClr>
              <a:buFont typeface="+mj-lt"/>
              <a:buAutoNum type="alphaLcParenR"/>
            </a:pPr>
            <a:r>
              <a:rPr lang="en-CA" altLang="en-US" dirty="0">
                <a:solidFill>
                  <a:schemeClr val="tx1">
                    <a:lumMod val="65000"/>
                    <a:lumOff val="35000"/>
                  </a:schemeClr>
                </a:solidFill>
              </a:rPr>
              <a:t>Pods production</a:t>
            </a:r>
          </a:p>
          <a:p>
            <a:pPr marL="914400" lvl="1" indent="-457200">
              <a:buClr>
                <a:schemeClr val="bg1">
                  <a:lumMod val="50000"/>
                </a:schemeClr>
              </a:buClr>
              <a:buFont typeface="+mj-lt"/>
              <a:buAutoNum type="alphaLcParenR"/>
            </a:pPr>
            <a:r>
              <a:rPr lang="en-CA" altLang="en-US" dirty="0">
                <a:solidFill>
                  <a:schemeClr val="tx1">
                    <a:lumMod val="65000"/>
                    <a:lumOff val="35000"/>
                  </a:schemeClr>
                </a:solidFill>
              </a:rPr>
              <a:t>Modular production EU</a:t>
            </a:r>
          </a:p>
          <a:p>
            <a:pPr marL="914400" lvl="1" indent="-457200">
              <a:buClr>
                <a:schemeClr val="bg1">
                  <a:lumMod val="50000"/>
                </a:schemeClr>
              </a:buClr>
              <a:buFont typeface="+mj-lt"/>
              <a:buAutoNum type="alphaLcParenR"/>
            </a:pPr>
            <a:r>
              <a:rPr lang="en-CA" altLang="en-US" dirty="0">
                <a:solidFill>
                  <a:schemeClr val="tx1">
                    <a:lumMod val="65000"/>
                    <a:lumOff val="35000"/>
                  </a:schemeClr>
                </a:solidFill>
              </a:rPr>
              <a:t>Modular production CAN</a:t>
            </a:r>
          </a:p>
          <a:p>
            <a:pPr marL="914400" lvl="1" indent="-457200">
              <a:buClr>
                <a:schemeClr val="bg1">
                  <a:lumMod val="50000"/>
                </a:schemeClr>
              </a:buClr>
              <a:buFont typeface="+mj-lt"/>
              <a:buAutoNum type="alphaLcParenR"/>
            </a:pPr>
            <a:r>
              <a:rPr lang="en-CA" altLang="en-US" dirty="0">
                <a:solidFill>
                  <a:schemeClr val="tx1">
                    <a:lumMod val="65000"/>
                    <a:lumOff val="35000"/>
                  </a:schemeClr>
                </a:solidFill>
              </a:rPr>
              <a:t>Materials</a:t>
            </a:r>
          </a:p>
          <a:p>
            <a:pPr>
              <a:buClr>
                <a:schemeClr val="bg1">
                  <a:lumMod val="50000"/>
                </a:schemeClr>
              </a:buClr>
              <a:buFont typeface="+mj-lt"/>
              <a:buAutoNum type="arabicParenR"/>
            </a:pPr>
            <a:r>
              <a:rPr lang="en-CA" altLang="en-US" dirty="0">
                <a:solidFill>
                  <a:schemeClr val="tx1">
                    <a:lumMod val="65000"/>
                    <a:lumOff val="35000"/>
                  </a:schemeClr>
                </a:solidFill>
              </a:rPr>
              <a:t>Lesson: Pros &amp; Cons and Case Studies</a:t>
            </a:r>
          </a:p>
          <a:p>
            <a:pPr marL="914400" lvl="1" indent="-457200">
              <a:buClr>
                <a:schemeClr val="bg1">
                  <a:lumMod val="50000"/>
                </a:schemeClr>
              </a:buClr>
              <a:buFont typeface="+mj-lt"/>
              <a:buAutoNum type="alphaLcParenR"/>
            </a:pPr>
            <a:r>
              <a:rPr lang="en-CA" altLang="en-US" dirty="0">
                <a:solidFill>
                  <a:schemeClr val="tx1">
                    <a:lumMod val="65000"/>
                    <a:lumOff val="35000"/>
                  </a:schemeClr>
                </a:solidFill>
              </a:rPr>
              <a:t>Construction site</a:t>
            </a:r>
          </a:p>
          <a:p>
            <a:pPr marL="914400" lvl="1" indent="-457200">
              <a:buClr>
                <a:schemeClr val="bg1">
                  <a:lumMod val="50000"/>
                </a:schemeClr>
              </a:buClr>
              <a:buFont typeface="+mj-lt"/>
              <a:buAutoNum type="alphaLcParenR"/>
            </a:pPr>
            <a:r>
              <a:rPr lang="en-CA" altLang="en-US" dirty="0">
                <a:solidFill>
                  <a:schemeClr val="tx1">
                    <a:lumMod val="65000"/>
                    <a:lumOff val="35000"/>
                  </a:schemeClr>
                </a:solidFill>
              </a:rPr>
              <a:t>Pros &amp; Cons</a:t>
            </a:r>
          </a:p>
          <a:p>
            <a:pPr marL="914400" lvl="1" indent="-457200">
              <a:buClr>
                <a:schemeClr val="bg1">
                  <a:lumMod val="50000"/>
                </a:schemeClr>
              </a:buClr>
              <a:buFont typeface="+mj-lt"/>
              <a:buAutoNum type="alphaLcParenR"/>
            </a:pPr>
            <a:r>
              <a:rPr lang="en-CA" altLang="en-US" dirty="0">
                <a:solidFill>
                  <a:schemeClr val="tx1">
                    <a:lumMod val="65000"/>
                    <a:lumOff val="35000"/>
                  </a:schemeClr>
                </a:solidFill>
              </a:rPr>
              <a:t>Case studies</a:t>
            </a:r>
          </a:p>
          <a:p>
            <a:pPr>
              <a:buClr>
                <a:schemeClr val="bg1">
                  <a:lumMod val="50000"/>
                </a:schemeClr>
              </a:buClr>
              <a:buFont typeface="+mj-lt"/>
              <a:buAutoNum type="arabicParenR"/>
            </a:pPr>
            <a:endParaRPr lang="en-CA" altLang="en-US" dirty="0"/>
          </a:p>
          <a:p>
            <a:pPr>
              <a:buClr>
                <a:schemeClr val="bg1">
                  <a:lumMod val="50000"/>
                </a:schemeClr>
              </a:buClr>
              <a:buFont typeface="+mj-lt"/>
              <a:buAutoNum type="arabicParenR"/>
            </a:pPr>
            <a:endParaRPr lang="en-CA" altLang="en-US" dirty="0"/>
          </a:p>
        </p:txBody>
      </p:sp>
    </p:spTree>
    <p:extLst>
      <p:ext uri="{BB962C8B-B14F-4D97-AF65-F5344CB8AC3E}">
        <p14:creationId xmlns:p14="http://schemas.microsoft.com/office/powerpoint/2010/main" val="114958725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ounded Rectangle 77"/>
          <p:cNvSpPr/>
          <p:nvPr/>
        </p:nvSpPr>
        <p:spPr>
          <a:xfrm>
            <a:off x="7339142" y="1926132"/>
            <a:ext cx="4463534" cy="327339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7" name="Rounded Rectangle 76"/>
          <p:cNvSpPr/>
          <p:nvPr/>
        </p:nvSpPr>
        <p:spPr>
          <a:xfrm>
            <a:off x="4804702" y="1912044"/>
            <a:ext cx="2434407" cy="327339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Rounded Rectangle 1"/>
          <p:cNvSpPr/>
          <p:nvPr/>
        </p:nvSpPr>
        <p:spPr>
          <a:xfrm>
            <a:off x="238204" y="1897956"/>
            <a:ext cx="4458781" cy="3273399"/>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6018" name="Title 1"/>
          <p:cNvSpPr>
            <a:spLocks noGrp="1"/>
          </p:cNvSpPr>
          <p:nvPr>
            <p:ph type="title"/>
          </p:nvPr>
        </p:nvSpPr>
        <p:spPr>
          <a:xfrm>
            <a:off x="1185959" y="227540"/>
            <a:ext cx="6590966" cy="648945"/>
          </a:xfrm>
        </p:spPr>
        <p:txBody>
          <a:bodyPr>
            <a:noAutofit/>
          </a:bodyPr>
          <a:lstStyle/>
          <a:p>
            <a:r>
              <a:rPr lang="en-CA" altLang="en-US" dirty="0"/>
              <a:t>Energy Efficient = Thicker </a:t>
            </a:r>
            <a:r>
              <a:rPr lang="en-CA" altLang="en-US" dirty="0" smtClean="0"/>
              <a:t>Envelope</a:t>
            </a:r>
            <a:endParaRPr lang="en-CA" altLang="en-US" dirty="0"/>
          </a:p>
        </p:txBody>
      </p:sp>
      <p:sp>
        <p:nvSpPr>
          <p:cNvPr id="86019" name="Content Placeholder 2"/>
          <p:cNvSpPr>
            <a:spLocks noGrp="1"/>
          </p:cNvSpPr>
          <p:nvPr>
            <p:ph idx="1"/>
          </p:nvPr>
        </p:nvSpPr>
        <p:spPr>
          <a:xfrm>
            <a:off x="515215" y="3850622"/>
            <a:ext cx="2142180" cy="1180862"/>
          </a:xfrm>
        </p:spPr>
        <p:txBody>
          <a:bodyPr>
            <a:normAutofit/>
          </a:bodyPr>
          <a:lstStyle/>
          <a:p>
            <a:pPr marL="0" indent="0">
              <a:buNone/>
            </a:pPr>
            <a:r>
              <a:rPr lang="en-CA" altLang="en-US" sz="2000" dirty="0"/>
              <a:t>Traditional framing from ~1950’ to ~2005</a:t>
            </a:r>
          </a:p>
        </p:txBody>
      </p:sp>
      <p:sp>
        <p:nvSpPr>
          <p:cNvPr id="13" name="Rectangle 12"/>
          <p:cNvSpPr/>
          <p:nvPr/>
        </p:nvSpPr>
        <p:spPr bwMode="auto">
          <a:xfrm>
            <a:off x="9723338" y="2255046"/>
            <a:ext cx="1727597" cy="736997"/>
          </a:xfrm>
          <a:prstGeom prst="rect">
            <a:avLst/>
          </a:prstGeom>
          <a:solidFill>
            <a:srgbClr val="BABA5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14" name="Rectangle 13"/>
          <p:cNvSpPr/>
          <p:nvPr/>
        </p:nvSpPr>
        <p:spPr bwMode="auto">
          <a:xfrm>
            <a:off x="7784609" y="2519364"/>
            <a:ext cx="108347" cy="620316"/>
          </a:xfrm>
          <a:prstGeom prst="rect">
            <a:avLst/>
          </a:prstGeom>
          <a:solidFill>
            <a:srgbClr val="AF885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15" name="Rectangle 14"/>
          <p:cNvSpPr/>
          <p:nvPr/>
        </p:nvSpPr>
        <p:spPr bwMode="auto">
          <a:xfrm>
            <a:off x="9405049" y="2519364"/>
            <a:ext cx="108347" cy="620316"/>
          </a:xfrm>
          <a:prstGeom prst="rect">
            <a:avLst/>
          </a:prstGeom>
          <a:solidFill>
            <a:srgbClr val="AF885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16" name="Rectangle 15"/>
          <p:cNvSpPr/>
          <p:nvPr/>
        </p:nvSpPr>
        <p:spPr bwMode="auto">
          <a:xfrm>
            <a:off x="7892956" y="2519364"/>
            <a:ext cx="1512094" cy="620316"/>
          </a:xfrm>
          <a:prstGeom prst="rect">
            <a:avLst/>
          </a:prstGeom>
          <a:solidFill>
            <a:srgbClr val="F6E61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17" name="Rectangle 16"/>
          <p:cNvSpPr/>
          <p:nvPr/>
        </p:nvSpPr>
        <p:spPr bwMode="auto">
          <a:xfrm>
            <a:off x="9722148" y="3030143"/>
            <a:ext cx="108347" cy="372665"/>
          </a:xfrm>
          <a:prstGeom prst="rect">
            <a:avLst/>
          </a:prstGeom>
          <a:solidFill>
            <a:srgbClr val="AF885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19" name="Rectangle 18"/>
          <p:cNvSpPr/>
          <p:nvPr/>
        </p:nvSpPr>
        <p:spPr bwMode="auto">
          <a:xfrm>
            <a:off x="7784609" y="3406380"/>
            <a:ext cx="1728788" cy="34528"/>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20" name="Rectangle 19"/>
          <p:cNvSpPr/>
          <p:nvPr/>
        </p:nvSpPr>
        <p:spPr bwMode="auto">
          <a:xfrm>
            <a:off x="7784609" y="3136108"/>
            <a:ext cx="1728788" cy="34528"/>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21" name="Rectangle 20"/>
          <p:cNvSpPr/>
          <p:nvPr/>
        </p:nvSpPr>
        <p:spPr bwMode="auto">
          <a:xfrm>
            <a:off x="9834067" y="3030143"/>
            <a:ext cx="1504950" cy="376237"/>
          </a:xfrm>
          <a:prstGeom prst="rect">
            <a:avLst/>
          </a:prstGeom>
          <a:solidFill>
            <a:srgbClr val="F6E61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22" name="Rectangle 21"/>
          <p:cNvSpPr/>
          <p:nvPr/>
        </p:nvSpPr>
        <p:spPr bwMode="auto">
          <a:xfrm>
            <a:off x="7784609" y="2484837"/>
            <a:ext cx="1728788" cy="34528"/>
          </a:xfrm>
          <a:prstGeom prst="rect">
            <a:avLst/>
          </a:prstGeom>
          <a:solidFill>
            <a:srgbClr val="C0982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23" name="Rectangle 22"/>
          <p:cNvSpPr/>
          <p:nvPr/>
        </p:nvSpPr>
        <p:spPr bwMode="auto">
          <a:xfrm>
            <a:off x="9722148" y="3406380"/>
            <a:ext cx="1728788" cy="34528"/>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24" name="Rectangle 23"/>
          <p:cNvSpPr/>
          <p:nvPr/>
        </p:nvSpPr>
        <p:spPr bwMode="auto">
          <a:xfrm>
            <a:off x="7786990" y="3164683"/>
            <a:ext cx="108347" cy="236935"/>
          </a:xfrm>
          <a:prstGeom prst="rect">
            <a:avLst/>
          </a:prstGeom>
          <a:solidFill>
            <a:srgbClr val="AF885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25" name="Rectangle 24"/>
          <p:cNvSpPr/>
          <p:nvPr/>
        </p:nvSpPr>
        <p:spPr bwMode="auto">
          <a:xfrm>
            <a:off x="9405049" y="3164683"/>
            <a:ext cx="108347" cy="236935"/>
          </a:xfrm>
          <a:prstGeom prst="rect">
            <a:avLst/>
          </a:prstGeom>
          <a:solidFill>
            <a:srgbClr val="AF885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26" name="Rectangle 25"/>
          <p:cNvSpPr/>
          <p:nvPr/>
        </p:nvSpPr>
        <p:spPr bwMode="auto">
          <a:xfrm>
            <a:off x="7900099" y="3164683"/>
            <a:ext cx="1504950" cy="234553"/>
          </a:xfrm>
          <a:prstGeom prst="rect">
            <a:avLst/>
          </a:prstGeom>
          <a:solidFill>
            <a:srgbClr val="F6E61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27" name="Rectangle 26"/>
          <p:cNvSpPr/>
          <p:nvPr/>
        </p:nvSpPr>
        <p:spPr bwMode="auto">
          <a:xfrm>
            <a:off x="9722148" y="2992043"/>
            <a:ext cx="1728788" cy="33337"/>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28" name="Rectangle 27"/>
          <p:cNvSpPr/>
          <p:nvPr/>
        </p:nvSpPr>
        <p:spPr bwMode="auto">
          <a:xfrm>
            <a:off x="11342588" y="3030143"/>
            <a:ext cx="108347" cy="372665"/>
          </a:xfrm>
          <a:prstGeom prst="rect">
            <a:avLst/>
          </a:prstGeom>
          <a:solidFill>
            <a:srgbClr val="AF885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29" name="Rectangle 28"/>
          <p:cNvSpPr/>
          <p:nvPr/>
        </p:nvSpPr>
        <p:spPr bwMode="auto">
          <a:xfrm rot="16200000">
            <a:off x="9405646" y="2306838"/>
            <a:ext cx="107156" cy="236935"/>
          </a:xfrm>
          <a:prstGeom prst="rect">
            <a:avLst/>
          </a:prstGeom>
          <a:solidFill>
            <a:srgbClr val="AF885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30" name="Rectangle 29"/>
          <p:cNvSpPr/>
          <p:nvPr/>
        </p:nvSpPr>
        <p:spPr bwMode="auto">
          <a:xfrm rot="16200000">
            <a:off x="7786992" y="2306243"/>
            <a:ext cx="108346" cy="236934"/>
          </a:xfrm>
          <a:prstGeom prst="rect">
            <a:avLst/>
          </a:prstGeom>
          <a:solidFill>
            <a:srgbClr val="AF885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31" name="Rectangle 30"/>
          <p:cNvSpPr/>
          <p:nvPr/>
        </p:nvSpPr>
        <p:spPr bwMode="auto">
          <a:xfrm rot="16200000">
            <a:off x="11340209" y="2087167"/>
            <a:ext cx="108346" cy="236935"/>
          </a:xfrm>
          <a:prstGeom prst="rect">
            <a:avLst/>
          </a:prstGeom>
          <a:solidFill>
            <a:srgbClr val="AF885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32" name="Rectangle 31"/>
          <p:cNvSpPr/>
          <p:nvPr/>
        </p:nvSpPr>
        <p:spPr bwMode="auto">
          <a:xfrm rot="16200000">
            <a:off x="9722149" y="2085978"/>
            <a:ext cx="108347" cy="236934"/>
          </a:xfrm>
          <a:prstGeom prst="rect">
            <a:avLst/>
          </a:prstGeom>
          <a:solidFill>
            <a:srgbClr val="AF885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33" name="Rectangle 32"/>
          <p:cNvSpPr/>
          <p:nvPr/>
        </p:nvSpPr>
        <p:spPr bwMode="auto">
          <a:xfrm>
            <a:off x="7838188" y="2336008"/>
            <a:ext cx="1620441" cy="34528"/>
          </a:xfrm>
          <a:prstGeom prst="rect">
            <a:avLst/>
          </a:prstGeom>
          <a:solidFill>
            <a:srgbClr val="7777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34" name="Rectangle 33"/>
          <p:cNvSpPr/>
          <p:nvPr/>
        </p:nvSpPr>
        <p:spPr bwMode="auto">
          <a:xfrm>
            <a:off x="9776918" y="2115743"/>
            <a:ext cx="1620440" cy="34528"/>
          </a:xfrm>
          <a:prstGeom prst="rect">
            <a:avLst/>
          </a:prstGeom>
          <a:solidFill>
            <a:srgbClr val="7777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86024" name="Text Box 7"/>
          <p:cNvSpPr txBox="1">
            <a:spLocks noChangeArrowheads="1"/>
          </p:cNvSpPr>
          <p:nvPr/>
        </p:nvSpPr>
        <p:spPr bwMode="auto">
          <a:xfrm>
            <a:off x="529669" y="6475133"/>
            <a:ext cx="29277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400" dirty="0">
                <a:solidFill>
                  <a:schemeClr val="tx1">
                    <a:lumMod val="65000"/>
                    <a:lumOff val="35000"/>
                  </a:schemeClr>
                </a:solidFill>
              </a:rPr>
              <a:t>Graphic, Author: Wimmers</a:t>
            </a:r>
          </a:p>
        </p:txBody>
      </p:sp>
      <p:sp>
        <p:nvSpPr>
          <p:cNvPr id="37" name="Rectangle 36"/>
          <p:cNvSpPr/>
          <p:nvPr/>
        </p:nvSpPr>
        <p:spPr bwMode="auto">
          <a:xfrm>
            <a:off x="2571628" y="3021213"/>
            <a:ext cx="108346" cy="372665"/>
          </a:xfrm>
          <a:prstGeom prst="rect">
            <a:avLst/>
          </a:prstGeom>
          <a:solidFill>
            <a:srgbClr val="AF885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38" name="Rectangle 37"/>
          <p:cNvSpPr/>
          <p:nvPr/>
        </p:nvSpPr>
        <p:spPr bwMode="auto">
          <a:xfrm>
            <a:off x="634089" y="3397450"/>
            <a:ext cx="1728787" cy="34528"/>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39" name="Rectangle 38"/>
          <p:cNvSpPr/>
          <p:nvPr/>
        </p:nvSpPr>
        <p:spPr bwMode="auto">
          <a:xfrm>
            <a:off x="2683546" y="3021213"/>
            <a:ext cx="1504950" cy="376237"/>
          </a:xfrm>
          <a:prstGeom prst="rect">
            <a:avLst/>
          </a:prstGeom>
          <a:solidFill>
            <a:srgbClr val="F6E61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40" name="Rectangle 39"/>
          <p:cNvSpPr/>
          <p:nvPr/>
        </p:nvSpPr>
        <p:spPr bwMode="auto">
          <a:xfrm>
            <a:off x="2571628" y="3397450"/>
            <a:ext cx="1728787" cy="34528"/>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41" name="Rectangle 40"/>
          <p:cNvSpPr/>
          <p:nvPr/>
        </p:nvSpPr>
        <p:spPr bwMode="auto">
          <a:xfrm>
            <a:off x="636470" y="3155753"/>
            <a:ext cx="108346" cy="236935"/>
          </a:xfrm>
          <a:prstGeom prst="rect">
            <a:avLst/>
          </a:prstGeom>
          <a:solidFill>
            <a:srgbClr val="AF885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42" name="Rectangle 41"/>
          <p:cNvSpPr/>
          <p:nvPr/>
        </p:nvSpPr>
        <p:spPr bwMode="auto">
          <a:xfrm>
            <a:off x="2254529" y="3155753"/>
            <a:ext cx="108347" cy="236935"/>
          </a:xfrm>
          <a:prstGeom prst="rect">
            <a:avLst/>
          </a:prstGeom>
          <a:solidFill>
            <a:srgbClr val="AF885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43" name="Rectangle 42"/>
          <p:cNvSpPr/>
          <p:nvPr/>
        </p:nvSpPr>
        <p:spPr bwMode="auto">
          <a:xfrm>
            <a:off x="749579" y="3155753"/>
            <a:ext cx="1504950" cy="234553"/>
          </a:xfrm>
          <a:prstGeom prst="rect">
            <a:avLst/>
          </a:prstGeom>
          <a:solidFill>
            <a:srgbClr val="F6E61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44" name="Rectangle 43"/>
          <p:cNvSpPr/>
          <p:nvPr/>
        </p:nvSpPr>
        <p:spPr bwMode="auto">
          <a:xfrm>
            <a:off x="4192068" y="3021213"/>
            <a:ext cx="108347" cy="372665"/>
          </a:xfrm>
          <a:prstGeom prst="rect">
            <a:avLst/>
          </a:prstGeom>
          <a:solidFill>
            <a:srgbClr val="AF885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4" name="TextBox 3"/>
          <p:cNvSpPr txBox="1"/>
          <p:nvPr/>
        </p:nvSpPr>
        <p:spPr>
          <a:xfrm>
            <a:off x="1069625" y="3498653"/>
            <a:ext cx="805338" cy="253916"/>
          </a:xfrm>
          <a:prstGeom prst="rect">
            <a:avLst/>
          </a:prstGeom>
          <a:noFill/>
        </p:spPr>
        <p:txBody>
          <a:bodyPr wrap="square" rtlCol="0">
            <a:spAutoFit/>
          </a:bodyPr>
          <a:lstStyle/>
          <a:p>
            <a:r>
              <a:rPr lang="en-US" sz="1050" dirty="0">
                <a:latin typeface="Calibri" panose="020F0502020204030204" pitchFamily="34" charset="0"/>
                <a:cs typeface="Calibri" panose="020F0502020204030204" pitchFamily="34" charset="0"/>
              </a:rPr>
              <a:t>16” </a:t>
            </a:r>
          </a:p>
        </p:txBody>
      </p:sp>
      <p:sp>
        <p:nvSpPr>
          <p:cNvPr id="45" name="TextBox 44"/>
          <p:cNvSpPr txBox="1"/>
          <p:nvPr/>
        </p:nvSpPr>
        <p:spPr>
          <a:xfrm>
            <a:off x="177337" y="3186283"/>
            <a:ext cx="805338" cy="253916"/>
          </a:xfrm>
          <a:prstGeom prst="rect">
            <a:avLst/>
          </a:prstGeom>
          <a:noFill/>
        </p:spPr>
        <p:txBody>
          <a:bodyPr wrap="square" rtlCol="0">
            <a:spAutoFit/>
          </a:bodyPr>
          <a:lstStyle/>
          <a:p>
            <a:r>
              <a:rPr lang="en-US" sz="1050" dirty="0">
                <a:latin typeface="Calibri" panose="020F0502020204030204" pitchFamily="34" charset="0"/>
                <a:cs typeface="Calibri" panose="020F0502020204030204" pitchFamily="34" charset="0"/>
              </a:rPr>
              <a:t>3 ½ ”</a:t>
            </a:r>
          </a:p>
        </p:txBody>
      </p:sp>
      <p:sp>
        <p:nvSpPr>
          <p:cNvPr id="46" name="TextBox 45"/>
          <p:cNvSpPr txBox="1"/>
          <p:nvPr/>
        </p:nvSpPr>
        <p:spPr>
          <a:xfrm>
            <a:off x="4309253" y="3123830"/>
            <a:ext cx="805338" cy="253916"/>
          </a:xfrm>
          <a:prstGeom prst="rect">
            <a:avLst/>
          </a:prstGeom>
          <a:noFill/>
        </p:spPr>
        <p:txBody>
          <a:bodyPr wrap="square" rtlCol="0">
            <a:spAutoFit/>
          </a:bodyPr>
          <a:lstStyle/>
          <a:p>
            <a:r>
              <a:rPr lang="en-US" sz="1050" dirty="0">
                <a:latin typeface="Calibri" panose="020F0502020204030204" pitchFamily="34" charset="0"/>
                <a:cs typeface="Calibri" panose="020F0502020204030204" pitchFamily="34" charset="0"/>
              </a:rPr>
              <a:t>5 ½ ”</a:t>
            </a:r>
          </a:p>
        </p:txBody>
      </p:sp>
      <p:sp>
        <p:nvSpPr>
          <p:cNvPr id="47" name="TextBox 46"/>
          <p:cNvSpPr txBox="1"/>
          <p:nvPr/>
        </p:nvSpPr>
        <p:spPr>
          <a:xfrm>
            <a:off x="2464472" y="2681435"/>
            <a:ext cx="805338" cy="253916"/>
          </a:xfrm>
          <a:prstGeom prst="rect">
            <a:avLst/>
          </a:prstGeom>
          <a:noFill/>
        </p:spPr>
        <p:txBody>
          <a:bodyPr wrap="square" rtlCol="0">
            <a:spAutoFit/>
          </a:bodyPr>
          <a:lstStyle/>
          <a:p>
            <a:r>
              <a:rPr lang="en-US" sz="1050" dirty="0">
                <a:latin typeface="Calibri" panose="020F0502020204030204" pitchFamily="34" charset="0"/>
                <a:cs typeface="Calibri" panose="020F0502020204030204" pitchFamily="34" charset="0"/>
              </a:rPr>
              <a:t>¾ ”</a:t>
            </a:r>
          </a:p>
        </p:txBody>
      </p:sp>
      <p:sp>
        <p:nvSpPr>
          <p:cNvPr id="48" name="Rectangle 47"/>
          <p:cNvSpPr/>
          <p:nvPr/>
        </p:nvSpPr>
        <p:spPr bwMode="auto">
          <a:xfrm>
            <a:off x="640862" y="3127176"/>
            <a:ext cx="1728788" cy="34528"/>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49" name="Rectangle 48"/>
          <p:cNvSpPr/>
          <p:nvPr/>
        </p:nvSpPr>
        <p:spPr bwMode="auto">
          <a:xfrm>
            <a:off x="2571628" y="2983110"/>
            <a:ext cx="1728788" cy="33337"/>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50" name="Rectangle 49"/>
          <p:cNvSpPr/>
          <p:nvPr/>
        </p:nvSpPr>
        <p:spPr bwMode="auto">
          <a:xfrm rot="16200000">
            <a:off x="2289156" y="2976321"/>
            <a:ext cx="48447" cy="236935"/>
          </a:xfrm>
          <a:prstGeom prst="rect">
            <a:avLst/>
          </a:prstGeom>
          <a:solidFill>
            <a:srgbClr val="AF885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51" name="Rectangle 50"/>
          <p:cNvSpPr/>
          <p:nvPr/>
        </p:nvSpPr>
        <p:spPr bwMode="auto">
          <a:xfrm rot="16200000">
            <a:off x="670827" y="2976054"/>
            <a:ext cx="48985" cy="236934"/>
          </a:xfrm>
          <a:prstGeom prst="rect">
            <a:avLst/>
          </a:prstGeom>
          <a:solidFill>
            <a:srgbClr val="AF885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52" name="Rectangle 51"/>
          <p:cNvSpPr/>
          <p:nvPr/>
        </p:nvSpPr>
        <p:spPr bwMode="auto">
          <a:xfrm rot="16200000">
            <a:off x="4218146" y="2838800"/>
            <a:ext cx="48447" cy="236935"/>
          </a:xfrm>
          <a:prstGeom prst="rect">
            <a:avLst/>
          </a:prstGeom>
          <a:solidFill>
            <a:srgbClr val="AF885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53" name="Rectangle 52"/>
          <p:cNvSpPr/>
          <p:nvPr/>
        </p:nvSpPr>
        <p:spPr bwMode="auto">
          <a:xfrm rot="16200000">
            <a:off x="2599817" y="2838532"/>
            <a:ext cx="48985" cy="236934"/>
          </a:xfrm>
          <a:prstGeom prst="rect">
            <a:avLst/>
          </a:prstGeom>
          <a:solidFill>
            <a:srgbClr val="AF885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54" name="Rectangle 53"/>
          <p:cNvSpPr/>
          <p:nvPr/>
        </p:nvSpPr>
        <p:spPr bwMode="auto">
          <a:xfrm>
            <a:off x="694442" y="3023595"/>
            <a:ext cx="1620441" cy="34528"/>
          </a:xfrm>
          <a:prstGeom prst="rect">
            <a:avLst/>
          </a:prstGeom>
          <a:solidFill>
            <a:srgbClr val="7777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55" name="Rectangle 54"/>
          <p:cNvSpPr/>
          <p:nvPr/>
        </p:nvSpPr>
        <p:spPr bwMode="auto">
          <a:xfrm>
            <a:off x="2626398" y="2889058"/>
            <a:ext cx="1620440" cy="34528"/>
          </a:xfrm>
          <a:prstGeom prst="rect">
            <a:avLst/>
          </a:prstGeom>
          <a:solidFill>
            <a:srgbClr val="7777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56" name="TextBox 55"/>
          <p:cNvSpPr txBox="1"/>
          <p:nvPr/>
        </p:nvSpPr>
        <p:spPr>
          <a:xfrm>
            <a:off x="3186141" y="3500438"/>
            <a:ext cx="805338" cy="253916"/>
          </a:xfrm>
          <a:prstGeom prst="rect">
            <a:avLst/>
          </a:prstGeom>
          <a:noFill/>
        </p:spPr>
        <p:txBody>
          <a:bodyPr wrap="square" rtlCol="0">
            <a:spAutoFit/>
          </a:bodyPr>
          <a:lstStyle/>
          <a:p>
            <a:r>
              <a:rPr lang="en-US" sz="1050" dirty="0">
                <a:latin typeface="Calibri" panose="020F0502020204030204" pitchFamily="34" charset="0"/>
                <a:cs typeface="Calibri" panose="020F0502020204030204" pitchFamily="34" charset="0"/>
              </a:rPr>
              <a:t>16” – 24”</a:t>
            </a:r>
          </a:p>
        </p:txBody>
      </p:sp>
      <p:sp>
        <p:nvSpPr>
          <p:cNvPr id="57" name="TextBox 56"/>
          <p:cNvSpPr txBox="1"/>
          <p:nvPr/>
        </p:nvSpPr>
        <p:spPr>
          <a:xfrm>
            <a:off x="7303165" y="2297751"/>
            <a:ext cx="805338" cy="253916"/>
          </a:xfrm>
          <a:prstGeom prst="rect">
            <a:avLst/>
          </a:prstGeom>
          <a:noFill/>
        </p:spPr>
        <p:txBody>
          <a:bodyPr wrap="square" rtlCol="0">
            <a:spAutoFit/>
          </a:bodyPr>
          <a:lstStyle/>
          <a:p>
            <a:r>
              <a:rPr lang="en-US" sz="1050" dirty="0">
                <a:latin typeface="Calibri" panose="020F0502020204030204" pitchFamily="34" charset="0"/>
                <a:cs typeface="Calibri" panose="020F0502020204030204" pitchFamily="34" charset="0"/>
              </a:rPr>
              <a:t>1 ½ ”</a:t>
            </a:r>
          </a:p>
        </p:txBody>
      </p:sp>
      <p:sp>
        <p:nvSpPr>
          <p:cNvPr id="59" name="TextBox 58"/>
          <p:cNvSpPr txBox="1"/>
          <p:nvPr/>
        </p:nvSpPr>
        <p:spPr>
          <a:xfrm>
            <a:off x="7357156" y="3156131"/>
            <a:ext cx="805338" cy="253916"/>
          </a:xfrm>
          <a:prstGeom prst="rect">
            <a:avLst/>
          </a:prstGeom>
          <a:noFill/>
        </p:spPr>
        <p:txBody>
          <a:bodyPr wrap="square" rtlCol="0">
            <a:spAutoFit/>
          </a:bodyPr>
          <a:lstStyle/>
          <a:p>
            <a:r>
              <a:rPr lang="en-US" sz="1050" dirty="0">
                <a:latin typeface="Calibri" panose="020F0502020204030204" pitchFamily="34" charset="0"/>
                <a:cs typeface="Calibri" panose="020F0502020204030204" pitchFamily="34" charset="0"/>
              </a:rPr>
              <a:t>3 ½ ”</a:t>
            </a:r>
          </a:p>
        </p:txBody>
      </p:sp>
      <p:sp>
        <p:nvSpPr>
          <p:cNvPr id="60" name="TextBox 59"/>
          <p:cNvSpPr txBox="1"/>
          <p:nvPr/>
        </p:nvSpPr>
        <p:spPr>
          <a:xfrm>
            <a:off x="11443182" y="3095628"/>
            <a:ext cx="805338" cy="253916"/>
          </a:xfrm>
          <a:prstGeom prst="rect">
            <a:avLst/>
          </a:prstGeom>
          <a:noFill/>
        </p:spPr>
        <p:txBody>
          <a:bodyPr wrap="square" rtlCol="0">
            <a:spAutoFit/>
          </a:bodyPr>
          <a:lstStyle/>
          <a:p>
            <a:r>
              <a:rPr lang="en-US" sz="1050" dirty="0">
                <a:latin typeface="Calibri" panose="020F0502020204030204" pitchFamily="34" charset="0"/>
                <a:cs typeface="Calibri" panose="020F0502020204030204" pitchFamily="34" charset="0"/>
              </a:rPr>
              <a:t>5 ½ ”</a:t>
            </a:r>
          </a:p>
        </p:txBody>
      </p:sp>
      <p:sp>
        <p:nvSpPr>
          <p:cNvPr id="61" name="TextBox 60"/>
          <p:cNvSpPr txBox="1"/>
          <p:nvPr/>
        </p:nvSpPr>
        <p:spPr>
          <a:xfrm>
            <a:off x="7358884" y="2731004"/>
            <a:ext cx="805338" cy="253916"/>
          </a:xfrm>
          <a:prstGeom prst="rect">
            <a:avLst/>
          </a:prstGeom>
          <a:noFill/>
        </p:spPr>
        <p:txBody>
          <a:bodyPr wrap="square" rtlCol="0">
            <a:spAutoFit/>
          </a:bodyPr>
          <a:lstStyle/>
          <a:p>
            <a:r>
              <a:rPr lang="en-US" sz="1050" dirty="0">
                <a:latin typeface="Calibri" panose="020F0502020204030204" pitchFamily="34" charset="0"/>
                <a:cs typeface="Calibri" panose="020F0502020204030204" pitchFamily="34" charset="0"/>
              </a:rPr>
              <a:t>7 ½ ”</a:t>
            </a:r>
          </a:p>
        </p:txBody>
      </p:sp>
      <p:sp>
        <p:nvSpPr>
          <p:cNvPr id="62" name="TextBox 61"/>
          <p:cNvSpPr txBox="1"/>
          <p:nvPr/>
        </p:nvSpPr>
        <p:spPr>
          <a:xfrm>
            <a:off x="11443182" y="2558398"/>
            <a:ext cx="805338" cy="253916"/>
          </a:xfrm>
          <a:prstGeom prst="rect">
            <a:avLst/>
          </a:prstGeom>
          <a:noFill/>
        </p:spPr>
        <p:txBody>
          <a:bodyPr wrap="square" rtlCol="0">
            <a:spAutoFit/>
          </a:bodyPr>
          <a:lstStyle/>
          <a:p>
            <a:r>
              <a:rPr lang="en-US" sz="1050" dirty="0">
                <a:latin typeface="Calibri" panose="020F0502020204030204" pitchFamily="34" charset="0"/>
                <a:cs typeface="Calibri" panose="020F0502020204030204" pitchFamily="34" charset="0"/>
              </a:rPr>
              <a:t>8 ”</a:t>
            </a:r>
          </a:p>
        </p:txBody>
      </p:sp>
      <p:sp>
        <p:nvSpPr>
          <p:cNvPr id="58" name="Content Placeholder 2"/>
          <p:cNvSpPr txBox="1">
            <a:spLocks/>
          </p:cNvSpPr>
          <p:nvPr/>
        </p:nvSpPr>
        <p:spPr bwMode="auto">
          <a:xfrm>
            <a:off x="2571378" y="3850622"/>
            <a:ext cx="2142180" cy="118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a:buFont typeface="Wingdings" panose="05000000000000000000" pitchFamily="2" charset="2"/>
              <a:buNone/>
            </a:pPr>
            <a:r>
              <a:rPr lang="en-CA" altLang="en-US" sz="2000" kern="0" dirty="0"/>
              <a:t>Slightly better framing from ~2005 to ~2020</a:t>
            </a:r>
          </a:p>
        </p:txBody>
      </p:sp>
      <p:sp>
        <p:nvSpPr>
          <p:cNvPr id="63" name="Rectangle 62"/>
          <p:cNvSpPr/>
          <p:nvPr/>
        </p:nvSpPr>
        <p:spPr bwMode="auto">
          <a:xfrm>
            <a:off x="5085105" y="3012879"/>
            <a:ext cx="108346" cy="372665"/>
          </a:xfrm>
          <a:prstGeom prst="rect">
            <a:avLst/>
          </a:prstGeom>
          <a:solidFill>
            <a:srgbClr val="AF885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64" name="Rectangle 63"/>
          <p:cNvSpPr/>
          <p:nvPr/>
        </p:nvSpPr>
        <p:spPr bwMode="auto">
          <a:xfrm>
            <a:off x="5197023" y="3012879"/>
            <a:ext cx="1504950" cy="376237"/>
          </a:xfrm>
          <a:prstGeom prst="rect">
            <a:avLst/>
          </a:prstGeom>
          <a:solidFill>
            <a:srgbClr val="F6E61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65" name="Rectangle 64"/>
          <p:cNvSpPr/>
          <p:nvPr/>
        </p:nvSpPr>
        <p:spPr bwMode="auto">
          <a:xfrm>
            <a:off x="5085105" y="3389116"/>
            <a:ext cx="1728787" cy="34528"/>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66" name="Rectangle 65"/>
          <p:cNvSpPr/>
          <p:nvPr/>
        </p:nvSpPr>
        <p:spPr bwMode="auto">
          <a:xfrm>
            <a:off x="6705545" y="3012879"/>
            <a:ext cx="108347" cy="372665"/>
          </a:xfrm>
          <a:prstGeom prst="rect">
            <a:avLst/>
          </a:prstGeom>
          <a:solidFill>
            <a:srgbClr val="AF885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67" name="Rectangle 66"/>
          <p:cNvSpPr/>
          <p:nvPr/>
        </p:nvSpPr>
        <p:spPr bwMode="auto">
          <a:xfrm>
            <a:off x="5085105" y="2974776"/>
            <a:ext cx="1728788" cy="33337"/>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68" name="Rectangle 67"/>
          <p:cNvSpPr/>
          <p:nvPr/>
        </p:nvSpPr>
        <p:spPr bwMode="auto">
          <a:xfrm rot="16200000">
            <a:off x="6731623" y="2698729"/>
            <a:ext cx="48447" cy="236935"/>
          </a:xfrm>
          <a:prstGeom prst="rect">
            <a:avLst/>
          </a:prstGeom>
          <a:solidFill>
            <a:srgbClr val="AF885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69" name="Rectangle 68"/>
          <p:cNvSpPr/>
          <p:nvPr/>
        </p:nvSpPr>
        <p:spPr bwMode="auto">
          <a:xfrm>
            <a:off x="5139875" y="2748987"/>
            <a:ext cx="1620440" cy="34528"/>
          </a:xfrm>
          <a:prstGeom prst="rect">
            <a:avLst/>
          </a:prstGeom>
          <a:solidFill>
            <a:srgbClr val="7777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70" name="TextBox 69"/>
          <p:cNvSpPr txBox="1"/>
          <p:nvPr/>
        </p:nvSpPr>
        <p:spPr>
          <a:xfrm>
            <a:off x="5591132" y="3492104"/>
            <a:ext cx="805338" cy="253916"/>
          </a:xfrm>
          <a:prstGeom prst="rect">
            <a:avLst/>
          </a:prstGeom>
          <a:noFill/>
        </p:spPr>
        <p:txBody>
          <a:bodyPr wrap="square" rtlCol="0">
            <a:spAutoFit/>
          </a:bodyPr>
          <a:lstStyle/>
          <a:p>
            <a:r>
              <a:rPr lang="en-US" sz="1050" dirty="0">
                <a:latin typeface="Calibri" panose="020F0502020204030204" pitchFamily="34" charset="0"/>
                <a:cs typeface="Calibri" panose="020F0502020204030204" pitchFamily="34" charset="0"/>
              </a:rPr>
              <a:t>16” – 24”</a:t>
            </a:r>
          </a:p>
        </p:txBody>
      </p:sp>
      <p:sp>
        <p:nvSpPr>
          <p:cNvPr id="71" name="Rectangle 70"/>
          <p:cNvSpPr/>
          <p:nvPr/>
        </p:nvSpPr>
        <p:spPr bwMode="auto">
          <a:xfrm>
            <a:off x="5088217" y="2836528"/>
            <a:ext cx="1727597" cy="133482"/>
          </a:xfrm>
          <a:prstGeom prst="rect">
            <a:avLst/>
          </a:prstGeom>
          <a:solidFill>
            <a:srgbClr val="FF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72" name="Rectangle 71"/>
          <p:cNvSpPr/>
          <p:nvPr/>
        </p:nvSpPr>
        <p:spPr bwMode="auto">
          <a:xfrm rot="16200000">
            <a:off x="5076981" y="2688978"/>
            <a:ext cx="48447" cy="236935"/>
          </a:xfrm>
          <a:prstGeom prst="rect">
            <a:avLst/>
          </a:prstGeom>
          <a:solidFill>
            <a:srgbClr val="AF885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73" name="TextBox 72"/>
          <p:cNvSpPr txBox="1"/>
          <p:nvPr/>
        </p:nvSpPr>
        <p:spPr>
          <a:xfrm>
            <a:off x="6804640" y="3119469"/>
            <a:ext cx="805338" cy="253916"/>
          </a:xfrm>
          <a:prstGeom prst="rect">
            <a:avLst/>
          </a:prstGeom>
          <a:noFill/>
        </p:spPr>
        <p:txBody>
          <a:bodyPr wrap="square" rtlCol="0">
            <a:spAutoFit/>
          </a:bodyPr>
          <a:lstStyle/>
          <a:p>
            <a:r>
              <a:rPr lang="en-US" sz="1050" dirty="0">
                <a:latin typeface="Calibri" panose="020F0502020204030204" pitchFamily="34" charset="0"/>
                <a:cs typeface="Calibri" panose="020F0502020204030204" pitchFamily="34" charset="0"/>
              </a:rPr>
              <a:t>5 ½ ”</a:t>
            </a:r>
          </a:p>
        </p:txBody>
      </p:sp>
      <p:sp>
        <p:nvSpPr>
          <p:cNvPr id="74" name="Content Placeholder 2"/>
          <p:cNvSpPr txBox="1">
            <a:spLocks/>
          </p:cNvSpPr>
          <p:nvPr/>
        </p:nvSpPr>
        <p:spPr bwMode="auto">
          <a:xfrm>
            <a:off x="5017657" y="3835029"/>
            <a:ext cx="2339499" cy="1573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a:buFont typeface="Wingdings" panose="05000000000000000000" pitchFamily="2" charset="2"/>
              <a:buNone/>
            </a:pPr>
            <a:r>
              <a:rPr lang="en-CA" altLang="en-US" sz="2000" kern="0" dirty="0"/>
              <a:t>Intermediate step, risky with EPS/XPS! ~2015 to ~2025</a:t>
            </a:r>
          </a:p>
        </p:txBody>
      </p:sp>
      <p:sp>
        <p:nvSpPr>
          <p:cNvPr id="75" name="Content Placeholder 2"/>
          <p:cNvSpPr txBox="1">
            <a:spLocks/>
          </p:cNvSpPr>
          <p:nvPr/>
        </p:nvSpPr>
        <p:spPr bwMode="auto">
          <a:xfrm>
            <a:off x="7683860" y="3835029"/>
            <a:ext cx="3713497" cy="1659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a:buFont typeface="Wingdings" panose="05000000000000000000" pitchFamily="2" charset="2"/>
              <a:buNone/>
            </a:pPr>
            <a:r>
              <a:rPr lang="en-CA" altLang="en-US" sz="2000" kern="0" dirty="0"/>
              <a:t>Well preforming and well proven envelopes for energy efficient buildings, such as Passive House ~</a:t>
            </a:r>
            <a:r>
              <a:rPr lang="en-CA" altLang="en-US" sz="2000" kern="0" dirty="0" smtClean="0"/>
              <a:t>2010 and </a:t>
            </a:r>
            <a:r>
              <a:rPr lang="en-CA" altLang="en-US" sz="2000" kern="0" dirty="0"/>
              <a:t>into the future</a:t>
            </a:r>
          </a:p>
        </p:txBody>
      </p:sp>
      <p:sp>
        <p:nvSpPr>
          <p:cNvPr id="76" name="TextBox 75"/>
          <p:cNvSpPr txBox="1"/>
          <p:nvPr/>
        </p:nvSpPr>
        <p:spPr>
          <a:xfrm>
            <a:off x="8354606" y="3498653"/>
            <a:ext cx="805338" cy="253916"/>
          </a:xfrm>
          <a:prstGeom prst="rect">
            <a:avLst/>
          </a:prstGeom>
          <a:noFill/>
        </p:spPr>
        <p:txBody>
          <a:bodyPr wrap="square" rtlCol="0">
            <a:spAutoFit/>
          </a:bodyPr>
          <a:lstStyle/>
          <a:p>
            <a:r>
              <a:rPr lang="en-US" sz="1050" dirty="0">
                <a:latin typeface="Calibri" panose="020F0502020204030204" pitchFamily="34" charset="0"/>
                <a:cs typeface="Calibri" panose="020F0502020204030204" pitchFamily="34" charset="0"/>
              </a:rPr>
              <a:t>16” – 24”</a:t>
            </a:r>
          </a:p>
        </p:txBody>
      </p:sp>
      <p:sp>
        <p:nvSpPr>
          <p:cNvPr id="3" name="TextBox 2"/>
          <p:cNvSpPr txBox="1"/>
          <p:nvPr/>
        </p:nvSpPr>
        <p:spPr>
          <a:xfrm>
            <a:off x="2105422" y="1267866"/>
            <a:ext cx="1406178" cy="584775"/>
          </a:xfrm>
          <a:prstGeom prst="rect">
            <a:avLst/>
          </a:prstGeom>
          <a:noFill/>
        </p:spPr>
        <p:txBody>
          <a:bodyPr wrap="square" rtlCol="0">
            <a:spAutoFit/>
          </a:bodyPr>
          <a:lstStyle/>
          <a:p>
            <a:r>
              <a:rPr lang="en-CA" sz="3200" dirty="0">
                <a:solidFill>
                  <a:schemeClr val="tx1">
                    <a:lumMod val="65000"/>
                    <a:lumOff val="35000"/>
                  </a:schemeClr>
                </a:solidFill>
                <a:latin typeface="Calibri" panose="020F0502020204030204" pitchFamily="34" charset="0"/>
                <a:cs typeface="Calibri" panose="020F0502020204030204" pitchFamily="34" charset="0"/>
              </a:rPr>
              <a:t>Past</a:t>
            </a:r>
          </a:p>
        </p:txBody>
      </p:sp>
      <p:sp>
        <p:nvSpPr>
          <p:cNvPr id="79" name="TextBox 78"/>
          <p:cNvSpPr txBox="1"/>
          <p:nvPr/>
        </p:nvSpPr>
        <p:spPr>
          <a:xfrm>
            <a:off x="4827007" y="1269521"/>
            <a:ext cx="2519375" cy="584775"/>
          </a:xfrm>
          <a:prstGeom prst="rect">
            <a:avLst/>
          </a:prstGeom>
          <a:noFill/>
        </p:spPr>
        <p:txBody>
          <a:bodyPr wrap="square" rtlCol="0">
            <a:spAutoFit/>
          </a:bodyPr>
          <a:lstStyle/>
          <a:p>
            <a:r>
              <a:rPr lang="en-CA" sz="3200" dirty="0">
                <a:solidFill>
                  <a:schemeClr val="tx1">
                    <a:lumMod val="65000"/>
                    <a:lumOff val="35000"/>
                  </a:schemeClr>
                </a:solidFill>
                <a:latin typeface="Calibri" panose="020F0502020204030204" pitchFamily="34" charset="0"/>
                <a:cs typeface="Calibri" panose="020F0502020204030204" pitchFamily="34" charset="0"/>
              </a:rPr>
              <a:t>Intermediate</a:t>
            </a:r>
          </a:p>
        </p:txBody>
      </p:sp>
      <p:sp>
        <p:nvSpPr>
          <p:cNvPr id="80" name="TextBox 79"/>
          <p:cNvSpPr txBox="1"/>
          <p:nvPr/>
        </p:nvSpPr>
        <p:spPr>
          <a:xfrm>
            <a:off x="8961897" y="1278280"/>
            <a:ext cx="1537317" cy="584775"/>
          </a:xfrm>
          <a:prstGeom prst="rect">
            <a:avLst/>
          </a:prstGeom>
          <a:noFill/>
        </p:spPr>
        <p:txBody>
          <a:bodyPr wrap="square" rtlCol="0">
            <a:spAutoFit/>
          </a:bodyPr>
          <a:lstStyle/>
          <a:p>
            <a:r>
              <a:rPr lang="en-CA" sz="3200" dirty="0">
                <a:solidFill>
                  <a:schemeClr val="tx1">
                    <a:lumMod val="65000"/>
                    <a:lumOff val="35000"/>
                  </a:schemeClr>
                </a:solidFill>
                <a:latin typeface="Calibri" panose="020F0502020204030204" pitchFamily="34" charset="0"/>
                <a:cs typeface="Calibri" panose="020F0502020204030204" pitchFamily="34" charset="0"/>
              </a:rPr>
              <a:t>Future</a:t>
            </a:r>
          </a:p>
        </p:txBody>
      </p:sp>
    </p:spTree>
    <p:extLst>
      <p:ext uri="{BB962C8B-B14F-4D97-AF65-F5344CB8AC3E}">
        <p14:creationId xmlns:p14="http://schemas.microsoft.com/office/powerpoint/2010/main" val="9164893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fade">
                                      <p:cBhvr>
                                        <p:cTn id="15" dur="500"/>
                                        <p:tgtEl>
                                          <p:spTgt spid="7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9"/>
                                        </p:tgtEl>
                                        <p:attrNameLst>
                                          <p:attrName>style.visibility</p:attrName>
                                        </p:attrNameLst>
                                      </p:cBhvr>
                                      <p:to>
                                        <p:strVal val="visible"/>
                                      </p:to>
                                    </p:set>
                                    <p:animEffect transition="in" filter="fade">
                                      <p:cBhvr>
                                        <p:cTn id="18" dur="500"/>
                                        <p:tgtEl>
                                          <p:spTgt spid="7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8"/>
                                        </p:tgtEl>
                                        <p:attrNameLst>
                                          <p:attrName>style.visibility</p:attrName>
                                        </p:attrNameLst>
                                      </p:cBhvr>
                                      <p:to>
                                        <p:strVal val="visible"/>
                                      </p:to>
                                    </p:set>
                                    <p:animEffect transition="in" filter="fade">
                                      <p:cBhvr>
                                        <p:cTn id="23" dur="500"/>
                                        <p:tgtEl>
                                          <p:spTgt spid="7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0"/>
                                        </p:tgtEl>
                                        <p:attrNameLst>
                                          <p:attrName>style.visibility</p:attrName>
                                        </p:attrNameLst>
                                      </p:cBhvr>
                                      <p:to>
                                        <p:strVal val="visible"/>
                                      </p:to>
                                    </p:set>
                                    <p:animEffect transition="in" filter="fade">
                                      <p:cBhvr>
                                        <p:cTn id="26"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7" grpId="0" animBg="1"/>
      <p:bldP spid="2" grpId="0" animBg="1"/>
      <p:bldP spid="3" grpId="0"/>
      <p:bldP spid="79" grpId="0"/>
      <p:bldP spid="8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grpSp>
        <p:nvGrpSpPr>
          <p:cNvPr id="5" name="Group 4">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6" name="Group 5">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1" name="TextBox 10">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chemeClr val="tx1">
                        <a:lumMod val="50000"/>
                        <a:lumOff val="50000"/>
                      </a:schemeClr>
                    </a:solidFill>
                  </a:rPr>
                  <a:t>Canadian</a:t>
                </a:r>
              </a:p>
              <a:p>
                <a:pPr>
                  <a:buClr>
                    <a:schemeClr val="tx1"/>
                  </a:buClr>
                </a:pPr>
                <a:r>
                  <a:rPr lang="en-US" sz="1067" dirty="0">
                    <a:solidFill>
                      <a:schemeClr val="tx1">
                        <a:lumMod val="50000"/>
                        <a:lumOff val="50000"/>
                      </a:schemeClr>
                    </a:solidFill>
                  </a:rPr>
                  <a:t>Wood</a:t>
                </a:r>
              </a:p>
              <a:p>
                <a:pPr>
                  <a:buClr>
                    <a:schemeClr val="tx1"/>
                  </a:buClr>
                </a:pPr>
                <a:r>
                  <a:rPr lang="en-US" sz="1067" dirty="0">
                    <a:solidFill>
                      <a:schemeClr val="tx1">
                        <a:lumMod val="50000"/>
                        <a:lumOff val="50000"/>
                      </a:schemeClr>
                    </a:solidFill>
                  </a:rPr>
                  <a:t>Council</a:t>
                </a:r>
                <a:endParaRPr lang="en-CA" sz="1067" dirty="0" err="1">
                  <a:solidFill>
                    <a:schemeClr val="tx1">
                      <a:lumMod val="50000"/>
                      <a:lumOff val="50000"/>
                    </a:schemeClr>
                  </a:solidFill>
                </a:endParaRPr>
              </a:p>
            </p:txBody>
          </p:sp>
          <p:sp>
            <p:nvSpPr>
              <p:cNvPr id="12" name="TextBox 11">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chemeClr val="tx1">
                        <a:lumMod val="50000"/>
                        <a:lumOff val="50000"/>
                      </a:schemeClr>
                    </a:solidFill>
                  </a:rPr>
                  <a:t>Conseil</a:t>
                </a:r>
              </a:p>
              <a:p>
                <a:pPr>
                  <a:buClr>
                    <a:schemeClr val="tx1"/>
                  </a:buClr>
                </a:pPr>
                <a:r>
                  <a:rPr lang="en-US" sz="1067" dirty="0" err="1">
                    <a:solidFill>
                      <a:schemeClr val="tx1">
                        <a:lumMod val="50000"/>
                        <a:lumOff val="50000"/>
                      </a:schemeClr>
                    </a:solidFill>
                  </a:rPr>
                  <a:t>canadien</a:t>
                </a:r>
                <a:endParaRPr lang="en-US" sz="1067" dirty="0">
                  <a:solidFill>
                    <a:schemeClr val="tx1">
                      <a:lumMod val="50000"/>
                      <a:lumOff val="50000"/>
                    </a:schemeClr>
                  </a:solidFill>
                </a:endParaRPr>
              </a:p>
              <a:p>
                <a:pPr>
                  <a:buClr>
                    <a:schemeClr val="tx1"/>
                  </a:buClr>
                </a:pPr>
                <a:r>
                  <a:rPr lang="en-US" sz="1067" dirty="0">
                    <a:solidFill>
                      <a:schemeClr val="tx1">
                        <a:lumMod val="50000"/>
                        <a:lumOff val="50000"/>
                      </a:schemeClr>
                    </a:solidFill>
                  </a:rPr>
                  <a:t>du </a:t>
                </a:r>
                <a:r>
                  <a:rPr lang="en-US" sz="1067" dirty="0" err="1">
                    <a:solidFill>
                      <a:schemeClr val="tx1">
                        <a:lumMod val="50000"/>
                        <a:lumOff val="50000"/>
                      </a:schemeClr>
                    </a:solidFill>
                  </a:rPr>
                  <a:t>bois</a:t>
                </a:r>
                <a:endParaRPr lang="en-CA" sz="1067" dirty="0" err="1">
                  <a:solidFill>
                    <a:schemeClr val="tx1">
                      <a:lumMod val="50000"/>
                      <a:lumOff val="50000"/>
                    </a:schemeClr>
                  </a:solidFill>
                </a:endParaRPr>
              </a:p>
            </p:txBody>
          </p:sp>
          <p:sp>
            <p:nvSpPr>
              <p:cNvPr id="13" name="Diagonal Stripe 12">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sp>
            <p:nvSpPr>
              <p:cNvPr id="14" name="Diagonal Stripe 13">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grpSp>
        <p:grpSp>
          <p:nvGrpSpPr>
            <p:cNvPr id="7" name="Group 6">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9" name="Rectangle 8">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sp>
            <p:nvSpPr>
              <p:cNvPr id="10" name="Rectangle 9">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grpSp>
        <p:pic>
          <p:nvPicPr>
            <p:cNvPr id="8" name="Picture 7"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
        <p:nvSpPr>
          <p:cNvPr id="16" name="Content Placeholder 2"/>
          <p:cNvSpPr>
            <a:spLocks noGrp="1"/>
          </p:cNvSpPr>
          <p:nvPr>
            <p:ph idx="1"/>
          </p:nvPr>
        </p:nvSpPr>
        <p:spPr>
          <a:xfrm>
            <a:off x="617731" y="775419"/>
            <a:ext cx="10833699" cy="1906588"/>
          </a:xfrm>
        </p:spPr>
        <p:txBody>
          <a:bodyPr/>
          <a:lstStyle/>
          <a:p>
            <a:r>
              <a:rPr lang="en-CA" altLang="en-US" sz="6000" b="1" dirty="0">
                <a:solidFill>
                  <a:schemeClr val="tx1">
                    <a:lumMod val="65000"/>
                    <a:lumOff val="35000"/>
                  </a:schemeClr>
                </a:solidFill>
              </a:rPr>
              <a:t>Classification</a:t>
            </a:r>
            <a:r>
              <a:rPr lang="en-CA" altLang="en-US" b="1" dirty="0">
                <a:solidFill>
                  <a:schemeClr val="tx1">
                    <a:lumMod val="65000"/>
                    <a:lumOff val="35000"/>
                  </a:schemeClr>
                </a:solidFill>
              </a:rPr>
              <a:t> </a:t>
            </a:r>
            <a:endParaRPr lang="en-CA" altLang="en-US" sz="2000" dirty="0">
              <a:solidFill>
                <a:schemeClr val="tx1">
                  <a:lumMod val="65000"/>
                  <a:lumOff val="35000"/>
                </a:schemeClr>
              </a:solidFill>
            </a:endParaRPr>
          </a:p>
          <a:p>
            <a:r>
              <a:rPr lang="en-CA" b="1" i="1" dirty="0">
                <a:solidFill>
                  <a:schemeClr val="tx1">
                    <a:lumMod val="65000"/>
                    <a:lumOff val="35000"/>
                  </a:schemeClr>
                </a:solidFill>
              </a:rPr>
              <a:t>Objectives:</a:t>
            </a:r>
            <a:endParaRPr lang="en-US" sz="2000" dirty="0">
              <a:solidFill>
                <a:schemeClr val="tx1">
                  <a:lumMod val="65000"/>
                  <a:lumOff val="35000"/>
                </a:schemeClr>
              </a:solidFill>
            </a:endParaRPr>
          </a:p>
          <a:p>
            <a:pPr lvl="1"/>
            <a:r>
              <a:rPr lang="en-CA" dirty="0">
                <a:solidFill>
                  <a:schemeClr val="tx1">
                    <a:lumMod val="65000"/>
                    <a:lumOff val="35000"/>
                  </a:schemeClr>
                </a:solidFill>
              </a:rPr>
              <a:t>Define the general levels of prefabrication</a:t>
            </a:r>
            <a:endParaRPr lang="en-US" sz="1800" dirty="0">
              <a:solidFill>
                <a:schemeClr val="tx1">
                  <a:lumMod val="65000"/>
                  <a:lumOff val="35000"/>
                </a:schemeClr>
              </a:solidFill>
            </a:endParaRPr>
          </a:p>
          <a:p>
            <a:pPr lvl="1"/>
            <a:r>
              <a:rPr lang="en-CA" dirty="0">
                <a:solidFill>
                  <a:schemeClr val="tx1">
                    <a:lumMod val="65000"/>
                    <a:lumOff val="35000"/>
                  </a:schemeClr>
                </a:solidFill>
              </a:rPr>
              <a:t>Summarize the basics and the principles of each level</a:t>
            </a:r>
            <a:endParaRPr lang="en-US" sz="1800" dirty="0">
              <a:solidFill>
                <a:schemeClr val="tx1">
                  <a:lumMod val="65000"/>
                  <a:lumOff val="35000"/>
                </a:schemeClr>
              </a:solidFill>
            </a:endParaRPr>
          </a:p>
          <a:p>
            <a:pPr lvl="1"/>
            <a:r>
              <a:rPr lang="en-CA" dirty="0">
                <a:solidFill>
                  <a:schemeClr val="tx1">
                    <a:lumMod val="65000"/>
                    <a:lumOff val="35000"/>
                  </a:schemeClr>
                </a:solidFill>
              </a:rPr>
              <a:t>Identify all relevant labour steps included in each level</a:t>
            </a:r>
            <a:endParaRPr lang="en-US" sz="1800" dirty="0">
              <a:solidFill>
                <a:schemeClr val="tx1">
                  <a:lumMod val="65000"/>
                  <a:lumOff val="35000"/>
                </a:schemeClr>
              </a:solidFill>
            </a:endParaRPr>
          </a:p>
          <a:p>
            <a:pPr lvl="1"/>
            <a:r>
              <a:rPr lang="en-CA" dirty="0">
                <a:solidFill>
                  <a:schemeClr val="tx1">
                    <a:lumMod val="65000"/>
                    <a:lumOff val="35000"/>
                  </a:schemeClr>
                </a:solidFill>
              </a:rPr>
              <a:t>Discuss the necessity of multi trade collaboration in the advanced levels</a:t>
            </a:r>
            <a:endParaRPr lang="en-US" sz="1800" dirty="0">
              <a:solidFill>
                <a:schemeClr val="tx1">
                  <a:lumMod val="65000"/>
                  <a:lumOff val="35000"/>
                </a:schemeClr>
              </a:solidFill>
            </a:endParaRPr>
          </a:p>
          <a:p>
            <a:pPr lvl="1"/>
            <a:r>
              <a:rPr lang="en-CA" dirty="0">
                <a:solidFill>
                  <a:schemeClr val="tx1">
                    <a:lumMod val="65000"/>
                    <a:lumOff val="35000"/>
                  </a:schemeClr>
                </a:solidFill>
              </a:rPr>
              <a:t>Estimate the financial and spatial dimensions of each level</a:t>
            </a:r>
            <a:endParaRPr lang="en-US" sz="1800" dirty="0">
              <a:solidFill>
                <a:schemeClr val="tx1">
                  <a:lumMod val="65000"/>
                  <a:lumOff val="35000"/>
                </a:schemeClr>
              </a:solidFill>
            </a:endParaRPr>
          </a:p>
          <a:p>
            <a:pPr lvl="1"/>
            <a:r>
              <a:rPr lang="en-CA" dirty="0">
                <a:solidFill>
                  <a:schemeClr val="tx1">
                    <a:lumMod val="65000"/>
                    <a:lumOff val="35000"/>
                  </a:schemeClr>
                </a:solidFill>
              </a:rPr>
              <a:t>Investigate the advantages and disadvantages of each prefabrication level</a:t>
            </a:r>
            <a:endParaRPr lang="en-US" sz="1800" dirty="0">
              <a:solidFill>
                <a:schemeClr val="tx1">
                  <a:lumMod val="65000"/>
                  <a:lumOff val="35000"/>
                </a:schemeClr>
              </a:solidFill>
            </a:endParaRPr>
          </a:p>
        </p:txBody>
      </p:sp>
    </p:spTree>
    <p:extLst>
      <p:ext uri="{BB962C8B-B14F-4D97-AF65-F5344CB8AC3E}">
        <p14:creationId xmlns:p14="http://schemas.microsoft.com/office/powerpoint/2010/main" val="410431505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Definitions</a:t>
            </a:r>
          </a:p>
        </p:txBody>
      </p:sp>
      <p:sp>
        <p:nvSpPr>
          <p:cNvPr id="3" name="Content Placeholder 2"/>
          <p:cNvSpPr>
            <a:spLocks noGrp="1"/>
          </p:cNvSpPr>
          <p:nvPr>
            <p:ph idx="1"/>
          </p:nvPr>
        </p:nvSpPr>
        <p:spPr/>
        <p:txBody>
          <a:bodyPr/>
          <a:lstStyle/>
          <a:p>
            <a:r>
              <a:rPr lang="en-CA" dirty="0"/>
              <a:t>1D, 2D, 3D</a:t>
            </a:r>
          </a:p>
          <a:p>
            <a:r>
              <a:rPr lang="en-CA" dirty="0"/>
              <a:t>Non-volumetric, Volumetric, Modular</a:t>
            </a:r>
          </a:p>
          <a:p>
            <a:r>
              <a:rPr lang="en-CA" dirty="0"/>
              <a:t>Prefabricated housing involves the manufacturing and pre-assembly of components, elements or modules off-site, before their final installation at a chosen location (</a:t>
            </a:r>
            <a:r>
              <a:rPr lang="en-CA" dirty="0" err="1"/>
              <a:t>Goodier</a:t>
            </a:r>
            <a:r>
              <a:rPr lang="en-CA" dirty="0"/>
              <a:t> &amp; Gibb, 2007). </a:t>
            </a:r>
          </a:p>
          <a:p>
            <a:r>
              <a:rPr lang="en-CA" dirty="0"/>
              <a:t>Construction components are produced in a manufacturing factory, transporting complete or semi complete components to the construction site for final assembly to create building structures (Tam, Tam, Zeng &amp; Ng, 2007). </a:t>
            </a:r>
          </a:p>
          <a:p>
            <a:endParaRPr lang="en-CA" dirty="0"/>
          </a:p>
        </p:txBody>
      </p:sp>
      <p:sp>
        <p:nvSpPr>
          <p:cNvPr id="4" name="Rectangle 3"/>
          <p:cNvSpPr/>
          <p:nvPr/>
        </p:nvSpPr>
        <p:spPr>
          <a:xfrm>
            <a:off x="528981" y="6493162"/>
            <a:ext cx="149124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419358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Levels of Prefabrication</a:t>
            </a:r>
          </a:p>
        </p:txBody>
      </p:sp>
      <p:sp>
        <p:nvSpPr>
          <p:cNvPr id="4" name="Rounded Rectangle 3"/>
          <p:cNvSpPr/>
          <p:nvPr/>
        </p:nvSpPr>
        <p:spPr>
          <a:xfrm>
            <a:off x="1003853" y="1641224"/>
            <a:ext cx="1932741" cy="741195"/>
          </a:xfrm>
          <a:prstGeom prst="roundRect">
            <a:avLst/>
          </a:prstGeom>
          <a:solidFill>
            <a:schemeClr val="bg1">
              <a:lumMod val="95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lumMod val="65000"/>
                    <a:lumOff val="35000"/>
                  </a:schemeClr>
                </a:solidFill>
                <a:latin typeface="Calibri" panose="020F0502020204030204" pitchFamily="34" charset="0"/>
                <a:cs typeface="Calibri" panose="020F0502020204030204" pitchFamily="34" charset="0"/>
              </a:rPr>
              <a:t>Engineered Wood Products</a:t>
            </a:r>
            <a:endParaRPr lang="en-US" sz="20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5" name="TextBox 4"/>
          <p:cNvSpPr txBox="1"/>
          <p:nvPr/>
        </p:nvSpPr>
        <p:spPr>
          <a:xfrm>
            <a:off x="1531168" y="1240114"/>
            <a:ext cx="1359693" cy="400110"/>
          </a:xfrm>
          <a:prstGeom prst="rect">
            <a:avLst/>
          </a:prstGeom>
          <a:noFill/>
          <a:ln>
            <a:noFill/>
          </a:ln>
          <a:scene3d>
            <a:camera prst="orthographicFront"/>
            <a:lightRig rig="threePt" dir="t"/>
          </a:scene3d>
          <a:sp3d prstMaterial="plastic"/>
        </p:spPr>
        <p:style>
          <a:lnRef idx="2">
            <a:schemeClr val="dk1"/>
          </a:lnRef>
          <a:fillRef idx="1">
            <a:schemeClr val="lt1"/>
          </a:fillRef>
          <a:effectRef idx="0">
            <a:schemeClr val="dk1"/>
          </a:effectRef>
          <a:fontRef idx="minor">
            <a:schemeClr val="dk1"/>
          </a:fontRef>
        </p:style>
        <p:txBody>
          <a:bodyPr wrap="square" rtlCol="0">
            <a:spAutoFit/>
          </a:bodyPr>
          <a:lstStyle/>
          <a:p>
            <a:r>
              <a:rPr lang="en-CA" sz="2000" dirty="0">
                <a:solidFill>
                  <a:schemeClr val="tx1">
                    <a:lumMod val="65000"/>
                    <a:lumOff val="35000"/>
                  </a:schemeClr>
                </a:solidFill>
                <a:latin typeface="Calibri" panose="020F0502020204030204" pitchFamily="34" charset="0"/>
                <a:cs typeface="Calibri" panose="020F0502020204030204" pitchFamily="34" charset="0"/>
              </a:rPr>
              <a:t>Level 1</a:t>
            </a:r>
            <a:endParaRPr lang="en-US" sz="2000" dirty="0">
              <a:solidFill>
                <a:schemeClr val="tx1">
                  <a:lumMod val="65000"/>
                  <a:lumOff val="35000"/>
                </a:schemeClr>
              </a:solidFill>
              <a:latin typeface="Calibri" panose="020F0502020204030204" pitchFamily="34" charset="0"/>
              <a:cs typeface="Calibri" panose="020F0502020204030204" pitchFamily="34" charset="0"/>
            </a:endParaRPr>
          </a:p>
        </p:txBody>
      </p:sp>
      <p:grpSp>
        <p:nvGrpSpPr>
          <p:cNvPr id="55" name="Group 54"/>
          <p:cNvGrpSpPr/>
          <p:nvPr/>
        </p:nvGrpSpPr>
        <p:grpSpPr>
          <a:xfrm>
            <a:off x="3558917" y="1258227"/>
            <a:ext cx="1932741" cy="1141305"/>
            <a:chOff x="3558917" y="1258227"/>
            <a:chExt cx="1932741" cy="1141305"/>
          </a:xfrm>
        </p:grpSpPr>
        <p:sp>
          <p:nvSpPr>
            <p:cNvPr id="6" name="Rounded Rectangle 5"/>
            <p:cNvSpPr/>
            <p:nvPr/>
          </p:nvSpPr>
          <p:spPr>
            <a:xfrm>
              <a:off x="3558917" y="1658337"/>
              <a:ext cx="1932741" cy="741195"/>
            </a:xfrm>
            <a:prstGeom prst="roundRect">
              <a:avLst/>
            </a:prstGeom>
            <a:solidFill>
              <a:schemeClr val="bg1">
                <a:lumMod val="95000"/>
              </a:scheme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lumMod val="65000"/>
                      <a:lumOff val="35000"/>
                    </a:schemeClr>
                  </a:solidFill>
                  <a:latin typeface="Calibri" panose="020F0502020204030204" pitchFamily="34" charset="0"/>
                  <a:cs typeface="Calibri" panose="020F0502020204030204" pitchFamily="34" charset="0"/>
                </a:rPr>
                <a:t>Prefabricated Panels</a:t>
              </a:r>
              <a:endParaRPr lang="en-US" sz="20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0" name="TextBox 9"/>
            <p:cNvSpPr txBox="1"/>
            <p:nvPr/>
          </p:nvSpPr>
          <p:spPr>
            <a:xfrm>
              <a:off x="4129856" y="1258227"/>
              <a:ext cx="1359693" cy="400110"/>
            </a:xfrm>
            <a:prstGeom prst="rect">
              <a:avLst/>
            </a:prstGeom>
            <a:noFill/>
            <a:ln>
              <a:noFill/>
            </a:ln>
            <a:scene3d>
              <a:camera prst="orthographicFront"/>
              <a:lightRig rig="threePt" dir="t"/>
            </a:scene3d>
            <a:sp3d prstMaterial="plastic"/>
          </p:spPr>
          <p:style>
            <a:lnRef idx="2">
              <a:schemeClr val="dk1"/>
            </a:lnRef>
            <a:fillRef idx="1">
              <a:schemeClr val="lt1"/>
            </a:fillRef>
            <a:effectRef idx="0">
              <a:schemeClr val="dk1"/>
            </a:effectRef>
            <a:fontRef idx="minor">
              <a:schemeClr val="dk1"/>
            </a:fontRef>
          </p:style>
          <p:txBody>
            <a:bodyPr wrap="square" rtlCol="0">
              <a:spAutoFit/>
            </a:bodyPr>
            <a:lstStyle/>
            <a:p>
              <a:r>
                <a:rPr lang="en-CA" sz="2000" dirty="0">
                  <a:solidFill>
                    <a:schemeClr val="tx1">
                      <a:lumMod val="65000"/>
                      <a:lumOff val="35000"/>
                    </a:schemeClr>
                  </a:solidFill>
                  <a:latin typeface="Calibri" panose="020F0502020204030204" pitchFamily="34" charset="0"/>
                  <a:cs typeface="Calibri" panose="020F0502020204030204" pitchFamily="34" charset="0"/>
                </a:rPr>
                <a:t>Level 2</a:t>
              </a:r>
              <a:endParaRPr lang="en-US" sz="2000" dirty="0">
                <a:solidFill>
                  <a:schemeClr val="tx1">
                    <a:lumMod val="65000"/>
                    <a:lumOff val="35000"/>
                  </a:schemeClr>
                </a:solidFill>
                <a:latin typeface="Calibri" panose="020F0502020204030204" pitchFamily="34" charset="0"/>
                <a:cs typeface="Calibri" panose="020F0502020204030204" pitchFamily="34" charset="0"/>
              </a:endParaRPr>
            </a:p>
          </p:txBody>
        </p:sp>
      </p:grpSp>
      <p:grpSp>
        <p:nvGrpSpPr>
          <p:cNvPr id="56" name="Group 55"/>
          <p:cNvGrpSpPr/>
          <p:nvPr/>
        </p:nvGrpSpPr>
        <p:grpSpPr>
          <a:xfrm>
            <a:off x="6296863" y="1258227"/>
            <a:ext cx="1953609" cy="1141305"/>
            <a:chOff x="6296863" y="1258227"/>
            <a:chExt cx="1953609" cy="1141305"/>
          </a:xfrm>
        </p:grpSpPr>
        <p:sp>
          <p:nvSpPr>
            <p:cNvPr id="7" name="Rounded Rectangle 6"/>
            <p:cNvSpPr/>
            <p:nvPr/>
          </p:nvSpPr>
          <p:spPr>
            <a:xfrm>
              <a:off x="6296863" y="1658337"/>
              <a:ext cx="1932741" cy="741195"/>
            </a:xfrm>
            <a:prstGeom prst="roundRect">
              <a:avLst/>
            </a:prstGeom>
            <a:solidFill>
              <a:schemeClr val="bg1">
                <a:lumMod val="9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lumMod val="65000"/>
                      <a:lumOff val="35000"/>
                    </a:schemeClr>
                  </a:solidFill>
                  <a:latin typeface="Calibri" panose="020F0502020204030204" pitchFamily="34" charset="0"/>
                  <a:cs typeface="Calibri" panose="020F0502020204030204" pitchFamily="34" charset="0"/>
                </a:rPr>
                <a:t>Pre-assembled Pods</a:t>
              </a:r>
              <a:endParaRPr lang="en-US" sz="20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2" name="TextBox 11"/>
            <p:cNvSpPr txBox="1"/>
            <p:nvPr/>
          </p:nvSpPr>
          <p:spPr>
            <a:xfrm>
              <a:off x="6890779" y="1258227"/>
              <a:ext cx="1359693" cy="400110"/>
            </a:xfrm>
            <a:prstGeom prst="rect">
              <a:avLst/>
            </a:prstGeom>
            <a:noFill/>
            <a:ln>
              <a:noFill/>
            </a:ln>
            <a:scene3d>
              <a:camera prst="orthographicFront"/>
              <a:lightRig rig="threePt" dir="t"/>
            </a:scene3d>
            <a:sp3d prstMaterial="plastic"/>
          </p:spPr>
          <p:style>
            <a:lnRef idx="2">
              <a:schemeClr val="dk1"/>
            </a:lnRef>
            <a:fillRef idx="1">
              <a:schemeClr val="lt1"/>
            </a:fillRef>
            <a:effectRef idx="0">
              <a:schemeClr val="dk1"/>
            </a:effectRef>
            <a:fontRef idx="minor">
              <a:schemeClr val="dk1"/>
            </a:fontRef>
          </p:style>
          <p:txBody>
            <a:bodyPr wrap="square" rtlCol="0">
              <a:spAutoFit/>
            </a:bodyPr>
            <a:lstStyle/>
            <a:p>
              <a:r>
                <a:rPr lang="en-CA" sz="2000" dirty="0">
                  <a:solidFill>
                    <a:schemeClr val="tx1">
                      <a:lumMod val="65000"/>
                      <a:lumOff val="35000"/>
                    </a:schemeClr>
                  </a:solidFill>
                  <a:latin typeface="Calibri" panose="020F0502020204030204" pitchFamily="34" charset="0"/>
                  <a:cs typeface="Calibri" panose="020F0502020204030204" pitchFamily="34" charset="0"/>
                </a:rPr>
                <a:t>Level 3</a:t>
              </a:r>
              <a:endParaRPr lang="en-US" sz="2000" dirty="0">
                <a:solidFill>
                  <a:schemeClr val="tx1">
                    <a:lumMod val="65000"/>
                    <a:lumOff val="35000"/>
                  </a:schemeClr>
                </a:solidFill>
                <a:latin typeface="Calibri" panose="020F0502020204030204" pitchFamily="34" charset="0"/>
                <a:cs typeface="Calibri" panose="020F0502020204030204" pitchFamily="34" charset="0"/>
              </a:endParaRPr>
            </a:p>
          </p:txBody>
        </p:sp>
      </p:grpSp>
      <p:grpSp>
        <p:nvGrpSpPr>
          <p:cNvPr id="57" name="Group 56"/>
          <p:cNvGrpSpPr/>
          <p:nvPr/>
        </p:nvGrpSpPr>
        <p:grpSpPr>
          <a:xfrm>
            <a:off x="9255514" y="1258227"/>
            <a:ext cx="1932741" cy="1141305"/>
            <a:chOff x="9255514" y="1258227"/>
            <a:chExt cx="1932741" cy="1141305"/>
          </a:xfrm>
        </p:grpSpPr>
        <p:sp>
          <p:nvSpPr>
            <p:cNvPr id="8" name="Rounded Rectangle 7"/>
            <p:cNvSpPr/>
            <p:nvPr/>
          </p:nvSpPr>
          <p:spPr>
            <a:xfrm>
              <a:off x="9255514" y="1658337"/>
              <a:ext cx="1932741" cy="741195"/>
            </a:xfrm>
            <a:prstGeom prst="roundRect">
              <a:avLst/>
            </a:prstGeom>
            <a:solidFill>
              <a:schemeClr val="bg1">
                <a:lumMod val="95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lumMod val="65000"/>
                      <a:lumOff val="35000"/>
                    </a:schemeClr>
                  </a:solidFill>
                  <a:latin typeface="Calibri" panose="020F0502020204030204" pitchFamily="34" charset="0"/>
                  <a:cs typeface="Calibri" panose="020F0502020204030204" pitchFamily="34" charset="0"/>
                </a:rPr>
                <a:t>Volumetric Prefabrication</a:t>
              </a:r>
              <a:endParaRPr lang="en-US" sz="20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3" name="TextBox 12"/>
            <p:cNvSpPr txBox="1"/>
            <p:nvPr/>
          </p:nvSpPr>
          <p:spPr>
            <a:xfrm>
              <a:off x="9768621" y="1258227"/>
              <a:ext cx="1359693" cy="400110"/>
            </a:xfrm>
            <a:prstGeom prst="rect">
              <a:avLst/>
            </a:prstGeom>
            <a:noFill/>
            <a:ln>
              <a:noFill/>
            </a:ln>
            <a:scene3d>
              <a:camera prst="orthographicFront"/>
              <a:lightRig rig="threePt" dir="t"/>
            </a:scene3d>
            <a:sp3d prstMaterial="plastic"/>
          </p:spPr>
          <p:style>
            <a:lnRef idx="2">
              <a:schemeClr val="dk1"/>
            </a:lnRef>
            <a:fillRef idx="1">
              <a:schemeClr val="lt1"/>
            </a:fillRef>
            <a:effectRef idx="0">
              <a:schemeClr val="dk1"/>
            </a:effectRef>
            <a:fontRef idx="minor">
              <a:schemeClr val="dk1"/>
            </a:fontRef>
          </p:style>
          <p:txBody>
            <a:bodyPr wrap="square" rtlCol="0">
              <a:spAutoFit/>
            </a:bodyPr>
            <a:lstStyle/>
            <a:p>
              <a:r>
                <a:rPr lang="en-CA" sz="2000" dirty="0">
                  <a:solidFill>
                    <a:schemeClr val="tx1">
                      <a:lumMod val="65000"/>
                      <a:lumOff val="35000"/>
                    </a:schemeClr>
                  </a:solidFill>
                  <a:latin typeface="Calibri" panose="020F0502020204030204" pitchFamily="34" charset="0"/>
                  <a:cs typeface="Calibri" panose="020F0502020204030204" pitchFamily="34" charset="0"/>
                </a:rPr>
                <a:t>Level 4</a:t>
              </a:r>
              <a:endParaRPr lang="en-US" sz="2000" dirty="0">
                <a:solidFill>
                  <a:schemeClr val="tx1">
                    <a:lumMod val="65000"/>
                    <a:lumOff val="35000"/>
                  </a:schemeClr>
                </a:solidFill>
                <a:latin typeface="Calibri" panose="020F0502020204030204" pitchFamily="34" charset="0"/>
                <a:cs typeface="Calibri" panose="020F0502020204030204" pitchFamily="34" charset="0"/>
              </a:endParaRPr>
            </a:p>
          </p:txBody>
        </p:sp>
      </p:grpSp>
      <p:grpSp>
        <p:nvGrpSpPr>
          <p:cNvPr id="51" name="Group 50"/>
          <p:cNvGrpSpPr/>
          <p:nvPr/>
        </p:nvGrpSpPr>
        <p:grpSpPr>
          <a:xfrm>
            <a:off x="916614" y="2382419"/>
            <a:ext cx="2142965" cy="1568426"/>
            <a:chOff x="916614" y="1925212"/>
            <a:chExt cx="2142965" cy="1568426"/>
          </a:xfrm>
        </p:grpSpPr>
        <p:sp>
          <p:nvSpPr>
            <p:cNvPr id="14" name="Rounded Rectangle 13"/>
            <p:cNvSpPr/>
            <p:nvPr/>
          </p:nvSpPr>
          <p:spPr>
            <a:xfrm>
              <a:off x="916614" y="2858600"/>
              <a:ext cx="1000482" cy="635038"/>
            </a:xfrm>
            <a:prstGeom prst="roundRect">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lumMod val="65000"/>
                      <a:lumOff val="35000"/>
                    </a:schemeClr>
                  </a:solidFill>
                  <a:latin typeface="Calibri" panose="020F0502020204030204" pitchFamily="34" charset="0"/>
                  <a:cs typeface="Calibri" panose="020F0502020204030204" pitchFamily="34" charset="0"/>
                </a:rPr>
                <a:t>Light Frame</a:t>
              </a:r>
              <a:endParaRPr lang="en-US" sz="20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5" name="Rounded Rectangle 14"/>
            <p:cNvSpPr/>
            <p:nvPr/>
          </p:nvSpPr>
          <p:spPr>
            <a:xfrm>
              <a:off x="2059097" y="2858600"/>
              <a:ext cx="1000482" cy="635038"/>
            </a:xfrm>
            <a:prstGeom prst="roundRect">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lumMod val="65000"/>
                      <a:lumOff val="35000"/>
                    </a:schemeClr>
                  </a:solidFill>
                  <a:latin typeface="Calibri" panose="020F0502020204030204" pitchFamily="34" charset="0"/>
                  <a:cs typeface="Calibri" panose="020F0502020204030204" pitchFamily="34" charset="0"/>
                </a:rPr>
                <a:t>Mass Timber</a:t>
              </a:r>
              <a:endParaRPr lang="en-US" sz="2000" dirty="0">
                <a:solidFill>
                  <a:schemeClr val="tx1">
                    <a:lumMod val="65000"/>
                    <a:lumOff val="35000"/>
                  </a:schemeClr>
                </a:solidFill>
                <a:latin typeface="Calibri" panose="020F0502020204030204" pitchFamily="34" charset="0"/>
                <a:cs typeface="Calibri" panose="020F0502020204030204" pitchFamily="34" charset="0"/>
              </a:endParaRPr>
            </a:p>
          </p:txBody>
        </p:sp>
        <p:grpSp>
          <p:nvGrpSpPr>
            <p:cNvPr id="47" name="Group 46"/>
            <p:cNvGrpSpPr/>
            <p:nvPr/>
          </p:nvGrpSpPr>
          <p:grpSpPr>
            <a:xfrm>
              <a:off x="1416855" y="1925212"/>
              <a:ext cx="1142483" cy="933388"/>
              <a:chOff x="1416855" y="1925212"/>
              <a:chExt cx="1142483" cy="933388"/>
            </a:xfrm>
          </p:grpSpPr>
          <p:cxnSp>
            <p:nvCxnSpPr>
              <p:cNvPr id="28" name="Straight Arrow Connector 27"/>
              <p:cNvCxnSpPr>
                <a:stCxn id="4" idx="2"/>
                <a:endCxn id="14" idx="0"/>
              </p:cNvCxnSpPr>
              <p:nvPr/>
            </p:nvCxnSpPr>
            <p:spPr>
              <a:xfrm flipH="1">
                <a:off x="1416855" y="1925212"/>
                <a:ext cx="553369" cy="93338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4" idx="2"/>
                <a:endCxn id="15" idx="0"/>
              </p:cNvCxnSpPr>
              <p:nvPr/>
            </p:nvCxnSpPr>
            <p:spPr>
              <a:xfrm>
                <a:off x="1970224" y="1925212"/>
                <a:ext cx="589114" cy="93338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52" name="Group 51"/>
          <p:cNvGrpSpPr/>
          <p:nvPr/>
        </p:nvGrpSpPr>
        <p:grpSpPr>
          <a:xfrm>
            <a:off x="3481135" y="2399532"/>
            <a:ext cx="2162925" cy="1822481"/>
            <a:chOff x="3481135" y="1942325"/>
            <a:chExt cx="2162925" cy="1822481"/>
          </a:xfrm>
        </p:grpSpPr>
        <p:sp>
          <p:nvSpPr>
            <p:cNvPr id="16" name="Rounded Rectangle 15"/>
            <p:cNvSpPr/>
            <p:nvPr/>
          </p:nvSpPr>
          <p:spPr>
            <a:xfrm>
              <a:off x="3481135" y="2858600"/>
              <a:ext cx="1001528" cy="906206"/>
            </a:xfrm>
            <a:prstGeom prst="roundRect">
              <a:avLst/>
            </a:prstGeom>
            <a:solidFill>
              <a:schemeClr val="bg1">
                <a:lumMod val="95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lumMod val="65000"/>
                      <a:lumOff val="35000"/>
                    </a:schemeClr>
                  </a:solidFill>
                  <a:latin typeface="Calibri" panose="020F0502020204030204" pitchFamily="34" charset="0"/>
                  <a:cs typeface="Calibri" panose="020F0502020204030204" pitchFamily="34" charset="0"/>
                </a:rPr>
                <a:t>1 Side Closed Panels</a:t>
              </a:r>
              <a:endParaRPr lang="en-US" sz="20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7" name="Rounded Rectangle 16"/>
            <p:cNvSpPr/>
            <p:nvPr/>
          </p:nvSpPr>
          <p:spPr>
            <a:xfrm>
              <a:off x="4642532" y="2858600"/>
              <a:ext cx="1001528" cy="906206"/>
            </a:xfrm>
            <a:prstGeom prst="roundRect">
              <a:avLst/>
            </a:prstGeom>
            <a:solidFill>
              <a:schemeClr val="bg1">
                <a:lumMod val="95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lumMod val="65000"/>
                      <a:lumOff val="35000"/>
                    </a:schemeClr>
                  </a:solidFill>
                  <a:latin typeface="Calibri" panose="020F0502020204030204" pitchFamily="34" charset="0"/>
                  <a:cs typeface="Calibri" panose="020F0502020204030204" pitchFamily="34" charset="0"/>
                </a:rPr>
                <a:t>2 Sides Closed Panels</a:t>
              </a:r>
              <a:endParaRPr lang="en-US" sz="2000" dirty="0">
                <a:solidFill>
                  <a:schemeClr val="tx1">
                    <a:lumMod val="65000"/>
                    <a:lumOff val="35000"/>
                  </a:schemeClr>
                </a:solidFill>
                <a:latin typeface="Calibri" panose="020F0502020204030204" pitchFamily="34" charset="0"/>
                <a:cs typeface="Calibri" panose="020F0502020204030204" pitchFamily="34" charset="0"/>
              </a:endParaRPr>
            </a:p>
          </p:txBody>
        </p:sp>
        <p:grpSp>
          <p:nvGrpSpPr>
            <p:cNvPr id="48" name="Group 47"/>
            <p:cNvGrpSpPr/>
            <p:nvPr/>
          </p:nvGrpSpPr>
          <p:grpSpPr>
            <a:xfrm>
              <a:off x="3981899" y="1942325"/>
              <a:ext cx="1161397" cy="916275"/>
              <a:chOff x="3981899" y="1942325"/>
              <a:chExt cx="1161397" cy="916275"/>
            </a:xfrm>
          </p:grpSpPr>
          <p:cxnSp>
            <p:nvCxnSpPr>
              <p:cNvPr id="36" name="Straight Arrow Connector 35"/>
              <p:cNvCxnSpPr>
                <a:stCxn id="6" idx="2"/>
                <a:endCxn id="16" idx="0"/>
              </p:cNvCxnSpPr>
              <p:nvPr/>
            </p:nvCxnSpPr>
            <p:spPr>
              <a:xfrm flipH="1">
                <a:off x="3981899" y="1942325"/>
                <a:ext cx="543389" cy="91627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6" idx="2"/>
                <a:endCxn id="17" idx="0"/>
              </p:cNvCxnSpPr>
              <p:nvPr/>
            </p:nvCxnSpPr>
            <p:spPr>
              <a:xfrm>
                <a:off x="4525288" y="1942325"/>
                <a:ext cx="618008" cy="91627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53" name="Group 52"/>
          <p:cNvGrpSpPr/>
          <p:nvPr/>
        </p:nvGrpSpPr>
        <p:grpSpPr>
          <a:xfrm>
            <a:off x="5988910" y="2399532"/>
            <a:ext cx="2758446" cy="1657470"/>
            <a:chOff x="5988910" y="1942325"/>
            <a:chExt cx="2758446" cy="1657470"/>
          </a:xfrm>
        </p:grpSpPr>
        <p:sp>
          <p:nvSpPr>
            <p:cNvPr id="18" name="Rounded Rectangle 17"/>
            <p:cNvSpPr/>
            <p:nvPr/>
          </p:nvSpPr>
          <p:spPr>
            <a:xfrm>
              <a:off x="5988910" y="2858600"/>
              <a:ext cx="1288455" cy="741195"/>
            </a:xfrm>
            <a:prstGeom prst="roundRect">
              <a:avLst/>
            </a:prstGeom>
            <a:solidFill>
              <a:schemeClr val="bg1">
                <a:lumMod val="9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lumMod val="65000"/>
                      <a:lumOff val="35000"/>
                    </a:schemeClr>
                  </a:solidFill>
                  <a:latin typeface="Calibri" panose="020F0502020204030204" pitchFamily="34" charset="0"/>
                  <a:cs typeface="Calibri" panose="020F0502020204030204" pitchFamily="34" charset="0"/>
                </a:rPr>
                <a:t>Bathroom Pods</a:t>
              </a:r>
              <a:endParaRPr lang="en-US" sz="20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9" name="Rounded Rectangle 18"/>
            <p:cNvSpPr/>
            <p:nvPr/>
          </p:nvSpPr>
          <p:spPr>
            <a:xfrm>
              <a:off x="7396245" y="2858600"/>
              <a:ext cx="1351111" cy="741195"/>
            </a:xfrm>
            <a:prstGeom prst="roundRect">
              <a:avLst/>
            </a:prstGeom>
            <a:solidFill>
              <a:schemeClr val="bg1">
                <a:lumMod val="9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lumMod val="65000"/>
                      <a:lumOff val="35000"/>
                    </a:schemeClr>
                  </a:solidFill>
                  <a:latin typeface="Calibri" panose="020F0502020204030204" pitchFamily="34" charset="0"/>
                  <a:cs typeface="Calibri" panose="020F0502020204030204" pitchFamily="34" charset="0"/>
                </a:rPr>
                <a:t>Mechanic. Pods</a:t>
              </a:r>
              <a:endParaRPr lang="en-US" sz="2000" dirty="0">
                <a:solidFill>
                  <a:schemeClr val="tx1">
                    <a:lumMod val="65000"/>
                    <a:lumOff val="35000"/>
                  </a:schemeClr>
                </a:solidFill>
                <a:latin typeface="Calibri" panose="020F0502020204030204" pitchFamily="34" charset="0"/>
                <a:cs typeface="Calibri" panose="020F0502020204030204" pitchFamily="34" charset="0"/>
              </a:endParaRPr>
            </a:p>
          </p:txBody>
        </p:sp>
        <p:grpSp>
          <p:nvGrpSpPr>
            <p:cNvPr id="49" name="Group 48"/>
            <p:cNvGrpSpPr/>
            <p:nvPr/>
          </p:nvGrpSpPr>
          <p:grpSpPr>
            <a:xfrm>
              <a:off x="6633138" y="1942325"/>
              <a:ext cx="1438663" cy="916275"/>
              <a:chOff x="6633138" y="1942325"/>
              <a:chExt cx="1438663" cy="916275"/>
            </a:xfrm>
          </p:grpSpPr>
          <p:cxnSp>
            <p:nvCxnSpPr>
              <p:cNvPr id="40" name="Straight Arrow Connector 39"/>
              <p:cNvCxnSpPr>
                <a:stCxn id="7" idx="2"/>
                <a:endCxn id="18" idx="0"/>
              </p:cNvCxnSpPr>
              <p:nvPr/>
            </p:nvCxnSpPr>
            <p:spPr>
              <a:xfrm flipH="1">
                <a:off x="6633138" y="1942325"/>
                <a:ext cx="630096" cy="916275"/>
              </a:xfrm>
              <a:prstGeom prst="straightConnector1">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7" idx="2"/>
                <a:endCxn id="19" idx="0"/>
              </p:cNvCxnSpPr>
              <p:nvPr/>
            </p:nvCxnSpPr>
            <p:spPr>
              <a:xfrm>
                <a:off x="7263234" y="1942325"/>
                <a:ext cx="808567" cy="916275"/>
              </a:xfrm>
              <a:prstGeom prst="straightConnector1">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54" name="Group 53"/>
          <p:cNvGrpSpPr/>
          <p:nvPr/>
        </p:nvGrpSpPr>
        <p:grpSpPr>
          <a:xfrm>
            <a:off x="8943327" y="2399532"/>
            <a:ext cx="2797709" cy="1657470"/>
            <a:chOff x="8943327" y="1942325"/>
            <a:chExt cx="2797709" cy="1657470"/>
          </a:xfrm>
        </p:grpSpPr>
        <p:sp>
          <p:nvSpPr>
            <p:cNvPr id="20" name="Rounded Rectangle 19"/>
            <p:cNvSpPr/>
            <p:nvPr/>
          </p:nvSpPr>
          <p:spPr>
            <a:xfrm>
              <a:off x="8943327" y="2858600"/>
              <a:ext cx="1323180" cy="741195"/>
            </a:xfrm>
            <a:prstGeom prst="roundRect">
              <a:avLst/>
            </a:prstGeom>
            <a:solidFill>
              <a:schemeClr val="bg1">
                <a:lumMod val="95000"/>
              </a:scheme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err="1">
                  <a:solidFill>
                    <a:schemeClr val="tx1">
                      <a:lumMod val="65000"/>
                      <a:lumOff val="35000"/>
                    </a:schemeClr>
                  </a:solidFill>
                  <a:latin typeface="Calibri" panose="020F0502020204030204" pitchFamily="34" charset="0"/>
                  <a:cs typeface="Calibri" panose="020F0502020204030204" pitchFamily="34" charset="0"/>
                </a:rPr>
                <a:t>Manufact</a:t>
              </a:r>
              <a:r>
                <a:rPr lang="en-CA" sz="2000" dirty="0">
                  <a:solidFill>
                    <a:schemeClr val="tx1">
                      <a:lumMod val="65000"/>
                      <a:lumOff val="35000"/>
                    </a:schemeClr>
                  </a:solidFill>
                  <a:latin typeface="Calibri" panose="020F0502020204030204" pitchFamily="34" charset="0"/>
                  <a:cs typeface="Calibri" panose="020F0502020204030204" pitchFamily="34" charset="0"/>
                </a:rPr>
                <a:t>. Homes</a:t>
              </a:r>
              <a:endParaRPr lang="en-US" sz="20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21" name="Rounded Rectangle 20"/>
            <p:cNvSpPr/>
            <p:nvPr/>
          </p:nvSpPr>
          <p:spPr>
            <a:xfrm>
              <a:off x="10417856" y="2858600"/>
              <a:ext cx="1323180" cy="741195"/>
            </a:xfrm>
            <a:prstGeom prst="roundRect">
              <a:avLst/>
            </a:prstGeom>
            <a:solidFill>
              <a:schemeClr val="bg1">
                <a:lumMod val="95000"/>
              </a:scheme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lumMod val="65000"/>
                      <a:lumOff val="35000"/>
                    </a:schemeClr>
                  </a:solidFill>
                  <a:latin typeface="Calibri" panose="020F0502020204030204" pitchFamily="34" charset="0"/>
                  <a:cs typeface="Calibri" panose="020F0502020204030204" pitchFamily="34" charset="0"/>
                </a:rPr>
                <a:t>Modular Constr.</a:t>
              </a:r>
              <a:endParaRPr lang="en-US" sz="2000" dirty="0">
                <a:solidFill>
                  <a:schemeClr val="tx1">
                    <a:lumMod val="65000"/>
                    <a:lumOff val="35000"/>
                  </a:schemeClr>
                </a:solidFill>
                <a:latin typeface="Calibri" panose="020F0502020204030204" pitchFamily="34" charset="0"/>
                <a:cs typeface="Calibri" panose="020F0502020204030204" pitchFamily="34" charset="0"/>
              </a:endParaRPr>
            </a:p>
          </p:txBody>
        </p:sp>
        <p:grpSp>
          <p:nvGrpSpPr>
            <p:cNvPr id="50" name="Group 49"/>
            <p:cNvGrpSpPr/>
            <p:nvPr/>
          </p:nvGrpSpPr>
          <p:grpSpPr>
            <a:xfrm>
              <a:off x="9604917" y="1942325"/>
              <a:ext cx="1474529" cy="916275"/>
              <a:chOff x="9604917" y="1942325"/>
              <a:chExt cx="1474529" cy="916275"/>
            </a:xfrm>
          </p:grpSpPr>
          <p:cxnSp>
            <p:nvCxnSpPr>
              <p:cNvPr id="44" name="Straight Arrow Connector 43"/>
              <p:cNvCxnSpPr>
                <a:stCxn id="8" idx="2"/>
                <a:endCxn id="20" idx="0"/>
              </p:cNvCxnSpPr>
              <p:nvPr/>
            </p:nvCxnSpPr>
            <p:spPr>
              <a:xfrm flipH="1">
                <a:off x="9604917" y="1942325"/>
                <a:ext cx="616968" cy="916275"/>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8" idx="2"/>
                <a:endCxn id="21" idx="0"/>
              </p:cNvCxnSpPr>
              <p:nvPr/>
            </p:nvCxnSpPr>
            <p:spPr>
              <a:xfrm>
                <a:off x="10221885" y="1942325"/>
                <a:ext cx="857561" cy="916275"/>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58" name="TextBox 57"/>
          <p:cNvSpPr txBox="1"/>
          <p:nvPr/>
        </p:nvSpPr>
        <p:spPr>
          <a:xfrm>
            <a:off x="1019584" y="2906446"/>
            <a:ext cx="1359693" cy="338554"/>
          </a:xfrm>
          <a:prstGeom prst="rect">
            <a:avLst/>
          </a:prstGeom>
          <a:noFill/>
          <a:ln>
            <a:noFill/>
          </a:ln>
          <a:scene3d>
            <a:camera prst="orthographicFront"/>
            <a:lightRig rig="threePt" dir="t"/>
          </a:scene3d>
          <a:sp3d prstMaterial="plastic"/>
        </p:spPr>
        <p:style>
          <a:lnRef idx="2">
            <a:schemeClr val="dk1"/>
          </a:lnRef>
          <a:fillRef idx="1">
            <a:schemeClr val="lt1"/>
          </a:fillRef>
          <a:effectRef idx="0">
            <a:schemeClr val="dk1"/>
          </a:effectRef>
          <a:fontRef idx="minor">
            <a:schemeClr val="dk1"/>
          </a:fontRef>
        </p:style>
        <p:txBody>
          <a:bodyPr wrap="square" rtlCol="0">
            <a:spAutoFit/>
          </a:bodyPr>
          <a:lstStyle/>
          <a:p>
            <a:r>
              <a:rPr lang="en-CA" sz="1600" dirty="0">
                <a:solidFill>
                  <a:schemeClr val="tx1">
                    <a:lumMod val="65000"/>
                    <a:lumOff val="35000"/>
                  </a:schemeClr>
                </a:solidFill>
                <a:latin typeface="Calibri" panose="020F0502020204030204" pitchFamily="34" charset="0"/>
                <a:cs typeface="Calibri" panose="020F0502020204030204" pitchFamily="34" charset="0"/>
              </a:rPr>
              <a:t>Level 1a</a:t>
            </a:r>
            <a:endParaRPr lang="en-US" sz="16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59" name="TextBox 58"/>
          <p:cNvSpPr txBox="1"/>
          <p:nvPr/>
        </p:nvSpPr>
        <p:spPr>
          <a:xfrm>
            <a:off x="2068345" y="2908447"/>
            <a:ext cx="1359693" cy="338554"/>
          </a:xfrm>
          <a:prstGeom prst="rect">
            <a:avLst/>
          </a:prstGeom>
          <a:noFill/>
          <a:ln>
            <a:noFill/>
          </a:ln>
          <a:scene3d>
            <a:camera prst="orthographicFront"/>
            <a:lightRig rig="threePt" dir="t"/>
          </a:scene3d>
          <a:sp3d prstMaterial="plastic"/>
        </p:spPr>
        <p:style>
          <a:lnRef idx="2">
            <a:schemeClr val="dk1"/>
          </a:lnRef>
          <a:fillRef idx="1">
            <a:schemeClr val="lt1"/>
          </a:fillRef>
          <a:effectRef idx="0">
            <a:schemeClr val="dk1"/>
          </a:effectRef>
          <a:fontRef idx="minor">
            <a:schemeClr val="dk1"/>
          </a:fontRef>
        </p:style>
        <p:txBody>
          <a:bodyPr wrap="square" rtlCol="0">
            <a:spAutoFit/>
          </a:bodyPr>
          <a:lstStyle/>
          <a:p>
            <a:r>
              <a:rPr lang="en-CA" sz="1600" dirty="0">
                <a:solidFill>
                  <a:schemeClr val="tx1">
                    <a:lumMod val="65000"/>
                    <a:lumOff val="35000"/>
                  </a:schemeClr>
                </a:solidFill>
                <a:latin typeface="Calibri" panose="020F0502020204030204" pitchFamily="34" charset="0"/>
                <a:cs typeface="Calibri" panose="020F0502020204030204" pitchFamily="34" charset="0"/>
              </a:rPr>
              <a:t>Level 1b</a:t>
            </a:r>
            <a:endParaRPr lang="en-US" sz="16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60" name="TextBox 59"/>
          <p:cNvSpPr txBox="1"/>
          <p:nvPr/>
        </p:nvSpPr>
        <p:spPr>
          <a:xfrm>
            <a:off x="3554246" y="2910569"/>
            <a:ext cx="1359693" cy="338554"/>
          </a:xfrm>
          <a:prstGeom prst="rect">
            <a:avLst/>
          </a:prstGeom>
          <a:noFill/>
          <a:ln>
            <a:noFill/>
          </a:ln>
          <a:scene3d>
            <a:camera prst="orthographicFront"/>
            <a:lightRig rig="threePt" dir="t"/>
          </a:scene3d>
          <a:sp3d prstMaterial="plastic"/>
        </p:spPr>
        <p:style>
          <a:lnRef idx="2">
            <a:schemeClr val="dk1"/>
          </a:lnRef>
          <a:fillRef idx="1">
            <a:schemeClr val="lt1"/>
          </a:fillRef>
          <a:effectRef idx="0">
            <a:schemeClr val="dk1"/>
          </a:effectRef>
          <a:fontRef idx="minor">
            <a:schemeClr val="dk1"/>
          </a:fontRef>
        </p:style>
        <p:txBody>
          <a:bodyPr wrap="square" rtlCol="0">
            <a:spAutoFit/>
          </a:bodyPr>
          <a:lstStyle/>
          <a:p>
            <a:r>
              <a:rPr lang="en-CA" sz="1600" dirty="0">
                <a:solidFill>
                  <a:schemeClr val="tx1">
                    <a:lumMod val="65000"/>
                    <a:lumOff val="35000"/>
                  </a:schemeClr>
                </a:solidFill>
                <a:latin typeface="Calibri" panose="020F0502020204030204" pitchFamily="34" charset="0"/>
                <a:cs typeface="Calibri" panose="020F0502020204030204" pitchFamily="34" charset="0"/>
              </a:rPr>
              <a:t>Level 2a</a:t>
            </a:r>
            <a:endParaRPr lang="en-US" sz="16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61" name="TextBox 60"/>
          <p:cNvSpPr txBox="1"/>
          <p:nvPr/>
        </p:nvSpPr>
        <p:spPr>
          <a:xfrm>
            <a:off x="4603007" y="2910453"/>
            <a:ext cx="1359693" cy="338554"/>
          </a:xfrm>
          <a:prstGeom prst="rect">
            <a:avLst/>
          </a:prstGeom>
          <a:noFill/>
          <a:ln>
            <a:noFill/>
          </a:ln>
          <a:scene3d>
            <a:camera prst="orthographicFront"/>
            <a:lightRig rig="threePt" dir="t"/>
          </a:scene3d>
          <a:sp3d prstMaterial="plastic"/>
        </p:spPr>
        <p:style>
          <a:lnRef idx="2">
            <a:schemeClr val="dk1"/>
          </a:lnRef>
          <a:fillRef idx="1">
            <a:schemeClr val="lt1"/>
          </a:fillRef>
          <a:effectRef idx="0">
            <a:schemeClr val="dk1"/>
          </a:effectRef>
          <a:fontRef idx="minor">
            <a:schemeClr val="dk1"/>
          </a:fontRef>
        </p:style>
        <p:txBody>
          <a:bodyPr wrap="square" rtlCol="0">
            <a:spAutoFit/>
          </a:bodyPr>
          <a:lstStyle/>
          <a:p>
            <a:r>
              <a:rPr lang="en-CA" sz="1600" dirty="0">
                <a:solidFill>
                  <a:schemeClr val="tx1">
                    <a:lumMod val="65000"/>
                    <a:lumOff val="35000"/>
                  </a:schemeClr>
                </a:solidFill>
                <a:latin typeface="Calibri" panose="020F0502020204030204" pitchFamily="34" charset="0"/>
                <a:cs typeface="Calibri" panose="020F0502020204030204" pitchFamily="34" charset="0"/>
              </a:rPr>
              <a:t>Level 2b</a:t>
            </a:r>
            <a:endParaRPr lang="en-US" sz="16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64" name="TextBox 63"/>
          <p:cNvSpPr txBox="1"/>
          <p:nvPr/>
        </p:nvSpPr>
        <p:spPr>
          <a:xfrm>
            <a:off x="6255336" y="2908446"/>
            <a:ext cx="1359693" cy="338554"/>
          </a:xfrm>
          <a:prstGeom prst="rect">
            <a:avLst/>
          </a:prstGeom>
          <a:noFill/>
          <a:ln>
            <a:noFill/>
          </a:ln>
          <a:scene3d>
            <a:camera prst="orthographicFront"/>
            <a:lightRig rig="threePt" dir="t"/>
          </a:scene3d>
          <a:sp3d prstMaterial="plastic"/>
        </p:spPr>
        <p:style>
          <a:lnRef idx="2">
            <a:schemeClr val="dk1"/>
          </a:lnRef>
          <a:fillRef idx="1">
            <a:schemeClr val="lt1"/>
          </a:fillRef>
          <a:effectRef idx="0">
            <a:schemeClr val="dk1"/>
          </a:effectRef>
          <a:fontRef idx="minor">
            <a:schemeClr val="dk1"/>
          </a:fontRef>
        </p:style>
        <p:txBody>
          <a:bodyPr wrap="square" rtlCol="0">
            <a:spAutoFit/>
          </a:bodyPr>
          <a:lstStyle/>
          <a:p>
            <a:r>
              <a:rPr lang="en-CA" sz="1600" dirty="0">
                <a:solidFill>
                  <a:schemeClr val="tx1">
                    <a:lumMod val="65000"/>
                    <a:lumOff val="35000"/>
                  </a:schemeClr>
                </a:solidFill>
                <a:latin typeface="Calibri" panose="020F0502020204030204" pitchFamily="34" charset="0"/>
                <a:cs typeface="Calibri" panose="020F0502020204030204" pitchFamily="34" charset="0"/>
              </a:rPr>
              <a:t>Level 3a</a:t>
            </a:r>
            <a:endParaRPr lang="en-US" sz="16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65" name="TextBox 64"/>
          <p:cNvSpPr txBox="1"/>
          <p:nvPr/>
        </p:nvSpPr>
        <p:spPr>
          <a:xfrm>
            <a:off x="7580827" y="2910447"/>
            <a:ext cx="1359693" cy="338554"/>
          </a:xfrm>
          <a:prstGeom prst="rect">
            <a:avLst/>
          </a:prstGeom>
          <a:noFill/>
          <a:ln>
            <a:noFill/>
          </a:ln>
          <a:scene3d>
            <a:camera prst="orthographicFront"/>
            <a:lightRig rig="threePt" dir="t"/>
          </a:scene3d>
          <a:sp3d prstMaterial="plastic"/>
        </p:spPr>
        <p:style>
          <a:lnRef idx="2">
            <a:schemeClr val="dk1"/>
          </a:lnRef>
          <a:fillRef idx="1">
            <a:schemeClr val="lt1"/>
          </a:fillRef>
          <a:effectRef idx="0">
            <a:schemeClr val="dk1"/>
          </a:effectRef>
          <a:fontRef idx="minor">
            <a:schemeClr val="dk1"/>
          </a:fontRef>
        </p:style>
        <p:txBody>
          <a:bodyPr wrap="square" rtlCol="0">
            <a:spAutoFit/>
          </a:bodyPr>
          <a:lstStyle/>
          <a:p>
            <a:r>
              <a:rPr lang="en-CA" sz="1600" dirty="0">
                <a:solidFill>
                  <a:schemeClr val="tx1">
                    <a:lumMod val="65000"/>
                    <a:lumOff val="35000"/>
                  </a:schemeClr>
                </a:solidFill>
                <a:latin typeface="Calibri" panose="020F0502020204030204" pitchFamily="34" charset="0"/>
                <a:cs typeface="Calibri" panose="020F0502020204030204" pitchFamily="34" charset="0"/>
              </a:rPr>
              <a:t>Level 3b</a:t>
            </a:r>
            <a:endParaRPr lang="en-US" sz="16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66" name="TextBox 65"/>
          <p:cNvSpPr txBox="1"/>
          <p:nvPr/>
        </p:nvSpPr>
        <p:spPr>
          <a:xfrm>
            <a:off x="9205090" y="2910452"/>
            <a:ext cx="1359693" cy="338554"/>
          </a:xfrm>
          <a:prstGeom prst="rect">
            <a:avLst/>
          </a:prstGeom>
          <a:noFill/>
          <a:ln>
            <a:noFill/>
          </a:ln>
          <a:scene3d>
            <a:camera prst="orthographicFront"/>
            <a:lightRig rig="threePt" dir="t"/>
          </a:scene3d>
          <a:sp3d prstMaterial="plastic"/>
        </p:spPr>
        <p:style>
          <a:lnRef idx="2">
            <a:schemeClr val="dk1"/>
          </a:lnRef>
          <a:fillRef idx="1">
            <a:schemeClr val="lt1"/>
          </a:fillRef>
          <a:effectRef idx="0">
            <a:schemeClr val="dk1"/>
          </a:effectRef>
          <a:fontRef idx="minor">
            <a:schemeClr val="dk1"/>
          </a:fontRef>
        </p:style>
        <p:txBody>
          <a:bodyPr wrap="square" rtlCol="0">
            <a:spAutoFit/>
          </a:bodyPr>
          <a:lstStyle/>
          <a:p>
            <a:r>
              <a:rPr lang="en-CA" sz="1600" dirty="0">
                <a:solidFill>
                  <a:schemeClr val="tx1">
                    <a:lumMod val="65000"/>
                    <a:lumOff val="35000"/>
                  </a:schemeClr>
                </a:solidFill>
                <a:latin typeface="Calibri" panose="020F0502020204030204" pitchFamily="34" charset="0"/>
                <a:cs typeface="Calibri" panose="020F0502020204030204" pitchFamily="34" charset="0"/>
              </a:rPr>
              <a:t>Level 4a</a:t>
            </a:r>
            <a:endParaRPr lang="en-US" sz="16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67" name="TextBox 66"/>
          <p:cNvSpPr txBox="1"/>
          <p:nvPr/>
        </p:nvSpPr>
        <p:spPr>
          <a:xfrm>
            <a:off x="10584721" y="2912453"/>
            <a:ext cx="1359693" cy="338554"/>
          </a:xfrm>
          <a:prstGeom prst="rect">
            <a:avLst/>
          </a:prstGeom>
          <a:noFill/>
          <a:ln>
            <a:noFill/>
          </a:ln>
          <a:scene3d>
            <a:camera prst="orthographicFront"/>
            <a:lightRig rig="threePt" dir="t"/>
          </a:scene3d>
          <a:sp3d prstMaterial="plastic"/>
        </p:spPr>
        <p:style>
          <a:lnRef idx="2">
            <a:schemeClr val="dk1"/>
          </a:lnRef>
          <a:fillRef idx="1">
            <a:schemeClr val="lt1"/>
          </a:fillRef>
          <a:effectRef idx="0">
            <a:schemeClr val="dk1"/>
          </a:effectRef>
          <a:fontRef idx="minor">
            <a:schemeClr val="dk1"/>
          </a:fontRef>
        </p:style>
        <p:txBody>
          <a:bodyPr wrap="square" rtlCol="0">
            <a:spAutoFit/>
          </a:bodyPr>
          <a:lstStyle/>
          <a:p>
            <a:r>
              <a:rPr lang="en-CA" sz="1600" dirty="0">
                <a:solidFill>
                  <a:schemeClr val="tx1">
                    <a:lumMod val="65000"/>
                    <a:lumOff val="35000"/>
                  </a:schemeClr>
                </a:solidFill>
                <a:latin typeface="Calibri" panose="020F0502020204030204" pitchFamily="34" charset="0"/>
                <a:cs typeface="Calibri" panose="020F0502020204030204" pitchFamily="34" charset="0"/>
              </a:rPr>
              <a:t>Level 4b</a:t>
            </a:r>
            <a:endParaRPr lang="en-US" sz="16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62" name="Rectangle 61"/>
          <p:cNvSpPr/>
          <p:nvPr/>
        </p:nvSpPr>
        <p:spPr>
          <a:xfrm>
            <a:off x="71438" y="5972849"/>
            <a:ext cx="8292170" cy="553998"/>
          </a:xfrm>
          <a:prstGeom prst="rect">
            <a:avLst/>
          </a:prstGeom>
        </p:spPr>
        <p:txBody>
          <a:bodyPr wrap="square">
            <a:spAutoFit/>
          </a:bodyPr>
          <a:lstStyle/>
          <a:p>
            <a:pPr lvl="0" defTabSz="536575"/>
            <a:r>
              <a:rPr lang="en-US" sz="1000" dirty="0">
                <a:latin typeface="Calibri" panose="020F0502020204030204" pitchFamily="34" charset="0"/>
                <a:cs typeface="Calibri" panose="020F0502020204030204" pitchFamily="34" charset="0"/>
              </a:rPr>
              <a:t>Sources: 	</a:t>
            </a:r>
            <a:r>
              <a:rPr lang="en-GB" sz="1000" dirty="0" err="1">
                <a:latin typeface="Calibri" panose="020F0502020204030204" pitchFamily="34" charset="0"/>
                <a:cs typeface="Calibri" panose="020F0502020204030204" pitchFamily="34" charset="0"/>
              </a:rPr>
              <a:t>Goodier</a:t>
            </a:r>
            <a:r>
              <a:rPr lang="en-GB" sz="1000" dirty="0">
                <a:latin typeface="Calibri" panose="020F0502020204030204" pitchFamily="34" charset="0"/>
                <a:cs typeface="Calibri" panose="020F0502020204030204" pitchFamily="34" charset="0"/>
              </a:rPr>
              <a:t> C., Gibb A.: Future opportunities for offsite in the UK. Construction Management and Economics, 25(6), 585–595., 2007.</a:t>
            </a:r>
            <a:endParaRPr lang="en-CA" sz="1000" dirty="0">
              <a:latin typeface="Calibri" panose="020F0502020204030204" pitchFamily="34" charset="0"/>
              <a:cs typeface="Calibri" panose="020F0502020204030204" pitchFamily="34" charset="0"/>
            </a:endParaRPr>
          </a:p>
          <a:p>
            <a:pPr lvl="0" defTabSz="536575"/>
            <a:r>
              <a:rPr lang="en-GB" sz="1000" dirty="0">
                <a:latin typeface="Calibri" panose="020F0502020204030204" pitchFamily="34" charset="0"/>
                <a:cs typeface="Calibri" panose="020F0502020204030204" pitchFamily="34" charset="0"/>
              </a:rPr>
              <a:t>	Goodland H., Lam A., Taylor M., </a:t>
            </a:r>
            <a:r>
              <a:rPr lang="en-GB" sz="1000" dirty="0" err="1">
                <a:latin typeface="Calibri" panose="020F0502020204030204" pitchFamily="34" charset="0"/>
                <a:cs typeface="Calibri" panose="020F0502020204030204" pitchFamily="34" charset="0"/>
              </a:rPr>
              <a:t>Zadeh</a:t>
            </a:r>
            <a:r>
              <a:rPr lang="en-GB" sz="1000" dirty="0">
                <a:latin typeface="Calibri" panose="020F0502020204030204" pitchFamily="34" charset="0"/>
                <a:cs typeface="Calibri" panose="020F0502020204030204" pitchFamily="34" charset="0"/>
              </a:rPr>
              <a:t> P.: Cost Implications of Accelerated Construction Schedules. Vancouver: FP Innovations, 2019.</a:t>
            </a:r>
          </a:p>
          <a:p>
            <a:pPr lvl="0" defTabSz="536575"/>
            <a:r>
              <a:rPr lang="en-GB" sz="1000" dirty="0">
                <a:latin typeface="Calibri" panose="020F0502020204030204" pitchFamily="34" charset="0"/>
                <a:cs typeface="Calibri" panose="020F0502020204030204" pitchFamily="34" charset="0"/>
              </a:rPr>
              <a:t>	Wimmers G: Wood Technology Solutions Report, Quesnel: City of Quesnel, 2020.</a:t>
            </a:r>
            <a:endParaRPr lang="en-CA" sz="1000" dirty="0">
              <a:latin typeface="Calibri" panose="020F0502020204030204" pitchFamily="34" charset="0"/>
              <a:cs typeface="Calibri" panose="020F0502020204030204" pitchFamily="34" charset="0"/>
            </a:endParaRPr>
          </a:p>
        </p:txBody>
      </p:sp>
      <p:sp>
        <p:nvSpPr>
          <p:cNvPr id="63" name="Rectangle 62"/>
          <p:cNvSpPr/>
          <p:nvPr/>
        </p:nvSpPr>
        <p:spPr>
          <a:xfrm>
            <a:off x="528981" y="6493162"/>
            <a:ext cx="214161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Graphic, 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958640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500"/>
                                        <p:tgtEl>
                                          <p:spTgt spid="5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500"/>
                                        <p:tgtEl>
                                          <p:spTgt spid="5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wipe(up)">
                                      <p:cBhvr>
                                        <p:cTn id="22" dur="1000"/>
                                        <p:tgtEl>
                                          <p:spTgt spid="5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500"/>
                                        <p:tgtEl>
                                          <p:spTgt spid="5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fade">
                                      <p:cBhvr>
                                        <p:cTn id="28" dur="500"/>
                                        <p:tgtEl>
                                          <p:spTgt spid="5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wipe(up)">
                                      <p:cBhvr>
                                        <p:cTn id="33" dur="1000"/>
                                        <p:tgtEl>
                                          <p:spTgt spid="5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fade">
                                      <p:cBhvr>
                                        <p:cTn id="38" dur="500"/>
                                        <p:tgtEl>
                                          <p:spTgt spid="6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fade">
                                      <p:cBhvr>
                                        <p:cTn id="41" dur="500"/>
                                        <p:tgtEl>
                                          <p:spTgt spid="6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wipe(up)">
                                      <p:cBhvr>
                                        <p:cTn id="46" dur="1000"/>
                                        <p:tgtEl>
                                          <p:spTgt spid="5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4"/>
                                        </p:tgtEl>
                                        <p:attrNameLst>
                                          <p:attrName>style.visibility</p:attrName>
                                        </p:attrNameLst>
                                      </p:cBhvr>
                                      <p:to>
                                        <p:strVal val="visible"/>
                                      </p:to>
                                    </p:set>
                                    <p:animEffect transition="in" filter="fade">
                                      <p:cBhvr>
                                        <p:cTn id="51" dur="500"/>
                                        <p:tgtEl>
                                          <p:spTgt spid="6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5"/>
                                        </p:tgtEl>
                                        <p:attrNameLst>
                                          <p:attrName>style.visibility</p:attrName>
                                        </p:attrNameLst>
                                      </p:cBhvr>
                                      <p:to>
                                        <p:strVal val="visible"/>
                                      </p:to>
                                    </p:set>
                                    <p:animEffect transition="in" filter="fade">
                                      <p:cBhvr>
                                        <p:cTn id="54" dur="500"/>
                                        <p:tgtEl>
                                          <p:spTgt spid="6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wipe(up)">
                                      <p:cBhvr>
                                        <p:cTn id="59" dur="1000"/>
                                        <p:tgtEl>
                                          <p:spTgt spid="5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66"/>
                                        </p:tgtEl>
                                        <p:attrNameLst>
                                          <p:attrName>style.visibility</p:attrName>
                                        </p:attrNameLst>
                                      </p:cBhvr>
                                      <p:to>
                                        <p:strVal val="visible"/>
                                      </p:to>
                                    </p:set>
                                    <p:animEffect transition="in" filter="fade">
                                      <p:cBhvr>
                                        <p:cTn id="64" dur="500"/>
                                        <p:tgtEl>
                                          <p:spTgt spid="6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7"/>
                                        </p:tgtEl>
                                        <p:attrNameLst>
                                          <p:attrName>style.visibility</p:attrName>
                                        </p:attrNameLst>
                                      </p:cBhvr>
                                      <p:to>
                                        <p:strVal val="visible"/>
                                      </p:to>
                                    </p:set>
                                    <p:animEffect transition="in" filter="fade">
                                      <p:cBhvr>
                                        <p:cTn id="6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4" grpId="0"/>
      <p:bldP spid="65" grpId="0"/>
      <p:bldP spid="66" grpId="0"/>
      <p:bldP spid="6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Level 1</a:t>
            </a:r>
          </a:p>
        </p:txBody>
      </p:sp>
      <p:sp>
        <p:nvSpPr>
          <p:cNvPr id="3" name="Content Placeholder 2"/>
          <p:cNvSpPr>
            <a:spLocks noGrp="1"/>
          </p:cNvSpPr>
          <p:nvPr>
            <p:ph idx="1"/>
          </p:nvPr>
        </p:nvSpPr>
        <p:spPr>
          <a:xfrm>
            <a:off x="7987374" y="1559979"/>
            <a:ext cx="3948269" cy="1337975"/>
          </a:xfrm>
        </p:spPr>
        <p:txBody>
          <a:bodyPr/>
          <a:lstStyle/>
          <a:p>
            <a:r>
              <a:rPr lang="en-US" sz="1400" dirty="0"/>
              <a:t>Trades: one</a:t>
            </a:r>
          </a:p>
          <a:p>
            <a:r>
              <a:rPr lang="en-US" sz="1400" dirty="0"/>
              <a:t>Limited expertise in manufacturing, transportation and installation required</a:t>
            </a:r>
            <a:endParaRPr lang="en-CA" sz="1400" dirty="0"/>
          </a:p>
          <a:p>
            <a:r>
              <a:rPr lang="en-CA" sz="1400" dirty="0"/>
              <a:t>Some engineering involved</a:t>
            </a:r>
          </a:p>
          <a:p>
            <a:r>
              <a:rPr lang="en-CA" sz="1400" dirty="0"/>
              <a:t>Moderate investment required</a:t>
            </a:r>
          </a:p>
          <a:p>
            <a:endParaRPr lang="en-CA" sz="1400" dirty="0"/>
          </a:p>
        </p:txBody>
      </p:sp>
      <p:grpSp>
        <p:nvGrpSpPr>
          <p:cNvPr id="23" name="Group 22"/>
          <p:cNvGrpSpPr/>
          <p:nvPr/>
        </p:nvGrpSpPr>
        <p:grpSpPr>
          <a:xfrm>
            <a:off x="1003853" y="1258227"/>
            <a:ext cx="1932741" cy="1124192"/>
            <a:chOff x="1003853" y="1258227"/>
            <a:chExt cx="1932741" cy="1124192"/>
          </a:xfrm>
        </p:grpSpPr>
        <p:sp>
          <p:nvSpPr>
            <p:cNvPr id="13" name="Rounded Rectangle 12"/>
            <p:cNvSpPr/>
            <p:nvPr/>
          </p:nvSpPr>
          <p:spPr>
            <a:xfrm>
              <a:off x="1003853" y="1641224"/>
              <a:ext cx="1932741" cy="741195"/>
            </a:xfrm>
            <a:prstGeom prst="roundRect">
              <a:avLst/>
            </a:prstGeom>
            <a:solidFill>
              <a:schemeClr val="bg1">
                <a:lumMod val="95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lumMod val="65000"/>
                      <a:lumOff val="35000"/>
                    </a:schemeClr>
                  </a:solidFill>
                  <a:latin typeface="Calibri" panose="020F0502020204030204" pitchFamily="34" charset="0"/>
                  <a:cs typeface="Calibri" panose="020F0502020204030204" pitchFamily="34" charset="0"/>
                </a:rPr>
                <a:t>Engineered Wood Products</a:t>
              </a:r>
              <a:endParaRPr lang="en-US" sz="20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4" name="TextBox 13"/>
            <p:cNvSpPr txBox="1"/>
            <p:nvPr/>
          </p:nvSpPr>
          <p:spPr>
            <a:xfrm>
              <a:off x="1520143" y="1258227"/>
              <a:ext cx="1359693" cy="400110"/>
            </a:xfrm>
            <a:prstGeom prst="rect">
              <a:avLst/>
            </a:prstGeom>
            <a:noFill/>
            <a:ln>
              <a:noFill/>
            </a:ln>
            <a:scene3d>
              <a:camera prst="orthographicFront"/>
              <a:lightRig rig="threePt" dir="t"/>
            </a:scene3d>
            <a:sp3d prstMaterial="plastic"/>
          </p:spPr>
          <p:style>
            <a:lnRef idx="2">
              <a:schemeClr val="dk1"/>
            </a:lnRef>
            <a:fillRef idx="1">
              <a:schemeClr val="lt1"/>
            </a:fillRef>
            <a:effectRef idx="0">
              <a:schemeClr val="dk1"/>
            </a:effectRef>
            <a:fontRef idx="minor">
              <a:schemeClr val="dk1"/>
            </a:fontRef>
          </p:style>
          <p:txBody>
            <a:bodyPr wrap="square" rtlCol="0">
              <a:spAutoFit/>
            </a:bodyPr>
            <a:lstStyle/>
            <a:p>
              <a:r>
                <a:rPr lang="en-CA" sz="2000" dirty="0">
                  <a:solidFill>
                    <a:schemeClr val="tx1">
                      <a:lumMod val="65000"/>
                      <a:lumOff val="35000"/>
                    </a:schemeClr>
                  </a:solidFill>
                  <a:latin typeface="Calibri" panose="020F0502020204030204" pitchFamily="34" charset="0"/>
                  <a:cs typeface="Calibri" panose="020F0502020204030204" pitchFamily="34" charset="0"/>
                </a:rPr>
                <a:t>Level 1</a:t>
              </a:r>
              <a:endParaRPr lang="en-US" sz="2000" dirty="0">
                <a:solidFill>
                  <a:schemeClr val="tx1">
                    <a:lumMod val="65000"/>
                    <a:lumOff val="35000"/>
                  </a:schemeClr>
                </a:solidFill>
                <a:latin typeface="Calibri" panose="020F0502020204030204" pitchFamily="34" charset="0"/>
                <a:cs typeface="Calibri" panose="020F0502020204030204" pitchFamily="34" charset="0"/>
              </a:endParaRPr>
            </a:p>
          </p:txBody>
        </p:sp>
      </p:grpSp>
      <p:grpSp>
        <p:nvGrpSpPr>
          <p:cNvPr id="18" name="Group 17"/>
          <p:cNvGrpSpPr/>
          <p:nvPr/>
        </p:nvGrpSpPr>
        <p:grpSpPr>
          <a:xfrm>
            <a:off x="1416855" y="2382419"/>
            <a:ext cx="1142483" cy="933388"/>
            <a:chOff x="1416855" y="1925212"/>
            <a:chExt cx="1142483" cy="933388"/>
          </a:xfrm>
        </p:grpSpPr>
        <p:cxnSp>
          <p:nvCxnSpPr>
            <p:cNvPr id="19" name="Straight Arrow Connector 18"/>
            <p:cNvCxnSpPr>
              <a:stCxn id="13" idx="2"/>
              <a:endCxn id="16" idx="0"/>
            </p:cNvCxnSpPr>
            <p:nvPr/>
          </p:nvCxnSpPr>
          <p:spPr>
            <a:xfrm flipH="1">
              <a:off x="1416855" y="1925212"/>
              <a:ext cx="553369" cy="93338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3" idx="2"/>
              <a:endCxn id="17" idx="0"/>
            </p:cNvCxnSpPr>
            <p:nvPr/>
          </p:nvCxnSpPr>
          <p:spPr>
            <a:xfrm>
              <a:off x="1970224" y="1925212"/>
              <a:ext cx="589114" cy="93338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916614" y="2906446"/>
            <a:ext cx="1462663" cy="1044399"/>
            <a:chOff x="916614" y="2906446"/>
            <a:chExt cx="1462663" cy="1044399"/>
          </a:xfrm>
        </p:grpSpPr>
        <p:sp>
          <p:nvSpPr>
            <p:cNvPr id="16" name="Rounded Rectangle 15"/>
            <p:cNvSpPr/>
            <p:nvPr/>
          </p:nvSpPr>
          <p:spPr>
            <a:xfrm>
              <a:off x="916614" y="3315807"/>
              <a:ext cx="1000482" cy="635038"/>
            </a:xfrm>
            <a:prstGeom prst="roundRect">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lumMod val="65000"/>
                      <a:lumOff val="35000"/>
                    </a:schemeClr>
                  </a:solidFill>
                  <a:latin typeface="Calibri" panose="020F0502020204030204" pitchFamily="34" charset="0"/>
                  <a:cs typeface="Calibri" panose="020F0502020204030204" pitchFamily="34" charset="0"/>
                </a:rPr>
                <a:t>Light Frame</a:t>
              </a:r>
              <a:endParaRPr lang="en-US" sz="20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21" name="TextBox 20"/>
            <p:cNvSpPr txBox="1"/>
            <p:nvPr/>
          </p:nvSpPr>
          <p:spPr>
            <a:xfrm>
              <a:off x="1019584" y="2906446"/>
              <a:ext cx="1359693" cy="338554"/>
            </a:xfrm>
            <a:prstGeom prst="rect">
              <a:avLst/>
            </a:prstGeom>
            <a:noFill/>
            <a:ln>
              <a:noFill/>
            </a:ln>
            <a:scene3d>
              <a:camera prst="orthographicFront"/>
              <a:lightRig rig="threePt" dir="t"/>
            </a:scene3d>
            <a:sp3d prstMaterial="plastic"/>
          </p:spPr>
          <p:style>
            <a:lnRef idx="2">
              <a:schemeClr val="dk1"/>
            </a:lnRef>
            <a:fillRef idx="1">
              <a:schemeClr val="lt1"/>
            </a:fillRef>
            <a:effectRef idx="0">
              <a:schemeClr val="dk1"/>
            </a:effectRef>
            <a:fontRef idx="minor">
              <a:schemeClr val="dk1"/>
            </a:fontRef>
          </p:style>
          <p:txBody>
            <a:bodyPr wrap="square" rtlCol="0">
              <a:spAutoFit/>
            </a:bodyPr>
            <a:lstStyle/>
            <a:p>
              <a:r>
                <a:rPr lang="en-CA" sz="1600" dirty="0">
                  <a:solidFill>
                    <a:schemeClr val="tx1">
                      <a:lumMod val="65000"/>
                      <a:lumOff val="35000"/>
                    </a:schemeClr>
                  </a:solidFill>
                  <a:latin typeface="Calibri" panose="020F0502020204030204" pitchFamily="34" charset="0"/>
                  <a:cs typeface="Calibri" panose="020F0502020204030204" pitchFamily="34" charset="0"/>
                </a:rPr>
                <a:t>Level 1a</a:t>
              </a:r>
              <a:endParaRPr lang="en-US" sz="1600" dirty="0">
                <a:solidFill>
                  <a:schemeClr val="tx1">
                    <a:lumMod val="65000"/>
                    <a:lumOff val="35000"/>
                  </a:schemeClr>
                </a:solidFill>
                <a:latin typeface="Calibri" panose="020F0502020204030204" pitchFamily="34" charset="0"/>
                <a:cs typeface="Calibri" panose="020F0502020204030204" pitchFamily="34" charset="0"/>
              </a:endParaRPr>
            </a:p>
          </p:txBody>
        </p:sp>
      </p:grpSp>
      <p:grpSp>
        <p:nvGrpSpPr>
          <p:cNvPr id="26" name="Group 25"/>
          <p:cNvGrpSpPr/>
          <p:nvPr/>
        </p:nvGrpSpPr>
        <p:grpSpPr>
          <a:xfrm>
            <a:off x="2059097" y="2908447"/>
            <a:ext cx="1368941" cy="1042398"/>
            <a:chOff x="2059097" y="2908447"/>
            <a:chExt cx="1368941" cy="1042398"/>
          </a:xfrm>
        </p:grpSpPr>
        <p:sp>
          <p:nvSpPr>
            <p:cNvPr id="17" name="Rounded Rectangle 16"/>
            <p:cNvSpPr/>
            <p:nvPr/>
          </p:nvSpPr>
          <p:spPr>
            <a:xfrm>
              <a:off x="2059097" y="3315807"/>
              <a:ext cx="1000482" cy="635038"/>
            </a:xfrm>
            <a:prstGeom prst="roundRect">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lumMod val="65000"/>
                      <a:lumOff val="35000"/>
                    </a:schemeClr>
                  </a:solidFill>
                  <a:latin typeface="Calibri" panose="020F0502020204030204" pitchFamily="34" charset="0"/>
                  <a:cs typeface="Calibri" panose="020F0502020204030204" pitchFamily="34" charset="0"/>
                </a:rPr>
                <a:t>Mass Timber</a:t>
              </a:r>
              <a:endParaRPr lang="en-US" sz="20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22" name="TextBox 21"/>
            <p:cNvSpPr txBox="1"/>
            <p:nvPr/>
          </p:nvSpPr>
          <p:spPr>
            <a:xfrm>
              <a:off x="2068345" y="2908447"/>
              <a:ext cx="1359693" cy="338554"/>
            </a:xfrm>
            <a:prstGeom prst="rect">
              <a:avLst/>
            </a:prstGeom>
            <a:noFill/>
            <a:ln>
              <a:noFill/>
            </a:ln>
            <a:scene3d>
              <a:camera prst="orthographicFront"/>
              <a:lightRig rig="threePt" dir="t"/>
            </a:scene3d>
            <a:sp3d prstMaterial="plastic"/>
          </p:spPr>
          <p:style>
            <a:lnRef idx="2">
              <a:schemeClr val="dk1"/>
            </a:lnRef>
            <a:fillRef idx="1">
              <a:schemeClr val="lt1"/>
            </a:fillRef>
            <a:effectRef idx="0">
              <a:schemeClr val="dk1"/>
            </a:effectRef>
            <a:fontRef idx="minor">
              <a:schemeClr val="dk1"/>
            </a:fontRef>
          </p:style>
          <p:txBody>
            <a:bodyPr wrap="square" rtlCol="0">
              <a:spAutoFit/>
            </a:bodyPr>
            <a:lstStyle/>
            <a:p>
              <a:r>
                <a:rPr lang="en-CA" sz="1600" dirty="0">
                  <a:solidFill>
                    <a:schemeClr val="tx1">
                      <a:lumMod val="65000"/>
                      <a:lumOff val="35000"/>
                    </a:schemeClr>
                  </a:solidFill>
                  <a:latin typeface="Calibri" panose="020F0502020204030204" pitchFamily="34" charset="0"/>
                  <a:cs typeface="Calibri" panose="020F0502020204030204" pitchFamily="34" charset="0"/>
                </a:rPr>
                <a:t>Level 1b</a:t>
              </a:r>
              <a:endParaRPr lang="en-US" sz="1600" dirty="0">
                <a:solidFill>
                  <a:schemeClr val="tx1">
                    <a:lumMod val="65000"/>
                    <a:lumOff val="35000"/>
                  </a:schemeClr>
                </a:solidFill>
                <a:latin typeface="Calibri" panose="020F0502020204030204" pitchFamily="34" charset="0"/>
                <a:cs typeface="Calibri" panose="020F0502020204030204" pitchFamily="34" charset="0"/>
              </a:endParaRPr>
            </a:p>
          </p:txBody>
        </p:sp>
      </p:grpSp>
      <p:grpSp>
        <p:nvGrpSpPr>
          <p:cNvPr id="38" name="Group 37"/>
          <p:cNvGrpSpPr/>
          <p:nvPr/>
        </p:nvGrpSpPr>
        <p:grpSpPr>
          <a:xfrm>
            <a:off x="3754663" y="1648600"/>
            <a:ext cx="3997452" cy="1166919"/>
            <a:chOff x="4554016" y="1623926"/>
            <a:chExt cx="3997452" cy="1166919"/>
          </a:xfrm>
        </p:grpSpPr>
        <p:sp>
          <p:nvSpPr>
            <p:cNvPr id="39" name="Rounded Rectangle 38"/>
            <p:cNvSpPr/>
            <p:nvPr/>
          </p:nvSpPr>
          <p:spPr>
            <a:xfrm>
              <a:off x="5123078" y="1623926"/>
              <a:ext cx="3428390" cy="354026"/>
            </a:xfrm>
            <a:prstGeom prst="roundRect">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lumMod val="65000"/>
                      <a:lumOff val="35000"/>
                    </a:schemeClr>
                  </a:solidFill>
                  <a:latin typeface="Calibri" panose="020F0502020204030204" pitchFamily="34" charset="0"/>
                  <a:cs typeface="Calibri" panose="020F0502020204030204" pitchFamily="34" charset="0"/>
                </a:rPr>
                <a:t>Framing Packages or Trusses</a:t>
              </a:r>
              <a:endParaRPr lang="en-US" sz="20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40" name="TextBox 39"/>
            <p:cNvSpPr txBox="1"/>
            <p:nvPr/>
          </p:nvSpPr>
          <p:spPr>
            <a:xfrm>
              <a:off x="5123078" y="2098348"/>
              <a:ext cx="3428390" cy="692497"/>
            </a:xfrm>
            <a:prstGeom prst="rect">
              <a:avLst/>
            </a:prstGeom>
            <a:noFill/>
            <a:ln w="25400">
              <a:solidFill>
                <a:schemeClr val="bg2"/>
              </a:solidFill>
            </a:ln>
          </p:spPr>
          <p:txBody>
            <a:bodyPr wrap="square" rtlCol="0">
              <a:spAutoFit/>
            </a:bodyPr>
            <a:lstStyle/>
            <a:p>
              <a:r>
                <a:rPr lang="en-US" dirty="0">
                  <a:latin typeface="Calibri" panose="020F0502020204030204" pitchFamily="34" charset="0"/>
                  <a:cs typeface="Calibri" panose="020F0502020204030204" pitchFamily="34" charset="0"/>
                </a:rPr>
                <a:t>Incl. studs or joists, top and base plates, headers , nailing plates or nails or staples and sheathing</a:t>
              </a:r>
            </a:p>
          </p:txBody>
        </p:sp>
        <p:cxnSp>
          <p:nvCxnSpPr>
            <p:cNvPr id="41" name="Straight Arrow Connector 40"/>
            <p:cNvCxnSpPr/>
            <p:nvPr/>
          </p:nvCxnSpPr>
          <p:spPr>
            <a:xfrm flipV="1">
              <a:off x="4554016" y="1800939"/>
              <a:ext cx="569062" cy="1126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a:off x="3768517" y="3397151"/>
            <a:ext cx="3983598" cy="979863"/>
            <a:chOff x="4567870" y="3066392"/>
            <a:chExt cx="3983598" cy="979863"/>
          </a:xfrm>
        </p:grpSpPr>
        <p:sp>
          <p:nvSpPr>
            <p:cNvPr id="43" name="Rounded Rectangle 42"/>
            <p:cNvSpPr/>
            <p:nvPr/>
          </p:nvSpPr>
          <p:spPr>
            <a:xfrm>
              <a:off x="5123078" y="3066392"/>
              <a:ext cx="3428390" cy="373334"/>
            </a:xfrm>
            <a:prstGeom prst="roundRect">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lumMod val="65000"/>
                      <a:lumOff val="35000"/>
                    </a:schemeClr>
                  </a:solidFill>
                  <a:latin typeface="Calibri" panose="020F0502020204030204" pitchFamily="34" charset="0"/>
                  <a:cs typeface="Calibri" panose="020F0502020204030204" pitchFamily="34" charset="0"/>
                </a:rPr>
                <a:t>Glulam, CLT, NLT, DLT, …</a:t>
              </a:r>
              <a:endParaRPr lang="en-US" sz="20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44" name="TextBox 43"/>
            <p:cNvSpPr txBox="1"/>
            <p:nvPr/>
          </p:nvSpPr>
          <p:spPr>
            <a:xfrm>
              <a:off x="5123078" y="3553812"/>
              <a:ext cx="3428390" cy="492443"/>
            </a:xfrm>
            <a:prstGeom prst="rect">
              <a:avLst/>
            </a:prstGeom>
            <a:noFill/>
            <a:ln w="25400">
              <a:solidFill>
                <a:schemeClr val="bg2"/>
              </a:solidFill>
            </a:ln>
          </p:spPr>
          <p:txBody>
            <a:bodyPr wrap="square" rtlCol="0">
              <a:spAutoFit/>
            </a:bodyPr>
            <a:lstStyle/>
            <a:p>
              <a:r>
                <a:rPr lang="en-US" dirty="0">
                  <a:latin typeface="Calibri" panose="020F0502020204030204" pitchFamily="34" charset="0"/>
                  <a:cs typeface="Calibri" panose="020F0502020204030204" pitchFamily="34" charset="0"/>
                </a:rPr>
                <a:t>Precut and predrilled panels or posts and beams, incl. connectors and cut-outs</a:t>
              </a:r>
            </a:p>
          </p:txBody>
        </p:sp>
        <p:cxnSp>
          <p:nvCxnSpPr>
            <p:cNvPr id="45" name="Straight Arrow Connector 44"/>
            <p:cNvCxnSpPr/>
            <p:nvPr/>
          </p:nvCxnSpPr>
          <p:spPr>
            <a:xfrm flipV="1">
              <a:off x="4567870" y="3252754"/>
              <a:ext cx="557091" cy="861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9" name="Content Placeholder 2"/>
          <p:cNvSpPr txBox="1">
            <a:spLocks/>
          </p:cNvSpPr>
          <p:nvPr/>
        </p:nvSpPr>
        <p:spPr bwMode="auto">
          <a:xfrm>
            <a:off x="7987374" y="3289664"/>
            <a:ext cx="3948269" cy="133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r>
              <a:rPr lang="en-US" sz="1400" kern="0" dirty="0"/>
              <a:t>Trades: one</a:t>
            </a:r>
          </a:p>
          <a:p>
            <a:r>
              <a:rPr lang="en-US" sz="1400" dirty="0"/>
              <a:t>Expertise in manufacturing, transportation and installation required</a:t>
            </a:r>
            <a:endParaRPr lang="en-CA" sz="1400" dirty="0"/>
          </a:p>
          <a:p>
            <a:r>
              <a:rPr lang="en-CA" sz="1400" dirty="0"/>
              <a:t>Engineering involved, connections usually included</a:t>
            </a:r>
          </a:p>
          <a:p>
            <a:r>
              <a:rPr lang="en-CA" sz="1400" dirty="0"/>
              <a:t>Manufacturing company</a:t>
            </a:r>
            <a:r>
              <a:rPr lang="en-US" sz="1400" dirty="0"/>
              <a:t> may play a more central role in the design and construction process through the preparation of shop drawings</a:t>
            </a:r>
            <a:endParaRPr lang="en-CA" sz="1400" dirty="0"/>
          </a:p>
          <a:p>
            <a:r>
              <a:rPr lang="en-CA" sz="1400" kern="0" dirty="0"/>
              <a:t>Higher investment required</a:t>
            </a:r>
          </a:p>
          <a:p>
            <a:endParaRPr lang="en-CA" sz="1400" kern="0" dirty="0"/>
          </a:p>
        </p:txBody>
      </p:sp>
      <p:sp>
        <p:nvSpPr>
          <p:cNvPr id="50" name="TextBox 49"/>
          <p:cNvSpPr txBox="1"/>
          <p:nvPr/>
        </p:nvSpPr>
        <p:spPr>
          <a:xfrm>
            <a:off x="4237941" y="993565"/>
            <a:ext cx="5935515" cy="369332"/>
          </a:xfrm>
          <a:prstGeom prst="rect">
            <a:avLst/>
          </a:prstGeom>
          <a:noFill/>
        </p:spPr>
        <p:txBody>
          <a:bodyPr wrap="square" rtlCol="0">
            <a:spAutoFit/>
          </a:bodyPr>
          <a:lstStyle/>
          <a:p>
            <a:r>
              <a:rPr lang="en-CA" sz="1800" dirty="0">
                <a:latin typeface="Calibri" panose="020F0502020204030204" pitchFamily="34" charset="0"/>
                <a:cs typeface="Calibri" panose="020F0502020204030204" pitchFamily="34" charset="0"/>
              </a:rPr>
              <a:t>pre-cut and/or pre-assembled to size and specification </a:t>
            </a:r>
            <a:endParaRPr lang="en-US" sz="1800" dirty="0">
              <a:latin typeface="Calibri" panose="020F0502020204030204" pitchFamily="34" charset="0"/>
              <a:cs typeface="Calibri" panose="020F0502020204030204" pitchFamily="34" charset="0"/>
            </a:endParaRPr>
          </a:p>
        </p:txBody>
      </p:sp>
      <p:sp>
        <p:nvSpPr>
          <p:cNvPr id="28" name="Rectangle 27"/>
          <p:cNvSpPr/>
          <p:nvPr/>
        </p:nvSpPr>
        <p:spPr>
          <a:xfrm>
            <a:off x="528981" y="6493162"/>
            <a:ext cx="214161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Graphic, 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178041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45833E-6 2.96296E-6 L -0.03099 0.12569 " pathEditMode="relative" rAng="0" ptsTypes="AA">
                                      <p:cBhvr>
                                        <p:cTn id="6" dur="2000" fill="hold"/>
                                        <p:tgtEl>
                                          <p:spTgt spid="23"/>
                                        </p:tgtEl>
                                        <p:attrNameLst>
                                          <p:attrName>ppt_x</p:attrName>
                                          <p:attrName>ppt_y</p:attrName>
                                        </p:attrNameLst>
                                      </p:cBhvr>
                                      <p:rCtr x="-1549" y="6273"/>
                                    </p:animMotion>
                                  </p:childTnLst>
                                </p:cTn>
                              </p:par>
                              <p:par>
                                <p:cTn id="7" presetID="10" presetClass="exit" presetSubtype="0" fill="hold" nodeType="withEffect">
                                  <p:stCondLst>
                                    <p:cond delay="0"/>
                                  </p:stCondLst>
                                  <p:childTnLst>
                                    <p:animEffect transition="out" filter="fade">
                                      <p:cBhvr>
                                        <p:cTn id="8" dur="500"/>
                                        <p:tgtEl>
                                          <p:spTgt spid="18"/>
                                        </p:tgtEl>
                                      </p:cBhvr>
                                    </p:animEffect>
                                    <p:set>
                                      <p:cBhvr>
                                        <p:cTn id="9" dur="1" fill="hold">
                                          <p:stCondLst>
                                            <p:cond delay="499"/>
                                          </p:stCondLst>
                                        </p:cTn>
                                        <p:tgtEl>
                                          <p:spTgt spid="18"/>
                                        </p:tgtEl>
                                        <p:attrNameLst>
                                          <p:attrName>style.visibility</p:attrName>
                                        </p:attrNameLst>
                                      </p:cBhvr>
                                      <p:to>
                                        <p:strVal val="hidden"/>
                                      </p:to>
                                    </p:set>
                                  </p:childTnLst>
                                </p:cTn>
                              </p:par>
                              <p:par>
                                <p:cTn id="10" presetID="42" presetClass="path" presetSubtype="0" accel="50000" decel="50000" fill="hold" nodeType="withEffect">
                                  <p:stCondLst>
                                    <p:cond delay="0"/>
                                  </p:stCondLst>
                                  <p:childTnLst>
                                    <p:animMotion origin="layout" path="M 3.75E-6 0 L 0.15234 -0.23264 " pathEditMode="relative" rAng="0" ptsTypes="AA">
                                      <p:cBhvr>
                                        <p:cTn id="11" dur="2000" fill="hold"/>
                                        <p:tgtEl>
                                          <p:spTgt spid="25"/>
                                        </p:tgtEl>
                                        <p:attrNameLst>
                                          <p:attrName>ppt_x</p:attrName>
                                          <p:attrName>ppt_y</p:attrName>
                                        </p:attrNameLst>
                                      </p:cBhvr>
                                      <p:rCtr x="7617" y="-11644"/>
                                    </p:animMotion>
                                  </p:childTnLst>
                                </p:cTn>
                              </p:par>
                              <p:par>
                                <p:cTn id="12" presetID="42" presetClass="path" presetSubtype="0" accel="50000" decel="50000" fill="hold" nodeType="withEffect">
                                  <p:stCondLst>
                                    <p:cond delay="0"/>
                                  </p:stCondLst>
                                  <p:childTnLst>
                                    <p:animMotion origin="layout" path="M 0.00091 0 L 0.06029 0.02245 " pathEditMode="relative" rAng="0" ptsTypes="AA">
                                      <p:cBhvr>
                                        <p:cTn id="13" dur="2000" fill="hold"/>
                                        <p:tgtEl>
                                          <p:spTgt spid="26"/>
                                        </p:tgtEl>
                                        <p:attrNameLst>
                                          <p:attrName>ppt_x</p:attrName>
                                          <p:attrName>ppt_y</p:attrName>
                                        </p:attrNameLst>
                                      </p:cBhvr>
                                      <p:rCtr x="2969" y="1111"/>
                                    </p:animMotion>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wipe(left)">
                                      <p:cBhvr>
                                        <p:cTn id="18" dur="5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wipe(left)">
                                      <p:cBhvr>
                                        <p:cTn id="23" dur="500"/>
                                        <p:tgtEl>
                                          <p:spTgt spid="4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500"/>
                                        <p:tgtEl>
                                          <p:spTgt spid="5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Effect transition="in" filter="fade">
                                      <p:cBhvr>
                                        <p:cTn id="33" dur="500"/>
                                        <p:tgtEl>
                                          <p:spTgt spid="3">
                                            <p:txEl>
                                              <p:pRg st="0" end="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Effect transition="in" filter="fade">
                                      <p:cBhvr>
                                        <p:cTn id="36" dur="500"/>
                                        <p:tgtEl>
                                          <p:spTgt spid="3">
                                            <p:txEl>
                                              <p:pRg st="1" end="1"/>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fade">
                                      <p:cBhvr>
                                        <p:cTn id="39" dur="500"/>
                                        <p:tgtEl>
                                          <p:spTgt spid="3">
                                            <p:txEl>
                                              <p:pRg st="2" end="2"/>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fade">
                                      <p:cBhvr>
                                        <p:cTn id="42" dur="500"/>
                                        <p:tgtEl>
                                          <p:spTgt spid="3">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fade">
                                      <p:cBhvr>
                                        <p:cTn id="4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9" grpId="0"/>
      <p:bldP spid="5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Level 1a: Trusses and Framing Packages</a:t>
            </a:r>
          </a:p>
        </p:txBody>
      </p:sp>
      <p:pic>
        <p:nvPicPr>
          <p:cNvPr id="6" name="Content Placeholder 5"/>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035380" y="1700213"/>
            <a:ext cx="3538736" cy="1730442"/>
          </a:xfrm>
        </p:spPr>
      </p:pic>
      <p:pic>
        <p:nvPicPr>
          <p:cNvPr id="4" name="Picture 3" descr="Image result for trusses"/>
          <p:cNvPicPr/>
          <p:nvPr/>
        </p:nvPicPr>
        <p:blipFill rotWithShape="1">
          <a:blip r:embed="rId4" cstate="email">
            <a:extLst>
              <a:ext uri="{28A0092B-C50C-407E-A947-70E740481C1C}">
                <a14:useLocalDpi xmlns:a14="http://schemas.microsoft.com/office/drawing/2010/main"/>
              </a:ext>
            </a:extLst>
          </a:blip>
          <a:srcRect/>
          <a:stretch/>
        </p:blipFill>
        <p:spPr bwMode="auto">
          <a:xfrm>
            <a:off x="623887" y="1700214"/>
            <a:ext cx="3687499" cy="1771082"/>
          </a:xfrm>
          <a:prstGeom prst="rect">
            <a:avLst/>
          </a:prstGeom>
          <a:noFill/>
          <a:ln>
            <a:noFill/>
          </a:ln>
          <a:extLst>
            <a:ext uri="{53640926-AAD7-44D8-BBD7-CCE9431645EC}">
              <a14:shadowObscured xmlns:a14="http://schemas.microsoft.com/office/drawing/2010/main"/>
            </a:ext>
          </a:extLst>
        </p:spPr>
      </p:pic>
      <p:sp>
        <p:nvSpPr>
          <p:cNvPr id="7" name="Rectangle 6"/>
          <p:cNvSpPr/>
          <p:nvPr/>
        </p:nvSpPr>
        <p:spPr>
          <a:xfrm>
            <a:off x="559593" y="6463351"/>
            <a:ext cx="4052841" cy="523220"/>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Photos: </a:t>
            </a:r>
            <a:r>
              <a:rPr lang="en-US" sz="1400" dirty="0" err="1">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Homeadvisor</a:t>
            </a:r>
            <a:r>
              <a:rPr lang="en-US" sz="14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North East Remodeling Group</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a:p>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8" name="Content Placeholder 2"/>
          <p:cNvSpPr txBox="1">
            <a:spLocks/>
          </p:cNvSpPr>
          <p:nvPr/>
        </p:nvSpPr>
        <p:spPr>
          <a:xfrm>
            <a:off x="559593" y="4809456"/>
            <a:ext cx="8229600" cy="1512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tx1">
                  <a:lumMod val="50000"/>
                  <a:lumOff val="50000"/>
                </a:schemeClr>
              </a:buClr>
              <a:buFont typeface="Wingdings" pitchFamily="2" charset="2"/>
              <a:buChar char="§"/>
              <a:defRPr sz="2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Clr>
                <a:schemeClr val="tx1">
                  <a:lumMod val="50000"/>
                  <a:lumOff val="50000"/>
                </a:schemeClr>
              </a:buClr>
              <a:buFont typeface="Wingdings" pitchFamily="2" charset="2"/>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Clr>
                <a:schemeClr val="tx1">
                  <a:lumMod val="50000"/>
                  <a:lumOff val="50000"/>
                </a:schemeClr>
              </a:buClr>
              <a:buFont typeface="Wingdings" pitchFamily="2" charset="2"/>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Clr>
                <a:schemeClr val="tx1">
                  <a:lumMod val="50000"/>
                  <a:lumOff val="50000"/>
                </a:schemeClr>
              </a:buClr>
              <a:buFont typeface="Wingdings" pitchFamily="2" charset="2"/>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Clr>
                <a:schemeClr val="tx1">
                  <a:lumMod val="50000"/>
                  <a:lumOff val="50000"/>
                </a:schemeClr>
              </a:buClr>
              <a:buFont typeface="Wingdings" pitchFamily="2" charset="2"/>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EE00"/>
              </a:buClr>
            </a:pPr>
            <a:r>
              <a:rPr lang="en-CA" dirty="0">
                <a:latin typeface="Calibri" panose="020F0502020204030204" pitchFamily="34" charset="0"/>
                <a:cs typeface="Calibri" panose="020F0502020204030204" pitchFamily="34" charset="0"/>
              </a:rPr>
              <a:t>Moderate overall Investment required</a:t>
            </a:r>
          </a:p>
          <a:p>
            <a:pPr>
              <a:buClr>
                <a:srgbClr val="FFEE00"/>
              </a:buClr>
            </a:pPr>
            <a:r>
              <a:rPr lang="en-CA" dirty="0">
                <a:latin typeface="Calibri" panose="020F0502020204030204" pitchFamily="34" charset="0"/>
                <a:cs typeface="Calibri" panose="020F0502020204030204" pitchFamily="34" charset="0"/>
              </a:rPr>
              <a:t>Relatively small space required</a:t>
            </a:r>
          </a:p>
          <a:p>
            <a:pPr>
              <a:buClr>
                <a:srgbClr val="FFEE00"/>
              </a:buClr>
            </a:pPr>
            <a:r>
              <a:rPr lang="en-CA" dirty="0">
                <a:latin typeface="Calibri" panose="020F0502020204030204" pitchFamily="34" charset="0"/>
                <a:cs typeface="Calibri" panose="020F0502020204030204" pitchFamily="34" charset="0"/>
              </a:rPr>
              <a:t>Relatively small investment in equipment required</a:t>
            </a:r>
          </a:p>
          <a:p>
            <a:pPr>
              <a:buClr>
                <a:srgbClr val="FFEE00"/>
              </a:buClr>
            </a:pPr>
            <a:endParaRPr lang="en-CA" dirty="0">
              <a:latin typeface="Calibri" panose="020F0502020204030204" pitchFamily="34" charset="0"/>
              <a:cs typeface="Calibri" panose="020F0502020204030204" pitchFamily="34" charset="0"/>
            </a:endParaRPr>
          </a:p>
          <a:p>
            <a:pPr>
              <a:buClr>
                <a:srgbClr val="FFEE00"/>
              </a:buClr>
            </a:pPr>
            <a:endParaRPr lang="en-CA" dirty="0">
              <a:latin typeface="Calibri" panose="020F0502020204030204" pitchFamily="34" charset="0"/>
              <a:cs typeface="Calibri" panose="020F0502020204030204" pitchFamily="34" charset="0"/>
            </a:endParaRPr>
          </a:p>
        </p:txBody>
      </p:sp>
      <p:pic>
        <p:nvPicPr>
          <p:cNvPr id="1026" name="Picture 2" descr="Endeavor Homes Precut Framing Package - Owner/Builder Home Kits and  Material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43450" y="1700213"/>
            <a:ext cx="3044625" cy="1730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767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Level 1b: Glulam, NLT, DLT, CLT, …</a:t>
            </a:r>
          </a:p>
        </p:txBody>
      </p:sp>
      <p:sp>
        <p:nvSpPr>
          <p:cNvPr id="7" name="Rectangle 6"/>
          <p:cNvSpPr/>
          <p:nvPr/>
        </p:nvSpPr>
        <p:spPr>
          <a:xfrm>
            <a:off x="554488" y="6488093"/>
            <a:ext cx="4174156"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Photo</a:t>
            </a:r>
            <a:r>
              <a:rPr lang="en-US" sz="1400"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 upper </a:t>
            </a:r>
            <a:r>
              <a:rPr lang="en-US" sz="1400" dirty="0" err="1">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Dataholz</a:t>
            </a:r>
            <a:r>
              <a:rPr lang="en-US" sz="14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1400" dirty="0" err="1"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Structurecraft</a:t>
            </a:r>
            <a:r>
              <a:rPr lang="en-US" sz="1400"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 lower Wimmers</a:t>
            </a:r>
            <a:endParaRPr lang="en-CA" sz="1400" dirty="0">
              <a:solidFill>
                <a:schemeClr val="tx1">
                  <a:lumMod val="65000"/>
                  <a:lumOff val="35000"/>
                </a:schemeClr>
              </a:solidFill>
            </a:endParaRPr>
          </a:p>
        </p:txBody>
      </p:sp>
      <p:pic>
        <p:nvPicPr>
          <p:cNvPr id="8" name="Picture 7" descr="Balkenschichtholz"/>
          <p:cNvPicPr/>
          <p:nvPr/>
        </p:nvPicPr>
        <p:blipFill rotWithShape="1">
          <a:blip r:embed="rId3" cstate="email">
            <a:extLst>
              <a:ext uri="{28A0092B-C50C-407E-A947-70E740481C1C}">
                <a14:useLocalDpi xmlns:a14="http://schemas.microsoft.com/office/drawing/2010/main"/>
              </a:ext>
            </a:extLst>
          </a:blip>
          <a:srcRect r="18834" b="10000"/>
          <a:stretch/>
        </p:blipFill>
        <p:spPr bwMode="auto">
          <a:xfrm>
            <a:off x="623888" y="1396365"/>
            <a:ext cx="2060575" cy="1419860"/>
          </a:xfrm>
          <a:prstGeom prst="rect">
            <a:avLst/>
          </a:prstGeom>
          <a:noFill/>
          <a:ln>
            <a:noFill/>
          </a:ln>
          <a:extLst>
            <a:ext uri="{53640926-AAD7-44D8-BBD7-CCE9431645EC}">
              <a14:shadowObscured xmlns:a14="http://schemas.microsoft.com/office/drawing/2010/main"/>
            </a:ext>
          </a:extLst>
        </p:spPr>
      </p:pic>
      <p:pic>
        <p:nvPicPr>
          <p:cNvPr id="9" name="Picture 8" descr="Image result for nail laminated timber"/>
          <p:cNvPicPr/>
          <p:nvPr/>
        </p:nvPicPr>
        <p:blipFill rotWithShape="1">
          <a:blip r:embed="rId4" cstate="screen">
            <a:extLst>
              <a:ext uri="{28A0092B-C50C-407E-A947-70E740481C1C}">
                <a14:useLocalDpi xmlns:a14="http://schemas.microsoft.com/office/drawing/2010/main"/>
              </a:ext>
            </a:extLst>
          </a:blip>
          <a:srcRect/>
          <a:stretch/>
        </p:blipFill>
        <p:spPr bwMode="auto">
          <a:xfrm>
            <a:off x="8516683" y="1379349"/>
            <a:ext cx="2196041" cy="1517598"/>
          </a:xfrm>
          <a:prstGeom prst="rect">
            <a:avLst/>
          </a:prstGeom>
          <a:noFill/>
          <a:ln>
            <a:noFill/>
          </a:ln>
          <a:extLst>
            <a:ext uri="{53640926-AAD7-44D8-BBD7-CCE9431645EC}">
              <a14:shadowObscured xmlns:a14="http://schemas.microsoft.com/office/drawing/2010/main"/>
            </a:ext>
          </a:extLst>
        </p:spPr>
      </p:pic>
      <p:pic>
        <p:nvPicPr>
          <p:cNvPr id="10" name="Picture 9" descr="Cross Laminated Timber (CLT)"/>
          <p:cNvPicPr/>
          <p:nvPr/>
        </p:nvPicPr>
        <p:blipFill>
          <a:blip r:embed="rId5" cstate="email">
            <a:extLst>
              <a:ext uri="{28A0092B-C50C-407E-A947-70E740481C1C}">
                <a14:useLocalDpi xmlns:a14="http://schemas.microsoft.com/office/drawing/2010/main"/>
              </a:ext>
            </a:extLst>
          </a:blip>
          <a:srcRect/>
          <a:stretch>
            <a:fillRect/>
          </a:stretch>
        </p:blipFill>
        <p:spPr bwMode="auto">
          <a:xfrm>
            <a:off x="5774766" y="1388175"/>
            <a:ext cx="2567634" cy="1711253"/>
          </a:xfrm>
          <a:prstGeom prst="rect">
            <a:avLst/>
          </a:prstGeom>
          <a:noFill/>
          <a:ln>
            <a:noFill/>
          </a:ln>
        </p:spPr>
      </p:pic>
      <p:pic>
        <p:nvPicPr>
          <p:cNvPr id="13" name="Picture 1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165438" y="2988623"/>
            <a:ext cx="2720450" cy="1968351"/>
          </a:xfrm>
          <a:prstGeom prst="rect">
            <a:avLst/>
          </a:prstGeom>
        </p:spPr>
      </p:pic>
      <p:sp>
        <p:nvSpPr>
          <p:cNvPr id="11" name="Content Placeholder 2"/>
          <p:cNvSpPr txBox="1">
            <a:spLocks/>
          </p:cNvSpPr>
          <p:nvPr/>
        </p:nvSpPr>
        <p:spPr>
          <a:xfrm>
            <a:off x="559592" y="5048650"/>
            <a:ext cx="8948495" cy="152016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tx1">
                  <a:lumMod val="50000"/>
                  <a:lumOff val="50000"/>
                </a:schemeClr>
              </a:buClr>
              <a:buFont typeface="Wingdings" pitchFamily="2" charset="2"/>
              <a:buChar char="§"/>
              <a:defRPr sz="2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Clr>
                <a:schemeClr val="tx1">
                  <a:lumMod val="50000"/>
                  <a:lumOff val="50000"/>
                </a:schemeClr>
              </a:buClr>
              <a:buFont typeface="Wingdings" pitchFamily="2" charset="2"/>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Clr>
                <a:schemeClr val="tx1">
                  <a:lumMod val="50000"/>
                  <a:lumOff val="50000"/>
                </a:schemeClr>
              </a:buClr>
              <a:buFont typeface="Wingdings" pitchFamily="2" charset="2"/>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Clr>
                <a:schemeClr val="tx1">
                  <a:lumMod val="50000"/>
                  <a:lumOff val="50000"/>
                </a:schemeClr>
              </a:buClr>
              <a:buFont typeface="Wingdings" pitchFamily="2" charset="2"/>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Clr>
                <a:schemeClr val="tx1">
                  <a:lumMod val="50000"/>
                  <a:lumOff val="50000"/>
                </a:schemeClr>
              </a:buClr>
              <a:buFont typeface="Wingdings" pitchFamily="2" charset="2"/>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EE00"/>
              </a:buClr>
            </a:pPr>
            <a:r>
              <a:rPr lang="en-CA" dirty="0">
                <a:latin typeface="Calibri" panose="020F0502020204030204" pitchFamily="34" charset="0"/>
                <a:cs typeface="Calibri" panose="020F0502020204030204" pitchFamily="34" charset="0"/>
              </a:rPr>
              <a:t>For DLT and NLT moderate investment in equipment required</a:t>
            </a:r>
          </a:p>
          <a:p>
            <a:pPr>
              <a:buClr>
                <a:srgbClr val="FFEE00"/>
              </a:buClr>
            </a:pPr>
            <a:r>
              <a:rPr lang="en-CA" dirty="0">
                <a:latin typeface="Calibri" panose="020F0502020204030204" pitchFamily="34" charset="0"/>
                <a:cs typeface="Calibri" panose="020F0502020204030204" pitchFamily="34" charset="0"/>
              </a:rPr>
              <a:t>For Glulam larger investment in space and equipment required</a:t>
            </a:r>
          </a:p>
          <a:p>
            <a:pPr>
              <a:buClr>
                <a:srgbClr val="FFEE00"/>
              </a:buClr>
            </a:pPr>
            <a:r>
              <a:rPr lang="en-CA" dirty="0">
                <a:latin typeface="Calibri" panose="020F0502020204030204" pitchFamily="34" charset="0"/>
                <a:cs typeface="Calibri" panose="020F0502020204030204" pitchFamily="34" charset="0"/>
              </a:rPr>
              <a:t>For CLT very large overall investment required</a:t>
            </a:r>
          </a:p>
        </p:txBody>
      </p:sp>
      <p:pic>
        <p:nvPicPr>
          <p:cNvPr id="14" name="Content Placeholder 3"/>
          <p:cNvPicPr>
            <a:picLocks noGrp="1" noChangeAspect="1"/>
          </p:cNvPicPr>
          <p:nvPr>
            <p:ph idx="1"/>
          </p:nvPr>
        </p:nvPicPr>
        <p:blipFill>
          <a:blip r:embed="rId7" cstate="screen">
            <a:extLst>
              <a:ext uri="{28A0092B-C50C-407E-A947-70E740481C1C}">
                <a14:useLocalDpi xmlns:a14="http://schemas.microsoft.com/office/drawing/2010/main"/>
              </a:ext>
            </a:extLst>
          </a:blip>
          <a:stretch>
            <a:fillRect/>
          </a:stretch>
        </p:blipFill>
        <p:spPr>
          <a:xfrm>
            <a:off x="5369391" y="2988624"/>
            <a:ext cx="2624466" cy="1968350"/>
          </a:xfrm>
        </p:spPr>
      </p:pic>
      <p:pic>
        <p:nvPicPr>
          <p:cNvPr id="15" name="Picture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5400000">
            <a:off x="373657" y="3234668"/>
            <a:ext cx="1968351" cy="1476263"/>
          </a:xfrm>
          <a:prstGeom prst="rect">
            <a:avLst/>
          </a:prstGeom>
        </p:spPr>
      </p:pic>
      <p:pic>
        <p:nvPicPr>
          <p:cNvPr id="16" name="Picture 15"/>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314239" y="2988623"/>
            <a:ext cx="2883571" cy="1968351"/>
          </a:xfrm>
          <a:prstGeom prst="rect">
            <a:avLst/>
          </a:prstGeom>
        </p:spPr>
      </p:pic>
      <p:pic>
        <p:nvPicPr>
          <p:cNvPr id="17" name="Picture 16" descr="Image result for sohm dd"/>
          <p:cNvPicPr/>
          <p:nvPr/>
        </p:nvPicPr>
        <p:blipFill rotWithShape="1">
          <a:blip r:embed="rId10" cstate="email">
            <a:extLst>
              <a:ext uri="{28A0092B-C50C-407E-A947-70E740481C1C}">
                <a14:useLocalDpi xmlns:a14="http://schemas.microsoft.com/office/drawing/2010/main"/>
              </a:ext>
            </a:extLst>
          </a:blip>
          <a:srcRect/>
          <a:stretch/>
        </p:blipFill>
        <p:spPr bwMode="auto">
          <a:xfrm rot="16200000">
            <a:off x="3563424" y="447991"/>
            <a:ext cx="1224280" cy="288099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072864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Level 2</a:t>
            </a:r>
          </a:p>
        </p:txBody>
      </p:sp>
      <p:sp>
        <p:nvSpPr>
          <p:cNvPr id="5" name="Rounded Rectangle 4"/>
          <p:cNvSpPr/>
          <p:nvPr/>
        </p:nvSpPr>
        <p:spPr>
          <a:xfrm>
            <a:off x="623888" y="2852393"/>
            <a:ext cx="1932741" cy="741195"/>
          </a:xfrm>
          <a:prstGeom prst="roundRect">
            <a:avLst/>
          </a:prstGeom>
          <a:solidFill>
            <a:schemeClr val="bg1">
              <a:lumMod val="95000"/>
            </a:scheme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lumMod val="65000"/>
                    <a:lumOff val="35000"/>
                  </a:schemeClr>
                </a:solidFill>
                <a:latin typeface="Calibri" panose="020F0502020204030204" pitchFamily="34" charset="0"/>
                <a:cs typeface="Calibri" panose="020F0502020204030204" pitchFamily="34" charset="0"/>
              </a:rPr>
              <a:t>Prefabricated Panels</a:t>
            </a:r>
            <a:endParaRPr lang="en-US" sz="2000" dirty="0">
              <a:solidFill>
                <a:schemeClr val="tx1">
                  <a:lumMod val="65000"/>
                  <a:lumOff val="35000"/>
                </a:schemeClr>
              </a:solidFill>
              <a:latin typeface="Calibri" panose="020F0502020204030204" pitchFamily="34" charset="0"/>
              <a:cs typeface="Calibri" panose="020F0502020204030204" pitchFamily="34" charset="0"/>
            </a:endParaRPr>
          </a:p>
        </p:txBody>
      </p:sp>
      <p:grpSp>
        <p:nvGrpSpPr>
          <p:cNvPr id="15" name="Group 14"/>
          <p:cNvGrpSpPr/>
          <p:nvPr/>
        </p:nvGrpSpPr>
        <p:grpSpPr>
          <a:xfrm>
            <a:off x="2745417" y="3493092"/>
            <a:ext cx="1471435" cy="1312553"/>
            <a:chOff x="2087048" y="2909460"/>
            <a:chExt cx="1471435" cy="1312553"/>
          </a:xfrm>
        </p:grpSpPr>
        <p:sp>
          <p:nvSpPr>
            <p:cNvPr id="9" name="Rounded Rectangle 8"/>
            <p:cNvSpPr/>
            <p:nvPr/>
          </p:nvSpPr>
          <p:spPr>
            <a:xfrm>
              <a:off x="2087048" y="3315807"/>
              <a:ext cx="1001528" cy="906206"/>
            </a:xfrm>
            <a:prstGeom prst="roundRect">
              <a:avLst/>
            </a:prstGeom>
            <a:solidFill>
              <a:schemeClr val="bg1">
                <a:lumMod val="95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lumMod val="65000"/>
                      <a:lumOff val="35000"/>
                    </a:schemeClr>
                  </a:solidFill>
                  <a:latin typeface="Calibri" panose="020F0502020204030204" pitchFamily="34" charset="0"/>
                  <a:cs typeface="Calibri" panose="020F0502020204030204" pitchFamily="34" charset="0"/>
                </a:rPr>
                <a:t>2 Sides Closed Panels</a:t>
              </a:r>
              <a:endParaRPr lang="en-US" sz="20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4" name="TextBox 13"/>
            <p:cNvSpPr txBox="1"/>
            <p:nvPr/>
          </p:nvSpPr>
          <p:spPr>
            <a:xfrm>
              <a:off x="2198790" y="2909460"/>
              <a:ext cx="1359693" cy="338554"/>
            </a:xfrm>
            <a:prstGeom prst="rect">
              <a:avLst/>
            </a:prstGeom>
            <a:noFill/>
            <a:ln>
              <a:noFill/>
            </a:ln>
            <a:scene3d>
              <a:camera prst="orthographicFront"/>
              <a:lightRig rig="threePt" dir="t"/>
            </a:scene3d>
            <a:sp3d prstMaterial="plastic"/>
          </p:spPr>
          <p:style>
            <a:lnRef idx="2">
              <a:schemeClr val="dk1"/>
            </a:lnRef>
            <a:fillRef idx="1">
              <a:schemeClr val="lt1"/>
            </a:fillRef>
            <a:effectRef idx="0">
              <a:schemeClr val="dk1"/>
            </a:effectRef>
            <a:fontRef idx="minor">
              <a:schemeClr val="dk1"/>
            </a:fontRef>
          </p:style>
          <p:txBody>
            <a:bodyPr wrap="square" rtlCol="0">
              <a:spAutoFit/>
            </a:bodyPr>
            <a:lstStyle/>
            <a:p>
              <a:r>
                <a:rPr lang="en-CA" sz="1600" dirty="0">
                  <a:solidFill>
                    <a:schemeClr val="tx1">
                      <a:lumMod val="65000"/>
                      <a:lumOff val="35000"/>
                    </a:schemeClr>
                  </a:solidFill>
                  <a:latin typeface="Calibri" panose="020F0502020204030204" pitchFamily="34" charset="0"/>
                  <a:cs typeface="Calibri" panose="020F0502020204030204" pitchFamily="34" charset="0"/>
                </a:rPr>
                <a:t>Level 2b</a:t>
              </a:r>
              <a:endParaRPr lang="en-US" sz="1600" dirty="0">
                <a:solidFill>
                  <a:schemeClr val="tx1">
                    <a:lumMod val="65000"/>
                    <a:lumOff val="35000"/>
                  </a:schemeClr>
                </a:solidFill>
                <a:latin typeface="Calibri" panose="020F0502020204030204" pitchFamily="34" charset="0"/>
                <a:cs typeface="Calibri" panose="020F0502020204030204" pitchFamily="34" charset="0"/>
              </a:endParaRPr>
            </a:p>
          </p:txBody>
        </p:sp>
      </p:grpSp>
      <p:grpSp>
        <p:nvGrpSpPr>
          <p:cNvPr id="32" name="Group 31"/>
          <p:cNvGrpSpPr/>
          <p:nvPr/>
        </p:nvGrpSpPr>
        <p:grpSpPr>
          <a:xfrm>
            <a:off x="2745417" y="1296793"/>
            <a:ext cx="1432804" cy="1313561"/>
            <a:chOff x="3481135" y="2908452"/>
            <a:chExt cx="1432804" cy="1313561"/>
          </a:xfrm>
        </p:grpSpPr>
        <p:sp>
          <p:nvSpPr>
            <p:cNvPr id="26" name="Rounded Rectangle 25"/>
            <p:cNvSpPr/>
            <p:nvPr/>
          </p:nvSpPr>
          <p:spPr>
            <a:xfrm>
              <a:off x="3481135" y="3315807"/>
              <a:ext cx="1001528" cy="906206"/>
            </a:xfrm>
            <a:prstGeom prst="roundRect">
              <a:avLst/>
            </a:prstGeom>
            <a:solidFill>
              <a:schemeClr val="bg1">
                <a:lumMod val="95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lumMod val="65000"/>
                      <a:lumOff val="35000"/>
                    </a:schemeClr>
                  </a:solidFill>
                  <a:latin typeface="Calibri" panose="020F0502020204030204" pitchFamily="34" charset="0"/>
                  <a:cs typeface="Calibri" panose="020F0502020204030204" pitchFamily="34" charset="0"/>
                </a:rPr>
                <a:t>1 Side Closed Panels</a:t>
              </a:r>
              <a:endParaRPr lang="en-US" sz="20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31" name="TextBox 30"/>
            <p:cNvSpPr txBox="1"/>
            <p:nvPr/>
          </p:nvSpPr>
          <p:spPr>
            <a:xfrm>
              <a:off x="3554246" y="2908452"/>
              <a:ext cx="1359693" cy="338554"/>
            </a:xfrm>
            <a:prstGeom prst="rect">
              <a:avLst/>
            </a:prstGeom>
            <a:noFill/>
            <a:ln>
              <a:noFill/>
            </a:ln>
            <a:scene3d>
              <a:camera prst="orthographicFront"/>
              <a:lightRig rig="threePt" dir="t"/>
            </a:scene3d>
            <a:sp3d prstMaterial="plastic"/>
          </p:spPr>
          <p:style>
            <a:lnRef idx="2">
              <a:schemeClr val="dk1"/>
            </a:lnRef>
            <a:fillRef idx="1">
              <a:schemeClr val="lt1"/>
            </a:fillRef>
            <a:effectRef idx="0">
              <a:schemeClr val="dk1"/>
            </a:effectRef>
            <a:fontRef idx="minor">
              <a:schemeClr val="dk1"/>
            </a:fontRef>
          </p:style>
          <p:txBody>
            <a:bodyPr wrap="square" rtlCol="0">
              <a:spAutoFit/>
            </a:bodyPr>
            <a:lstStyle/>
            <a:p>
              <a:r>
                <a:rPr lang="en-CA" sz="1600" dirty="0">
                  <a:solidFill>
                    <a:schemeClr val="tx1">
                      <a:lumMod val="65000"/>
                      <a:lumOff val="35000"/>
                    </a:schemeClr>
                  </a:solidFill>
                  <a:latin typeface="Calibri" panose="020F0502020204030204" pitchFamily="34" charset="0"/>
                  <a:cs typeface="Calibri" panose="020F0502020204030204" pitchFamily="34" charset="0"/>
                </a:rPr>
                <a:t>Level 2a</a:t>
              </a:r>
              <a:endParaRPr lang="en-US" sz="1600" dirty="0">
                <a:solidFill>
                  <a:schemeClr val="tx1">
                    <a:lumMod val="65000"/>
                    <a:lumOff val="35000"/>
                  </a:schemeClr>
                </a:solidFill>
                <a:latin typeface="Calibri" panose="020F0502020204030204" pitchFamily="34" charset="0"/>
                <a:cs typeface="Calibri" panose="020F0502020204030204" pitchFamily="34" charset="0"/>
              </a:endParaRPr>
            </a:p>
          </p:txBody>
        </p:sp>
      </p:grpSp>
      <p:grpSp>
        <p:nvGrpSpPr>
          <p:cNvPr id="38" name="Group 37"/>
          <p:cNvGrpSpPr/>
          <p:nvPr/>
        </p:nvGrpSpPr>
        <p:grpSpPr>
          <a:xfrm>
            <a:off x="3746945" y="3606364"/>
            <a:ext cx="4005170" cy="2544248"/>
            <a:chOff x="3746945" y="3475734"/>
            <a:chExt cx="4005170" cy="2544248"/>
          </a:xfrm>
        </p:grpSpPr>
        <p:sp>
          <p:nvSpPr>
            <p:cNvPr id="20" name="Rounded Rectangle 19"/>
            <p:cNvSpPr/>
            <p:nvPr/>
          </p:nvSpPr>
          <p:spPr>
            <a:xfrm>
              <a:off x="4323725" y="3475734"/>
              <a:ext cx="3428390" cy="373334"/>
            </a:xfrm>
            <a:prstGeom prst="roundRect">
              <a:avLst/>
            </a:prstGeom>
            <a:solidFill>
              <a:schemeClr val="bg1">
                <a:lumMod val="95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lumMod val="65000"/>
                      <a:lumOff val="35000"/>
                    </a:schemeClr>
                  </a:solidFill>
                  <a:latin typeface="Calibri" panose="020F0502020204030204" pitchFamily="34" charset="0"/>
                  <a:cs typeface="Calibri" panose="020F0502020204030204" pitchFamily="34" charset="0"/>
                </a:rPr>
                <a:t>2 sides closed</a:t>
              </a:r>
              <a:endParaRPr lang="en-US" sz="20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21" name="TextBox 20"/>
            <p:cNvSpPr txBox="1"/>
            <p:nvPr/>
          </p:nvSpPr>
          <p:spPr>
            <a:xfrm>
              <a:off x="4323725" y="3963154"/>
              <a:ext cx="3428390" cy="892552"/>
            </a:xfrm>
            <a:prstGeom prst="rect">
              <a:avLst/>
            </a:prstGeom>
            <a:noFill/>
            <a:ln w="25400">
              <a:solidFill>
                <a:schemeClr val="bg2"/>
              </a:solidFill>
            </a:ln>
          </p:spPr>
          <p:txBody>
            <a:bodyPr wrap="square" rtlCol="0">
              <a:spAutoFit/>
            </a:bodyPr>
            <a:lstStyle/>
            <a:p>
              <a:r>
                <a:rPr lang="en-US" dirty="0">
                  <a:latin typeface="Calibri" panose="020F0502020204030204" pitchFamily="34" charset="0"/>
                  <a:cs typeface="Calibri" panose="020F0502020204030204" pitchFamily="34" charset="0"/>
                </a:rPr>
                <a:t>Incl. all necessary layers to close the panel for air, vapour diffusion and</a:t>
              </a:r>
              <a:r>
                <a:rPr lang="en-CA" dirty="0">
                  <a:latin typeface="Calibri" panose="020F0502020204030204" pitchFamily="34" charset="0"/>
                  <a:cs typeface="Calibri" panose="020F0502020204030204" pitchFamily="34" charset="0"/>
                </a:rPr>
                <a:t> weather; final layer on the inside and the outside not included; can include services and windows </a:t>
              </a:r>
              <a:endParaRPr lang="en-US" dirty="0">
                <a:latin typeface="Calibri" panose="020F0502020204030204" pitchFamily="34" charset="0"/>
                <a:cs typeface="Calibri" panose="020F0502020204030204" pitchFamily="34" charset="0"/>
              </a:endParaRPr>
            </a:p>
          </p:txBody>
        </p:sp>
        <p:cxnSp>
          <p:nvCxnSpPr>
            <p:cNvPr id="22" name="Straight Arrow Connector 21"/>
            <p:cNvCxnSpPr>
              <a:stCxn id="9" idx="3"/>
              <a:endCxn id="20" idx="1"/>
            </p:cNvCxnSpPr>
            <p:nvPr/>
          </p:nvCxnSpPr>
          <p:spPr>
            <a:xfrm flipV="1">
              <a:off x="3746945" y="3662401"/>
              <a:ext cx="576780" cy="690141"/>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4318961" y="5040119"/>
              <a:ext cx="3428390" cy="373334"/>
            </a:xfrm>
            <a:prstGeom prst="roundRect">
              <a:avLst/>
            </a:prstGeom>
            <a:solidFill>
              <a:schemeClr val="bg1">
                <a:lumMod val="95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lumMod val="65000"/>
                      <a:lumOff val="35000"/>
                    </a:schemeClr>
                  </a:solidFill>
                  <a:latin typeface="Calibri" panose="020F0502020204030204" pitchFamily="34" charset="0"/>
                  <a:cs typeface="Calibri" panose="020F0502020204030204" pitchFamily="34" charset="0"/>
                </a:rPr>
                <a:t>2 sides closed and finished</a:t>
              </a:r>
              <a:endParaRPr lang="en-US" sz="20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28" name="TextBox 27"/>
            <p:cNvSpPr txBox="1"/>
            <p:nvPr/>
          </p:nvSpPr>
          <p:spPr>
            <a:xfrm>
              <a:off x="4318961" y="5527539"/>
              <a:ext cx="3428390" cy="492443"/>
            </a:xfrm>
            <a:prstGeom prst="rect">
              <a:avLst/>
            </a:prstGeom>
            <a:noFill/>
            <a:ln w="25400">
              <a:solidFill>
                <a:schemeClr val="bg2"/>
              </a:solidFill>
            </a:ln>
          </p:spPr>
          <p:txBody>
            <a:bodyPr wrap="square" rtlCol="0">
              <a:spAutoFit/>
            </a:bodyPr>
            <a:lstStyle/>
            <a:p>
              <a:r>
                <a:rPr lang="en-CA" dirty="0">
                  <a:latin typeface="Calibri" panose="020F0502020204030204" pitchFamily="34" charset="0"/>
                  <a:cs typeface="Calibri" panose="020F0502020204030204" pitchFamily="34" charset="0"/>
                </a:rPr>
                <a:t>As above plus completely finished exterior, services, windows and interior</a:t>
              </a:r>
              <a:endParaRPr lang="en-US" dirty="0">
                <a:latin typeface="Calibri" panose="020F0502020204030204" pitchFamily="34" charset="0"/>
                <a:cs typeface="Calibri" panose="020F0502020204030204" pitchFamily="34" charset="0"/>
              </a:endParaRPr>
            </a:p>
          </p:txBody>
        </p:sp>
        <p:cxnSp>
          <p:nvCxnSpPr>
            <p:cNvPr id="29" name="Straight Arrow Connector 28"/>
            <p:cNvCxnSpPr>
              <a:stCxn id="9" idx="3"/>
              <a:endCxn id="27" idx="1"/>
            </p:cNvCxnSpPr>
            <p:nvPr/>
          </p:nvCxnSpPr>
          <p:spPr>
            <a:xfrm>
              <a:off x="3746945" y="4352542"/>
              <a:ext cx="572016" cy="874244"/>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3742181" y="1037998"/>
            <a:ext cx="4005170" cy="2147969"/>
            <a:chOff x="3746945" y="1034228"/>
            <a:chExt cx="4005170" cy="2147969"/>
          </a:xfrm>
        </p:grpSpPr>
        <p:sp>
          <p:nvSpPr>
            <p:cNvPr id="16" name="Rounded Rectangle 15"/>
            <p:cNvSpPr/>
            <p:nvPr/>
          </p:nvSpPr>
          <p:spPr>
            <a:xfrm>
              <a:off x="4323725" y="1034228"/>
              <a:ext cx="3428390" cy="354026"/>
            </a:xfrm>
            <a:prstGeom prst="roundRect">
              <a:avLst/>
            </a:prstGeom>
            <a:solidFill>
              <a:schemeClr val="bg1">
                <a:lumMod val="95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lumMod val="65000"/>
                      <a:lumOff val="35000"/>
                    </a:schemeClr>
                  </a:solidFill>
                  <a:latin typeface="Calibri" panose="020F0502020204030204" pitchFamily="34" charset="0"/>
                  <a:cs typeface="Calibri" panose="020F0502020204030204" pitchFamily="34" charset="0"/>
                </a:rPr>
                <a:t>1 side closed</a:t>
              </a:r>
              <a:endParaRPr lang="en-US" sz="20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7" name="TextBox 16"/>
            <p:cNvSpPr txBox="1"/>
            <p:nvPr/>
          </p:nvSpPr>
          <p:spPr>
            <a:xfrm>
              <a:off x="4323725" y="1508650"/>
              <a:ext cx="3428390" cy="492443"/>
            </a:xfrm>
            <a:prstGeom prst="rect">
              <a:avLst/>
            </a:prstGeom>
            <a:noFill/>
            <a:ln w="25400">
              <a:solidFill>
                <a:schemeClr val="bg2"/>
              </a:solidFill>
            </a:ln>
          </p:spPr>
          <p:txBody>
            <a:bodyPr wrap="square" rtlCol="0">
              <a:spAutoFit/>
            </a:bodyPr>
            <a:lstStyle/>
            <a:p>
              <a:r>
                <a:rPr lang="en-US" dirty="0">
                  <a:latin typeface="Calibri" panose="020F0502020204030204" pitchFamily="34" charset="0"/>
                  <a:cs typeface="Calibri" panose="020F0502020204030204" pitchFamily="34" charset="0"/>
                </a:rPr>
                <a:t>Incl. level 1 plus weather barrier on outside; can include insulation, services and windows</a:t>
              </a:r>
            </a:p>
          </p:txBody>
        </p:sp>
        <p:cxnSp>
          <p:nvCxnSpPr>
            <p:cNvPr id="18" name="Straight Arrow Connector 17"/>
            <p:cNvCxnSpPr>
              <a:stCxn id="26" idx="3"/>
              <a:endCxn id="23" idx="1"/>
            </p:cNvCxnSpPr>
            <p:nvPr/>
          </p:nvCxnSpPr>
          <p:spPr>
            <a:xfrm>
              <a:off x="3746945" y="2157251"/>
              <a:ext cx="572014" cy="235094"/>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4318959" y="2215332"/>
              <a:ext cx="3428390" cy="354026"/>
            </a:xfrm>
            <a:prstGeom prst="roundRect">
              <a:avLst/>
            </a:prstGeom>
            <a:solidFill>
              <a:schemeClr val="bg1">
                <a:lumMod val="95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lumMod val="65000"/>
                      <a:lumOff val="35000"/>
                    </a:schemeClr>
                  </a:solidFill>
                  <a:latin typeface="Calibri" panose="020F0502020204030204" pitchFamily="34" charset="0"/>
                  <a:cs typeface="Calibri" panose="020F0502020204030204" pitchFamily="34" charset="0"/>
                </a:rPr>
                <a:t>1 side closed and finished</a:t>
              </a:r>
              <a:endParaRPr lang="en-US" sz="20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24" name="TextBox 23"/>
            <p:cNvSpPr txBox="1"/>
            <p:nvPr/>
          </p:nvSpPr>
          <p:spPr>
            <a:xfrm>
              <a:off x="4318959" y="2689754"/>
              <a:ext cx="3428390" cy="492443"/>
            </a:xfrm>
            <a:prstGeom prst="rect">
              <a:avLst/>
            </a:prstGeom>
            <a:noFill/>
            <a:ln w="25400">
              <a:solidFill>
                <a:schemeClr val="bg2"/>
              </a:solidFill>
            </a:ln>
          </p:spPr>
          <p:txBody>
            <a:bodyPr wrap="square" rtlCol="0">
              <a:spAutoFit/>
            </a:bodyPr>
            <a:lstStyle/>
            <a:p>
              <a:r>
                <a:rPr lang="en-US" dirty="0">
                  <a:latin typeface="Calibri" panose="020F0502020204030204" pitchFamily="34" charset="0"/>
                  <a:cs typeface="Calibri" panose="020F0502020204030204" pitchFamily="34" charset="0"/>
                </a:rPr>
                <a:t>As above plus completely finished exterior and windows</a:t>
              </a:r>
            </a:p>
          </p:txBody>
        </p:sp>
        <p:cxnSp>
          <p:nvCxnSpPr>
            <p:cNvPr id="30" name="Straight Arrow Connector 29"/>
            <p:cNvCxnSpPr>
              <a:stCxn id="26" idx="3"/>
              <a:endCxn id="16" idx="1"/>
            </p:cNvCxnSpPr>
            <p:nvPr/>
          </p:nvCxnSpPr>
          <p:spPr>
            <a:xfrm flipV="1">
              <a:off x="3746945" y="1211241"/>
              <a:ext cx="576780" cy="94601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
        <p:nvSpPr>
          <p:cNvPr id="39" name="Content Placeholder 2"/>
          <p:cNvSpPr txBox="1">
            <a:spLocks/>
          </p:cNvSpPr>
          <p:nvPr/>
        </p:nvSpPr>
        <p:spPr bwMode="auto">
          <a:xfrm>
            <a:off x="7858989" y="953035"/>
            <a:ext cx="4074096" cy="133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179388" indent="-179388"/>
            <a:r>
              <a:rPr lang="en-US" sz="1400" kern="0" dirty="0"/>
              <a:t>Trades: several </a:t>
            </a:r>
            <a:r>
              <a:rPr lang="en-US" sz="1400" dirty="0"/>
              <a:t>(e.g. carpenters, insulators, window installers, etc.)</a:t>
            </a:r>
            <a:endParaRPr lang="en-US" sz="1400" kern="0" dirty="0"/>
          </a:p>
          <a:p>
            <a:pPr marL="179388" indent="-179388"/>
            <a:r>
              <a:rPr lang="en-US" sz="1400" dirty="0"/>
              <a:t>High expertise in manufacturing, transportation and installation required</a:t>
            </a:r>
            <a:endParaRPr lang="en-CA" sz="1400" dirty="0"/>
          </a:p>
          <a:p>
            <a:pPr marL="179388" indent="-179388"/>
            <a:r>
              <a:rPr lang="en-CA" sz="1400" dirty="0"/>
              <a:t>Engineering involved, connections and weather barrier included</a:t>
            </a:r>
          </a:p>
          <a:p>
            <a:pPr marL="179388" indent="-179388"/>
            <a:r>
              <a:rPr lang="en-US" sz="1400" dirty="0"/>
              <a:t>Prefabrication company plays a central role in the design and construction process through the preparation of shop drawings, coordination of sequencing, provision of specialized equipment, etc. </a:t>
            </a:r>
          </a:p>
          <a:p>
            <a:pPr marL="179388" indent="-179388"/>
            <a:endParaRPr lang="en-CA" sz="1400" kern="0" dirty="0"/>
          </a:p>
        </p:txBody>
      </p:sp>
      <p:sp>
        <p:nvSpPr>
          <p:cNvPr id="40" name="Content Placeholder 2"/>
          <p:cNvSpPr txBox="1">
            <a:spLocks/>
          </p:cNvSpPr>
          <p:nvPr/>
        </p:nvSpPr>
        <p:spPr bwMode="auto">
          <a:xfrm>
            <a:off x="7858988" y="3504987"/>
            <a:ext cx="4076655" cy="133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179388" indent="-179388"/>
            <a:r>
              <a:rPr lang="en-US" sz="1400" kern="0" dirty="0"/>
              <a:t>Trades: many </a:t>
            </a:r>
            <a:r>
              <a:rPr lang="en-US" sz="1400" dirty="0"/>
              <a:t>(e.g. carpenters, insulators, window installers and potentially electricians, plumbers, installers of mechanical systems, etc.) </a:t>
            </a:r>
            <a:endParaRPr lang="en-US" sz="1400" kern="0" dirty="0"/>
          </a:p>
          <a:p>
            <a:pPr marL="179388" indent="-179388"/>
            <a:r>
              <a:rPr lang="en-US" sz="1400" dirty="0"/>
              <a:t>Very high expertise in manufacturing, transportation and installation required</a:t>
            </a:r>
            <a:endParaRPr lang="en-CA" sz="1400" dirty="0"/>
          </a:p>
          <a:p>
            <a:pPr marL="179388" indent="-179388"/>
            <a:r>
              <a:rPr lang="en-CA" sz="1400" dirty="0"/>
              <a:t>Engineering involved, connections, weather barrier, airtightness and vapour retarder included</a:t>
            </a:r>
          </a:p>
          <a:p>
            <a:pPr marL="179388" indent="-179388"/>
            <a:r>
              <a:rPr lang="en-US" sz="1400" dirty="0"/>
              <a:t>The prefabrication company plays now a vital role in the design and construction of the project and beside the multiple trades also an interdisciplinary design team is included. </a:t>
            </a:r>
          </a:p>
          <a:p>
            <a:endParaRPr lang="en-CA" sz="1400" kern="0" dirty="0"/>
          </a:p>
        </p:txBody>
      </p:sp>
      <p:sp>
        <p:nvSpPr>
          <p:cNvPr id="33" name="Rectangle 32"/>
          <p:cNvSpPr/>
          <p:nvPr/>
        </p:nvSpPr>
        <p:spPr>
          <a:xfrm>
            <a:off x="528981" y="6493162"/>
            <a:ext cx="214161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Graphic, 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cxnSp>
        <p:nvCxnSpPr>
          <p:cNvPr id="34" name="Straight Arrow Connector 33"/>
          <p:cNvCxnSpPr>
            <a:stCxn id="5" idx="3"/>
            <a:endCxn id="26" idx="2"/>
          </p:cNvCxnSpPr>
          <p:nvPr/>
        </p:nvCxnSpPr>
        <p:spPr>
          <a:xfrm flipV="1">
            <a:off x="2556629" y="2610354"/>
            <a:ext cx="689552" cy="612637"/>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5" idx="3"/>
            <a:endCxn id="9" idx="0"/>
          </p:cNvCxnSpPr>
          <p:nvPr/>
        </p:nvCxnSpPr>
        <p:spPr>
          <a:xfrm>
            <a:off x="2556629" y="3222991"/>
            <a:ext cx="689552" cy="676448"/>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94560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left)">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Level 2a: Outside Closed, Inside Open</a:t>
            </a:r>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23888" y="1376363"/>
            <a:ext cx="4608512" cy="3072341"/>
          </a:xfrm>
        </p:spPr>
      </p:pic>
      <p:sp>
        <p:nvSpPr>
          <p:cNvPr id="5" name="Rectangle 4"/>
          <p:cNvSpPr/>
          <p:nvPr/>
        </p:nvSpPr>
        <p:spPr>
          <a:xfrm>
            <a:off x="531267" y="6474060"/>
            <a:ext cx="354879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Photo: </a:t>
            </a:r>
            <a:r>
              <a:rPr lang="en-US" sz="1400"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UBC Brock </a:t>
            </a:r>
            <a:r>
              <a:rPr lang="en-US" sz="14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Commons*, </a:t>
            </a:r>
            <a:r>
              <a:rPr lang="en-US" sz="1400" dirty="0" err="1">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WoodWorks</a:t>
            </a:r>
            <a:r>
              <a:rPr lang="en-US" sz="14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 BC</a:t>
            </a:r>
            <a:endParaRPr lang="en-CA" sz="1400" dirty="0">
              <a:solidFill>
                <a:schemeClr val="tx1">
                  <a:lumMod val="65000"/>
                  <a:lumOff val="35000"/>
                </a:schemeClr>
              </a:solidFill>
            </a:endParaRPr>
          </a:p>
        </p:txBody>
      </p:sp>
      <p:sp>
        <p:nvSpPr>
          <p:cNvPr id="7" name="Content Placeholder 2"/>
          <p:cNvSpPr txBox="1">
            <a:spLocks/>
          </p:cNvSpPr>
          <p:nvPr/>
        </p:nvSpPr>
        <p:spPr>
          <a:xfrm>
            <a:off x="616743" y="4674279"/>
            <a:ext cx="8948495" cy="151220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tx1">
                  <a:lumMod val="50000"/>
                  <a:lumOff val="50000"/>
                </a:schemeClr>
              </a:buClr>
              <a:buFont typeface="Wingdings" pitchFamily="2" charset="2"/>
              <a:buChar char="§"/>
              <a:defRPr sz="2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Clr>
                <a:schemeClr val="tx1">
                  <a:lumMod val="50000"/>
                  <a:lumOff val="50000"/>
                </a:schemeClr>
              </a:buClr>
              <a:buFont typeface="Wingdings" pitchFamily="2" charset="2"/>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Clr>
                <a:schemeClr val="tx1">
                  <a:lumMod val="50000"/>
                  <a:lumOff val="50000"/>
                </a:schemeClr>
              </a:buClr>
              <a:buFont typeface="Wingdings" pitchFamily="2" charset="2"/>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Clr>
                <a:schemeClr val="tx1">
                  <a:lumMod val="50000"/>
                  <a:lumOff val="50000"/>
                </a:schemeClr>
              </a:buClr>
              <a:buFont typeface="Wingdings" pitchFamily="2" charset="2"/>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Clr>
                <a:schemeClr val="tx1">
                  <a:lumMod val="50000"/>
                  <a:lumOff val="50000"/>
                </a:schemeClr>
              </a:buClr>
              <a:buFont typeface="Wingdings" pitchFamily="2" charset="2"/>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EE00"/>
              </a:buClr>
            </a:pPr>
            <a:r>
              <a:rPr lang="en-CA" dirty="0">
                <a:latin typeface="Calibri" panose="020F0502020204030204" pitchFamily="34" charset="0"/>
                <a:cs typeface="Calibri" panose="020F0502020204030204" pitchFamily="34" charset="0"/>
              </a:rPr>
              <a:t>Higher overall investment than for 1a required</a:t>
            </a:r>
          </a:p>
          <a:p>
            <a:pPr>
              <a:buClr>
                <a:srgbClr val="FFEE00"/>
              </a:buClr>
            </a:pPr>
            <a:r>
              <a:rPr lang="en-CA" dirty="0">
                <a:latin typeface="Calibri" panose="020F0502020204030204" pitchFamily="34" charset="0"/>
                <a:cs typeface="Calibri" panose="020F0502020204030204" pitchFamily="34" charset="0"/>
              </a:rPr>
              <a:t>More space and more work stations than for 1a required</a:t>
            </a:r>
          </a:p>
          <a:p>
            <a:pPr>
              <a:buClr>
                <a:srgbClr val="FFEE00"/>
              </a:buClr>
            </a:pPr>
            <a:r>
              <a:rPr lang="en-CA" dirty="0">
                <a:latin typeface="Calibri" panose="020F0502020204030204" pitchFamily="34" charset="0"/>
                <a:cs typeface="Calibri" panose="020F0502020204030204" pitchFamily="34" charset="0"/>
              </a:rPr>
              <a:t>Investment in more equipment recommended but not necessary</a:t>
            </a:r>
          </a:p>
        </p:txBody>
      </p:sp>
    </p:spTree>
    <p:extLst>
      <p:ext uri="{BB962C8B-B14F-4D97-AF65-F5344CB8AC3E}">
        <p14:creationId xmlns:p14="http://schemas.microsoft.com/office/powerpoint/2010/main" val="33648476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Level 2b: Panel Closed (</a:t>
            </a:r>
            <a:r>
              <a:rPr lang="en-CA" dirty="0" smtClean="0"/>
              <a:t>or </a:t>
            </a:r>
            <a:r>
              <a:rPr lang="en-CA" dirty="0"/>
              <a:t>finished) on both Sides</a:t>
            </a:r>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23676" y="1376362"/>
            <a:ext cx="5619305" cy="2516981"/>
          </a:xfrm>
        </p:spPr>
      </p:pic>
      <p:sp>
        <p:nvSpPr>
          <p:cNvPr id="6" name="Rectangle 5"/>
          <p:cNvSpPr/>
          <p:nvPr/>
        </p:nvSpPr>
        <p:spPr>
          <a:xfrm>
            <a:off x="517686" y="6495491"/>
            <a:ext cx="2049151"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Photo: FAZ.net, Wimmers</a:t>
            </a:r>
            <a:endParaRPr lang="en-CA" sz="1400" dirty="0">
              <a:solidFill>
                <a:schemeClr val="tx1">
                  <a:lumMod val="65000"/>
                  <a:lumOff val="35000"/>
                </a:schemeClr>
              </a:solidFill>
            </a:endParaRPr>
          </a:p>
        </p:txBody>
      </p:sp>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36517" y="1376363"/>
            <a:ext cx="5127074" cy="2516981"/>
          </a:xfrm>
          <a:prstGeom prst="rect">
            <a:avLst/>
          </a:prstGeom>
        </p:spPr>
      </p:pic>
      <p:sp>
        <p:nvSpPr>
          <p:cNvPr id="8" name="Content Placeholder 2"/>
          <p:cNvSpPr txBox="1">
            <a:spLocks/>
          </p:cNvSpPr>
          <p:nvPr/>
        </p:nvSpPr>
        <p:spPr>
          <a:xfrm>
            <a:off x="616743" y="4121944"/>
            <a:ext cx="9956007" cy="258365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tx1">
                  <a:lumMod val="50000"/>
                  <a:lumOff val="50000"/>
                </a:schemeClr>
              </a:buClr>
              <a:buFont typeface="Wingdings" pitchFamily="2" charset="2"/>
              <a:buChar char="§"/>
              <a:defRPr sz="2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Clr>
                <a:schemeClr val="tx1">
                  <a:lumMod val="50000"/>
                  <a:lumOff val="50000"/>
                </a:schemeClr>
              </a:buClr>
              <a:buFont typeface="Wingdings" pitchFamily="2" charset="2"/>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Clr>
                <a:schemeClr val="tx1">
                  <a:lumMod val="50000"/>
                  <a:lumOff val="50000"/>
                </a:schemeClr>
              </a:buClr>
              <a:buFont typeface="Wingdings" pitchFamily="2" charset="2"/>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Clr>
                <a:schemeClr val="tx1">
                  <a:lumMod val="50000"/>
                  <a:lumOff val="50000"/>
                </a:schemeClr>
              </a:buClr>
              <a:buFont typeface="Wingdings" pitchFamily="2" charset="2"/>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Clr>
                <a:schemeClr val="tx1">
                  <a:lumMod val="50000"/>
                  <a:lumOff val="50000"/>
                </a:schemeClr>
              </a:buClr>
              <a:buFont typeface="Wingdings" pitchFamily="2" charset="2"/>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EE00"/>
              </a:buClr>
            </a:pPr>
            <a:r>
              <a:rPr lang="en-CA" dirty="0">
                <a:latin typeface="Calibri" panose="020F0502020204030204" pitchFamily="34" charset="0"/>
                <a:cs typeface="Calibri" panose="020F0502020204030204" pitchFamily="34" charset="0"/>
              </a:rPr>
              <a:t>Higher overall investment than for 2a required</a:t>
            </a:r>
          </a:p>
          <a:p>
            <a:pPr>
              <a:buClr>
                <a:srgbClr val="FFEE00"/>
              </a:buClr>
            </a:pPr>
            <a:r>
              <a:rPr lang="en-CA" dirty="0">
                <a:latin typeface="Calibri" panose="020F0502020204030204" pitchFamily="34" charset="0"/>
                <a:cs typeface="Calibri" panose="020F0502020204030204" pitchFamily="34" charset="0"/>
              </a:rPr>
              <a:t>In addition to 2a more space and more work stations required for electrical, plumbing, air barrier, drywall and flooring</a:t>
            </a:r>
          </a:p>
          <a:p>
            <a:pPr>
              <a:buClr>
                <a:srgbClr val="FFEE00"/>
              </a:buClr>
            </a:pPr>
            <a:r>
              <a:rPr lang="en-CA" dirty="0">
                <a:latin typeface="Calibri" panose="020F0502020204030204" pitchFamily="34" charset="0"/>
                <a:cs typeface="Calibri" panose="020F0502020204030204" pitchFamily="34" charset="0"/>
              </a:rPr>
              <a:t>Investment in more equipment recommended, typically more automation</a:t>
            </a:r>
          </a:p>
          <a:p>
            <a:pPr>
              <a:buClr>
                <a:srgbClr val="FFEE00"/>
              </a:buClr>
            </a:pPr>
            <a:r>
              <a:rPr lang="en-CA" dirty="0">
                <a:latin typeface="Calibri" panose="020F0502020204030204" pitchFamily="34" charset="0"/>
                <a:cs typeface="Calibri" panose="020F0502020204030204" pitchFamily="34" charset="0"/>
              </a:rPr>
              <a:t>More storage space required</a:t>
            </a:r>
          </a:p>
        </p:txBody>
      </p:sp>
    </p:spTree>
    <p:extLst>
      <p:ext uri="{BB962C8B-B14F-4D97-AF65-F5344CB8AC3E}">
        <p14:creationId xmlns:p14="http://schemas.microsoft.com/office/powerpoint/2010/main" val="35825805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12192000" cy="6858000"/>
          </a:xfrm>
          <a:prstGeom prst="rect">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solidFill>
                <a:schemeClr val="tx1">
                  <a:lumMod val="65000"/>
                  <a:lumOff val="35000"/>
                </a:schemeClr>
              </a:solidFill>
            </a:endParaRPr>
          </a:p>
        </p:txBody>
      </p:sp>
      <p:sp>
        <p:nvSpPr>
          <p:cNvPr id="23556" name="Content Placeholder 2"/>
          <p:cNvSpPr>
            <a:spLocks noGrp="1"/>
          </p:cNvSpPr>
          <p:nvPr>
            <p:ph idx="1"/>
          </p:nvPr>
        </p:nvSpPr>
        <p:spPr>
          <a:xfrm>
            <a:off x="617732" y="775419"/>
            <a:ext cx="10445810" cy="1906588"/>
          </a:xfrm>
        </p:spPr>
        <p:txBody>
          <a:bodyPr/>
          <a:lstStyle/>
          <a:p>
            <a:r>
              <a:rPr lang="en-CA" altLang="en-US" sz="6000" b="1" dirty="0">
                <a:solidFill>
                  <a:schemeClr val="tx1">
                    <a:lumMod val="65000"/>
                    <a:lumOff val="35000"/>
                  </a:schemeClr>
                </a:solidFill>
              </a:rPr>
              <a:t>Lesson 1: Introduction and Classification</a:t>
            </a:r>
          </a:p>
          <a:p>
            <a:r>
              <a:rPr lang="en-CA" altLang="en-US" sz="3200" b="1" dirty="0">
                <a:solidFill>
                  <a:schemeClr val="tx1">
                    <a:lumMod val="65000"/>
                    <a:lumOff val="35000"/>
                  </a:schemeClr>
                </a:solidFill>
              </a:rPr>
              <a:t>History of Prefabrication</a:t>
            </a:r>
          </a:p>
          <a:p>
            <a:r>
              <a:rPr lang="en-CA" altLang="en-US" sz="3200" b="1" dirty="0">
                <a:solidFill>
                  <a:schemeClr val="tx1">
                    <a:lumMod val="65000"/>
                    <a:lumOff val="35000"/>
                  </a:schemeClr>
                </a:solidFill>
              </a:rPr>
              <a:t>Driving Factors towards Prefabrication</a:t>
            </a:r>
          </a:p>
          <a:p>
            <a:r>
              <a:rPr lang="en-CA" altLang="en-US" sz="3200" b="1" dirty="0">
                <a:solidFill>
                  <a:schemeClr val="tx1">
                    <a:lumMod val="65000"/>
                    <a:lumOff val="35000"/>
                  </a:schemeClr>
                </a:solidFill>
              </a:rPr>
              <a:t>Classification</a:t>
            </a:r>
            <a:endParaRPr lang="en-CA" altLang="en-US" sz="3200" dirty="0">
              <a:solidFill>
                <a:schemeClr val="tx1">
                  <a:lumMod val="65000"/>
                  <a:lumOff val="35000"/>
                </a:schemeClr>
              </a:solidFill>
            </a:endParaRPr>
          </a:p>
        </p:txBody>
      </p:sp>
      <p:grpSp>
        <p:nvGrpSpPr>
          <p:cNvPr id="5" name="Group 4">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6" name="Group 5">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1" name="TextBox 10">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2" name="TextBox 11">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3" name="Diagonal Stripe 12">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4" name="Diagonal Stripe 13">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7" name="Group 6">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9" name="Rectangle 8">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0" name="Rectangle 9">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8" name="Picture 7"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Level 3</a:t>
            </a:r>
          </a:p>
        </p:txBody>
      </p:sp>
      <p:sp>
        <p:nvSpPr>
          <p:cNvPr id="5" name="Rounded Rectangle 4"/>
          <p:cNvSpPr/>
          <p:nvPr/>
        </p:nvSpPr>
        <p:spPr>
          <a:xfrm>
            <a:off x="652464" y="2859089"/>
            <a:ext cx="1932741" cy="741195"/>
          </a:xfrm>
          <a:prstGeom prst="roundRect">
            <a:avLst/>
          </a:prstGeom>
          <a:solidFill>
            <a:schemeClr val="bg1">
              <a:lumMod val="9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lumMod val="65000"/>
                    <a:lumOff val="35000"/>
                  </a:schemeClr>
                </a:solidFill>
                <a:latin typeface="Calibri" panose="020F0502020204030204" pitchFamily="34" charset="0"/>
                <a:cs typeface="Calibri" panose="020F0502020204030204" pitchFamily="34" charset="0"/>
              </a:rPr>
              <a:t>Pre-assembled Pods</a:t>
            </a:r>
            <a:endParaRPr lang="en-US" sz="20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8" name="Rounded Rectangle 7"/>
          <p:cNvSpPr/>
          <p:nvPr/>
        </p:nvSpPr>
        <p:spPr>
          <a:xfrm>
            <a:off x="2467570" y="1701201"/>
            <a:ext cx="1288455" cy="741195"/>
          </a:xfrm>
          <a:prstGeom prst="roundRect">
            <a:avLst/>
          </a:prstGeom>
          <a:solidFill>
            <a:schemeClr val="bg1">
              <a:lumMod val="9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lumMod val="65000"/>
                    <a:lumOff val="35000"/>
                  </a:schemeClr>
                </a:solidFill>
                <a:latin typeface="Calibri" panose="020F0502020204030204" pitchFamily="34" charset="0"/>
                <a:cs typeface="Calibri" panose="020F0502020204030204" pitchFamily="34" charset="0"/>
              </a:rPr>
              <a:t>Bathroom Pods</a:t>
            </a:r>
            <a:endParaRPr lang="en-US" sz="20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9" name="Rounded Rectangle 8"/>
          <p:cNvSpPr/>
          <p:nvPr/>
        </p:nvSpPr>
        <p:spPr>
          <a:xfrm>
            <a:off x="2404914" y="3897313"/>
            <a:ext cx="1351111" cy="741195"/>
          </a:xfrm>
          <a:prstGeom prst="roundRect">
            <a:avLst/>
          </a:prstGeom>
          <a:solidFill>
            <a:schemeClr val="bg1">
              <a:lumMod val="9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lumMod val="65000"/>
                    <a:lumOff val="35000"/>
                  </a:schemeClr>
                </a:solidFill>
                <a:latin typeface="Calibri" panose="020F0502020204030204" pitchFamily="34" charset="0"/>
                <a:cs typeface="Calibri" panose="020F0502020204030204" pitchFamily="34" charset="0"/>
              </a:rPr>
              <a:t>Mechanic. Pods</a:t>
            </a:r>
            <a:endParaRPr lang="en-US" sz="20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3" name="TextBox 12"/>
          <p:cNvSpPr txBox="1"/>
          <p:nvPr/>
        </p:nvSpPr>
        <p:spPr>
          <a:xfrm>
            <a:off x="2672111" y="1311794"/>
            <a:ext cx="1359693" cy="338554"/>
          </a:xfrm>
          <a:prstGeom prst="rect">
            <a:avLst/>
          </a:prstGeom>
          <a:noFill/>
          <a:ln>
            <a:noFill/>
          </a:ln>
          <a:scene3d>
            <a:camera prst="orthographicFront"/>
            <a:lightRig rig="threePt" dir="t"/>
          </a:scene3d>
          <a:sp3d prstMaterial="plastic"/>
        </p:spPr>
        <p:style>
          <a:lnRef idx="2">
            <a:schemeClr val="dk1"/>
          </a:lnRef>
          <a:fillRef idx="1">
            <a:schemeClr val="lt1"/>
          </a:fillRef>
          <a:effectRef idx="0">
            <a:schemeClr val="dk1"/>
          </a:effectRef>
          <a:fontRef idx="minor">
            <a:schemeClr val="dk1"/>
          </a:fontRef>
        </p:style>
        <p:txBody>
          <a:bodyPr wrap="square" rtlCol="0">
            <a:spAutoFit/>
          </a:bodyPr>
          <a:lstStyle/>
          <a:p>
            <a:r>
              <a:rPr lang="en-CA" sz="1600" dirty="0">
                <a:solidFill>
                  <a:schemeClr val="tx1">
                    <a:lumMod val="65000"/>
                    <a:lumOff val="35000"/>
                  </a:schemeClr>
                </a:solidFill>
                <a:latin typeface="Calibri" panose="020F0502020204030204" pitchFamily="34" charset="0"/>
                <a:cs typeface="Calibri" panose="020F0502020204030204" pitchFamily="34" charset="0"/>
              </a:rPr>
              <a:t>Level 3a</a:t>
            </a:r>
            <a:endParaRPr lang="en-US" sz="16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4" name="TextBox 13"/>
          <p:cNvSpPr txBox="1"/>
          <p:nvPr/>
        </p:nvSpPr>
        <p:spPr>
          <a:xfrm>
            <a:off x="2672111" y="3526716"/>
            <a:ext cx="1359693" cy="338554"/>
          </a:xfrm>
          <a:prstGeom prst="rect">
            <a:avLst/>
          </a:prstGeom>
          <a:noFill/>
          <a:ln>
            <a:noFill/>
          </a:ln>
          <a:scene3d>
            <a:camera prst="orthographicFront"/>
            <a:lightRig rig="threePt" dir="t"/>
          </a:scene3d>
          <a:sp3d prstMaterial="plastic"/>
        </p:spPr>
        <p:style>
          <a:lnRef idx="2">
            <a:schemeClr val="dk1"/>
          </a:lnRef>
          <a:fillRef idx="1">
            <a:schemeClr val="lt1"/>
          </a:fillRef>
          <a:effectRef idx="0">
            <a:schemeClr val="dk1"/>
          </a:effectRef>
          <a:fontRef idx="minor">
            <a:schemeClr val="dk1"/>
          </a:fontRef>
        </p:style>
        <p:txBody>
          <a:bodyPr wrap="square" rtlCol="0">
            <a:spAutoFit/>
          </a:bodyPr>
          <a:lstStyle/>
          <a:p>
            <a:r>
              <a:rPr lang="en-CA" sz="1600" dirty="0">
                <a:solidFill>
                  <a:schemeClr val="tx1">
                    <a:lumMod val="65000"/>
                    <a:lumOff val="35000"/>
                  </a:schemeClr>
                </a:solidFill>
                <a:latin typeface="Calibri" panose="020F0502020204030204" pitchFamily="34" charset="0"/>
                <a:cs typeface="Calibri" panose="020F0502020204030204" pitchFamily="34" charset="0"/>
              </a:rPr>
              <a:t>Level 3b</a:t>
            </a:r>
            <a:endParaRPr lang="en-US" sz="16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24" name="TextBox 23"/>
          <p:cNvSpPr txBox="1"/>
          <p:nvPr/>
        </p:nvSpPr>
        <p:spPr>
          <a:xfrm>
            <a:off x="4323725" y="3913146"/>
            <a:ext cx="3428390" cy="1492716"/>
          </a:xfrm>
          <a:prstGeom prst="rect">
            <a:avLst/>
          </a:prstGeom>
          <a:noFill/>
          <a:ln w="25400">
            <a:solidFill>
              <a:schemeClr val="bg2"/>
            </a:solidFill>
          </a:ln>
        </p:spPr>
        <p:txBody>
          <a:bodyPr wrap="square" rtlCol="0">
            <a:spAutoFit/>
          </a:bodyPr>
          <a:lstStyle/>
          <a:p>
            <a:r>
              <a:rPr lang="en-CA" dirty="0">
                <a:latin typeface="Calibri" panose="020F0502020204030204" pitchFamily="34" charset="0"/>
                <a:cs typeface="Calibri" panose="020F0502020204030204" pitchFamily="34" charset="0"/>
              </a:rPr>
              <a:t>Similar to bathroom pods, mechanical pods entail all relevant mechanical system preinstalled and prepared for “plug and play”.</a:t>
            </a:r>
          </a:p>
          <a:p>
            <a:r>
              <a:rPr lang="en-CA" dirty="0">
                <a:latin typeface="Calibri" panose="020F0502020204030204" pitchFamily="34" charset="0"/>
                <a:cs typeface="Calibri" panose="020F0502020204030204" pitchFamily="34" charset="0"/>
              </a:rPr>
              <a:t>Mechanical pods are typically used in larger buildings and are not mass produced as bathroom pods as typically only one is needed per building</a:t>
            </a:r>
            <a:endParaRPr lang="en-US" dirty="0">
              <a:latin typeface="Calibri" panose="020F0502020204030204" pitchFamily="34" charset="0"/>
              <a:cs typeface="Calibri" panose="020F0502020204030204" pitchFamily="34" charset="0"/>
            </a:endParaRPr>
          </a:p>
        </p:txBody>
      </p:sp>
      <p:cxnSp>
        <p:nvCxnSpPr>
          <p:cNvPr id="25" name="Straight Arrow Connector 24"/>
          <p:cNvCxnSpPr>
            <a:stCxn id="8" idx="3"/>
          </p:cNvCxnSpPr>
          <p:nvPr/>
        </p:nvCxnSpPr>
        <p:spPr>
          <a:xfrm>
            <a:off x="3756025" y="2071799"/>
            <a:ext cx="539750" cy="4974"/>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9" idx="3"/>
          </p:cNvCxnSpPr>
          <p:nvPr/>
        </p:nvCxnSpPr>
        <p:spPr>
          <a:xfrm>
            <a:off x="3756025" y="4267911"/>
            <a:ext cx="562936" cy="1872"/>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4318961" y="1727411"/>
            <a:ext cx="3428390" cy="1492716"/>
          </a:xfrm>
          <a:prstGeom prst="rect">
            <a:avLst/>
          </a:prstGeom>
          <a:noFill/>
          <a:ln w="25400">
            <a:solidFill>
              <a:schemeClr val="bg2"/>
            </a:solidFill>
          </a:ln>
        </p:spPr>
        <p:txBody>
          <a:bodyPr wrap="square" rtlCol="0">
            <a:spAutoFit/>
          </a:bodyPr>
          <a:lstStyle/>
          <a:p>
            <a:r>
              <a:rPr lang="en-CA" dirty="0">
                <a:latin typeface="Calibri" panose="020F0502020204030204" pitchFamily="34" charset="0"/>
                <a:cs typeface="Calibri" panose="020F0502020204030204" pitchFamily="34" charset="0"/>
              </a:rPr>
              <a:t>Complete installation of all plumbing and bathroom fixtures, including finishes such as tiles. Occasionally combined with kitchen fixtures preinstalled on one of the wall’s opposite sides.</a:t>
            </a:r>
          </a:p>
          <a:p>
            <a:r>
              <a:rPr lang="en-CA" dirty="0">
                <a:latin typeface="Calibri" panose="020F0502020204030204" pitchFamily="34" charset="0"/>
                <a:cs typeface="Calibri" panose="020F0502020204030204" pitchFamily="34" charset="0"/>
              </a:rPr>
              <a:t>For structural system wood or steel studs can be used. </a:t>
            </a:r>
            <a:endParaRPr lang="en-US" dirty="0">
              <a:latin typeface="Calibri" panose="020F0502020204030204" pitchFamily="34" charset="0"/>
              <a:cs typeface="Calibri" panose="020F0502020204030204" pitchFamily="34" charset="0"/>
            </a:endParaRPr>
          </a:p>
        </p:txBody>
      </p:sp>
      <p:sp>
        <p:nvSpPr>
          <p:cNvPr id="50" name="Content Placeholder 2"/>
          <p:cNvSpPr txBox="1">
            <a:spLocks/>
          </p:cNvSpPr>
          <p:nvPr/>
        </p:nvSpPr>
        <p:spPr bwMode="auto">
          <a:xfrm>
            <a:off x="7747350" y="1289550"/>
            <a:ext cx="3994837" cy="5087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179388" indent="-179388"/>
            <a:r>
              <a:rPr lang="en-US" sz="1400" kern="0" dirty="0"/>
              <a:t>Trades: many </a:t>
            </a:r>
            <a:r>
              <a:rPr lang="en-US" sz="1400" dirty="0"/>
              <a:t>(e.g. carpenters, tile setters, electricians, plumbers, installers of mechanical systems, etc.) </a:t>
            </a:r>
            <a:endParaRPr lang="en-US" sz="1400" kern="0" dirty="0"/>
          </a:p>
          <a:p>
            <a:pPr marL="179388" indent="-179388"/>
            <a:r>
              <a:rPr lang="en-US" sz="1400" kern="0" dirty="0"/>
              <a:t>Highly specialized three-dimensional elements have been fabricated by multiple trades (focus is on electrical, mechanical) and are shipped fully finished from a factory to integration on-site or off-site</a:t>
            </a:r>
          </a:p>
          <a:p>
            <a:pPr marL="179388" indent="-179388"/>
            <a:r>
              <a:rPr lang="en-US" sz="1400" kern="0" dirty="0"/>
              <a:t>The specialized company works closely with the project team to customize, assemble, transport and install the units. </a:t>
            </a:r>
          </a:p>
          <a:p>
            <a:pPr marL="179388" indent="-179388"/>
            <a:r>
              <a:rPr lang="en-US" sz="1400" kern="0" dirty="0"/>
              <a:t>Examples include fully equipped mechanical rooms, most common are so called bathroom and/or kitchen “pods”. </a:t>
            </a:r>
          </a:p>
          <a:p>
            <a:pPr marL="179388" indent="-179388"/>
            <a:r>
              <a:rPr lang="en-US" sz="1400" kern="0" dirty="0"/>
              <a:t>Off-site those pods are integrated into modular construction</a:t>
            </a:r>
          </a:p>
          <a:p>
            <a:pPr marL="179388" indent="-179388"/>
            <a:r>
              <a:rPr lang="en-US" sz="1400" kern="0" dirty="0"/>
              <a:t>On-site those pods are then typically connected to either prefabricated panels according to level 2a or 2b or off-side integrated into modules as described in level 4.</a:t>
            </a:r>
            <a:endParaRPr lang="en-CA" sz="1400" kern="0" dirty="0"/>
          </a:p>
          <a:p>
            <a:endParaRPr lang="en-CA" sz="1400" kern="0" dirty="0"/>
          </a:p>
        </p:txBody>
      </p:sp>
      <p:sp>
        <p:nvSpPr>
          <p:cNvPr id="15" name="Rectangle 14"/>
          <p:cNvSpPr/>
          <p:nvPr/>
        </p:nvSpPr>
        <p:spPr>
          <a:xfrm>
            <a:off x="528981" y="6493162"/>
            <a:ext cx="214161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Graphic, 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cxnSp>
        <p:nvCxnSpPr>
          <p:cNvPr id="16" name="Straight Arrow Connector 15"/>
          <p:cNvCxnSpPr>
            <a:stCxn id="5" idx="3"/>
            <a:endCxn id="8" idx="2"/>
          </p:cNvCxnSpPr>
          <p:nvPr/>
        </p:nvCxnSpPr>
        <p:spPr>
          <a:xfrm flipV="1">
            <a:off x="2585205" y="2442396"/>
            <a:ext cx="526593" cy="787291"/>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5" idx="3"/>
            <a:endCxn id="9" idx="0"/>
          </p:cNvCxnSpPr>
          <p:nvPr/>
        </p:nvCxnSpPr>
        <p:spPr>
          <a:xfrm>
            <a:off x="2585205" y="3229687"/>
            <a:ext cx="495265" cy="667626"/>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019254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Level 3: In a Manufacturing Plant and Integration in Modules</a:t>
            </a:r>
          </a:p>
        </p:txBody>
      </p:sp>
      <p:pic>
        <p:nvPicPr>
          <p:cNvPr id="5" name="Content Placeholder 4" descr="E:\Pictures\20180925_164308.jpg"/>
          <p:cNvPicPr>
            <a:picLocks noGrp="1"/>
          </p:cNvPicPr>
          <p:nvPr>
            <p:ph idx="1"/>
          </p:nvPr>
        </p:nvPicPr>
        <p:blipFill rotWithShape="1">
          <a:blip r:embed="rId3" cstate="screen">
            <a:extLst>
              <a:ext uri="{28A0092B-C50C-407E-A947-70E740481C1C}">
                <a14:useLocalDpi xmlns:a14="http://schemas.microsoft.com/office/drawing/2010/main"/>
              </a:ext>
            </a:extLst>
          </a:blip>
          <a:srcRect/>
          <a:stretch/>
        </p:blipFill>
        <p:spPr bwMode="auto">
          <a:xfrm rot="5400000">
            <a:off x="4446984" y="1227535"/>
            <a:ext cx="3417092" cy="3719513"/>
          </a:xfrm>
          <a:prstGeom prst="rect">
            <a:avLst/>
          </a:prstGeom>
          <a:noFill/>
          <a:ln>
            <a:noFill/>
          </a:ln>
          <a:extLst>
            <a:ext uri="{53640926-AAD7-44D8-BBD7-CCE9431645EC}">
              <a14:shadowObscured xmlns:a14="http://schemas.microsoft.com/office/drawing/2010/main"/>
            </a:ext>
          </a:extLst>
        </p:spPr>
      </p:pic>
      <p:pic>
        <p:nvPicPr>
          <p:cNvPr id="7" name="Picture 2" descr="Imag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3888" y="1376363"/>
            <a:ext cx="3419475" cy="3419475"/>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616743" y="4795838"/>
            <a:ext cx="9956007" cy="190976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tx1">
                  <a:lumMod val="50000"/>
                  <a:lumOff val="50000"/>
                </a:schemeClr>
              </a:buClr>
              <a:buFont typeface="Wingdings" pitchFamily="2" charset="2"/>
              <a:buChar char="§"/>
              <a:defRPr sz="2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Clr>
                <a:schemeClr val="tx1">
                  <a:lumMod val="50000"/>
                  <a:lumOff val="50000"/>
                </a:schemeClr>
              </a:buClr>
              <a:buFont typeface="Wingdings" pitchFamily="2" charset="2"/>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Clr>
                <a:schemeClr val="tx1">
                  <a:lumMod val="50000"/>
                  <a:lumOff val="50000"/>
                </a:schemeClr>
              </a:buClr>
              <a:buFont typeface="Wingdings" pitchFamily="2" charset="2"/>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Clr>
                <a:schemeClr val="tx1">
                  <a:lumMod val="50000"/>
                  <a:lumOff val="50000"/>
                </a:schemeClr>
              </a:buClr>
              <a:buFont typeface="Wingdings" pitchFamily="2" charset="2"/>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Clr>
                <a:schemeClr val="tx1">
                  <a:lumMod val="50000"/>
                  <a:lumOff val="50000"/>
                </a:schemeClr>
              </a:buClr>
              <a:buFont typeface="Wingdings" pitchFamily="2" charset="2"/>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EE00"/>
              </a:buClr>
            </a:pPr>
            <a:r>
              <a:rPr lang="en-CA" dirty="0">
                <a:latin typeface="Calibri" panose="020F0502020204030204" pitchFamily="34" charset="0"/>
                <a:cs typeface="Calibri" panose="020F0502020204030204" pitchFamily="34" charset="0"/>
              </a:rPr>
              <a:t>Less investment in large machines required as pods are usually smaller</a:t>
            </a:r>
          </a:p>
          <a:p>
            <a:pPr>
              <a:buClr>
                <a:srgbClr val="FFEE00"/>
              </a:buClr>
            </a:pPr>
            <a:r>
              <a:rPr lang="en-CA" dirty="0">
                <a:latin typeface="Calibri" panose="020F0502020204030204" pitchFamily="34" charset="0"/>
                <a:cs typeface="Calibri" panose="020F0502020204030204" pitchFamily="34" charset="0"/>
              </a:rPr>
              <a:t>More investment in workstations for electrical and plumbing required</a:t>
            </a:r>
          </a:p>
          <a:p>
            <a:pPr>
              <a:buClr>
                <a:srgbClr val="FFEE00"/>
              </a:buClr>
            </a:pPr>
            <a:r>
              <a:rPr lang="en-CA" dirty="0">
                <a:latin typeface="Calibri" panose="020F0502020204030204" pitchFamily="34" charset="0"/>
                <a:cs typeface="Calibri" panose="020F0502020204030204" pitchFamily="34" charset="0"/>
              </a:rPr>
              <a:t>Storage space for many different types of material required</a:t>
            </a:r>
          </a:p>
        </p:txBody>
      </p:sp>
      <p:sp>
        <p:nvSpPr>
          <p:cNvPr id="9" name="Rectangle 8"/>
          <p:cNvSpPr/>
          <p:nvPr/>
        </p:nvSpPr>
        <p:spPr>
          <a:xfrm>
            <a:off x="517686" y="6495491"/>
            <a:ext cx="1953099"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Photos: </a:t>
            </a:r>
            <a:r>
              <a:rPr lang="en-US" sz="1400" dirty="0" err="1">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Tjiko</a:t>
            </a:r>
            <a:r>
              <a:rPr lang="en-US" sz="14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 Wimmers</a:t>
            </a:r>
            <a:endParaRPr lang="en-CA" sz="1400" dirty="0">
              <a:solidFill>
                <a:schemeClr val="tx1">
                  <a:lumMod val="65000"/>
                  <a:lumOff val="35000"/>
                </a:schemeClr>
              </a:solidFill>
            </a:endParaRPr>
          </a:p>
        </p:txBody>
      </p:sp>
    </p:spTree>
    <p:extLst>
      <p:ext uri="{BB962C8B-B14F-4D97-AF65-F5344CB8AC3E}">
        <p14:creationId xmlns:p14="http://schemas.microsoft.com/office/powerpoint/2010/main" val="11175154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Level 4</a:t>
            </a:r>
          </a:p>
        </p:txBody>
      </p:sp>
      <p:sp>
        <p:nvSpPr>
          <p:cNvPr id="5" name="Rounded Rectangle 4"/>
          <p:cNvSpPr/>
          <p:nvPr/>
        </p:nvSpPr>
        <p:spPr>
          <a:xfrm>
            <a:off x="623888" y="2851343"/>
            <a:ext cx="1932741" cy="741195"/>
          </a:xfrm>
          <a:prstGeom prst="roundRect">
            <a:avLst/>
          </a:prstGeom>
          <a:solidFill>
            <a:schemeClr val="bg1">
              <a:lumMod val="95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lumMod val="65000"/>
                    <a:lumOff val="35000"/>
                  </a:schemeClr>
                </a:solidFill>
                <a:latin typeface="Calibri" panose="020F0502020204030204" pitchFamily="34" charset="0"/>
                <a:cs typeface="Calibri" panose="020F0502020204030204" pitchFamily="34" charset="0"/>
              </a:rPr>
              <a:t>Volumetric Prefabrication</a:t>
            </a:r>
            <a:endParaRPr lang="en-US" sz="20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8" name="Rounded Rectangle 7"/>
          <p:cNvSpPr/>
          <p:nvPr/>
        </p:nvSpPr>
        <p:spPr>
          <a:xfrm>
            <a:off x="2432844" y="1700213"/>
            <a:ext cx="1746249" cy="741195"/>
          </a:xfrm>
          <a:prstGeom prst="roundRect">
            <a:avLst/>
          </a:prstGeom>
          <a:solidFill>
            <a:schemeClr val="bg1">
              <a:lumMod val="95000"/>
            </a:scheme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lumMod val="65000"/>
                    <a:lumOff val="35000"/>
                  </a:schemeClr>
                </a:solidFill>
                <a:latin typeface="Calibri" panose="020F0502020204030204" pitchFamily="34" charset="0"/>
                <a:cs typeface="Calibri" panose="020F0502020204030204" pitchFamily="34" charset="0"/>
              </a:rPr>
              <a:t>Manufactured Homes</a:t>
            </a:r>
            <a:endParaRPr lang="en-US" sz="20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9" name="Rounded Rectangle 8"/>
          <p:cNvSpPr/>
          <p:nvPr/>
        </p:nvSpPr>
        <p:spPr>
          <a:xfrm>
            <a:off x="2432845" y="3897313"/>
            <a:ext cx="1746248" cy="741195"/>
          </a:xfrm>
          <a:prstGeom prst="roundRect">
            <a:avLst/>
          </a:prstGeom>
          <a:solidFill>
            <a:schemeClr val="bg1">
              <a:lumMod val="95000"/>
            </a:scheme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lumMod val="65000"/>
                    <a:lumOff val="35000"/>
                  </a:schemeClr>
                </a:solidFill>
                <a:latin typeface="Calibri" panose="020F0502020204030204" pitchFamily="34" charset="0"/>
                <a:cs typeface="Calibri" panose="020F0502020204030204" pitchFamily="34" charset="0"/>
              </a:rPr>
              <a:t>Modular Construction</a:t>
            </a:r>
            <a:endParaRPr lang="en-US" sz="2000" dirty="0">
              <a:solidFill>
                <a:schemeClr val="tx1">
                  <a:lumMod val="65000"/>
                  <a:lumOff val="35000"/>
                </a:schemeClr>
              </a:solidFill>
              <a:latin typeface="Calibri" panose="020F0502020204030204" pitchFamily="34" charset="0"/>
              <a:cs typeface="Calibri" panose="020F0502020204030204" pitchFamily="34" charset="0"/>
            </a:endParaRPr>
          </a:p>
        </p:txBody>
      </p:sp>
      <p:cxnSp>
        <p:nvCxnSpPr>
          <p:cNvPr id="11" name="Straight Arrow Connector 10"/>
          <p:cNvCxnSpPr>
            <a:stCxn id="5" idx="3"/>
            <a:endCxn id="8" idx="2"/>
          </p:cNvCxnSpPr>
          <p:nvPr/>
        </p:nvCxnSpPr>
        <p:spPr>
          <a:xfrm flipV="1">
            <a:off x="2556629" y="2441408"/>
            <a:ext cx="749340" cy="780533"/>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5" idx="3"/>
            <a:endCxn id="9" idx="0"/>
          </p:cNvCxnSpPr>
          <p:nvPr/>
        </p:nvCxnSpPr>
        <p:spPr>
          <a:xfrm>
            <a:off x="2556629" y="3221941"/>
            <a:ext cx="749340" cy="675372"/>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661411" y="1378549"/>
            <a:ext cx="1359693" cy="338554"/>
          </a:xfrm>
          <a:prstGeom prst="rect">
            <a:avLst/>
          </a:prstGeom>
          <a:noFill/>
          <a:ln>
            <a:noFill/>
          </a:ln>
          <a:scene3d>
            <a:camera prst="orthographicFront"/>
            <a:lightRig rig="threePt" dir="t"/>
          </a:scene3d>
          <a:sp3d prstMaterial="plastic"/>
        </p:spPr>
        <p:style>
          <a:lnRef idx="2">
            <a:schemeClr val="dk1"/>
          </a:lnRef>
          <a:fillRef idx="1">
            <a:schemeClr val="lt1"/>
          </a:fillRef>
          <a:effectRef idx="0">
            <a:schemeClr val="dk1"/>
          </a:effectRef>
          <a:fontRef idx="minor">
            <a:schemeClr val="dk1"/>
          </a:fontRef>
        </p:style>
        <p:txBody>
          <a:bodyPr wrap="square" rtlCol="0">
            <a:spAutoFit/>
          </a:bodyPr>
          <a:lstStyle/>
          <a:p>
            <a:r>
              <a:rPr lang="en-CA" sz="1600" dirty="0">
                <a:solidFill>
                  <a:schemeClr val="tx1">
                    <a:lumMod val="65000"/>
                    <a:lumOff val="35000"/>
                  </a:schemeClr>
                </a:solidFill>
                <a:latin typeface="Calibri" panose="020F0502020204030204" pitchFamily="34" charset="0"/>
                <a:cs typeface="Calibri" panose="020F0502020204030204" pitchFamily="34" charset="0"/>
              </a:rPr>
              <a:t>Level 4a</a:t>
            </a:r>
            <a:endParaRPr lang="en-US" sz="16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4" name="TextBox 13"/>
          <p:cNvSpPr txBox="1"/>
          <p:nvPr/>
        </p:nvSpPr>
        <p:spPr>
          <a:xfrm>
            <a:off x="2661410" y="3571215"/>
            <a:ext cx="1359693" cy="338554"/>
          </a:xfrm>
          <a:prstGeom prst="rect">
            <a:avLst/>
          </a:prstGeom>
          <a:noFill/>
          <a:ln>
            <a:noFill/>
          </a:ln>
          <a:scene3d>
            <a:camera prst="orthographicFront"/>
            <a:lightRig rig="threePt" dir="t"/>
          </a:scene3d>
          <a:sp3d prstMaterial="plastic"/>
        </p:spPr>
        <p:style>
          <a:lnRef idx="2">
            <a:schemeClr val="dk1"/>
          </a:lnRef>
          <a:fillRef idx="1">
            <a:schemeClr val="lt1"/>
          </a:fillRef>
          <a:effectRef idx="0">
            <a:schemeClr val="dk1"/>
          </a:effectRef>
          <a:fontRef idx="minor">
            <a:schemeClr val="dk1"/>
          </a:fontRef>
        </p:style>
        <p:txBody>
          <a:bodyPr wrap="square" rtlCol="0">
            <a:spAutoFit/>
          </a:bodyPr>
          <a:lstStyle/>
          <a:p>
            <a:r>
              <a:rPr lang="en-CA" sz="1600" dirty="0">
                <a:solidFill>
                  <a:schemeClr val="tx1">
                    <a:lumMod val="65000"/>
                    <a:lumOff val="35000"/>
                  </a:schemeClr>
                </a:solidFill>
                <a:latin typeface="Calibri" panose="020F0502020204030204" pitchFamily="34" charset="0"/>
                <a:cs typeface="Calibri" panose="020F0502020204030204" pitchFamily="34" charset="0"/>
              </a:rPr>
              <a:t>Level 4b</a:t>
            </a:r>
            <a:endParaRPr lang="en-US" sz="16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25" name="TextBox 24"/>
          <p:cNvSpPr txBox="1"/>
          <p:nvPr/>
        </p:nvSpPr>
        <p:spPr>
          <a:xfrm>
            <a:off x="4318961" y="1712043"/>
            <a:ext cx="3428390" cy="1092607"/>
          </a:xfrm>
          <a:prstGeom prst="rect">
            <a:avLst/>
          </a:prstGeom>
          <a:noFill/>
          <a:ln w="25400">
            <a:solidFill>
              <a:schemeClr val="bg2"/>
            </a:solidFill>
          </a:ln>
        </p:spPr>
        <p:txBody>
          <a:bodyPr wrap="square" rtlCol="0">
            <a:spAutoFit/>
          </a:bodyPr>
          <a:lstStyle/>
          <a:p>
            <a:r>
              <a:rPr lang="en-CA" dirty="0">
                <a:latin typeface="Calibri" panose="020F0502020204030204" pitchFamily="34" charset="0"/>
                <a:cs typeface="Calibri" panose="020F0502020204030204" pitchFamily="34" charset="0"/>
              </a:rPr>
              <a:t>Constructed and completed in a factory and shipped in one piece to the final place. Customization is limited to structural and size constrains. These buildings are also occasionally referred to as mobile homes or trailer homes.</a:t>
            </a:r>
            <a:endParaRPr lang="en-US" dirty="0">
              <a:latin typeface="Calibri" panose="020F0502020204030204" pitchFamily="34" charset="0"/>
              <a:cs typeface="Calibri" panose="020F0502020204030204" pitchFamily="34" charset="0"/>
            </a:endParaRPr>
          </a:p>
        </p:txBody>
      </p:sp>
      <p:sp>
        <p:nvSpPr>
          <p:cNvPr id="26" name="TextBox 25"/>
          <p:cNvSpPr txBox="1"/>
          <p:nvPr/>
        </p:nvSpPr>
        <p:spPr>
          <a:xfrm>
            <a:off x="4318961" y="3909648"/>
            <a:ext cx="3428390" cy="1292662"/>
          </a:xfrm>
          <a:prstGeom prst="rect">
            <a:avLst/>
          </a:prstGeom>
          <a:noFill/>
          <a:ln w="25400">
            <a:solidFill>
              <a:schemeClr val="bg2"/>
            </a:solidFill>
          </a:ln>
        </p:spPr>
        <p:txBody>
          <a:bodyPr wrap="square" rtlCol="0">
            <a:spAutoFit/>
          </a:bodyPr>
          <a:lstStyle/>
          <a:p>
            <a:r>
              <a:rPr lang="en-CA" dirty="0">
                <a:latin typeface="Calibri" panose="020F0502020204030204" pitchFamily="34" charset="0"/>
                <a:cs typeface="Calibri" panose="020F0502020204030204" pitchFamily="34" charset="0"/>
              </a:rPr>
              <a:t>Constructed and ideally completed in a factory and shipped in several modules to the building site. Customization is possible. Large buildings are possible. Combinations of modular, panelised and pods are more common for very large buildings.</a:t>
            </a:r>
            <a:endParaRPr lang="en-US" dirty="0">
              <a:latin typeface="Calibri" panose="020F0502020204030204" pitchFamily="34" charset="0"/>
              <a:cs typeface="Calibri" panose="020F0502020204030204" pitchFamily="34" charset="0"/>
            </a:endParaRPr>
          </a:p>
        </p:txBody>
      </p:sp>
      <p:sp>
        <p:nvSpPr>
          <p:cNvPr id="28" name="Content Placeholder 2"/>
          <p:cNvSpPr txBox="1">
            <a:spLocks/>
          </p:cNvSpPr>
          <p:nvPr/>
        </p:nvSpPr>
        <p:spPr bwMode="auto">
          <a:xfrm>
            <a:off x="7747350" y="1596911"/>
            <a:ext cx="3994837" cy="391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179388" indent="-179388"/>
            <a:r>
              <a:rPr lang="en-US" sz="1400" kern="0" dirty="0"/>
              <a:t>Trades: many </a:t>
            </a:r>
            <a:r>
              <a:rPr lang="en-US" sz="1400" dirty="0"/>
              <a:t>(e.g. carpenters, insulators, window installers, tile setters, electricians, plumbers, installers of mechanical systems, etc.) </a:t>
            </a:r>
            <a:endParaRPr lang="en-US" sz="1400" kern="0" dirty="0"/>
          </a:p>
          <a:p>
            <a:pPr marL="179388" indent="-179388"/>
            <a:r>
              <a:rPr lang="en-US" sz="1400" kern="0" dirty="0"/>
              <a:t>3 dimensional elements are shipped to site and put into position (manufactured home) or assembled to a larger building (modules)</a:t>
            </a:r>
          </a:p>
          <a:p>
            <a:pPr marL="179388" indent="-179388"/>
            <a:r>
              <a:rPr lang="en-US" sz="1400" kern="0" dirty="0"/>
              <a:t>The specialized company works closely with the project team to customize, assemble, transport and install the units. </a:t>
            </a:r>
          </a:p>
          <a:p>
            <a:pPr marL="179388" indent="-179388"/>
            <a:r>
              <a:rPr lang="en-US" sz="1400" kern="0" dirty="0"/>
              <a:t>The range of this category goes from mobile homes to tall residential wood buildings such as 14 floor </a:t>
            </a:r>
            <a:r>
              <a:rPr lang="en-US" sz="1400" kern="0" dirty="0" err="1"/>
              <a:t>Treet</a:t>
            </a:r>
            <a:r>
              <a:rPr lang="en-US" sz="1400" kern="0" dirty="0"/>
              <a:t> in Bergen (Norway)</a:t>
            </a:r>
          </a:p>
          <a:p>
            <a:endParaRPr lang="en-CA" sz="1400" kern="0" dirty="0"/>
          </a:p>
        </p:txBody>
      </p:sp>
      <p:sp>
        <p:nvSpPr>
          <p:cNvPr id="15" name="Rectangle 14"/>
          <p:cNvSpPr/>
          <p:nvPr/>
        </p:nvSpPr>
        <p:spPr>
          <a:xfrm>
            <a:off x="528981" y="6493162"/>
            <a:ext cx="214161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Graphic, 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91991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Level 4: Manufactured and modular Buildings</a:t>
            </a:r>
          </a:p>
        </p:txBody>
      </p:sp>
      <p:pic>
        <p:nvPicPr>
          <p:cNvPr id="6148" name="Picture 4" descr="Top 20 Best Mobile Homes to Buy in 2021 | Homes Direct"/>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623888" y="1369695"/>
            <a:ext cx="5149056" cy="343270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17686" y="6495491"/>
            <a:ext cx="3192156" cy="307777"/>
          </a:xfrm>
          <a:prstGeom prst="rect">
            <a:avLst/>
          </a:prstGeom>
        </p:spPr>
        <p:txBody>
          <a:bodyPr wrap="none">
            <a:spAutoFit/>
          </a:bodyPr>
          <a:lstStyle/>
          <a:p>
            <a:r>
              <a:rPr lang="en-US" sz="1400"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rPr>
              <a:t>Photos: Rune Abrahamsen, Homes Direct</a:t>
            </a:r>
            <a:endParaRPr lang="en-CA" sz="1400" dirty="0">
              <a:solidFill>
                <a:schemeClr val="bg1">
                  <a:lumMod val="65000"/>
                </a:schemeClr>
              </a:solidFill>
            </a:endParaRPr>
          </a:p>
        </p:txBody>
      </p:sp>
      <p:pic>
        <p:nvPicPr>
          <p:cNvPr id="3074" name="Picture 2" descr="Norway Will Be Home to World's Highest Wooden Building - Daily Scandinavian"/>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913438" y="1376363"/>
            <a:ext cx="4859337" cy="3417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6418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971044"/>
            <a:ext cx="11895228" cy="58869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6626" name="Title 1"/>
          <p:cNvSpPr>
            <a:spLocks noGrp="1"/>
          </p:cNvSpPr>
          <p:nvPr>
            <p:ph type="title"/>
          </p:nvPr>
        </p:nvSpPr>
        <p:spPr>
          <a:xfrm>
            <a:off x="1221528" y="180975"/>
            <a:ext cx="8794991" cy="719138"/>
          </a:xfrm>
        </p:spPr>
        <p:txBody>
          <a:bodyPr/>
          <a:lstStyle/>
          <a:p>
            <a:r>
              <a:rPr lang="en-CA" altLang="en-US" sz="2800" dirty="0"/>
              <a:t>What Influences the Transition to Prefabrication?</a:t>
            </a:r>
          </a:p>
        </p:txBody>
      </p:sp>
      <p:sp>
        <p:nvSpPr>
          <p:cNvPr id="4" name="Content Placeholder 2"/>
          <p:cNvSpPr txBox="1">
            <a:spLocks/>
          </p:cNvSpPr>
          <p:nvPr/>
        </p:nvSpPr>
        <p:spPr bwMode="auto">
          <a:xfrm>
            <a:off x="670882" y="1258755"/>
            <a:ext cx="750156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8163" indent="-538163" algn="l" rtl="0" eaLnBrk="0" fontAlgn="base" hangingPunct="0">
              <a:spcBef>
                <a:spcPct val="20000"/>
              </a:spcBef>
              <a:spcAft>
                <a:spcPct val="0"/>
              </a:spcAft>
              <a:buClr>
                <a:srgbClr val="F5E405"/>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5E405"/>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5E405"/>
              </a:buClr>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a:buClr>
                <a:schemeClr val="bg2"/>
              </a:buClr>
              <a:buFont typeface="+mj-lt"/>
              <a:buAutoNum type="arabicPeriod"/>
              <a:defRPr/>
            </a:pPr>
            <a:r>
              <a:rPr lang="en-CA" kern="0" dirty="0"/>
              <a:t>How will current or future building codes potentially influence the prefabrication industry?</a:t>
            </a:r>
          </a:p>
          <a:p>
            <a:pPr>
              <a:buClr>
                <a:schemeClr val="bg2"/>
              </a:buClr>
              <a:buFont typeface="+mj-lt"/>
              <a:buAutoNum type="arabicPeriod"/>
              <a:defRPr/>
            </a:pPr>
            <a:r>
              <a:rPr lang="en-CA" altLang="en-US" kern="0" dirty="0"/>
              <a:t>How large do you estimate the savings potential for more efficient manufacturing?</a:t>
            </a:r>
          </a:p>
          <a:p>
            <a:pPr>
              <a:buClr>
                <a:schemeClr val="bg2"/>
              </a:buClr>
              <a:buFont typeface="+mj-lt"/>
              <a:buAutoNum type="arabicPeriod"/>
              <a:defRPr/>
            </a:pPr>
            <a:r>
              <a:rPr lang="en-CA" altLang="en-US" kern="0" dirty="0"/>
              <a:t>How does Canada’s prefabrication industry fit into the different prefabrication levels?</a:t>
            </a:r>
          </a:p>
          <a:p>
            <a:pPr marL="0" indent="0">
              <a:buClr>
                <a:schemeClr val="bg2"/>
              </a:buClr>
              <a:buNone/>
              <a:defRPr/>
            </a:pPr>
            <a:endParaRPr lang="en-CA" altLang="en-US" dirty="0"/>
          </a:p>
          <a:p>
            <a:pPr lvl="1">
              <a:defRPr/>
            </a:pPr>
            <a:endParaRPr lang="en-CA" dirty="0"/>
          </a:p>
          <a:p>
            <a:pPr>
              <a:defRPr/>
            </a:pPr>
            <a:endParaRPr lang="en-CA" kern="0" dirty="0"/>
          </a:p>
        </p:txBody>
      </p:sp>
      <p:grpSp>
        <p:nvGrpSpPr>
          <p:cNvPr id="7" name="Group 6">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8" name="Group 7">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3" name="TextBox 12">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4" name="TextBox 13">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5" name="Diagonal Stripe 14">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6" name="Diagonal Stripe 15">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9" name="Group 8">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11" name="Rectangle 10">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2" name="Rectangle 11">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0" name="Picture 9"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pic>
        <p:nvPicPr>
          <p:cNvPr id="17" name="Picture 1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859353" y="69260"/>
            <a:ext cx="1033757" cy="789173"/>
          </a:xfrm>
          <a:prstGeom prst="rect">
            <a:avLst/>
          </a:prstGeom>
        </p:spPr>
      </p:pic>
    </p:spTree>
    <p:extLst>
      <p:ext uri="{BB962C8B-B14F-4D97-AF65-F5344CB8AC3E}">
        <p14:creationId xmlns:p14="http://schemas.microsoft.com/office/powerpoint/2010/main" val="12617265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solidFill>
                <a:schemeClr val="tx1">
                  <a:lumMod val="65000"/>
                  <a:lumOff val="35000"/>
                </a:schemeClr>
              </a:solidFill>
            </a:endParaRPr>
          </a:p>
        </p:txBody>
      </p:sp>
      <p:sp>
        <p:nvSpPr>
          <p:cNvPr id="23556" name="Content Placeholder 2"/>
          <p:cNvSpPr>
            <a:spLocks noGrp="1"/>
          </p:cNvSpPr>
          <p:nvPr>
            <p:ph idx="1"/>
          </p:nvPr>
        </p:nvSpPr>
        <p:spPr>
          <a:xfrm>
            <a:off x="617732" y="775419"/>
            <a:ext cx="10445810" cy="1906588"/>
          </a:xfrm>
        </p:spPr>
        <p:txBody>
          <a:bodyPr/>
          <a:lstStyle/>
          <a:p>
            <a:r>
              <a:rPr lang="en-CA" altLang="en-US" sz="6000" b="1" dirty="0">
                <a:solidFill>
                  <a:schemeClr val="tx1">
                    <a:lumMod val="65000"/>
                    <a:lumOff val="35000"/>
                  </a:schemeClr>
                </a:solidFill>
              </a:rPr>
              <a:t>Lesson 2: Prefabrication Process</a:t>
            </a:r>
          </a:p>
          <a:p>
            <a:r>
              <a:rPr lang="en-CA" altLang="en-US" sz="3200" b="1" dirty="0">
                <a:solidFill>
                  <a:schemeClr val="tx1">
                    <a:lumMod val="65000"/>
                    <a:lumOff val="35000"/>
                  </a:schemeClr>
                </a:solidFill>
              </a:rPr>
              <a:t>Influence on design process</a:t>
            </a:r>
            <a:endParaRPr lang="en-CA" altLang="en-US" sz="3200" dirty="0">
              <a:solidFill>
                <a:schemeClr val="tx1">
                  <a:lumMod val="65000"/>
                  <a:lumOff val="35000"/>
                </a:schemeClr>
              </a:solidFill>
            </a:endParaRPr>
          </a:p>
          <a:p>
            <a:r>
              <a:rPr lang="en-CA" sz="3200" b="1" dirty="0">
                <a:solidFill>
                  <a:schemeClr val="tx1">
                    <a:lumMod val="65000"/>
                    <a:lumOff val="35000"/>
                  </a:schemeClr>
                </a:solidFill>
              </a:rPr>
              <a:t>Influence on product</a:t>
            </a:r>
          </a:p>
          <a:p>
            <a:r>
              <a:rPr lang="en-CA" sz="3200" b="1" dirty="0">
                <a:solidFill>
                  <a:schemeClr val="tx1">
                    <a:lumMod val="65000"/>
                    <a:lumOff val="35000"/>
                  </a:schemeClr>
                </a:solidFill>
              </a:rPr>
              <a:t>Production process panelized prefabrication</a:t>
            </a:r>
          </a:p>
          <a:p>
            <a:pPr marL="0" indent="0">
              <a:buNone/>
            </a:pPr>
            <a:endParaRPr lang="en-CA" altLang="en-US" sz="3600" dirty="0">
              <a:solidFill>
                <a:schemeClr val="tx1">
                  <a:lumMod val="65000"/>
                  <a:lumOff val="35000"/>
                </a:schemeClr>
              </a:solidFill>
            </a:endParaRPr>
          </a:p>
        </p:txBody>
      </p:sp>
      <p:grpSp>
        <p:nvGrpSpPr>
          <p:cNvPr id="5" name="Group 4">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6" name="Group 5">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1" name="TextBox 10">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2" name="TextBox 11">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3" name="Diagonal Stripe 12">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4" name="Diagonal Stripe 13">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7" name="Group 6">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9" name="Rectangle 8">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0" name="Rectangle 9">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8" name="Picture 7"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Tree>
    <p:extLst>
      <p:ext uri="{BB962C8B-B14F-4D97-AF65-F5344CB8AC3E}">
        <p14:creationId xmlns:p14="http://schemas.microsoft.com/office/powerpoint/2010/main" val="256655830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grpSp>
        <p:nvGrpSpPr>
          <p:cNvPr id="5" name="Group 4">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6" name="Group 5">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1" name="TextBox 10">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chemeClr val="tx1">
                        <a:lumMod val="50000"/>
                        <a:lumOff val="50000"/>
                      </a:schemeClr>
                    </a:solidFill>
                  </a:rPr>
                  <a:t>Canadian</a:t>
                </a:r>
              </a:p>
              <a:p>
                <a:pPr>
                  <a:buClr>
                    <a:schemeClr val="tx1"/>
                  </a:buClr>
                </a:pPr>
                <a:r>
                  <a:rPr lang="en-US" sz="1067" dirty="0">
                    <a:solidFill>
                      <a:schemeClr val="tx1">
                        <a:lumMod val="50000"/>
                        <a:lumOff val="50000"/>
                      </a:schemeClr>
                    </a:solidFill>
                  </a:rPr>
                  <a:t>Wood</a:t>
                </a:r>
              </a:p>
              <a:p>
                <a:pPr>
                  <a:buClr>
                    <a:schemeClr val="tx1"/>
                  </a:buClr>
                </a:pPr>
                <a:r>
                  <a:rPr lang="en-US" sz="1067" dirty="0">
                    <a:solidFill>
                      <a:schemeClr val="tx1">
                        <a:lumMod val="50000"/>
                        <a:lumOff val="50000"/>
                      </a:schemeClr>
                    </a:solidFill>
                  </a:rPr>
                  <a:t>Council</a:t>
                </a:r>
                <a:endParaRPr lang="en-CA" sz="1067" dirty="0" err="1">
                  <a:solidFill>
                    <a:schemeClr val="tx1">
                      <a:lumMod val="50000"/>
                      <a:lumOff val="50000"/>
                    </a:schemeClr>
                  </a:solidFill>
                </a:endParaRPr>
              </a:p>
            </p:txBody>
          </p:sp>
          <p:sp>
            <p:nvSpPr>
              <p:cNvPr id="12" name="TextBox 11">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chemeClr val="tx1">
                        <a:lumMod val="50000"/>
                        <a:lumOff val="50000"/>
                      </a:schemeClr>
                    </a:solidFill>
                  </a:rPr>
                  <a:t>Conseil</a:t>
                </a:r>
              </a:p>
              <a:p>
                <a:pPr>
                  <a:buClr>
                    <a:schemeClr val="tx1"/>
                  </a:buClr>
                </a:pPr>
                <a:r>
                  <a:rPr lang="en-US" sz="1067" dirty="0" err="1">
                    <a:solidFill>
                      <a:schemeClr val="tx1">
                        <a:lumMod val="50000"/>
                        <a:lumOff val="50000"/>
                      </a:schemeClr>
                    </a:solidFill>
                  </a:rPr>
                  <a:t>canadien</a:t>
                </a:r>
                <a:endParaRPr lang="en-US" sz="1067" dirty="0">
                  <a:solidFill>
                    <a:schemeClr val="tx1">
                      <a:lumMod val="50000"/>
                      <a:lumOff val="50000"/>
                    </a:schemeClr>
                  </a:solidFill>
                </a:endParaRPr>
              </a:p>
              <a:p>
                <a:pPr>
                  <a:buClr>
                    <a:schemeClr val="tx1"/>
                  </a:buClr>
                </a:pPr>
                <a:r>
                  <a:rPr lang="en-US" sz="1067" dirty="0">
                    <a:solidFill>
                      <a:schemeClr val="tx1">
                        <a:lumMod val="50000"/>
                        <a:lumOff val="50000"/>
                      </a:schemeClr>
                    </a:solidFill>
                  </a:rPr>
                  <a:t>du </a:t>
                </a:r>
                <a:r>
                  <a:rPr lang="en-US" sz="1067" dirty="0" err="1">
                    <a:solidFill>
                      <a:schemeClr val="tx1">
                        <a:lumMod val="50000"/>
                        <a:lumOff val="50000"/>
                      </a:schemeClr>
                    </a:solidFill>
                  </a:rPr>
                  <a:t>bois</a:t>
                </a:r>
                <a:endParaRPr lang="en-CA" sz="1067" dirty="0" err="1">
                  <a:solidFill>
                    <a:schemeClr val="tx1">
                      <a:lumMod val="50000"/>
                      <a:lumOff val="50000"/>
                    </a:schemeClr>
                  </a:solidFill>
                </a:endParaRPr>
              </a:p>
            </p:txBody>
          </p:sp>
          <p:sp>
            <p:nvSpPr>
              <p:cNvPr id="13" name="Diagonal Stripe 12">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sp>
            <p:nvSpPr>
              <p:cNvPr id="14" name="Diagonal Stripe 13">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grpSp>
        <p:grpSp>
          <p:nvGrpSpPr>
            <p:cNvPr id="7" name="Group 6">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9" name="Rectangle 8">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sp>
            <p:nvSpPr>
              <p:cNvPr id="10" name="Rectangle 9">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grpSp>
        <p:pic>
          <p:nvPicPr>
            <p:cNvPr id="8" name="Picture 7"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
        <p:nvSpPr>
          <p:cNvPr id="15" name="Content Placeholder 2"/>
          <p:cNvSpPr txBox="1">
            <a:spLocks/>
          </p:cNvSpPr>
          <p:nvPr/>
        </p:nvSpPr>
        <p:spPr bwMode="auto">
          <a:xfrm>
            <a:off x="1341772" y="723972"/>
            <a:ext cx="9069652" cy="134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a:buClr>
                <a:srgbClr val="FEF202"/>
              </a:buClr>
              <a:defRPr/>
            </a:pPr>
            <a:r>
              <a:rPr lang="en-CA" sz="6600" b="1" kern="0" dirty="0">
                <a:solidFill>
                  <a:schemeClr val="tx1">
                    <a:lumMod val="65000"/>
                    <a:lumOff val="35000"/>
                  </a:schemeClr>
                </a:solidFill>
                <a:ea typeface="ＭＳ Ｐゴシック" pitchFamily="34" charset="-128"/>
              </a:rPr>
              <a:t>Influence on Design Process</a:t>
            </a:r>
          </a:p>
          <a:p>
            <a:r>
              <a:rPr lang="en-CA" b="1" i="1" dirty="0"/>
              <a:t>Objectives: </a:t>
            </a:r>
            <a:endParaRPr lang="en-US" sz="2000" dirty="0"/>
          </a:p>
          <a:p>
            <a:pPr lvl="1"/>
            <a:r>
              <a:rPr lang="en-CA" dirty="0"/>
              <a:t>Define and compare the different approaches of conventional and Integrated Project Delivery (IPD)</a:t>
            </a:r>
            <a:endParaRPr lang="en-US" sz="1800" dirty="0"/>
          </a:p>
          <a:p>
            <a:pPr lvl="1"/>
            <a:r>
              <a:rPr lang="en-CA" dirty="0"/>
              <a:t>Discuss the elementary changes in the design and delivery process </a:t>
            </a:r>
            <a:endParaRPr lang="en-CA" altLang="en-US" sz="4800" dirty="0">
              <a:solidFill>
                <a:schemeClr val="tx1">
                  <a:lumMod val="65000"/>
                  <a:lumOff val="35000"/>
                </a:schemeClr>
              </a:solidFill>
            </a:endParaRPr>
          </a:p>
          <a:p>
            <a:pPr lvl="1"/>
            <a:r>
              <a:rPr lang="en-CA" dirty="0"/>
              <a:t>Discuss the necessity of Building Information Modelling (BIM) in prefabrication</a:t>
            </a:r>
            <a:endParaRPr lang="en-US" sz="1800" dirty="0"/>
          </a:p>
          <a:p>
            <a:pPr marL="457200" lvl="1" indent="0">
              <a:buNone/>
            </a:pPr>
            <a:endParaRPr lang="en-CA" altLang="en-US" sz="3600" dirty="0">
              <a:solidFill>
                <a:schemeClr val="tx1">
                  <a:lumMod val="65000"/>
                  <a:lumOff val="35000"/>
                </a:schemeClr>
              </a:solidFill>
            </a:endParaRPr>
          </a:p>
          <a:p>
            <a:pPr>
              <a:buClr>
                <a:srgbClr val="FEF202"/>
              </a:buClr>
              <a:defRPr/>
            </a:pPr>
            <a:endParaRPr lang="en-CA" sz="1600" b="1" kern="0" dirty="0">
              <a:solidFill>
                <a:schemeClr val="tx1">
                  <a:lumMod val="65000"/>
                  <a:lumOff val="35000"/>
                </a:schemeClr>
              </a:solidFill>
              <a:ea typeface="ＭＳ Ｐゴシック" pitchFamily="34" charset="-128"/>
            </a:endParaRPr>
          </a:p>
        </p:txBody>
      </p:sp>
    </p:spTree>
    <p:extLst>
      <p:ext uri="{BB962C8B-B14F-4D97-AF65-F5344CB8AC3E}">
        <p14:creationId xmlns:p14="http://schemas.microsoft.com/office/powerpoint/2010/main" val="42079659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Unique Design Process Requirements</a:t>
            </a:r>
          </a:p>
        </p:txBody>
      </p:sp>
      <p:sp>
        <p:nvSpPr>
          <p:cNvPr id="3" name="Content Placeholder 2"/>
          <p:cNvSpPr>
            <a:spLocks noGrp="1"/>
          </p:cNvSpPr>
          <p:nvPr>
            <p:ph idx="1"/>
          </p:nvPr>
        </p:nvSpPr>
        <p:spPr>
          <a:xfrm>
            <a:off x="659414" y="1253834"/>
            <a:ext cx="10307370" cy="4114800"/>
          </a:xfrm>
        </p:spPr>
        <p:txBody>
          <a:bodyPr/>
          <a:lstStyle/>
          <a:p>
            <a:r>
              <a:rPr lang="en-CA" dirty="0"/>
              <a:t>Architectural Design and Engineering (Integrated Design &amp; Delivery Process)</a:t>
            </a:r>
          </a:p>
          <a:p>
            <a:r>
              <a:rPr lang="en-CA" dirty="0"/>
              <a:t>Early engagement of entire team</a:t>
            </a:r>
          </a:p>
          <a:p>
            <a:r>
              <a:rPr lang="en-CA" dirty="0"/>
              <a:t>Conceptual design becomes important and more detailed</a:t>
            </a:r>
          </a:p>
          <a:p>
            <a:r>
              <a:rPr lang="en-CA" dirty="0"/>
              <a:t>Understand available systems</a:t>
            </a:r>
          </a:p>
          <a:p>
            <a:r>
              <a:rPr lang="en-CA" dirty="0"/>
              <a:t>BIM highly advised (1</a:t>
            </a:r>
            <a:r>
              <a:rPr lang="en-CA" baseline="30000" dirty="0"/>
              <a:t>st</a:t>
            </a:r>
            <a:r>
              <a:rPr lang="en-CA" dirty="0"/>
              <a:t> BIM tool </a:t>
            </a:r>
            <a:r>
              <a:rPr lang="en-CA" dirty="0" err="1"/>
              <a:t>ArchiCAD</a:t>
            </a:r>
            <a:r>
              <a:rPr lang="en-CA" dirty="0"/>
              <a:t> 3.0 introduced in 1987 )</a:t>
            </a:r>
          </a:p>
          <a:p>
            <a:r>
              <a:rPr lang="en-CA" dirty="0"/>
              <a:t>Very detailed Shop Drawings</a:t>
            </a:r>
          </a:p>
          <a:p>
            <a:r>
              <a:rPr lang="en-CA" dirty="0"/>
              <a:t>Vertical integration of builder/contractor is very helpful</a:t>
            </a:r>
          </a:p>
          <a:p>
            <a:r>
              <a:rPr lang="en-CA" dirty="0"/>
              <a:t>Transition from 3D Drawings to Machine readable Information</a:t>
            </a:r>
          </a:p>
          <a:p>
            <a:r>
              <a:rPr lang="en-CA" dirty="0"/>
              <a:t>Transportation and Installation Plan</a:t>
            </a:r>
          </a:p>
          <a:p>
            <a:r>
              <a:rPr lang="en-CA" dirty="0"/>
              <a:t>Assembly and Connections different than in typical “On-site” Construction</a:t>
            </a:r>
          </a:p>
          <a:p>
            <a:endParaRPr lang="en-CA" dirty="0"/>
          </a:p>
        </p:txBody>
      </p:sp>
      <p:sp>
        <p:nvSpPr>
          <p:cNvPr id="4" name="Rectangle 3"/>
          <p:cNvSpPr/>
          <p:nvPr/>
        </p:nvSpPr>
        <p:spPr>
          <a:xfrm>
            <a:off x="528981" y="6493162"/>
            <a:ext cx="149124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9628082"/>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Integrated Project Delivery</a:t>
            </a:r>
          </a:p>
        </p:txBody>
      </p:sp>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403735" y="956029"/>
            <a:ext cx="6336704" cy="4737723"/>
          </a:xfrm>
          <a:prstGeom prst="rect">
            <a:avLst/>
          </a:prstGeom>
        </p:spPr>
      </p:pic>
      <p:pic>
        <p:nvPicPr>
          <p:cNvPr id="5" name="Content Placeholder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91894" y="5663671"/>
            <a:ext cx="5132153" cy="944488"/>
          </a:xfrm>
          <a:prstGeom prst="rect">
            <a:avLst/>
          </a:prstGeom>
        </p:spPr>
      </p:pic>
      <p:sp>
        <p:nvSpPr>
          <p:cNvPr id="6" name="Rectangle 5"/>
          <p:cNvSpPr/>
          <p:nvPr/>
        </p:nvSpPr>
        <p:spPr>
          <a:xfrm>
            <a:off x="521296" y="6550224"/>
            <a:ext cx="4129144" cy="307777"/>
          </a:xfrm>
          <a:prstGeom prst="rect">
            <a:avLst/>
          </a:prstGeom>
        </p:spPr>
        <p:txBody>
          <a:bodyPr wrap="none">
            <a:spAutoFit/>
          </a:bodyPr>
          <a:lstStyle/>
          <a:p>
            <a:r>
              <a:rPr lang="en-US" sz="1400" dirty="0">
                <a:latin typeface="Calibri" panose="020F0502020204030204" pitchFamily="34" charset="0"/>
                <a:cs typeface="Calibri" panose="020F0502020204030204" pitchFamily="34" charset="0"/>
              </a:rPr>
              <a:t>Source: Integrated Project Delivery: A Guide 2007 AIA</a:t>
            </a:r>
            <a:endParaRPr lang="en-CA"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86603185"/>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Integrated Project Delivery</a:t>
            </a:r>
          </a:p>
        </p:txBody>
      </p:sp>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602285" y="1654341"/>
            <a:ext cx="7590739" cy="2009037"/>
          </a:xfrm>
          <a:prstGeom prst="rect">
            <a:avLst/>
          </a:prstGeom>
        </p:spPr>
      </p:pic>
      <p:sp>
        <p:nvSpPr>
          <p:cNvPr id="6" name="Rectangle 5"/>
          <p:cNvSpPr/>
          <p:nvPr/>
        </p:nvSpPr>
        <p:spPr>
          <a:xfrm>
            <a:off x="531298" y="6474861"/>
            <a:ext cx="4129144" cy="307777"/>
          </a:xfrm>
          <a:prstGeom prst="rect">
            <a:avLst/>
          </a:prstGeom>
        </p:spPr>
        <p:txBody>
          <a:bodyPr wrap="none">
            <a:spAutoFit/>
          </a:bodyPr>
          <a:lstStyle/>
          <a:p>
            <a:r>
              <a:rPr lang="en-US" sz="1400" dirty="0">
                <a:latin typeface="Calibri" panose="020F0502020204030204" pitchFamily="34" charset="0"/>
                <a:cs typeface="Calibri" panose="020F0502020204030204" pitchFamily="34" charset="0"/>
              </a:rPr>
              <a:t>Source: Integrated Project Delivery: A Guide 2007 AIA</a:t>
            </a:r>
            <a:endParaRPr lang="en-CA" sz="1400" dirty="0">
              <a:latin typeface="Calibri" panose="020F0502020204030204" pitchFamily="34" charset="0"/>
              <a:cs typeface="Calibri" panose="020F0502020204030204" pitchFamily="34" charset="0"/>
            </a:endParaRPr>
          </a:p>
        </p:txBody>
      </p:sp>
      <p:sp>
        <p:nvSpPr>
          <p:cNvPr id="7" name="Content Placeholder 2"/>
          <p:cNvSpPr txBox="1">
            <a:spLocks/>
          </p:cNvSpPr>
          <p:nvPr/>
        </p:nvSpPr>
        <p:spPr bwMode="auto">
          <a:xfrm>
            <a:off x="1217098" y="1265385"/>
            <a:ext cx="3641129" cy="454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a:buFont typeface="Wingdings" panose="05000000000000000000" pitchFamily="2" charset="2"/>
              <a:buNone/>
            </a:pPr>
            <a:r>
              <a:rPr lang="en-US" kern="0" dirty="0">
                <a:cs typeface="Calibri" panose="020F0502020204030204" pitchFamily="34" charset="0"/>
              </a:rPr>
              <a:t>Traditional Design Process</a:t>
            </a:r>
          </a:p>
        </p:txBody>
      </p:sp>
      <p:grpSp>
        <p:nvGrpSpPr>
          <p:cNvPr id="3" name="Group 2"/>
          <p:cNvGrpSpPr/>
          <p:nvPr/>
        </p:nvGrpSpPr>
        <p:grpSpPr>
          <a:xfrm>
            <a:off x="602285" y="3646390"/>
            <a:ext cx="7590739" cy="2330128"/>
            <a:chOff x="602285" y="3646390"/>
            <a:chExt cx="7590739" cy="2330128"/>
          </a:xfrm>
        </p:grpSpPr>
        <p:pic>
          <p:nvPicPr>
            <p:cNvPr id="5" name="Content Placeholder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2285" y="4008735"/>
              <a:ext cx="7590739" cy="1967783"/>
            </a:xfrm>
            <a:prstGeom prst="rect">
              <a:avLst/>
            </a:prstGeom>
          </p:spPr>
        </p:pic>
        <p:sp>
          <p:nvSpPr>
            <p:cNvPr id="8" name="Content Placeholder 2"/>
            <p:cNvSpPr txBox="1">
              <a:spLocks/>
            </p:cNvSpPr>
            <p:nvPr/>
          </p:nvSpPr>
          <p:spPr bwMode="auto">
            <a:xfrm>
              <a:off x="1203002" y="3646390"/>
              <a:ext cx="3641129" cy="454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a:buFont typeface="Wingdings" panose="05000000000000000000" pitchFamily="2" charset="2"/>
                <a:buNone/>
              </a:pPr>
              <a:r>
                <a:rPr lang="en-US" kern="0" dirty="0">
                  <a:cs typeface="Calibri" panose="020F0502020204030204" pitchFamily="34" charset="0"/>
                </a:rPr>
                <a:t>Integrated Project Delivery</a:t>
              </a:r>
            </a:p>
          </p:txBody>
        </p:sp>
      </p:grpSp>
    </p:spTree>
    <p:extLst>
      <p:ext uri="{BB962C8B-B14F-4D97-AF65-F5344CB8AC3E}">
        <p14:creationId xmlns:p14="http://schemas.microsoft.com/office/powerpoint/2010/main" val="32056025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grpSp>
        <p:nvGrpSpPr>
          <p:cNvPr id="5" name="Group 4">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6" name="Group 5">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1" name="TextBox 10">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chemeClr val="tx1">
                        <a:lumMod val="50000"/>
                        <a:lumOff val="50000"/>
                      </a:schemeClr>
                    </a:solidFill>
                  </a:rPr>
                  <a:t>Canadian</a:t>
                </a:r>
              </a:p>
              <a:p>
                <a:pPr>
                  <a:buClr>
                    <a:schemeClr val="tx1"/>
                  </a:buClr>
                </a:pPr>
                <a:r>
                  <a:rPr lang="en-US" sz="1067" dirty="0">
                    <a:solidFill>
                      <a:schemeClr val="tx1">
                        <a:lumMod val="50000"/>
                        <a:lumOff val="50000"/>
                      </a:schemeClr>
                    </a:solidFill>
                  </a:rPr>
                  <a:t>Wood</a:t>
                </a:r>
              </a:p>
              <a:p>
                <a:pPr>
                  <a:buClr>
                    <a:schemeClr val="tx1"/>
                  </a:buClr>
                </a:pPr>
                <a:r>
                  <a:rPr lang="en-US" sz="1067" dirty="0">
                    <a:solidFill>
                      <a:schemeClr val="tx1">
                        <a:lumMod val="50000"/>
                        <a:lumOff val="50000"/>
                      </a:schemeClr>
                    </a:solidFill>
                  </a:rPr>
                  <a:t>Council</a:t>
                </a:r>
                <a:endParaRPr lang="en-CA" sz="1067" dirty="0" err="1">
                  <a:solidFill>
                    <a:schemeClr val="tx1">
                      <a:lumMod val="50000"/>
                      <a:lumOff val="50000"/>
                    </a:schemeClr>
                  </a:solidFill>
                </a:endParaRPr>
              </a:p>
            </p:txBody>
          </p:sp>
          <p:sp>
            <p:nvSpPr>
              <p:cNvPr id="12" name="TextBox 11">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chemeClr val="tx1">
                        <a:lumMod val="50000"/>
                        <a:lumOff val="50000"/>
                      </a:schemeClr>
                    </a:solidFill>
                  </a:rPr>
                  <a:t>Conseil</a:t>
                </a:r>
              </a:p>
              <a:p>
                <a:pPr>
                  <a:buClr>
                    <a:schemeClr val="tx1"/>
                  </a:buClr>
                </a:pPr>
                <a:r>
                  <a:rPr lang="en-US" sz="1067" dirty="0" err="1">
                    <a:solidFill>
                      <a:schemeClr val="tx1">
                        <a:lumMod val="50000"/>
                        <a:lumOff val="50000"/>
                      </a:schemeClr>
                    </a:solidFill>
                  </a:rPr>
                  <a:t>canadien</a:t>
                </a:r>
                <a:endParaRPr lang="en-US" sz="1067" dirty="0">
                  <a:solidFill>
                    <a:schemeClr val="tx1">
                      <a:lumMod val="50000"/>
                      <a:lumOff val="50000"/>
                    </a:schemeClr>
                  </a:solidFill>
                </a:endParaRPr>
              </a:p>
              <a:p>
                <a:pPr>
                  <a:buClr>
                    <a:schemeClr val="tx1"/>
                  </a:buClr>
                </a:pPr>
                <a:r>
                  <a:rPr lang="en-US" sz="1067" dirty="0">
                    <a:solidFill>
                      <a:schemeClr val="tx1">
                        <a:lumMod val="50000"/>
                        <a:lumOff val="50000"/>
                      </a:schemeClr>
                    </a:solidFill>
                  </a:rPr>
                  <a:t>du </a:t>
                </a:r>
                <a:r>
                  <a:rPr lang="en-US" sz="1067" dirty="0" err="1">
                    <a:solidFill>
                      <a:schemeClr val="tx1">
                        <a:lumMod val="50000"/>
                        <a:lumOff val="50000"/>
                      </a:schemeClr>
                    </a:solidFill>
                  </a:rPr>
                  <a:t>bois</a:t>
                </a:r>
                <a:endParaRPr lang="en-CA" sz="1067" dirty="0" err="1">
                  <a:solidFill>
                    <a:schemeClr val="tx1">
                      <a:lumMod val="50000"/>
                      <a:lumOff val="50000"/>
                    </a:schemeClr>
                  </a:solidFill>
                </a:endParaRPr>
              </a:p>
            </p:txBody>
          </p:sp>
          <p:sp>
            <p:nvSpPr>
              <p:cNvPr id="13" name="Diagonal Stripe 12">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sp>
            <p:nvSpPr>
              <p:cNvPr id="14" name="Diagonal Stripe 13">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grpSp>
        <p:grpSp>
          <p:nvGrpSpPr>
            <p:cNvPr id="7" name="Group 6">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9" name="Rectangle 8">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sp>
            <p:nvSpPr>
              <p:cNvPr id="10" name="Rectangle 9">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grpSp>
        <p:pic>
          <p:nvPicPr>
            <p:cNvPr id="8" name="Picture 7"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
        <p:nvSpPr>
          <p:cNvPr id="15" name="Content Placeholder 2"/>
          <p:cNvSpPr txBox="1">
            <a:spLocks/>
          </p:cNvSpPr>
          <p:nvPr/>
        </p:nvSpPr>
        <p:spPr bwMode="auto">
          <a:xfrm>
            <a:off x="1341772" y="723972"/>
            <a:ext cx="9857453" cy="134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a:buClr>
                <a:srgbClr val="FEF202"/>
              </a:buClr>
              <a:defRPr/>
            </a:pPr>
            <a:r>
              <a:rPr lang="en-CA" sz="6600" b="1" kern="0" dirty="0">
                <a:solidFill>
                  <a:schemeClr val="tx1">
                    <a:lumMod val="65000"/>
                    <a:lumOff val="35000"/>
                  </a:schemeClr>
                </a:solidFill>
                <a:ea typeface="ＭＳ Ｐゴシック" pitchFamily="34" charset="-128"/>
              </a:rPr>
              <a:t>History of Prefabrication</a:t>
            </a:r>
          </a:p>
          <a:p>
            <a:r>
              <a:rPr lang="en-CA" b="1" i="1" dirty="0">
                <a:solidFill>
                  <a:schemeClr val="tx1">
                    <a:lumMod val="65000"/>
                    <a:lumOff val="35000"/>
                  </a:schemeClr>
                </a:solidFill>
              </a:rPr>
              <a:t>Objectives:</a:t>
            </a:r>
            <a:endParaRPr lang="en-US" sz="2000" dirty="0">
              <a:solidFill>
                <a:schemeClr val="tx1">
                  <a:lumMod val="65000"/>
                  <a:lumOff val="35000"/>
                </a:schemeClr>
              </a:solidFill>
            </a:endParaRPr>
          </a:p>
          <a:p>
            <a:r>
              <a:rPr lang="en-CA" sz="2000" dirty="0">
                <a:solidFill>
                  <a:schemeClr val="tx1">
                    <a:lumMod val="65000"/>
                    <a:lumOff val="35000"/>
                  </a:schemeClr>
                </a:solidFill>
              </a:rPr>
              <a:t>Summarize the history of prefabrication</a:t>
            </a:r>
          </a:p>
          <a:p>
            <a:r>
              <a:rPr lang="en-CA" sz="2000" kern="0" dirty="0">
                <a:solidFill>
                  <a:schemeClr val="tx1">
                    <a:lumMod val="65000"/>
                    <a:lumOff val="35000"/>
                  </a:schemeClr>
                </a:solidFill>
                <a:ea typeface="ＭＳ Ｐゴシック" pitchFamily="34" charset="-128"/>
              </a:rPr>
              <a:t>Identify the achievements throughout history</a:t>
            </a:r>
          </a:p>
        </p:txBody>
      </p:sp>
    </p:spTree>
    <p:extLst>
      <p:ext uri="{BB962C8B-B14F-4D97-AF65-F5344CB8AC3E}">
        <p14:creationId xmlns:p14="http://schemas.microsoft.com/office/powerpoint/2010/main" val="417447473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Calibri" panose="020F0502020204030204" pitchFamily="34" charset="0"/>
              </a:rPr>
              <a:t>Schematic Timelines</a:t>
            </a:r>
          </a:p>
        </p:txBody>
      </p:sp>
      <p:sp>
        <p:nvSpPr>
          <p:cNvPr id="3" name="Content Placeholder 2"/>
          <p:cNvSpPr>
            <a:spLocks noGrp="1"/>
          </p:cNvSpPr>
          <p:nvPr>
            <p:ph idx="1"/>
          </p:nvPr>
        </p:nvSpPr>
        <p:spPr>
          <a:xfrm>
            <a:off x="1217098" y="1265385"/>
            <a:ext cx="3641129" cy="454166"/>
          </a:xfrm>
        </p:spPr>
        <p:txBody>
          <a:bodyPr/>
          <a:lstStyle/>
          <a:p>
            <a:pPr marL="0" indent="0">
              <a:buNone/>
            </a:pPr>
            <a:r>
              <a:rPr lang="en-US" dirty="0">
                <a:cs typeface="Calibri" panose="020F0502020204030204" pitchFamily="34" charset="0"/>
              </a:rPr>
              <a:t>On-site Construction</a:t>
            </a:r>
          </a:p>
        </p:txBody>
      </p:sp>
      <p:sp>
        <p:nvSpPr>
          <p:cNvPr id="7" name="Rectangle 6"/>
          <p:cNvSpPr/>
          <p:nvPr/>
        </p:nvSpPr>
        <p:spPr>
          <a:xfrm>
            <a:off x="5101721" y="1753128"/>
            <a:ext cx="6407108" cy="86395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latin typeface="Calibri" panose="020F0502020204030204" pitchFamily="34" charset="0"/>
                <a:cs typeface="Calibri" panose="020F0502020204030204" pitchFamily="34" charset="0"/>
              </a:rPr>
              <a:t>On-site construction, mechanical &amp; electrical services, finishing</a:t>
            </a:r>
          </a:p>
        </p:txBody>
      </p:sp>
      <p:grpSp>
        <p:nvGrpSpPr>
          <p:cNvPr id="26" name="Group 25"/>
          <p:cNvGrpSpPr/>
          <p:nvPr/>
        </p:nvGrpSpPr>
        <p:grpSpPr>
          <a:xfrm>
            <a:off x="623139" y="4384879"/>
            <a:ext cx="6696101" cy="1374667"/>
            <a:chOff x="623139" y="4384879"/>
            <a:chExt cx="6696101" cy="1374667"/>
          </a:xfrm>
        </p:grpSpPr>
        <p:sp>
          <p:nvSpPr>
            <p:cNvPr id="13" name="Freeform 12"/>
            <p:cNvSpPr/>
            <p:nvPr/>
          </p:nvSpPr>
          <p:spPr>
            <a:xfrm>
              <a:off x="4965966" y="4889290"/>
              <a:ext cx="1621751" cy="870256"/>
            </a:xfrm>
            <a:custGeom>
              <a:avLst/>
              <a:gdLst>
                <a:gd name="connsiteX0" fmla="*/ 1790963 w 1803575"/>
                <a:gd name="connsiteY0" fmla="*/ 0 h 870256"/>
                <a:gd name="connsiteX1" fmla="*/ 1790963 w 1803575"/>
                <a:gd name="connsiteY1" fmla="*/ 0 h 870256"/>
                <a:gd name="connsiteX2" fmla="*/ 0 w 1803575"/>
                <a:gd name="connsiteY2" fmla="*/ 0 h 870256"/>
                <a:gd name="connsiteX3" fmla="*/ 0 w 1803575"/>
                <a:gd name="connsiteY3" fmla="*/ 365760 h 870256"/>
                <a:gd name="connsiteX4" fmla="*/ 472966 w 1803575"/>
                <a:gd name="connsiteY4" fmla="*/ 365760 h 870256"/>
                <a:gd name="connsiteX5" fmla="*/ 472966 w 1803575"/>
                <a:gd name="connsiteY5" fmla="*/ 870256 h 870256"/>
                <a:gd name="connsiteX6" fmla="*/ 1803575 w 1803575"/>
                <a:gd name="connsiteY6" fmla="*/ 870256 h 870256"/>
                <a:gd name="connsiteX7" fmla="*/ 1790963 w 1803575"/>
                <a:gd name="connsiteY7" fmla="*/ 0 h 87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575" h="870256">
                  <a:moveTo>
                    <a:pt x="1790963" y="0"/>
                  </a:moveTo>
                  <a:lnTo>
                    <a:pt x="1790963" y="0"/>
                  </a:lnTo>
                  <a:lnTo>
                    <a:pt x="0" y="0"/>
                  </a:lnTo>
                  <a:lnTo>
                    <a:pt x="0" y="365760"/>
                  </a:lnTo>
                  <a:lnTo>
                    <a:pt x="472966" y="365760"/>
                  </a:lnTo>
                  <a:lnTo>
                    <a:pt x="472966" y="870256"/>
                  </a:lnTo>
                  <a:lnTo>
                    <a:pt x="1803575" y="870256"/>
                  </a:lnTo>
                  <a:lnTo>
                    <a:pt x="1790963" y="0"/>
                  </a:lnTo>
                  <a:close/>
                </a:path>
              </a:pathLst>
            </a:custGeom>
            <a:noFill/>
            <a:ln w="57150">
              <a:solidFill>
                <a:srgbClr val="BEE3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cs typeface="Calibri" panose="020F0502020204030204" pitchFamily="34" charset="0"/>
              </a:endParaRPr>
            </a:p>
          </p:txBody>
        </p:sp>
        <p:sp>
          <p:nvSpPr>
            <p:cNvPr id="14" name="Rectangle 13"/>
            <p:cNvSpPr/>
            <p:nvPr/>
          </p:nvSpPr>
          <p:spPr>
            <a:xfrm>
              <a:off x="5468366" y="5082513"/>
              <a:ext cx="935834" cy="492443"/>
            </a:xfrm>
            <a:prstGeom prst="rect">
              <a:avLst/>
            </a:prstGeom>
          </p:spPr>
          <p:txBody>
            <a:bodyPr wrap="none">
              <a:spAutoFit/>
            </a:bodyPr>
            <a:lstStyle/>
            <a:p>
              <a:pPr algn="ctr"/>
              <a:r>
                <a:rPr lang="en-CA" dirty="0">
                  <a:latin typeface="Calibri" panose="020F0502020204030204" pitchFamily="34" charset="0"/>
                  <a:cs typeface="Calibri" panose="020F0502020204030204" pitchFamily="34" charset="0"/>
                </a:rPr>
                <a:t>On-site </a:t>
              </a:r>
            </a:p>
            <a:p>
              <a:pPr algn="ctr"/>
              <a:r>
                <a:rPr lang="en-CA" dirty="0">
                  <a:latin typeface="Calibri" panose="020F0502020204030204" pitchFamily="34" charset="0"/>
                  <a:cs typeface="Calibri" panose="020F0502020204030204" pitchFamily="34" charset="0"/>
                </a:rPr>
                <a:t>installation</a:t>
              </a:r>
            </a:p>
          </p:txBody>
        </p:sp>
        <p:sp>
          <p:nvSpPr>
            <p:cNvPr id="16" name="Freeform 15"/>
            <p:cNvSpPr/>
            <p:nvPr/>
          </p:nvSpPr>
          <p:spPr>
            <a:xfrm flipH="1">
              <a:off x="623139" y="4889290"/>
              <a:ext cx="2391228" cy="870256"/>
            </a:xfrm>
            <a:custGeom>
              <a:avLst/>
              <a:gdLst>
                <a:gd name="connsiteX0" fmla="*/ 1790963 w 1803575"/>
                <a:gd name="connsiteY0" fmla="*/ 0 h 870256"/>
                <a:gd name="connsiteX1" fmla="*/ 1790963 w 1803575"/>
                <a:gd name="connsiteY1" fmla="*/ 0 h 870256"/>
                <a:gd name="connsiteX2" fmla="*/ 0 w 1803575"/>
                <a:gd name="connsiteY2" fmla="*/ 0 h 870256"/>
                <a:gd name="connsiteX3" fmla="*/ 0 w 1803575"/>
                <a:gd name="connsiteY3" fmla="*/ 365760 h 870256"/>
                <a:gd name="connsiteX4" fmla="*/ 472966 w 1803575"/>
                <a:gd name="connsiteY4" fmla="*/ 365760 h 870256"/>
                <a:gd name="connsiteX5" fmla="*/ 472966 w 1803575"/>
                <a:gd name="connsiteY5" fmla="*/ 870256 h 870256"/>
                <a:gd name="connsiteX6" fmla="*/ 1803575 w 1803575"/>
                <a:gd name="connsiteY6" fmla="*/ 870256 h 870256"/>
                <a:gd name="connsiteX7" fmla="*/ 1790963 w 1803575"/>
                <a:gd name="connsiteY7" fmla="*/ 0 h 87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575" h="870256">
                  <a:moveTo>
                    <a:pt x="1790963" y="0"/>
                  </a:moveTo>
                  <a:lnTo>
                    <a:pt x="1790963" y="0"/>
                  </a:lnTo>
                  <a:lnTo>
                    <a:pt x="0" y="0"/>
                  </a:lnTo>
                  <a:lnTo>
                    <a:pt x="0" y="365760"/>
                  </a:lnTo>
                  <a:lnTo>
                    <a:pt x="472966" y="365760"/>
                  </a:lnTo>
                  <a:lnTo>
                    <a:pt x="472966" y="870256"/>
                  </a:lnTo>
                  <a:lnTo>
                    <a:pt x="1803575" y="870256"/>
                  </a:lnTo>
                  <a:lnTo>
                    <a:pt x="1790963" y="0"/>
                  </a:lnTo>
                  <a:close/>
                </a:path>
              </a:pathLst>
            </a:custGeom>
            <a:noFill/>
            <a:ln w="57150">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cs typeface="Calibri" panose="020F0502020204030204" pitchFamily="34" charset="0"/>
              </a:endParaRPr>
            </a:p>
          </p:txBody>
        </p:sp>
        <p:sp>
          <p:nvSpPr>
            <p:cNvPr id="18" name="Rectangle 17"/>
            <p:cNvSpPr/>
            <p:nvPr/>
          </p:nvSpPr>
          <p:spPr>
            <a:xfrm>
              <a:off x="2539420" y="5377498"/>
              <a:ext cx="2708854" cy="379394"/>
            </a:xfrm>
            <a:prstGeom prst="rect">
              <a:avLst/>
            </a:prstGeom>
            <a:noFill/>
            <a:ln w="57150">
              <a:solidFill>
                <a:srgbClr val="82C8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latin typeface="Calibri" panose="020F0502020204030204" pitchFamily="34" charset="0"/>
                  <a:cs typeface="Calibri" panose="020F0502020204030204" pitchFamily="34" charset="0"/>
                </a:rPr>
                <a:t>Off-site manufacturing</a:t>
              </a:r>
            </a:p>
          </p:txBody>
        </p:sp>
        <p:sp>
          <p:nvSpPr>
            <p:cNvPr id="19" name="Rectangle 18"/>
            <p:cNvSpPr/>
            <p:nvPr/>
          </p:nvSpPr>
          <p:spPr>
            <a:xfrm>
              <a:off x="3141545" y="4892955"/>
              <a:ext cx="1698705" cy="357877"/>
            </a:xfrm>
            <a:prstGeom prst="rect">
              <a:avLst/>
            </a:prstGeom>
            <a:noFill/>
            <a:ln w="57150">
              <a:solidFill>
                <a:srgbClr val="00A4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latin typeface="Calibri" panose="020F0502020204030204" pitchFamily="34" charset="0"/>
                  <a:cs typeface="Calibri" panose="020F0502020204030204" pitchFamily="34" charset="0"/>
                </a:rPr>
                <a:t>Site Preparation</a:t>
              </a:r>
            </a:p>
          </p:txBody>
        </p:sp>
        <p:sp>
          <p:nvSpPr>
            <p:cNvPr id="20" name="Rectangle 19"/>
            <p:cNvSpPr/>
            <p:nvPr/>
          </p:nvSpPr>
          <p:spPr>
            <a:xfrm>
              <a:off x="646007" y="5076678"/>
              <a:ext cx="1743618" cy="492443"/>
            </a:xfrm>
            <a:prstGeom prst="rect">
              <a:avLst/>
            </a:prstGeom>
          </p:spPr>
          <p:txBody>
            <a:bodyPr wrap="none">
              <a:spAutoFit/>
            </a:bodyPr>
            <a:lstStyle/>
            <a:p>
              <a:pPr algn="ctr"/>
              <a:r>
                <a:rPr lang="en-CA" dirty="0">
                  <a:latin typeface="Calibri" panose="020F0502020204030204" pitchFamily="34" charset="0"/>
                  <a:cs typeface="Calibri" panose="020F0502020204030204" pitchFamily="34" charset="0"/>
                </a:rPr>
                <a:t>Design, Permitting, </a:t>
              </a:r>
            </a:p>
            <a:p>
              <a:pPr algn="ctr"/>
              <a:r>
                <a:rPr lang="en-CA" dirty="0">
                  <a:latin typeface="Calibri" panose="020F0502020204030204" pitchFamily="34" charset="0"/>
                  <a:cs typeface="Calibri" panose="020F0502020204030204" pitchFamily="34" charset="0"/>
                </a:rPr>
                <a:t>Engineering, Approvals</a:t>
              </a:r>
            </a:p>
          </p:txBody>
        </p:sp>
        <p:sp>
          <p:nvSpPr>
            <p:cNvPr id="21" name="Rectangle 20"/>
            <p:cNvSpPr/>
            <p:nvPr/>
          </p:nvSpPr>
          <p:spPr>
            <a:xfrm>
              <a:off x="6698802" y="4889290"/>
              <a:ext cx="620438" cy="867602"/>
            </a:xfrm>
            <a:prstGeom prst="rect">
              <a:avLst/>
            </a:prstGeom>
            <a:noFill/>
            <a:ln w="57150">
              <a:solidFill>
                <a:srgbClr val="DDF0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latin typeface="Calibri" panose="020F0502020204030204" pitchFamily="34" charset="0"/>
                  <a:cs typeface="Calibri" panose="020F0502020204030204" pitchFamily="34" charset="0"/>
                </a:rPr>
                <a:t>Finish.</a:t>
              </a:r>
            </a:p>
          </p:txBody>
        </p:sp>
        <p:sp>
          <p:nvSpPr>
            <p:cNvPr id="24" name="Content Placeholder 2"/>
            <p:cNvSpPr txBox="1">
              <a:spLocks/>
            </p:cNvSpPr>
            <p:nvPr/>
          </p:nvSpPr>
          <p:spPr bwMode="auto">
            <a:xfrm>
              <a:off x="1227263" y="4384879"/>
              <a:ext cx="5823076" cy="664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a:buFont typeface="Wingdings" panose="05000000000000000000" pitchFamily="2" charset="2"/>
                <a:buNone/>
              </a:pPr>
              <a:r>
                <a:rPr lang="en-US" kern="0" dirty="0">
                  <a:cs typeface="Calibri" panose="020F0502020204030204" pitchFamily="34" charset="0"/>
                </a:rPr>
                <a:t>Off-site Construction (Standardized)</a:t>
              </a:r>
            </a:p>
          </p:txBody>
        </p:sp>
      </p:grpSp>
      <p:grpSp>
        <p:nvGrpSpPr>
          <p:cNvPr id="29" name="Group 28"/>
          <p:cNvGrpSpPr/>
          <p:nvPr/>
        </p:nvGrpSpPr>
        <p:grpSpPr>
          <a:xfrm>
            <a:off x="609308" y="1753213"/>
            <a:ext cx="2391228" cy="870256"/>
            <a:chOff x="4222771" y="1753213"/>
            <a:chExt cx="2391228" cy="870256"/>
          </a:xfrm>
        </p:grpSpPr>
        <p:sp>
          <p:nvSpPr>
            <p:cNvPr id="27" name="Freeform 26"/>
            <p:cNvSpPr/>
            <p:nvPr/>
          </p:nvSpPr>
          <p:spPr>
            <a:xfrm flipH="1">
              <a:off x="4222771" y="1753213"/>
              <a:ext cx="2391228" cy="870256"/>
            </a:xfrm>
            <a:custGeom>
              <a:avLst/>
              <a:gdLst>
                <a:gd name="connsiteX0" fmla="*/ 1790963 w 1803575"/>
                <a:gd name="connsiteY0" fmla="*/ 0 h 870256"/>
                <a:gd name="connsiteX1" fmla="*/ 1790963 w 1803575"/>
                <a:gd name="connsiteY1" fmla="*/ 0 h 870256"/>
                <a:gd name="connsiteX2" fmla="*/ 0 w 1803575"/>
                <a:gd name="connsiteY2" fmla="*/ 0 h 870256"/>
                <a:gd name="connsiteX3" fmla="*/ 0 w 1803575"/>
                <a:gd name="connsiteY3" fmla="*/ 365760 h 870256"/>
                <a:gd name="connsiteX4" fmla="*/ 472966 w 1803575"/>
                <a:gd name="connsiteY4" fmla="*/ 365760 h 870256"/>
                <a:gd name="connsiteX5" fmla="*/ 472966 w 1803575"/>
                <a:gd name="connsiteY5" fmla="*/ 870256 h 870256"/>
                <a:gd name="connsiteX6" fmla="*/ 1803575 w 1803575"/>
                <a:gd name="connsiteY6" fmla="*/ 870256 h 870256"/>
                <a:gd name="connsiteX7" fmla="*/ 1790963 w 1803575"/>
                <a:gd name="connsiteY7" fmla="*/ 0 h 87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575" h="870256">
                  <a:moveTo>
                    <a:pt x="1790963" y="0"/>
                  </a:moveTo>
                  <a:lnTo>
                    <a:pt x="1790963" y="0"/>
                  </a:lnTo>
                  <a:lnTo>
                    <a:pt x="0" y="0"/>
                  </a:lnTo>
                  <a:lnTo>
                    <a:pt x="0" y="365760"/>
                  </a:lnTo>
                  <a:lnTo>
                    <a:pt x="472966" y="365760"/>
                  </a:lnTo>
                  <a:lnTo>
                    <a:pt x="472966" y="870256"/>
                  </a:lnTo>
                  <a:lnTo>
                    <a:pt x="1803575" y="870256"/>
                  </a:lnTo>
                  <a:lnTo>
                    <a:pt x="1790963" y="0"/>
                  </a:lnTo>
                  <a:close/>
                </a:path>
              </a:pathLst>
            </a:custGeom>
            <a:noFill/>
            <a:ln w="57150">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cs typeface="Calibri" panose="020F0502020204030204" pitchFamily="34" charset="0"/>
              </a:endParaRPr>
            </a:p>
          </p:txBody>
        </p:sp>
        <p:sp>
          <p:nvSpPr>
            <p:cNvPr id="28" name="Rectangle 27"/>
            <p:cNvSpPr/>
            <p:nvPr/>
          </p:nvSpPr>
          <p:spPr>
            <a:xfrm>
              <a:off x="4252130" y="1941531"/>
              <a:ext cx="1743618" cy="492443"/>
            </a:xfrm>
            <a:prstGeom prst="rect">
              <a:avLst/>
            </a:prstGeom>
          </p:spPr>
          <p:txBody>
            <a:bodyPr wrap="none">
              <a:spAutoFit/>
            </a:bodyPr>
            <a:lstStyle/>
            <a:p>
              <a:pPr algn="ctr"/>
              <a:r>
                <a:rPr lang="en-CA" dirty="0">
                  <a:latin typeface="Calibri" panose="020F0502020204030204" pitchFamily="34" charset="0"/>
                  <a:cs typeface="Calibri" panose="020F0502020204030204" pitchFamily="34" charset="0"/>
                </a:rPr>
                <a:t>Design, Permitting, </a:t>
              </a:r>
            </a:p>
            <a:p>
              <a:pPr algn="ctr"/>
              <a:r>
                <a:rPr lang="en-CA" dirty="0">
                  <a:latin typeface="Calibri" panose="020F0502020204030204" pitchFamily="34" charset="0"/>
                  <a:cs typeface="Calibri" panose="020F0502020204030204" pitchFamily="34" charset="0"/>
                </a:rPr>
                <a:t>Engineering, Approvals</a:t>
              </a:r>
            </a:p>
          </p:txBody>
        </p:sp>
      </p:grpSp>
      <p:sp>
        <p:nvSpPr>
          <p:cNvPr id="31" name="Freeform 30"/>
          <p:cNvSpPr/>
          <p:nvPr/>
        </p:nvSpPr>
        <p:spPr>
          <a:xfrm flipV="1">
            <a:off x="2509870" y="1749932"/>
            <a:ext cx="2454398" cy="870341"/>
          </a:xfrm>
          <a:custGeom>
            <a:avLst/>
            <a:gdLst>
              <a:gd name="connsiteX0" fmla="*/ 1790963 w 1803575"/>
              <a:gd name="connsiteY0" fmla="*/ 0 h 870256"/>
              <a:gd name="connsiteX1" fmla="*/ 1790963 w 1803575"/>
              <a:gd name="connsiteY1" fmla="*/ 0 h 870256"/>
              <a:gd name="connsiteX2" fmla="*/ 0 w 1803575"/>
              <a:gd name="connsiteY2" fmla="*/ 0 h 870256"/>
              <a:gd name="connsiteX3" fmla="*/ 0 w 1803575"/>
              <a:gd name="connsiteY3" fmla="*/ 365760 h 870256"/>
              <a:gd name="connsiteX4" fmla="*/ 472966 w 1803575"/>
              <a:gd name="connsiteY4" fmla="*/ 365760 h 870256"/>
              <a:gd name="connsiteX5" fmla="*/ 472966 w 1803575"/>
              <a:gd name="connsiteY5" fmla="*/ 870256 h 870256"/>
              <a:gd name="connsiteX6" fmla="*/ 1803575 w 1803575"/>
              <a:gd name="connsiteY6" fmla="*/ 870256 h 870256"/>
              <a:gd name="connsiteX7" fmla="*/ 1790963 w 1803575"/>
              <a:gd name="connsiteY7" fmla="*/ 0 h 87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575" h="870256">
                <a:moveTo>
                  <a:pt x="1790963" y="0"/>
                </a:moveTo>
                <a:lnTo>
                  <a:pt x="1790963" y="0"/>
                </a:lnTo>
                <a:lnTo>
                  <a:pt x="0" y="0"/>
                </a:lnTo>
                <a:lnTo>
                  <a:pt x="0" y="365760"/>
                </a:lnTo>
                <a:lnTo>
                  <a:pt x="472966" y="365760"/>
                </a:lnTo>
                <a:lnTo>
                  <a:pt x="472966" y="870256"/>
                </a:lnTo>
                <a:lnTo>
                  <a:pt x="1803575" y="870256"/>
                </a:lnTo>
                <a:lnTo>
                  <a:pt x="1790963" y="0"/>
                </a:lnTo>
                <a:close/>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panose="020F0502020204030204" pitchFamily="34" charset="0"/>
              <a:cs typeface="Calibri" panose="020F0502020204030204" pitchFamily="34" charset="0"/>
            </a:endParaRPr>
          </a:p>
        </p:txBody>
      </p:sp>
      <p:sp>
        <p:nvSpPr>
          <p:cNvPr id="33" name="Rectangle 32"/>
          <p:cNvSpPr/>
          <p:nvPr/>
        </p:nvSpPr>
        <p:spPr>
          <a:xfrm>
            <a:off x="3037109" y="1905544"/>
            <a:ext cx="2045692" cy="692497"/>
          </a:xfrm>
          <a:prstGeom prst="rect">
            <a:avLst/>
          </a:prstGeom>
        </p:spPr>
        <p:txBody>
          <a:bodyPr wrap="square">
            <a:spAutoFit/>
          </a:bodyPr>
          <a:lstStyle/>
          <a:p>
            <a:pPr algn="ctr"/>
            <a:r>
              <a:rPr lang="en-CA" dirty="0">
                <a:latin typeface="Calibri" panose="020F0502020204030204" pitchFamily="34" charset="0"/>
                <a:cs typeface="Calibri" panose="020F0502020204030204" pitchFamily="34" charset="0"/>
              </a:rPr>
              <a:t>Site Preparation, Civil Engineering, Construction Infrastructure</a:t>
            </a:r>
          </a:p>
        </p:txBody>
      </p:sp>
      <p:grpSp>
        <p:nvGrpSpPr>
          <p:cNvPr id="39" name="Group 38"/>
          <p:cNvGrpSpPr/>
          <p:nvPr/>
        </p:nvGrpSpPr>
        <p:grpSpPr>
          <a:xfrm>
            <a:off x="624313" y="2825218"/>
            <a:ext cx="9069368" cy="1344176"/>
            <a:chOff x="624313" y="2825218"/>
            <a:chExt cx="9069368" cy="1344176"/>
          </a:xfrm>
        </p:grpSpPr>
        <p:sp>
          <p:nvSpPr>
            <p:cNvPr id="8" name="Rectangle 7"/>
            <p:cNvSpPr/>
            <p:nvPr/>
          </p:nvSpPr>
          <p:spPr>
            <a:xfrm>
              <a:off x="624313" y="3305444"/>
              <a:ext cx="2692749" cy="863950"/>
            </a:xfrm>
            <a:prstGeom prst="rect">
              <a:avLst/>
            </a:prstGeom>
            <a:noFill/>
            <a:ln w="57150">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latin typeface="Calibri" panose="020F0502020204030204" pitchFamily="34" charset="0"/>
                  <a:cs typeface="Calibri" panose="020F0502020204030204" pitchFamily="34" charset="0"/>
                </a:rPr>
                <a:t>Design, Permitting, Engineering, Approvals</a:t>
              </a:r>
            </a:p>
          </p:txBody>
        </p:sp>
        <p:sp>
          <p:nvSpPr>
            <p:cNvPr id="9" name="Rectangle 8"/>
            <p:cNvSpPr/>
            <p:nvPr/>
          </p:nvSpPr>
          <p:spPr>
            <a:xfrm>
              <a:off x="3474719" y="3303854"/>
              <a:ext cx="1635203" cy="357877"/>
            </a:xfrm>
            <a:prstGeom prst="rect">
              <a:avLst/>
            </a:prstGeom>
            <a:noFill/>
            <a:ln w="57150">
              <a:solidFill>
                <a:srgbClr val="00A4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latin typeface="Calibri" panose="020F0502020204030204" pitchFamily="34" charset="0"/>
                  <a:cs typeface="Calibri" panose="020F0502020204030204" pitchFamily="34" charset="0"/>
                </a:rPr>
                <a:t>Site Preparation</a:t>
              </a:r>
            </a:p>
          </p:txBody>
        </p:sp>
        <p:sp>
          <p:nvSpPr>
            <p:cNvPr id="11" name="Rectangle 10"/>
            <p:cNvSpPr/>
            <p:nvPr/>
          </p:nvSpPr>
          <p:spPr>
            <a:xfrm>
              <a:off x="7157536" y="3312801"/>
              <a:ext cx="1545017" cy="846085"/>
            </a:xfrm>
            <a:prstGeom prst="rect">
              <a:avLst/>
            </a:prstGeom>
            <a:noFill/>
            <a:ln w="57150">
              <a:solidFill>
                <a:srgbClr val="BEE3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latin typeface="Calibri" panose="020F0502020204030204" pitchFamily="34" charset="0"/>
                  <a:cs typeface="Calibri" panose="020F0502020204030204" pitchFamily="34" charset="0"/>
                </a:rPr>
                <a:t>On-site installation</a:t>
              </a:r>
            </a:p>
          </p:txBody>
        </p:sp>
        <p:sp>
          <p:nvSpPr>
            <p:cNvPr id="12" name="Rectangle 11"/>
            <p:cNvSpPr/>
            <p:nvPr/>
          </p:nvSpPr>
          <p:spPr>
            <a:xfrm>
              <a:off x="8832156" y="3312801"/>
              <a:ext cx="861525" cy="846085"/>
            </a:xfrm>
            <a:prstGeom prst="rect">
              <a:avLst/>
            </a:prstGeom>
            <a:noFill/>
            <a:ln w="57150">
              <a:solidFill>
                <a:srgbClr val="DDF0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latin typeface="Calibri" panose="020F0502020204030204" pitchFamily="34" charset="0"/>
                  <a:cs typeface="Calibri" panose="020F0502020204030204" pitchFamily="34" charset="0"/>
                </a:rPr>
                <a:t>Finishing</a:t>
              </a:r>
            </a:p>
          </p:txBody>
        </p:sp>
        <p:sp>
          <p:nvSpPr>
            <p:cNvPr id="23" name="Content Placeholder 2"/>
            <p:cNvSpPr txBox="1">
              <a:spLocks/>
            </p:cNvSpPr>
            <p:nvPr/>
          </p:nvSpPr>
          <p:spPr bwMode="auto">
            <a:xfrm>
              <a:off x="1227263" y="2825218"/>
              <a:ext cx="5823076" cy="664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a:buFont typeface="Wingdings" panose="05000000000000000000" pitchFamily="2" charset="2"/>
                <a:buNone/>
              </a:pPr>
              <a:r>
                <a:rPr lang="en-US" kern="0" dirty="0">
                  <a:cs typeface="Calibri" panose="020F0502020204030204" pitchFamily="34" charset="0"/>
                </a:rPr>
                <a:t>Off-site Construction (Mass Customization)</a:t>
              </a:r>
            </a:p>
          </p:txBody>
        </p:sp>
        <p:sp>
          <p:nvSpPr>
            <p:cNvPr id="36" name="Freeform 35"/>
            <p:cNvSpPr/>
            <p:nvPr/>
          </p:nvSpPr>
          <p:spPr>
            <a:xfrm>
              <a:off x="3474720" y="3317065"/>
              <a:ext cx="3550394" cy="845032"/>
            </a:xfrm>
            <a:custGeom>
              <a:avLst/>
              <a:gdLst>
                <a:gd name="connsiteX0" fmla="*/ 3550394 w 3550394"/>
                <a:gd name="connsiteY0" fmla="*/ 845032 h 845032"/>
                <a:gd name="connsiteX1" fmla="*/ 3550394 w 3550394"/>
                <a:gd name="connsiteY1" fmla="*/ 0 h 845032"/>
                <a:gd name="connsiteX2" fmla="*/ 1772044 w 3550394"/>
                <a:gd name="connsiteY2" fmla="*/ 0 h 845032"/>
                <a:gd name="connsiteX3" fmla="*/ 1772044 w 3550394"/>
                <a:gd name="connsiteY3" fmla="*/ 460353 h 845032"/>
                <a:gd name="connsiteX4" fmla="*/ 0 w 3550394"/>
                <a:gd name="connsiteY4" fmla="*/ 460353 h 845032"/>
                <a:gd name="connsiteX5" fmla="*/ 0 w 3550394"/>
                <a:gd name="connsiteY5" fmla="*/ 845032 h 845032"/>
                <a:gd name="connsiteX6" fmla="*/ 3550394 w 3550394"/>
                <a:gd name="connsiteY6" fmla="*/ 845032 h 845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0394" h="845032">
                  <a:moveTo>
                    <a:pt x="3550394" y="845032"/>
                  </a:moveTo>
                  <a:lnTo>
                    <a:pt x="3550394" y="0"/>
                  </a:lnTo>
                  <a:lnTo>
                    <a:pt x="1772044" y="0"/>
                  </a:lnTo>
                  <a:lnTo>
                    <a:pt x="1772044" y="460353"/>
                  </a:lnTo>
                  <a:lnTo>
                    <a:pt x="0" y="460353"/>
                  </a:lnTo>
                  <a:lnTo>
                    <a:pt x="0" y="845032"/>
                  </a:lnTo>
                  <a:lnTo>
                    <a:pt x="3550394" y="845032"/>
                  </a:lnTo>
                  <a:close/>
                </a:path>
              </a:pathLst>
            </a:cu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Rectangle 36"/>
            <p:cNvSpPr/>
            <p:nvPr/>
          </p:nvSpPr>
          <p:spPr>
            <a:xfrm>
              <a:off x="4633482" y="3564021"/>
              <a:ext cx="2521235" cy="492443"/>
            </a:xfrm>
            <a:prstGeom prst="rect">
              <a:avLst/>
            </a:prstGeom>
          </p:spPr>
          <p:txBody>
            <a:bodyPr wrap="square">
              <a:spAutoFit/>
            </a:bodyPr>
            <a:lstStyle/>
            <a:p>
              <a:pPr algn="ctr"/>
              <a:r>
                <a:rPr lang="en-CA" dirty="0">
                  <a:latin typeface="Calibri" panose="020F0502020204030204" pitchFamily="34" charset="0"/>
                  <a:cs typeface="Calibri" panose="020F0502020204030204" pitchFamily="34" charset="0"/>
                </a:rPr>
                <a:t>Off-site </a:t>
              </a:r>
            </a:p>
            <a:p>
              <a:pPr algn="ctr"/>
              <a:r>
                <a:rPr lang="en-CA" dirty="0">
                  <a:latin typeface="Calibri" panose="020F0502020204030204" pitchFamily="34" charset="0"/>
                  <a:cs typeface="Calibri" panose="020F0502020204030204" pitchFamily="34" charset="0"/>
                </a:rPr>
                <a:t>manufacturing</a:t>
              </a:r>
            </a:p>
          </p:txBody>
        </p:sp>
      </p:grpSp>
      <p:sp>
        <p:nvSpPr>
          <p:cNvPr id="30" name="Rectangle 29"/>
          <p:cNvSpPr/>
          <p:nvPr/>
        </p:nvSpPr>
        <p:spPr>
          <a:xfrm>
            <a:off x="528981" y="6493162"/>
            <a:ext cx="214161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Graphic, 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647916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20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245" y="211126"/>
            <a:ext cx="7904389" cy="719137"/>
          </a:xfrm>
        </p:spPr>
        <p:txBody>
          <a:bodyPr/>
          <a:lstStyle/>
          <a:p>
            <a:r>
              <a:rPr lang="en-CA" sz="2800" dirty="0"/>
              <a:t>Definition of BIM</a:t>
            </a:r>
            <a:endParaRPr lang="en-US" sz="2800" dirty="0"/>
          </a:p>
        </p:txBody>
      </p:sp>
      <p:sp>
        <p:nvSpPr>
          <p:cNvPr id="5" name="Content Placeholder 2"/>
          <p:cNvSpPr txBox="1">
            <a:spLocks/>
          </p:cNvSpPr>
          <p:nvPr/>
        </p:nvSpPr>
        <p:spPr bwMode="auto">
          <a:xfrm>
            <a:off x="701345" y="1280262"/>
            <a:ext cx="7211664" cy="1547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r>
              <a:rPr lang="en-CA" kern="0" dirty="0"/>
              <a:t>A Building Information Model is a “shared digital representation of physical and functional characteristics of any built objects (including buildings) which forms a reliable basis for decisions.” </a:t>
            </a:r>
            <a:r>
              <a:rPr lang="en-CA" sz="1800" kern="0" dirty="0"/>
              <a:t>ISO 29481</a:t>
            </a:r>
          </a:p>
          <a:p>
            <a:pPr marL="0" indent="0">
              <a:buNone/>
            </a:pPr>
            <a:endParaRPr lang="en-US" kern="0" dirty="0"/>
          </a:p>
        </p:txBody>
      </p:sp>
      <p:sp>
        <p:nvSpPr>
          <p:cNvPr id="7" name="Content Placeholder 2"/>
          <p:cNvSpPr txBox="1">
            <a:spLocks/>
          </p:cNvSpPr>
          <p:nvPr/>
        </p:nvSpPr>
        <p:spPr bwMode="auto">
          <a:xfrm>
            <a:off x="699803" y="3530944"/>
            <a:ext cx="7652359" cy="1467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r>
              <a:rPr lang="en-CA" kern="0" dirty="0"/>
              <a:t>In addition:</a:t>
            </a:r>
          </a:p>
          <a:p>
            <a:pPr marL="0" indent="0" defTabSz="538163">
              <a:buNone/>
            </a:pPr>
            <a:r>
              <a:rPr lang="en-CA" kern="0" dirty="0"/>
              <a:t>	The model can and should be maintained over the 	lifetime of the building to support maintenance, future 	renovations, extensions and other activities to generate 	the full potential over the lifetime of the building.</a:t>
            </a:r>
          </a:p>
          <a:p>
            <a:pPr marL="0" indent="0" defTabSz="538163">
              <a:buNone/>
            </a:pPr>
            <a:r>
              <a:rPr lang="en-CA" sz="1800" kern="0" dirty="0"/>
              <a:t>	</a:t>
            </a:r>
            <a:endParaRPr lang="en-US" kern="0" dirty="0"/>
          </a:p>
        </p:txBody>
      </p:sp>
      <p:sp>
        <p:nvSpPr>
          <p:cNvPr id="6" name="Rectangle 5"/>
          <p:cNvSpPr/>
          <p:nvPr/>
        </p:nvSpPr>
        <p:spPr>
          <a:xfrm>
            <a:off x="1217098" y="6474861"/>
            <a:ext cx="1817229" cy="307777"/>
          </a:xfrm>
          <a:prstGeom prst="rect">
            <a:avLst/>
          </a:prstGeom>
        </p:spPr>
        <p:txBody>
          <a:bodyPr wrap="none">
            <a:spAutoFit/>
          </a:bodyPr>
          <a:lstStyle/>
          <a:p>
            <a:r>
              <a:rPr lang="en-US" sz="1400" dirty="0">
                <a:latin typeface="Calibri" panose="020F0502020204030204" pitchFamily="34" charset="0"/>
                <a:cs typeface="Calibri" panose="020F0502020204030204" pitchFamily="34" charset="0"/>
              </a:rPr>
              <a:t>Author: ISO, Wimmers</a:t>
            </a:r>
            <a:endParaRPr lang="en-CA"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312769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4723" y="215593"/>
            <a:ext cx="7904389" cy="719137"/>
          </a:xfrm>
        </p:spPr>
        <p:txBody>
          <a:bodyPr/>
          <a:lstStyle/>
          <a:p>
            <a:r>
              <a:rPr lang="en-CA" sz="2800" dirty="0"/>
              <a:t>The BIM issue</a:t>
            </a:r>
            <a:endParaRPr lang="en-US" sz="2800" dirty="0"/>
          </a:p>
        </p:txBody>
      </p:sp>
      <p:sp>
        <p:nvSpPr>
          <p:cNvPr id="6" name="Content Placeholder 2"/>
          <p:cNvSpPr txBox="1">
            <a:spLocks/>
          </p:cNvSpPr>
          <p:nvPr/>
        </p:nvSpPr>
        <p:spPr bwMode="auto">
          <a:xfrm>
            <a:off x="707505" y="1286592"/>
            <a:ext cx="9382425" cy="1547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r>
              <a:rPr lang="en-CA" kern="0" dirty="0"/>
              <a:t>The output of the design </a:t>
            </a:r>
            <a:r>
              <a:rPr lang="en-CA" kern="0" dirty="0" smtClean="0"/>
              <a:t>are</a:t>
            </a:r>
            <a:r>
              <a:rPr lang="en-CA" kern="0" dirty="0" smtClean="0"/>
              <a:t> </a:t>
            </a:r>
            <a:r>
              <a:rPr lang="en-CA" kern="0" dirty="0"/>
              <a:t>not drawings! </a:t>
            </a:r>
          </a:p>
          <a:p>
            <a:r>
              <a:rPr lang="en-CA" kern="0" dirty="0"/>
              <a:t>It is the information </a:t>
            </a:r>
            <a:r>
              <a:rPr lang="en-CA" kern="0" dirty="0" smtClean="0"/>
              <a:t>presented </a:t>
            </a:r>
            <a:r>
              <a:rPr lang="en-CA" kern="0" dirty="0"/>
              <a:t>on or imbedded into the drawings. </a:t>
            </a:r>
            <a:endParaRPr lang="en-US" kern="0" dirty="0"/>
          </a:p>
        </p:txBody>
      </p:sp>
      <p:sp>
        <p:nvSpPr>
          <p:cNvPr id="3" name="Content Placeholder 2"/>
          <p:cNvSpPr>
            <a:spLocks noGrp="1"/>
          </p:cNvSpPr>
          <p:nvPr>
            <p:ph idx="1"/>
          </p:nvPr>
        </p:nvSpPr>
        <p:spPr>
          <a:xfrm>
            <a:off x="1214722" y="2627149"/>
            <a:ext cx="8572458" cy="1223037"/>
          </a:xfrm>
        </p:spPr>
        <p:txBody>
          <a:bodyPr/>
          <a:lstStyle/>
          <a:p>
            <a:pPr marL="0" indent="0">
              <a:buNone/>
            </a:pPr>
            <a:r>
              <a:rPr lang="en-CA" dirty="0"/>
              <a:t>The “drawings” are simply a tool to carry multiple layers of information models that support the design, the construction process, the commissioning and the operation, including potential alterations at any given time over the life time of the building.</a:t>
            </a:r>
          </a:p>
          <a:p>
            <a:pPr marL="0" indent="0">
              <a:buNone/>
            </a:pPr>
            <a:endParaRPr lang="en-US" dirty="0"/>
          </a:p>
        </p:txBody>
      </p:sp>
      <p:sp>
        <p:nvSpPr>
          <p:cNvPr id="7" name="Content Placeholder 2"/>
          <p:cNvSpPr txBox="1">
            <a:spLocks/>
          </p:cNvSpPr>
          <p:nvPr/>
        </p:nvSpPr>
        <p:spPr bwMode="auto">
          <a:xfrm>
            <a:off x="1214722" y="4397391"/>
            <a:ext cx="8099759" cy="122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03622" indent="-403622" algn="l" rtl="0" eaLnBrk="0" fontAlgn="base" hangingPunct="0">
              <a:spcBef>
                <a:spcPct val="20000"/>
              </a:spcBef>
              <a:spcAft>
                <a:spcPct val="0"/>
              </a:spcAft>
              <a:buClr>
                <a:srgbClr val="FCF004"/>
              </a:buClr>
              <a:buFont typeface="Wingdings" panose="05000000000000000000" pitchFamily="2" charset="2"/>
              <a:buChar char="§"/>
              <a:defRPr sz="1800">
                <a:solidFill>
                  <a:srgbClr val="4D4D4D"/>
                </a:solidFill>
                <a:latin typeface="Calibri" pitchFamily="34" charset="0"/>
                <a:ea typeface="MS PGothic" pitchFamily="34" charset="-128"/>
                <a:cs typeface="+mn-cs"/>
              </a:defRPr>
            </a:lvl1pPr>
            <a:lvl2pPr marL="557213" indent="-214313" algn="l" rtl="0" eaLnBrk="0" fontAlgn="base" hangingPunct="0">
              <a:spcBef>
                <a:spcPct val="20000"/>
              </a:spcBef>
              <a:spcAft>
                <a:spcPct val="0"/>
              </a:spcAft>
              <a:buClr>
                <a:srgbClr val="FCF004"/>
              </a:buClr>
              <a:buSzPct val="70000"/>
              <a:buFont typeface="Wingdings" panose="05000000000000000000" pitchFamily="2" charset="2"/>
              <a:buChar char="§"/>
              <a:defRPr sz="1500">
                <a:solidFill>
                  <a:srgbClr val="4D4D4D"/>
                </a:solidFill>
                <a:latin typeface="Calibri" pitchFamily="34" charset="0"/>
                <a:ea typeface="MS PGothic" pitchFamily="34" charset="-128"/>
              </a:defRPr>
            </a:lvl2pPr>
            <a:lvl3pPr marL="857250" indent="-171450" algn="l" rtl="0" eaLnBrk="0" fontAlgn="base" hangingPunct="0">
              <a:spcBef>
                <a:spcPct val="20000"/>
              </a:spcBef>
              <a:spcAft>
                <a:spcPct val="0"/>
              </a:spcAft>
              <a:buClr>
                <a:srgbClr val="FCF004"/>
              </a:buClr>
              <a:buFont typeface="Wingdings" panose="05000000000000000000" pitchFamily="2" charset="2"/>
              <a:buChar char="§"/>
              <a:defRPr sz="1800">
                <a:solidFill>
                  <a:srgbClr val="4D4D4D"/>
                </a:solidFill>
                <a:latin typeface="Calibri" pitchFamily="34" charset="0"/>
                <a:ea typeface="MS PGothic" pitchFamily="34" charset="-128"/>
              </a:defRPr>
            </a:lvl3pPr>
            <a:lvl4pPr marL="1200150" indent="-171450" algn="l" rtl="0" eaLnBrk="0" fontAlgn="base" hangingPunct="0">
              <a:spcBef>
                <a:spcPct val="20000"/>
              </a:spcBef>
              <a:spcAft>
                <a:spcPct val="0"/>
              </a:spcAft>
              <a:buClr>
                <a:srgbClr val="FCF004"/>
              </a:buClr>
              <a:buFont typeface="Wingdings" panose="05000000000000000000" pitchFamily="2" charset="2"/>
              <a:buChar char="§"/>
              <a:defRPr sz="1500">
                <a:solidFill>
                  <a:srgbClr val="4D4D4D"/>
                </a:solidFill>
                <a:latin typeface="Calibri" pitchFamily="34" charset="0"/>
                <a:ea typeface="MS PGothic" pitchFamily="34" charset="-128"/>
              </a:defRPr>
            </a:lvl4pPr>
            <a:lvl5pPr marL="1543050" indent="-171450" algn="l" rtl="0" eaLnBrk="0" fontAlgn="base" hangingPunct="0">
              <a:spcBef>
                <a:spcPct val="20000"/>
              </a:spcBef>
              <a:spcAft>
                <a:spcPct val="0"/>
              </a:spcAft>
              <a:buClr>
                <a:srgbClr val="FCF004"/>
              </a:buClr>
              <a:buFont typeface="Wingdings" panose="05000000000000000000" pitchFamily="2" charset="2"/>
              <a:buChar char="§"/>
              <a:defRPr sz="1500">
                <a:solidFill>
                  <a:srgbClr val="4D4D4D"/>
                </a:solidFill>
                <a:latin typeface="Calibri" pitchFamily="34" charset="0"/>
                <a:ea typeface="MS PGothic" pitchFamily="34" charset="-128"/>
              </a:defRPr>
            </a:lvl5pPr>
            <a:lvl6pPr marL="1885950" indent="-171450" algn="l" rtl="0" fontAlgn="base">
              <a:spcBef>
                <a:spcPct val="20000"/>
              </a:spcBef>
              <a:spcAft>
                <a:spcPct val="0"/>
              </a:spcAft>
              <a:buChar char="»"/>
              <a:defRPr sz="1500">
                <a:solidFill>
                  <a:schemeClr val="bg1"/>
                </a:solidFill>
                <a:latin typeface="+mn-lt"/>
              </a:defRPr>
            </a:lvl6pPr>
            <a:lvl7pPr marL="2228850" indent="-171450" algn="l" rtl="0" fontAlgn="base">
              <a:spcBef>
                <a:spcPct val="20000"/>
              </a:spcBef>
              <a:spcAft>
                <a:spcPct val="0"/>
              </a:spcAft>
              <a:buChar char="»"/>
              <a:defRPr sz="1500">
                <a:solidFill>
                  <a:schemeClr val="bg1"/>
                </a:solidFill>
                <a:latin typeface="+mn-lt"/>
              </a:defRPr>
            </a:lvl7pPr>
            <a:lvl8pPr marL="2571750" indent="-171450" algn="l" rtl="0" fontAlgn="base">
              <a:spcBef>
                <a:spcPct val="20000"/>
              </a:spcBef>
              <a:spcAft>
                <a:spcPct val="0"/>
              </a:spcAft>
              <a:buChar char="»"/>
              <a:defRPr sz="1500">
                <a:solidFill>
                  <a:schemeClr val="bg1"/>
                </a:solidFill>
                <a:latin typeface="+mn-lt"/>
              </a:defRPr>
            </a:lvl8pPr>
            <a:lvl9pPr marL="2914650" indent="-171450" algn="l" rtl="0" fontAlgn="base">
              <a:spcBef>
                <a:spcPct val="20000"/>
              </a:spcBef>
              <a:spcAft>
                <a:spcPct val="0"/>
              </a:spcAft>
              <a:buChar char="»"/>
              <a:defRPr sz="1500">
                <a:solidFill>
                  <a:schemeClr val="bg1"/>
                </a:solidFill>
                <a:latin typeface="+mn-lt"/>
              </a:defRPr>
            </a:lvl9pPr>
          </a:lstStyle>
          <a:p>
            <a:pPr marL="0" indent="0">
              <a:buNone/>
            </a:pPr>
            <a:r>
              <a:rPr lang="en-CA" sz="2400" kern="0" dirty="0"/>
              <a:t>BIM is not an absolute necessity for successful prefabrication, but it is very beneficial and saves costs!</a:t>
            </a:r>
          </a:p>
          <a:p>
            <a:pPr marL="0" indent="0">
              <a:buNone/>
            </a:pPr>
            <a:endParaRPr lang="en-US" sz="2400" kern="0" dirty="0"/>
          </a:p>
        </p:txBody>
      </p:sp>
      <p:sp>
        <p:nvSpPr>
          <p:cNvPr id="8" name="Rectangle 7"/>
          <p:cNvSpPr/>
          <p:nvPr/>
        </p:nvSpPr>
        <p:spPr>
          <a:xfrm>
            <a:off x="528981" y="6493162"/>
            <a:ext cx="149124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759319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Digital Project Delivery </a:t>
            </a:r>
            <a:r>
              <a:rPr lang="en-US" sz="2000" dirty="0"/>
              <a:t>and Integrated Project Delivery </a:t>
            </a:r>
          </a:p>
        </p:txBody>
      </p:sp>
      <p:pic>
        <p:nvPicPr>
          <p:cNvPr id="2050" name="Picture 2" descr="BUGA Wood Pavilion 2019 | Institute for Computational Design and  Construction | University of Stuttg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321833" y="1376363"/>
            <a:ext cx="3757613" cy="341709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17686" y="6495491"/>
            <a:ext cx="4122411"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Photos: ICD University of Stuttgart, </a:t>
            </a:r>
            <a:r>
              <a:rPr lang="en-US" sz="1400" dirty="0" err="1">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Jakob+MacFarlane</a:t>
            </a:r>
            <a:endParaRPr lang="en-CA" sz="1400" dirty="0">
              <a:solidFill>
                <a:schemeClr val="tx1">
                  <a:lumMod val="65000"/>
                  <a:lumOff val="35000"/>
                </a:schemeClr>
              </a:solidFill>
            </a:endParaRPr>
          </a:p>
        </p:txBody>
      </p:sp>
      <p:pic>
        <p:nvPicPr>
          <p:cNvPr id="4" name="Picture 2" descr="Pavilion Design Architects in 2020 | Moderne architektur, Architektur,  Pavillon desig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8838" y="1376363"/>
            <a:ext cx="2563690" cy="341709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chtung Kunst! FRAC Centre in Orléans von Jakob + MacFarlane - DETAIL -  Magazin für Architektur + Baudetail"/>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208045" y="1376362"/>
            <a:ext cx="4563268" cy="3417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088349"/>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grpSp>
        <p:nvGrpSpPr>
          <p:cNvPr id="5" name="Group 4">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6" name="Group 5">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1" name="TextBox 10">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chemeClr val="tx1">
                        <a:lumMod val="50000"/>
                        <a:lumOff val="50000"/>
                      </a:schemeClr>
                    </a:solidFill>
                  </a:rPr>
                  <a:t>Canadian</a:t>
                </a:r>
              </a:p>
              <a:p>
                <a:pPr>
                  <a:buClr>
                    <a:schemeClr val="tx1"/>
                  </a:buClr>
                </a:pPr>
                <a:r>
                  <a:rPr lang="en-US" sz="1067" dirty="0">
                    <a:solidFill>
                      <a:schemeClr val="tx1">
                        <a:lumMod val="50000"/>
                        <a:lumOff val="50000"/>
                      </a:schemeClr>
                    </a:solidFill>
                  </a:rPr>
                  <a:t>Wood</a:t>
                </a:r>
              </a:p>
              <a:p>
                <a:pPr>
                  <a:buClr>
                    <a:schemeClr val="tx1"/>
                  </a:buClr>
                </a:pPr>
                <a:r>
                  <a:rPr lang="en-US" sz="1067" dirty="0">
                    <a:solidFill>
                      <a:schemeClr val="tx1">
                        <a:lumMod val="50000"/>
                        <a:lumOff val="50000"/>
                      </a:schemeClr>
                    </a:solidFill>
                  </a:rPr>
                  <a:t>Council</a:t>
                </a:r>
                <a:endParaRPr lang="en-CA" sz="1067" dirty="0" err="1">
                  <a:solidFill>
                    <a:schemeClr val="tx1">
                      <a:lumMod val="50000"/>
                      <a:lumOff val="50000"/>
                    </a:schemeClr>
                  </a:solidFill>
                </a:endParaRPr>
              </a:p>
            </p:txBody>
          </p:sp>
          <p:sp>
            <p:nvSpPr>
              <p:cNvPr id="12" name="TextBox 11">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chemeClr val="tx1">
                        <a:lumMod val="50000"/>
                        <a:lumOff val="50000"/>
                      </a:schemeClr>
                    </a:solidFill>
                  </a:rPr>
                  <a:t>Conseil</a:t>
                </a:r>
              </a:p>
              <a:p>
                <a:pPr>
                  <a:buClr>
                    <a:schemeClr val="tx1"/>
                  </a:buClr>
                </a:pPr>
                <a:r>
                  <a:rPr lang="en-US" sz="1067" dirty="0" err="1">
                    <a:solidFill>
                      <a:schemeClr val="tx1">
                        <a:lumMod val="50000"/>
                        <a:lumOff val="50000"/>
                      </a:schemeClr>
                    </a:solidFill>
                  </a:rPr>
                  <a:t>canadien</a:t>
                </a:r>
                <a:endParaRPr lang="en-US" sz="1067" dirty="0">
                  <a:solidFill>
                    <a:schemeClr val="tx1">
                      <a:lumMod val="50000"/>
                      <a:lumOff val="50000"/>
                    </a:schemeClr>
                  </a:solidFill>
                </a:endParaRPr>
              </a:p>
              <a:p>
                <a:pPr>
                  <a:buClr>
                    <a:schemeClr val="tx1"/>
                  </a:buClr>
                </a:pPr>
                <a:r>
                  <a:rPr lang="en-US" sz="1067" dirty="0">
                    <a:solidFill>
                      <a:schemeClr val="tx1">
                        <a:lumMod val="50000"/>
                        <a:lumOff val="50000"/>
                      </a:schemeClr>
                    </a:solidFill>
                  </a:rPr>
                  <a:t>du </a:t>
                </a:r>
                <a:r>
                  <a:rPr lang="en-US" sz="1067" dirty="0" err="1">
                    <a:solidFill>
                      <a:schemeClr val="tx1">
                        <a:lumMod val="50000"/>
                        <a:lumOff val="50000"/>
                      </a:schemeClr>
                    </a:solidFill>
                  </a:rPr>
                  <a:t>bois</a:t>
                </a:r>
                <a:endParaRPr lang="en-CA" sz="1067" dirty="0" err="1">
                  <a:solidFill>
                    <a:schemeClr val="tx1">
                      <a:lumMod val="50000"/>
                      <a:lumOff val="50000"/>
                    </a:schemeClr>
                  </a:solidFill>
                </a:endParaRPr>
              </a:p>
            </p:txBody>
          </p:sp>
          <p:sp>
            <p:nvSpPr>
              <p:cNvPr id="13" name="Diagonal Stripe 12">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sp>
            <p:nvSpPr>
              <p:cNvPr id="14" name="Diagonal Stripe 13">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grpSp>
        <p:grpSp>
          <p:nvGrpSpPr>
            <p:cNvPr id="7" name="Group 6">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9" name="Rectangle 8">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sp>
            <p:nvSpPr>
              <p:cNvPr id="10" name="Rectangle 9">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grpSp>
        <p:pic>
          <p:nvPicPr>
            <p:cNvPr id="8" name="Picture 7"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
        <p:nvSpPr>
          <p:cNvPr id="15" name="Content Placeholder 2"/>
          <p:cNvSpPr txBox="1">
            <a:spLocks/>
          </p:cNvSpPr>
          <p:nvPr/>
        </p:nvSpPr>
        <p:spPr bwMode="auto">
          <a:xfrm>
            <a:off x="1341772" y="723972"/>
            <a:ext cx="8722934" cy="134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a:buClr>
                <a:srgbClr val="FEF202"/>
              </a:buClr>
              <a:defRPr/>
            </a:pPr>
            <a:r>
              <a:rPr lang="en-CA" sz="6600" b="1" kern="0" dirty="0">
                <a:solidFill>
                  <a:schemeClr val="tx1">
                    <a:lumMod val="65000"/>
                    <a:lumOff val="35000"/>
                  </a:schemeClr>
                </a:solidFill>
                <a:ea typeface="ＭＳ Ｐゴシック" pitchFamily="34" charset="-128"/>
              </a:rPr>
              <a:t>Influence on Product</a:t>
            </a:r>
          </a:p>
          <a:p>
            <a:r>
              <a:rPr lang="en-CA" b="1" i="1" dirty="0">
                <a:solidFill>
                  <a:schemeClr val="tx1">
                    <a:lumMod val="65000"/>
                    <a:lumOff val="35000"/>
                  </a:schemeClr>
                </a:solidFill>
              </a:rPr>
              <a:t>Objectives: </a:t>
            </a:r>
            <a:endParaRPr lang="en-US" sz="2000" dirty="0">
              <a:solidFill>
                <a:schemeClr val="tx1">
                  <a:lumMod val="65000"/>
                  <a:lumOff val="35000"/>
                </a:schemeClr>
              </a:solidFill>
            </a:endParaRPr>
          </a:p>
          <a:p>
            <a:pPr lvl="1"/>
            <a:r>
              <a:rPr lang="en-CA" dirty="0" smtClean="0">
                <a:solidFill>
                  <a:schemeClr val="tx1">
                    <a:lumMod val="65000"/>
                    <a:lumOff val="35000"/>
                  </a:schemeClr>
                </a:solidFill>
              </a:rPr>
              <a:t>Analyze q</a:t>
            </a:r>
            <a:r>
              <a:rPr lang="en-CA" dirty="0" smtClean="0">
                <a:solidFill>
                  <a:schemeClr val="tx1">
                    <a:lumMod val="65000"/>
                    <a:lumOff val="35000"/>
                  </a:schemeClr>
                </a:solidFill>
              </a:rPr>
              <a:t>ualitatively </a:t>
            </a:r>
            <a:r>
              <a:rPr lang="en-CA" dirty="0">
                <a:solidFill>
                  <a:schemeClr val="tx1">
                    <a:lumMod val="65000"/>
                    <a:lumOff val="35000"/>
                  </a:schemeClr>
                </a:solidFill>
              </a:rPr>
              <a:t>how off-site manufacturing leads to building science related assembly changes </a:t>
            </a:r>
          </a:p>
          <a:p>
            <a:pPr lvl="1"/>
            <a:r>
              <a:rPr lang="en-CA" dirty="0">
                <a:solidFill>
                  <a:schemeClr val="tx1">
                    <a:lumMod val="65000"/>
                    <a:lumOff val="35000"/>
                  </a:schemeClr>
                </a:solidFill>
              </a:rPr>
              <a:t>Discuss the changes in the procurement process and material flow</a:t>
            </a:r>
            <a:endParaRPr lang="en-US" dirty="0">
              <a:solidFill>
                <a:schemeClr val="tx1">
                  <a:lumMod val="65000"/>
                  <a:lumOff val="35000"/>
                </a:schemeClr>
              </a:solidFill>
            </a:endParaRPr>
          </a:p>
          <a:p>
            <a:pPr>
              <a:buClr>
                <a:srgbClr val="FEF202"/>
              </a:buClr>
              <a:defRPr/>
            </a:pPr>
            <a:endParaRPr lang="en-CA" sz="1600" b="1" kern="0" dirty="0">
              <a:solidFill>
                <a:schemeClr val="tx1">
                  <a:lumMod val="65000"/>
                  <a:lumOff val="35000"/>
                </a:schemeClr>
              </a:solidFill>
              <a:ea typeface="ＭＳ Ｐゴシック" pitchFamily="34" charset="-128"/>
            </a:endParaRPr>
          </a:p>
        </p:txBody>
      </p:sp>
    </p:spTree>
    <p:extLst>
      <p:ext uri="{BB962C8B-B14F-4D97-AF65-F5344CB8AC3E}">
        <p14:creationId xmlns:p14="http://schemas.microsoft.com/office/powerpoint/2010/main" val="205993825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Changes in Assemblies</a:t>
            </a:r>
          </a:p>
        </p:txBody>
      </p:sp>
      <p:sp>
        <p:nvSpPr>
          <p:cNvPr id="3" name="Content Placeholder 2"/>
          <p:cNvSpPr>
            <a:spLocks noGrp="1"/>
          </p:cNvSpPr>
          <p:nvPr>
            <p:ph idx="1"/>
          </p:nvPr>
        </p:nvSpPr>
        <p:spPr/>
        <p:txBody>
          <a:bodyPr/>
          <a:lstStyle/>
          <a:p>
            <a:pPr marL="0" indent="0">
              <a:buClr>
                <a:schemeClr val="tx2">
                  <a:lumMod val="50000"/>
                  <a:lumOff val="50000"/>
                </a:schemeClr>
              </a:buClr>
              <a:buNone/>
            </a:pPr>
            <a:r>
              <a:rPr lang="en-US" dirty="0"/>
              <a:t>The plywood issue:</a:t>
            </a:r>
          </a:p>
          <a:p>
            <a:pPr>
              <a:buClr>
                <a:schemeClr val="tx2">
                  <a:lumMod val="50000"/>
                  <a:lumOff val="50000"/>
                </a:schemeClr>
              </a:buClr>
              <a:buFont typeface="+mj-lt"/>
              <a:buAutoNum type="alphaLcParenR"/>
            </a:pPr>
            <a:r>
              <a:rPr lang="en-US" dirty="0"/>
              <a:t>Light frame construction needs something to handle lateral forces. Traditionally this is done with a sheet of plywood (or OSB)</a:t>
            </a:r>
          </a:p>
          <a:p>
            <a:pPr>
              <a:buClr>
                <a:schemeClr val="tx2">
                  <a:lumMod val="50000"/>
                  <a:lumOff val="50000"/>
                </a:schemeClr>
              </a:buClr>
              <a:buFont typeface="+mj-lt"/>
              <a:buAutoNum type="alphaLcParenR"/>
            </a:pPr>
            <a:r>
              <a:rPr lang="en-US" dirty="0"/>
              <a:t>12,7mm (1/2”) plywood is rated as a vapour retarder</a:t>
            </a:r>
          </a:p>
          <a:p>
            <a:pPr>
              <a:buClr>
                <a:schemeClr val="tx2">
                  <a:lumMod val="50000"/>
                  <a:lumOff val="50000"/>
                </a:schemeClr>
              </a:buClr>
              <a:buFont typeface="+mj-lt"/>
              <a:buAutoNum type="alphaLcParenR"/>
            </a:pPr>
            <a:r>
              <a:rPr lang="en-US" dirty="0"/>
              <a:t>Vapour retarders should always be on the inside (warm side) and are usually the same material as the airtight layer.</a:t>
            </a:r>
          </a:p>
          <a:p>
            <a:pPr>
              <a:buClr>
                <a:schemeClr val="tx2">
                  <a:lumMod val="50000"/>
                  <a:lumOff val="50000"/>
                </a:schemeClr>
              </a:buClr>
              <a:buFont typeface="+mj-lt"/>
              <a:buAutoNum type="alphaLcParenR"/>
            </a:pPr>
            <a:r>
              <a:rPr lang="en-US" dirty="0"/>
              <a:t>Because of the assembly sequence in on-site construction, plywood was traditionally installed on the outside of the insulated building envelope</a:t>
            </a:r>
          </a:p>
          <a:p>
            <a:pPr>
              <a:buClr>
                <a:schemeClr val="tx2">
                  <a:lumMod val="50000"/>
                  <a:lumOff val="50000"/>
                </a:schemeClr>
              </a:buClr>
              <a:buFont typeface="+mj-lt"/>
              <a:buAutoNum type="alphaLcParenR"/>
            </a:pPr>
            <a:r>
              <a:rPr lang="en-US" dirty="0"/>
              <a:t>Installed on the outside (cold side, layer e. on next slide) plywood triggers increased vapour pressure, potentially above saturation pressure and consequently condensation</a:t>
            </a:r>
          </a:p>
          <a:p>
            <a:pPr marL="914400" lvl="1" indent="-457200">
              <a:buClr>
                <a:schemeClr val="tx2">
                  <a:lumMod val="50000"/>
                  <a:lumOff val="50000"/>
                </a:schemeClr>
              </a:buClr>
              <a:buFont typeface="+mj-lt"/>
              <a:buAutoNum type="alphaLcParenR"/>
            </a:pPr>
            <a:endParaRPr lang="en-US" dirty="0"/>
          </a:p>
        </p:txBody>
      </p:sp>
      <p:sp>
        <p:nvSpPr>
          <p:cNvPr id="4" name="Rectangle 3"/>
          <p:cNvSpPr/>
          <p:nvPr/>
        </p:nvSpPr>
        <p:spPr>
          <a:xfrm>
            <a:off x="528981" y="6493162"/>
            <a:ext cx="149124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15838288"/>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Changes in Assemblies</a:t>
            </a:r>
          </a:p>
        </p:txBody>
      </p:sp>
      <p:sp>
        <p:nvSpPr>
          <p:cNvPr id="3" name="Content Placeholder 2"/>
          <p:cNvSpPr>
            <a:spLocks noGrp="1"/>
          </p:cNvSpPr>
          <p:nvPr>
            <p:ph idx="1"/>
          </p:nvPr>
        </p:nvSpPr>
        <p:spPr>
          <a:xfrm>
            <a:off x="659414" y="1253834"/>
            <a:ext cx="8286275" cy="4114800"/>
          </a:xfrm>
        </p:spPr>
        <p:txBody>
          <a:bodyPr/>
          <a:lstStyle/>
          <a:p>
            <a:pPr marL="0" indent="0">
              <a:buClr>
                <a:schemeClr val="tx2">
                  <a:lumMod val="50000"/>
                  <a:lumOff val="50000"/>
                </a:schemeClr>
              </a:buClr>
              <a:buNone/>
            </a:pPr>
            <a:r>
              <a:rPr lang="en-US" dirty="0"/>
              <a:t>The plywood </a:t>
            </a:r>
            <a:r>
              <a:rPr lang="en-US" dirty="0" smtClean="0"/>
              <a:t>issue (continue):</a:t>
            </a:r>
            <a:endParaRPr lang="en-US" dirty="0"/>
          </a:p>
          <a:p>
            <a:pPr lvl="0">
              <a:buClrTx/>
              <a:buFont typeface="+mj-lt"/>
              <a:buAutoNum type="alphaLcParenR" startAt="6"/>
            </a:pPr>
            <a:r>
              <a:rPr lang="en-CA" dirty="0" smtClean="0"/>
              <a:t>This</a:t>
            </a:r>
            <a:r>
              <a:rPr lang="en-CA" dirty="0"/>
              <a:t>, combined with a lack of airtightness on the inside, became over time (decades) an added risk to common construction</a:t>
            </a:r>
          </a:p>
          <a:p>
            <a:pPr>
              <a:buClr>
                <a:schemeClr val="tx2">
                  <a:lumMod val="50000"/>
                  <a:lumOff val="50000"/>
                </a:schemeClr>
              </a:buClr>
              <a:buFont typeface="+mj-lt"/>
              <a:buAutoNum type="alphaLcParenR" startAt="6"/>
            </a:pPr>
            <a:r>
              <a:rPr lang="en-US" dirty="0" smtClean="0"/>
              <a:t>Off-site </a:t>
            </a:r>
            <a:r>
              <a:rPr lang="en-US" dirty="0"/>
              <a:t>construction opens up a more science based decision, where the plywood (vapour retarder) should be located</a:t>
            </a:r>
          </a:p>
          <a:p>
            <a:pPr>
              <a:buClr>
                <a:schemeClr val="tx2">
                  <a:lumMod val="50000"/>
                  <a:lumOff val="50000"/>
                </a:schemeClr>
              </a:buClr>
              <a:buFont typeface="+mj-lt"/>
              <a:buAutoNum type="alphaLcParenR" startAt="6"/>
            </a:pPr>
            <a:r>
              <a:rPr lang="en-US" dirty="0"/>
              <a:t>Plywood (or OSB) can take lateral forces but is also excellent as air barrier (needs to be taped) and vapour retarder</a:t>
            </a:r>
          </a:p>
          <a:p>
            <a:pPr>
              <a:buClr>
                <a:schemeClr val="tx2">
                  <a:lumMod val="50000"/>
                  <a:lumOff val="50000"/>
                </a:schemeClr>
              </a:buClr>
              <a:buFont typeface="+mj-lt"/>
              <a:buAutoNum type="alphaLcParenR" startAt="6"/>
            </a:pPr>
            <a:r>
              <a:rPr lang="en-US" dirty="0"/>
              <a:t>Using plywood on the warm side (layer c.) is much safer</a:t>
            </a:r>
          </a:p>
          <a:p>
            <a:pPr>
              <a:buClr>
                <a:schemeClr val="tx2">
                  <a:lumMod val="50000"/>
                  <a:lumOff val="50000"/>
                </a:schemeClr>
              </a:buClr>
              <a:buFont typeface="+mj-lt"/>
              <a:buAutoNum type="alphaLcParenR" startAt="6"/>
            </a:pPr>
            <a:r>
              <a:rPr lang="en-US" dirty="0"/>
              <a:t>Assuming an installation layer is introduced (layer b.) and special grommets are used to achieve airtightness, plywood can now fulfill 3 different functions at once</a:t>
            </a:r>
          </a:p>
        </p:txBody>
      </p:sp>
      <p:sp>
        <p:nvSpPr>
          <p:cNvPr id="37" name="Rectangle 36"/>
          <p:cNvSpPr/>
          <p:nvPr/>
        </p:nvSpPr>
        <p:spPr>
          <a:xfrm>
            <a:off x="9125520" y="1721399"/>
            <a:ext cx="442912" cy="1716087"/>
          </a:xfrm>
          <a:prstGeom prst="rect">
            <a:avLst/>
          </a:prstGeom>
          <a:solidFill>
            <a:srgbClr val="E7DC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8" name="Rectangle 37"/>
          <p:cNvSpPr/>
          <p:nvPr/>
        </p:nvSpPr>
        <p:spPr>
          <a:xfrm>
            <a:off x="10908973" y="1716636"/>
            <a:ext cx="53976" cy="1716088"/>
          </a:xfrm>
          <a:prstGeom prst="rect">
            <a:avLst/>
          </a:prstGeom>
          <a:solidFill>
            <a:srgbClr val="73819D"/>
          </a:solidFill>
          <a:ln w="127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9" name="Rectangle 38"/>
          <p:cNvSpPr/>
          <p:nvPr/>
        </p:nvSpPr>
        <p:spPr>
          <a:xfrm>
            <a:off x="9620820" y="1716636"/>
            <a:ext cx="1001712" cy="1720850"/>
          </a:xfrm>
          <a:prstGeom prst="rect">
            <a:avLst/>
          </a:prstGeom>
          <a:solidFill>
            <a:srgbClr val="E7DC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40" name="Rectangle 39"/>
          <p:cNvSpPr/>
          <p:nvPr/>
        </p:nvSpPr>
        <p:spPr>
          <a:xfrm>
            <a:off x="9623995" y="1908723"/>
            <a:ext cx="990600" cy="233362"/>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41" name="Curved Connector 40"/>
          <p:cNvCxnSpPr/>
          <p:nvPr/>
        </p:nvCxnSpPr>
        <p:spPr>
          <a:xfrm flipV="1">
            <a:off x="8687371" y="2615160"/>
            <a:ext cx="871537" cy="247650"/>
          </a:xfrm>
          <a:prstGeom prst="curved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10744492" y="1930948"/>
            <a:ext cx="152400" cy="234950"/>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43" name="Rectangle 42"/>
          <p:cNvSpPr/>
          <p:nvPr/>
        </p:nvSpPr>
        <p:spPr>
          <a:xfrm>
            <a:off x="9130282" y="1930948"/>
            <a:ext cx="431800" cy="234950"/>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44" name="Rectangle 43"/>
          <p:cNvSpPr/>
          <p:nvPr/>
        </p:nvSpPr>
        <p:spPr>
          <a:xfrm>
            <a:off x="9057258" y="1721399"/>
            <a:ext cx="53975" cy="17160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45" name="Straight Connector 44"/>
          <p:cNvCxnSpPr/>
          <p:nvPr/>
        </p:nvCxnSpPr>
        <p:spPr>
          <a:xfrm flipH="1">
            <a:off x="9621854" y="1737273"/>
            <a:ext cx="4762" cy="1700212"/>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0731793" y="1724573"/>
            <a:ext cx="9525" cy="1712912"/>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47" name="Curved Connector 46"/>
          <p:cNvCxnSpPr/>
          <p:nvPr/>
        </p:nvCxnSpPr>
        <p:spPr>
          <a:xfrm rot="10800000">
            <a:off x="10722267" y="2934250"/>
            <a:ext cx="641350" cy="161925"/>
          </a:xfrm>
          <a:prstGeom prst="curvedConnector3">
            <a:avLst>
              <a:gd name="adj1" fmla="val 5000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urved Connector 47"/>
          <p:cNvCxnSpPr/>
          <p:nvPr/>
        </p:nvCxnSpPr>
        <p:spPr>
          <a:xfrm rot="10800000">
            <a:off x="10727030" y="3086650"/>
            <a:ext cx="641350" cy="161925"/>
          </a:xfrm>
          <a:prstGeom prst="curvedConnector3">
            <a:avLst>
              <a:gd name="adj1" fmla="val 5000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urved Connector 48"/>
          <p:cNvCxnSpPr/>
          <p:nvPr/>
        </p:nvCxnSpPr>
        <p:spPr>
          <a:xfrm rot="10800000">
            <a:off x="10714331" y="3239050"/>
            <a:ext cx="642937" cy="161925"/>
          </a:xfrm>
          <a:prstGeom prst="curvedConnector3">
            <a:avLst>
              <a:gd name="adj1" fmla="val 5000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urved Connector 49"/>
          <p:cNvCxnSpPr/>
          <p:nvPr/>
        </p:nvCxnSpPr>
        <p:spPr>
          <a:xfrm flipV="1">
            <a:off x="8684196" y="2764385"/>
            <a:ext cx="871537" cy="249238"/>
          </a:xfrm>
          <a:prstGeom prst="curved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urved Connector 50"/>
          <p:cNvCxnSpPr/>
          <p:nvPr/>
        </p:nvCxnSpPr>
        <p:spPr>
          <a:xfrm flipV="1">
            <a:off x="8682607" y="2919960"/>
            <a:ext cx="871538" cy="247650"/>
          </a:xfrm>
          <a:prstGeom prst="curved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9555734" y="1709801"/>
            <a:ext cx="58737" cy="1739900"/>
          </a:xfrm>
          <a:prstGeom prst="rect">
            <a:avLst/>
          </a:prstGeom>
          <a:solidFill>
            <a:srgbClr val="8571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53" name="Rectangle 52"/>
          <p:cNvSpPr/>
          <p:nvPr/>
        </p:nvSpPr>
        <p:spPr>
          <a:xfrm>
            <a:off x="10617770" y="1721399"/>
            <a:ext cx="106362" cy="1716087"/>
          </a:xfrm>
          <a:prstGeom prst="rect">
            <a:avLst/>
          </a:prstGeom>
          <a:solidFill>
            <a:srgbClr val="AA956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54" name="TextBox 53"/>
          <p:cNvSpPr txBox="1"/>
          <p:nvPr/>
        </p:nvSpPr>
        <p:spPr>
          <a:xfrm>
            <a:off x="9021798" y="3494635"/>
            <a:ext cx="2457698" cy="307777"/>
          </a:xfrm>
          <a:prstGeom prst="rect">
            <a:avLst/>
          </a:prstGeom>
          <a:noFill/>
        </p:spPr>
        <p:txBody>
          <a:bodyPr wrap="square" rtlCol="0">
            <a:spAutoFit/>
          </a:bodyPr>
          <a:lstStyle/>
          <a:p>
            <a:r>
              <a:rPr lang="en-CA" sz="1400" dirty="0">
                <a:latin typeface="Calibri" panose="020F0502020204030204" pitchFamily="34" charset="0"/>
                <a:cs typeface="Calibri" panose="020F0502020204030204" pitchFamily="34" charset="0"/>
              </a:rPr>
              <a:t>Assembly 1)</a:t>
            </a:r>
          </a:p>
        </p:txBody>
      </p:sp>
      <p:sp>
        <p:nvSpPr>
          <p:cNvPr id="55" name="Rectangle 54"/>
          <p:cNvSpPr/>
          <p:nvPr/>
        </p:nvSpPr>
        <p:spPr>
          <a:xfrm>
            <a:off x="9136605" y="3979640"/>
            <a:ext cx="442912" cy="1716087"/>
          </a:xfrm>
          <a:prstGeom prst="rect">
            <a:avLst/>
          </a:prstGeom>
          <a:solidFill>
            <a:srgbClr val="E7DC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56" name="Rectangle 55"/>
          <p:cNvSpPr/>
          <p:nvPr/>
        </p:nvSpPr>
        <p:spPr>
          <a:xfrm>
            <a:off x="10916311" y="3974877"/>
            <a:ext cx="53976" cy="1716088"/>
          </a:xfrm>
          <a:prstGeom prst="rect">
            <a:avLst/>
          </a:prstGeom>
          <a:solidFill>
            <a:srgbClr val="73819D"/>
          </a:solidFill>
          <a:ln w="127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58" name="Rectangle 57"/>
          <p:cNvSpPr/>
          <p:nvPr/>
        </p:nvSpPr>
        <p:spPr>
          <a:xfrm>
            <a:off x="9655444" y="3974877"/>
            <a:ext cx="1076941" cy="1716089"/>
          </a:xfrm>
          <a:prstGeom prst="rect">
            <a:avLst/>
          </a:prstGeom>
          <a:solidFill>
            <a:srgbClr val="CFC2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60" name="Curved Connector 59"/>
          <p:cNvCxnSpPr/>
          <p:nvPr/>
        </p:nvCxnSpPr>
        <p:spPr>
          <a:xfrm flipV="1">
            <a:off x="8698456" y="4873401"/>
            <a:ext cx="871537" cy="247650"/>
          </a:xfrm>
          <a:prstGeom prst="curved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10751830" y="4189189"/>
            <a:ext cx="152400" cy="234950"/>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62" name="Rectangle 61"/>
          <p:cNvSpPr/>
          <p:nvPr/>
        </p:nvSpPr>
        <p:spPr>
          <a:xfrm>
            <a:off x="9141367" y="4189189"/>
            <a:ext cx="431800" cy="234950"/>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63" name="Rectangle 62"/>
          <p:cNvSpPr/>
          <p:nvPr/>
        </p:nvSpPr>
        <p:spPr>
          <a:xfrm>
            <a:off x="9068343" y="3979640"/>
            <a:ext cx="53975" cy="17160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64" name="Straight Connector 63"/>
          <p:cNvCxnSpPr/>
          <p:nvPr/>
        </p:nvCxnSpPr>
        <p:spPr>
          <a:xfrm flipH="1">
            <a:off x="9641544" y="3995514"/>
            <a:ext cx="4762" cy="1700212"/>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10739131" y="3982814"/>
            <a:ext cx="9525" cy="1712912"/>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66" name="Curved Connector 65"/>
          <p:cNvCxnSpPr/>
          <p:nvPr/>
        </p:nvCxnSpPr>
        <p:spPr>
          <a:xfrm rot="10800000">
            <a:off x="10729605" y="5192491"/>
            <a:ext cx="641350" cy="161925"/>
          </a:xfrm>
          <a:prstGeom prst="curvedConnector3">
            <a:avLst>
              <a:gd name="adj1" fmla="val 5000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7" name="Curved Connector 66"/>
          <p:cNvCxnSpPr/>
          <p:nvPr/>
        </p:nvCxnSpPr>
        <p:spPr>
          <a:xfrm rot="10800000">
            <a:off x="10734368" y="5344891"/>
            <a:ext cx="641350" cy="161925"/>
          </a:xfrm>
          <a:prstGeom prst="curvedConnector3">
            <a:avLst>
              <a:gd name="adj1" fmla="val 5000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8" name="Curved Connector 67"/>
          <p:cNvCxnSpPr/>
          <p:nvPr/>
        </p:nvCxnSpPr>
        <p:spPr>
          <a:xfrm rot="10800000">
            <a:off x="10721669" y="5497291"/>
            <a:ext cx="642937" cy="161925"/>
          </a:xfrm>
          <a:prstGeom prst="curvedConnector3">
            <a:avLst>
              <a:gd name="adj1" fmla="val 5000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9" name="Curved Connector 68"/>
          <p:cNvCxnSpPr/>
          <p:nvPr/>
        </p:nvCxnSpPr>
        <p:spPr>
          <a:xfrm flipV="1">
            <a:off x="8695281" y="5022626"/>
            <a:ext cx="871537" cy="249238"/>
          </a:xfrm>
          <a:prstGeom prst="curved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Curved Connector 69"/>
          <p:cNvCxnSpPr/>
          <p:nvPr/>
        </p:nvCxnSpPr>
        <p:spPr>
          <a:xfrm flipV="1">
            <a:off x="8693692" y="5178201"/>
            <a:ext cx="871538" cy="247650"/>
          </a:xfrm>
          <a:prstGeom prst="curved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9573478" y="3974876"/>
            <a:ext cx="58737" cy="1739900"/>
          </a:xfrm>
          <a:prstGeom prst="rect">
            <a:avLst/>
          </a:prstGeom>
          <a:solidFill>
            <a:srgbClr val="8571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73" name="TextBox 72"/>
          <p:cNvSpPr txBox="1"/>
          <p:nvPr/>
        </p:nvSpPr>
        <p:spPr>
          <a:xfrm>
            <a:off x="8979640" y="5764461"/>
            <a:ext cx="2457698" cy="307777"/>
          </a:xfrm>
          <a:prstGeom prst="rect">
            <a:avLst/>
          </a:prstGeom>
          <a:noFill/>
        </p:spPr>
        <p:txBody>
          <a:bodyPr wrap="square" rtlCol="0">
            <a:spAutoFit/>
          </a:bodyPr>
          <a:lstStyle/>
          <a:p>
            <a:r>
              <a:rPr lang="en-CA" sz="1400" dirty="0">
                <a:latin typeface="Calibri" panose="020F0502020204030204" pitchFamily="34" charset="0"/>
                <a:cs typeface="Calibri" panose="020F0502020204030204" pitchFamily="34" charset="0"/>
              </a:rPr>
              <a:t>Assembly 2)</a:t>
            </a:r>
          </a:p>
        </p:txBody>
      </p:sp>
      <p:sp>
        <p:nvSpPr>
          <p:cNvPr id="74" name="TextBox 73"/>
          <p:cNvSpPr txBox="1"/>
          <p:nvPr/>
        </p:nvSpPr>
        <p:spPr>
          <a:xfrm>
            <a:off x="8892026" y="1164896"/>
            <a:ext cx="466987" cy="307777"/>
          </a:xfrm>
          <a:prstGeom prst="rect">
            <a:avLst/>
          </a:prstGeom>
          <a:noFill/>
        </p:spPr>
        <p:txBody>
          <a:bodyPr wrap="square" rtlCol="0">
            <a:spAutoFit/>
          </a:bodyPr>
          <a:lstStyle/>
          <a:p>
            <a:r>
              <a:rPr lang="en-CA" sz="1400" dirty="0">
                <a:latin typeface="Calibri" panose="020F0502020204030204" pitchFamily="34" charset="0"/>
                <a:cs typeface="Calibri" panose="020F0502020204030204" pitchFamily="34" charset="0"/>
              </a:rPr>
              <a:t>a</a:t>
            </a:r>
          </a:p>
        </p:txBody>
      </p:sp>
      <p:sp>
        <p:nvSpPr>
          <p:cNvPr id="75" name="TextBox 74"/>
          <p:cNvSpPr txBox="1"/>
          <p:nvPr/>
        </p:nvSpPr>
        <p:spPr>
          <a:xfrm>
            <a:off x="9164133" y="1169517"/>
            <a:ext cx="466987" cy="307777"/>
          </a:xfrm>
          <a:prstGeom prst="rect">
            <a:avLst/>
          </a:prstGeom>
          <a:noFill/>
        </p:spPr>
        <p:txBody>
          <a:bodyPr wrap="square" rtlCol="0">
            <a:spAutoFit/>
          </a:bodyPr>
          <a:lstStyle/>
          <a:p>
            <a:r>
              <a:rPr lang="en-CA" sz="1400" dirty="0">
                <a:latin typeface="Calibri" panose="020F0502020204030204" pitchFamily="34" charset="0"/>
                <a:cs typeface="Calibri" panose="020F0502020204030204" pitchFamily="34" charset="0"/>
              </a:rPr>
              <a:t>b</a:t>
            </a:r>
          </a:p>
        </p:txBody>
      </p:sp>
      <p:sp>
        <p:nvSpPr>
          <p:cNvPr id="76" name="TextBox 75"/>
          <p:cNvSpPr txBox="1"/>
          <p:nvPr/>
        </p:nvSpPr>
        <p:spPr>
          <a:xfrm>
            <a:off x="9468399" y="1167137"/>
            <a:ext cx="466987" cy="307777"/>
          </a:xfrm>
          <a:prstGeom prst="rect">
            <a:avLst/>
          </a:prstGeom>
          <a:noFill/>
        </p:spPr>
        <p:txBody>
          <a:bodyPr wrap="square" rtlCol="0">
            <a:spAutoFit/>
          </a:bodyPr>
          <a:lstStyle/>
          <a:p>
            <a:r>
              <a:rPr lang="en-CA" sz="1400" dirty="0">
                <a:latin typeface="Calibri" panose="020F0502020204030204" pitchFamily="34" charset="0"/>
                <a:cs typeface="Calibri" panose="020F0502020204030204" pitchFamily="34" charset="0"/>
              </a:rPr>
              <a:t>c</a:t>
            </a:r>
          </a:p>
        </p:txBody>
      </p:sp>
      <p:sp>
        <p:nvSpPr>
          <p:cNvPr id="77" name="TextBox 76"/>
          <p:cNvSpPr txBox="1"/>
          <p:nvPr/>
        </p:nvSpPr>
        <p:spPr>
          <a:xfrm>
            <a:off x="9933612" y="1164985"/>
            <a:ext cx="466987" cy="307777"/>
          </a:xfrm>
          <a:prstGeom prst="rect">
            <a:avLst/>
          </a:prstGeom>
          <a:noFill/>
        </p:spPr>
        <p:txBody>
          <a:bodyPr wrap="square" rtlCol="0">
            <a:spAutoFit/>
          </a:bodyPr>
          <a:lstStyle/>
          <a:p>
            <a:r>
              <a:rPr lang="en-CA" sz="1400" dirty="0">
                <a:latin typeface="Calibri" panose="020F0502020204030204" pitchFamily="34" charset="0"/>
                <a:cs typeface="Calibri" panose="020F0502020204030204" pitchFamily="34" charset="0"/>
              </a:rPr>
              <a:t>d</a:t>
            </a:r>
          </a:p>
        </p:txBody>
      </p:sp>
      <p:sp>
        <p:nvSpPr>
          <p:cNvPr id="78" name="TextBox 77"/>
          <p:cNvSpPr txBox="1"/>
          <p:nvPr/>
        </p:nvSpPr>
        <p:spPr>
          <a:xfrm>
            <a:off x="10675479" y="1164895"/>
            <a:ext cx="466987" cy="307777"/>
          </a:xfrm>
          <a:prstGeom prst="rect">
            <a:avLst/>
          </a:prstGeom>
          <a:noFill/>
        </p:spPr>
        <p:txBody>
          <a:bodyPr wrap="square" rtlCol="0">
            <a:spAutoFit/>
          </a:bodyPr>
          <a:lstStyle/>
          <a:p>
            <a:r>
              <a:rPr lang="en-CA" sz="1400" dirty="0">
                <a:latin typeface="Calibri" panose="020F0502020204030204" pitchFamily="34" charset="0"/>
                <a:cs typeface="Calibri" panose="020F0502020204030204" pitchFamily="34" charset="0"/>
              </a:rPr>
              <a:t>d</a:t>
            </a:r>
          </a:p>
        </p:txBody>
      </p:sp>
      <p:sp>
        <p:nvSpPr>
          <p:cNvPr id="79" name="TextBox 78"/>
          <p:cNvSpPr txBox="1"/>
          <p:nvPr/>
        </p:nvSpPr>
        <p:spPr>
          <a:xfrm>
            <a:off x="10522347" y="1168889"/>
            <a:ext cx="466987" cy="307777"/>
          </a:xfrm>
          <a:prstGeom prst="rect">
            <a:avLst/>
          </a:prstGeom>
          <a:noFill/>
        </p:spPr>
        <p:txBody>
          <a:bodyPr wrap="square" rtlCol="0">
            <a:spAutoFit/>
          </a:bodyPr>
          <a:lstStyle/>
          <a:p>
            <a:r>
              <a:rPr lang="en-CA" sz="1400" dirty="0">
                <a:latin typeface="Calibri" panose="020F0502020204030204" pitchFamily="34" charset="0"/>
                <a:cs typeface="Calibri" panose="020F0502020204030204" pitchFamily="34" charset="0"/>
              </a:rPr>
              <a:t>e</a:t>
            </a:r>
          </a:p>
        </p:txBody>
      </p:sp>
      <p:sp>
        <p:nvSpPr>
          <p:cNvPr id="80" name="TextBox 79"/>
          <p:cNvSpPr txBox="1"/>
          <p:nvPr/>
        </p:nvSpPr>
        <p:spPr>
          <a:xfrm>
            <a:off x="10832407" y="1159864"/>
            <a:ext cx="466987" cy="307777"/>
          </a:xfrm>
          <a:prstGeom prst="rect">
            <a:avLst/>
          </a:prstGeom>
          <a:noFill/>
        </p:spPr>
        <p:txBody>
          <a:bodyPr wrap="square" rtlCol="0">
            <a:spAutoFit/>
          </a:bodyPr>
          <a:lstStyle/>
          <a:p>
            <a:r>
              <a:rPr lang="en-CA" sz="1400" dirty="0">
                <a:latin typeface="Calibri" panose="020F0502020204030204" pitchFamily="34" charset="0"/>
                <a:cs typeface="Calibri" panose="020F0502020204030204" pitchFamily="34" charset="0"/>
              </a:rPr>
              <a:t>f</a:t>
            </a:r>
          </a:p>
        </p:txBody>
      </p:sp>
      <p:cxnSp>
        <p:nvCxnSpPr>
          <p:cNvPr id="81" name="Straight Connector 80"/>
          <p:cNvCxnSpPr>
            <a:stCxn id="52" idx="0"/>
            <a:endCxn id="52" idx="2"/>
          </p:cNvCxnSpPr>
          <p:nvPr/>
        </p:nvCxnSpPr>
        <p:spPr>
          <a:xfrm>
            <a:off x="9585103" y="1709801"/>
            <a:ext cx="0" cy="1739900"/>
          </a:xfrm>
          <a:prstGeom prst="line">
            <a:avLst/>
          </a:prstGeom>
          <a:ln w="1905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9622360" y="3961925"/>
            <a:ext cx="0" cy="1739900"/>
          </a:xfrm>
          <a:prstGeom prst="line">
            <a:avLst/>
          </a:prstGeom>
          <a:ln w="1905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83" name="Oval 82"/>
          <p:cNvSpPr/>
          <p:nvPr/>
        </p:nvSpPr>
        <p:spPr>
          <a:xfrm>
            <a:off x="9131522" y="2214709"/>
            <a:ext cx="442115" cy="45111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4" name="Oval 83"/>
          <p:cNvSpPr/>
          <p:nvPr/>
        </p:nvSpPr>
        <p:spPr>
          <a:xfrm>
            <a:off x="9391607" y="3018385"/>
            <a:ext cx="127499" cy="130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5" name="Oval 84"/>
          <p:cNvSpPr/>
          <p:nvPr/>
        </p:nvSpPr>
        <p:spPr>
          <a:xfrm>
            <a:off x="9394613" y="3237377"/>
            <a:ext cx="127499" cy="130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6" name="Oval 85"/>
          <p:cNvSpPr/>
          <p:nvPr/>
        </p:nvSpPr>
        <p:spPr>
          <a:xfrm>
            <a:off x="9413571" y="4507434"/>
            <a:ext cx="127499" cy="130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7" name="Oval 86"/>
          <p:cNvSpPr/>
          <p:nvPr/>
        </p:nvSpPr>
        <p:spPr>
          <a:xfrm>
            <a:off x="9257972" y="5292995"/>
            <a:ext cx="290341" cy="2962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8" name="Rectangle 87"/>
          <p:cNvSpPr/>
          <p:nvPr/>
        </p:nvSpPr>
        <p:spPr>
          <a:xfrm>
            <a:off x="528981" y="6493162"/>
            <a:ext cx="214161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Graphic, 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846693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4"/>
                                        </p:tgtEl>
                                        <p:attrNameLst>
                                          <p:attrName>style.visibility</p:attrName>
                                        </p:attrNameLst>
                                      </p:cBhvr>
                                      <p:to>
                                        <p:strVal val="visible"/>
                                      </p:to>
                                    </p:set>
                                    <p:animEffect transition="in" filter="fade">
                                      <p:cBhvr>
                                        <p:cTn id="10" dur="500"/>
                                        <p:tgtEl>
                                          <p:spTgt spid="8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3"/>
                                        </p:tgtEl>
                                        <p:attrNameLst>
                                          <p:attrName>style.visibility</p:attrName>
                                        </p:attrNameLst>
                                      </p:cBhvr>
                                      <p:to>
                                        <p:strVal val="visible"/>
                                      </p:to>
                                    </p:set>
                                    <p:animEffect transition="in" filter="fade">
                                      <p:cBhvr>
                                        <p:cTn id="13" dur="500"/>
                                        <p:tgtEl>
                                          <p:spTgt spid="8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6"/>
                                        </p:tgtEl>
                                        <p:attrNameLst>
                                          <p:attrName>style.visibility</p:attrName>
                                        </p:attrNameLst>
                                      </p:cBhvr>
                                      <p:to>
                                        <p:strVal val="visible"/>
                                      </p:to>
                                    </p:set>
                                    <p:animEffect transition="in" filter="fade">
                                      <p:cBhvr>
                                        <p:cTn id="16" dur="500"/>
                                        <p:tgtEl>
                                          <p:spTgt spid="8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7"/>
                                        </p:tgtEl>
                                        <p:attrNameLst>
                                          <p:attrName>style.visibility</p:attrName>
                                        </p:attrNameLst>
                                      </p:cBhvr>
                                      <p:to>
                                        <p:strVal val="visible"/>
                                      </p:to>
                                    </p:set>
                                    <p:animEffect transition="in" filter="fade">
                                      <p:cBhvr>
                                        <p:cTn id="19"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4" grpId="0" animBg="1"/>
      <p:bldP spid="85" grpId="0" animBg="1"/>
      <p:bldP spid="86" grpId="0" animBg="1"/>
      <p:bldP spid="8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1981200" y="-25400"/>
            <a:ext cx="8229600" cy="1143000"/>
          </a:xfrm>
        </p:spPr>
        <p:txBody>
          <a:bodyPr/>
          <a:lstStyle/>
          <a:p>
            <a:r>
              <a:rPr lang="en-CA" altLang="en-US" dirty="0">
                <a:solidFill>
                  <a:schemeClr val="tx1">
                    <a:lumMod val="65000"/>
                    <a:lumOff val="35000"/>
                  </a:schemeClr>
                </a:solidFill>
              </a:rPr>
              <a:t>Prefab is a</a:t>
            </a:r>
            <a:r>
              <a:rPr lang="en-CA" altLang="en-US" b="1" dirty="0">
                <a:solidFill>
                  <a:schemeClr val="tx1">
                    <a:lumMod val="65000"/>
                    <a:lumOff val="35000"/>
                  </a:schemeClr>
                </a:solidFill>
              </a:rPr>
              <a:t> necessity because…</a:t>
            </a:r>
          </a:p>
        </p:txBody>
      </p:sp>
      <p:sp>
        <p:nvSpPr>
          <p:cNvPr id="27651" name="Content Placeholder 2"/>
          <p:cNvSpPr>
            <a:spLocks noGrp="1"/>
          </p:cNvSpPr>
          <p:nvPr>
            <p:ph idx="1"/>
          </p:nvPr>
        </p:nvSpPr>
        <p:spPr>
          <a:xfrm>
            <a:off x="1342942" y="1523125"/>
            <a:ext cx="9492712" cy="543801"/>
          </a:xfrm>
        </p:spPr>
        <p:txBody>
          <a:bodyPr/>
          <a:lstStyle/>
          <a:p>
            <a:pPr marL="0" indent="0">
              <a:buNone/>
            </a:pPr>
            <a:r>
              <a:rPr lang="en-CA" altLang="en-US" dirty="0"/>
              <a:t>Envelope will get 42 – 77% heavier and will have 87 – 100% more volume!</a:t>
            </a:r>
          </a:p>
        </p:txBody>
      </p:sp>
      <p:pic>
        <p:nvPicPr>
          <p:cNvPr id="2765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81201" y="2662023"/>
            <a:ext cx="1674813"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81400" y="2598523"/>
            <a:ext cx="20066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97600" y="2652498"/>
            <a:ext cx="15494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750176" y="2535023"/>
            <a:ext cx="1851025" cy="210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6" name="Rectangle 7"/>
          <p:cNvSpPr>
            <a:spLocks noChangeArrowheads="1"/>
          </p:cNvSpPr>
          <p:nvPr/>
        </p:nvSpPr>
        <p:spPr bwMode="auto">
          <a:xfrm>
            <a:off x="543733" y="6352679"/>
            <a:ext cx="52758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CA" altLang="en-US" sz="1400" dirty="0">
                <a:solidFill>
                  <a:schemeClr val="tx1">
                    <a:lumMod val="65000"/>
                    <a:lumOff val="35000"/>
                  </a:schemeClr>
                </a:solidFill>
              </a:rPr>
              <a:t>Source: MOC 2019 Conference Paper: Conroy, Wimmers, Consequences of the BC Energy Step Code on Offsite Construction</a:t>
            </a:r>
          </a:p>
        </p:txBody>
      </p:sp>
    </p:spTree>
    <p:extLst>
      <p:ext uri="{BB962C8B-B14F-4D97-AF65-F5344CB8AC3E}">
        <p14:creationId xmlns:p14="http://schemas.microsoft.com/office/powerpoint/2010/main" val="4342085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65000"/>
                    <a:lumOff val="35000"/>
                  </a:schemeClr>
                </a:solidFill>
              </a:rPr>
              <a:t>Changes in Planning and Design of Services</a:t>
            </a:r>
          </a:p>
        </p:txBody>
      </p:sp>
      <p:sp>
        <p:nvSpPr>
          <p:cNvPr id="3" name="Content Placeholder 2"/>
          <p:cNvSpPr>
            <a:spLocks noGrp="1"/>
          </p:cNvSpPr>
          <p:nvPr>
            <p:ph idx="1"/>
          </p:nvPr>
        </p:nvSpPr>
        <p:spPr>
          <a:xfrm>
            <a:off x="659414" y="5206615"/>
            <a:ext cx="10532842" cy="825161"/>
          </a:xfrm>
        </p:spPr>
        <p:txBody>
          <a:bodyPr/>
          <a:lstStyle/>
          <a:p>
            <a:r>
              <a:rPr lang="en-CA" dirty="0">
                <a:solidFill>
                  <a:schemeClr val="tx1">
                    <a:lumMod val="65000"/>
                    <a:lumOff val="35000"/>
                  </a:schemeClr>
                </a:solidFill>
              </a:rPr>
              <a:t>The implementation of several trades in the prefabrication process requires a more detailed involvement of those trades/planners in the design phase</a:t>
            </a:r>
          </a:p>
        </p:txBody>
      </p:sp>
      <p:pic>
        <p:nvPicPr>
          <p:cNvPr id="2054" name="Picture 6" descr="TECEsystem – our package: added value for architects and MEP planner | TECE  Internation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67086" y="1376362"/>
            <a:ext cx="5744782" cy="3430911"/>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7"/>
          <p:cNvSpPr txBox="1">
            <a:spLocks noChangeArrowheads="1"/>
          </p:cNvSpPr>
          <p:nvPr/>
        </p:nvSpPr>
        <p:spPr bwMode="auto">
          <a:xfrm>
            <a:off x="1217632" y="4792426"/>
            <a:ext cx="29277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400" dirty="0">
                <a:solidFill>
                  <a:schemeClr val="tx1">
                    <a:lumMod val="65000"/>
                    <a:lumOff val="35000"/>
                  </a:schemeClr>
                </a:solidFill>
              </a:rPr>
              <a:t>Photo: Tjiko</a:t>
            </a:r>
          </a:p>
        </p:txBody>
      </p:sp>
      <p:sp>
        <p:nvSpPr>
          <p:cNvPr id="10" name="Text Box 7"/>
          <p:cNvSpPr txBox="1">
            <a:spLocks noChangeArrowheads="1"/>
          </p:cNvSpPr>
          <p:nvPr/>
        </p:nvSpPr>
        <p:spPr bwMode="auto">
          <a:xfrm>
            <a:off x="5095270" y="4792425"/>
            <a:ext cx="29277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400" dirty="0">
                <a:solidFill>
                  <a:schemeClr val="tx1">
                    <a:lumMod val="65000"/>
                    <a:lumOff val="35000"/>
                  </a:schemeClr>
                </a:solidFill>
              </a:rPr>
              <a:t>Photo: TECEsystem</a:t>
            </a:r>
          </a:p>
        </p:txBody>
      </p:sp>
      <p:pic>
        <p:nvPicPr>
          <p:cNvPr id="11" name="Picture 2" descr="Imag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10937" y="1380332"/>
            <a:ext cx="3426942" cy="3426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426123"/>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0" y="971044"/>
            <a:ext cx="11895228" cy="58869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86018" name="Title 1"/>
          <p:cNvSpPr>
            <a:spLocks noGrp="1"/>
          </p:cNvSpPr>
          <p:nvPr>
            <p:ph type="title"/>
          </p:nvPr>
        </p:nvSpPr>
        <p:spPr>
          <a:xfrm>
            <a:off x="1193643" y="104413"/>
            <a:ext cx="5928122" cy="876529"/>
          </a:xfrm>
        </p:spPr>
        <p:txBody>
          <a:bodyPr>
            <a:normAutofit/>
          </a:bodyPr>
          <a:lstStyle/>
          <a:p>
            <a:r>
              <a:rPr lang="en-CA" altLang="en-US" dirty="0">
                <a:solidFill>
                  <a:schemeClr val="tx1">
                    <a:lumMod val="65000"/>
                    <a:lumOff val="35000"/>
                  </a:schemeClr>
                </a:solidFill>
              </a:rPr>
              <a:t>Changes in Process</a:t>
            </a:r>
          </a:p>
        </p:txBody>
      </p:sp>
      <p:sp>
        <p:nvSpPr>
          <p:cNvPr id="86019" name="Content Placeholder 2"/>
          <p:cNvSpPr>
            <a:spLocks noGrp="1"/>
          </p:cNvSpPr>
          <p:nvPr>
            <p:ph idx="1"/>
          </p:nvPr>
        </p:nvSpPr>
        <p:spPr>
          <a:xfrm>
            <a:off x="5463280" y="3868479"/>
            <a:ext cx="5795270" cy="1882480"/>
          </a:xfrm>
        </p:spPr>
        <p:txBody>
          <a:bodyPr>
            <a:normAutofit/>
          </a:bodyPr>
          <a:lstStyle/>
          <a:p>
            <a:r>
              <a:rPr lang="en-CA" altLang="en-US" dirty="0">
                <a:solidFill>
                  <a:schemeClr val="tx1">
                    <a:lumMod val="65000"/>
                    <a:lumOff val="35000"/>
                  </a:schemeClr>
                </a:solidFill>
              </a:rPr>
              <a:t>Estimate additional labour steps needed</a:t>
            </a:r>
          </a:p>
          <a:p>
            <a:r>
              <a:rPr lang="en-CA" altLang="en-US" dirty="0">
                <a:solidFill>
                  <a:schemeClr val="tx1">
                    <a:lumMod val="65000"/>
                    <a:lumOff val="35000"/>
                  </a:schemeClr>
                </a:solidFill>
              </a:rPr>
              <a:t>Estimate additional expenses on site</a:t>
            </a:r>
          </a:p>
          <a:p>
            <a:r>
              <a:rPr lang="en-CA" altLang="en-US" dirty="0">
                <a:solidFill>
                  <a:schemeClr val="tx1">
                    <a:lumMod val="65000"/>
                    <a:lumOff val="35000"/>
                  </a:schemeClr>
                </a:solidFill>
              </a:rPr>
              <a:t>Compare to off-site construction </a:t>
            </a:r>
          </a:p>
        </p:txBody>
      </p:sp>
      <p:sp>
        <p:nvSpPr>
          <p:cNvPr id="13" name="Rectangle 12"/>
          <p:cNvSpPr/>
          <p:nvPr/>
        </p:nvSpPr>
        <p:spPr bwMode="auto">
          <a:xfrm>
            <a:off x="8029076" y="2255046"/>
            <a:ext cx="1727597" cy="736997"/>
          </a:xfrm>
          <a:prstGeom prst="rect">
            <a:avLst/>
          </a:prstGeom>
          <a:solidFill>
            <a:srgbClr val="BABA5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14" name="Rectangle 13"/>
          <p:cNvSpPr/>
          <p:nvPr/>
        </p:nvSpPr>
        <p:spPr bwMode="auto">
          <a:xfrm>
            <a:off x="6090347" y="2519364"/>
            <a:ext cx="108347" cy="620316"/>
          </a:xfrm>
          <a:prstGeom prst="rect">
            <a:avLst/>
          </a:prstGeom>
          <a:solidFill>
            <a:srgbClr val="AF885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15" name="Rectangle 14"/>
          <p:cNvSpPr/>
          <p:nvPr/>
        </p:nvSpPr>
        <p:spPr bwMode="auto">
          <a:xfrm>
            <a:off x="7710787" y="2519364"/>
            <a:ext cx="108347" cy="620316"/>
          </a:xfrm>
          <a:prstGeom prst="rect">
            <a:avLst/>
          </a:prstGeom>
          <a:solidFill>
            <a:srgbClr val="AF885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16" name="Rectangle 15"/>
          <p:cNvSpPr/>
          <p:nvPr/>
        </p:nvSpPr>
        <p:spPr bwMode="auto">
          <a:xfrm>
            <a:off x="6198694" y="2519364"/>
            <a:ext cx="1512094" cy="620316"/>
          </a:xfrm>
          <a:prstGeom prst="rect">
            <a:avLst/>
          </a:prstGeom>
          <a:solidFill>
            <a:srgbClr val="F6E61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17" name="Rectangle 16"/>
          <p:cNvSpPr/>
          <p:nvPr/>
        </p:nvSpPr>
        <p:spPr bwMode="auto">
          <a:xfrm>
            <a:off x="8027886" y="3030143"/>
            <a:ext cx="108347" cy="372665"/>
          </a:xfrm>
          <a:prstGeom prst="rect">
            <a:avLst/>
          </a:prstGeom>
          <a:solidFill>
            <a:srgbClr val="AF885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19" name="Rectangle 18"/>
          <p:cNvSpPr/>
          <p:nvPr/>
        </p:nvSpPr>
        <p:spPr bwMode="auto">
          <a:xfrm>
            <a:off x="6090347" y="3406380"/>
            <a:ext cx="1728788" cy="34528"/>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20" name="Rectangle 19"/>
          <p:cNvSpPr/>
          <p:nvPr/>
        </p:nvSpPr>
        <p:spPr bwMode="auto">
          <a:xfrm>
            <a:off x="6090347" y="3136108"/>
            <a:ext cx="1728788" cy="34528"/>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21" name="Rectangle 20"/>
          <p:cNvSpPr/>
          <p:nvPr/>
        </p:nvSpPr>
        <p:spPr bwMode="auto">
          <a:xfrm>
            <a:off x="8139805" y="3030143"/>
            <a:ext cx="1504950" cy="376237"/>
          </a:xfrm>
          <a:prstGeom prst="rect">
            <a:avLst/>
          </a:prstGeom>
          <a:solidFill>
            <a:srgbClr val="F6E61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22" name="Rectangle 21"/>
          <p:cNvSpPr/>
          <p:nvPr/>
        </p:nvSpPr>
        <p:spPr bwMode="auto">
          <a:xfrm>
            <a:off x="6090347" y="2484837"/>
            <a:ext cx="1728788" cy="34528"/>
          </a:xfrm>
          <a:prstGeom prst="rect">
            <a:avLst/>
          </a:prstGeom>
          <a:solidFill>
            <a:srgbClr val="C0982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23" name="Rectangle 22"/>
          <p:cNvSpPr/>
          <p:nvPr/>
        </p:nvSpPr>
        <p:spPr bwMode="auto">
          <a:xfrm>
            <a:off x="8027886" y="3406380"/>
            <a:ext cx="1728788" cy="34528"/>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24" name="Rectangle 23"/>
          <p:cNvSpPr/>
          <p:nvPr/>
        </p:nvSpPr>
        <p:spPr bwMode="auto">
          <a:xfrm>
            <a:off x="6092728" y="3164683"/>
            <a:ext cx="108347" cy="236935"/>
          </a:xfrm>
          <a:prstGeom prst="rect">
            <a:avLst/>
          </a:prstGeom>
          <a:solidFill>
            <a:srgbClr val="AF885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25" name="Rectangle 24"/>
          <p:cNvSpPr/>
          <p:nvPr/>
        </p:nvSpPr>
        <p:spPr bwMode="auto">
          <a:xfrm>
            <a:off x="7710787" y="3164683"/>
            <a:ext cx="108347" cy="236935"/>
          </a:xfrm>
          <a:prstGeom prst="rect">
            <a:avLst/>
          </a:prstGeom>
          <a:solidFill>
            <a:srgbClr val="AF885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26" name="Rectangle 25"/>
          <p:cNvSpPr/>
          <p:nvPr/>
        </p:nvSpPr>
        <p:spPr bwMode="auto">
          <a:xfrm>
            <a:off x="6205837" y="3164683"/>
            <a:ext cx="1504950" cy="234553"/>
          </a:xfrm>
          <a:prstGeom prst="rect">
            <a:avLst/>
          </a:prstGeom>
          <a:solidFill>
            <a:srgbClr val="F6E61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27" name="Rectangle 26"/>
          <p:cNvSpPr/>
          <p:nvPr/>
        </p:nvSpPr>
        <p:spPr bwMode="auto">
          <a:xfrm>
            <a:off x="8027886" y="2992043"/>
            <a:ext cx="1728788" cy="33337"/>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28" name="Rectangle 27"/>
          <p:cNvSpPr/>
          <p:nvPr/>
        </p:nvSpPr>
        <p:spPr bwMode="auto">
          <a:xfrm>
            <a:off x="9648326" y="3030143"/>
            <a:ext cx="108347" cy="372665"/>
          </a:xfrm>
          <a:prstGeom prst="rect">
            <a:avLst/>
          </a:prstGeom>
          <a:solidFill>
            <a:srgbClr val="AF885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29" name="Rectangle 28"/>
          <p:cNvSpPr/>
          <p:nvPr/>
        </p:nvSpPr>
        <p:spPr bwMode="auto">
          <a:xfrm rot="16200000">
            <a:off x="7711384" y="2306838"/>
            <a:ext cx="107156" cy="236935"/>
          </a:xfrm>
          <a:prstGeom prst="rect">
            <a:avLst/>
          </a:prstGeom>
          <a:solidFill>
            <a:srgbClr val="AF885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30" name="Rectangle 29"/>
          <p:cNvSpPr/>
          <p:nvPr/>
        </p:nvSpPr>
        <p:spPr bwMode="auto">
          <a:xfrm rot="16200000">
            <a:off x="6092730" y="2306243"/>
            <a:ext cx="108346" cy="236934"/>
          </a:xfrm>
          <a:prstGeom prst="rect">
            <a:avLst/>
          </a:prstGeom>
          <a:solidFill>
            <a:srgbClr val="AF885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31" name="Rectangle 30"/>
          <p:cNvSpPr/>
          <p:nvPr/>
        </p:nvSpPr>
        <p:spPr bwMode="auto">
          <a:xfrm rot="16200000">
            <a:off x="9645947" y="2087167"/>
            <a:ext cx="108346" cy="236935"/>
          </a:xfrm>
          <a:prstGeom prst="rect">
            <a:avLst/>
          </a:prstGeom>
          <a:solidFill>
            <a:srgbClr val="AF885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32" name="Rectangle 31"/>
          <p:cNvSpPr/>
          <p:nvPr/>
        </p:nvSpPr>
        <p:spPr bwMode="auto">
          <a:xfrm rot="16200000">
            <a:off x="8027887" y="2085978"/>
            <a:ext cx="108347" cy="236934"/>
          </a:xfrm>
          <a:prstGeom prst="rect">
            <a:avLst/>
          </a:prstGeom>
          <a:solidFill>
            <a:srgbClr val="AF885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33" name="Rectangle 32"/>
          <p:cNvSpPr/>
          <p:nvPr/>
        </p:nvSpPr>
        <p:spPr bwMode="auto">
          <a:xfrm>
            <a:off x="6143926" y="2336008"/>
            <a:ext cx="1620441" cy="34528"/>
          </a:xfrm>
          <a:prstGeom prst="rect">
            <a:avLst/>
          </a:prstGeom>
          <a:solidFill>
            <a:srgbClr val="7777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34" name="Rectangle 33"/>
          <p:cNvSpPr/>
          <p:nvPr/>
        </p:nvSpPr>
        <p:spPr bwMode="auto">
          <a:xfrm>
            <a:off x="8082656" y="2115743"/>
            <a:ext cx="1620440" cy="34528"/>
          </a:xfrm>
          <a:prstGeom prst="rect">
            <a:avLst/>
          </a:prstGeom>
          <a:solidFill>
            <a:srgbClr val="7777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37" name="Rectangle 36"/>
          <p:cNvSpPr/>
          <p:nvPr/>
        </p:nvSpPr>
        <p:spPr bwMode="auto">
          <a:xfrm>
            <a:off x="3291710" y="3021213"/>
            <a:ext cx="108346" cy="372665"/>
          </a:xfrm>
          <a:prstGeom prst="rect">
            <a:avLst/>
          </a:prstGeom>
          <a:solidFill>
            <a:srgbClr val="AF885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38" name="Rectangle 37"/>
          <p:cNvSpPr/>
          <p:nvPr/>
        </p:nvSpPr>
        <p:spPr bwMode="auto">
          <a:xfrm>
            <a:off x="1354171" y="3397450"/>
            <a:ext cx="1728787" cy="34528"/>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39" name="Rectangle 38"/>
          <p:cNvSpPr/>
          <p:nvPr/>
        </p:nvSpPr>
        <p:spPr bwMode="auto">
          <a:xfrm>
            <a:off x="3403628" y="3021213"/>
            <a:ext cx="1504950" cy="376237"/>
          </a:xfrm>
          <a:prstGeom prst="rect">
            <a:avLst/>
          </a:prstGeom>
          <a:solidFill>
            <a:srgbClr val="F6E61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40" name="Rectangle 39"/>
          <p:cNvSpPr/>
          <p:nvPr/>
        </p:nvSpPr>
        <p:spPr bwMode="auto">
          <a:xfrm>
            <a:off x="3291710" y="3397450"/>
            <a:ext cx="1728787" cy="34528"/>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41" name="Rectangle 40"/>
          <p:cNvSpPr/>
          <p:nvPr/>
        </p:nvSpPr>
        <p:spPr bwMode="auto">
          <a:xfrm>
            <a:off x="1356552" y="3155753"/>
            <a:ext cx="108346" cy="236935"/>
          </a:xfrm>
          <a:prstGeom prst="rect">
            <a:avLst/>
          </a:prstGeom>
          <a:solidFill>
            <a:srgbClr val="AF885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42" name="Rectangle 41"/>
          <p:cNvSpPr/>
          <p:nvPr/>
        </p:nvSpPr>
        <p:spPr bwMode="auto">
          <a:xfrm>
            <a:off x="2974611" y="3155753"/>
            <a:ext cx="108347" cy="236935"/>
          </a:xfrm>
          <a:prstGeom prst="rect">
            <a:avLst/>
          </a:prstGeom>
          <a:solidFill>
            <a:srgbClr val="AF885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43" name="Rectangle 42"/>
          <p:cNvSpPr/>
          <p:nvPr/>
        </p:nvSpPr>
        <p:spPr bwMode="auto">
          <a:xfrm>
            <a:off x="1469661" y="3155753"/>
            <a:ext cx="1504950" cy="234553"/>
          </a:xfrm>
          <a:prstGeom prst="rect">
            <a:avLst/>
          </a:prstGeom>
          <a:solidFill>
            <a:srgbClr val="F6E61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44" name="Rectangle 43"/>
          <p:cNvSpPr/>
          <p:nvPr/>
        </p:nvSpPr>
        <p:spPr bwMode="auto">
          <a:xfrm>
            <a:off x="4912150" y="3021213"/>
            <a:ext cx="108347" cy="372665"/>
          </a:xfrm>
          <a:prstGeom prst="rect">
            <a:avLst/>
          </a:prstGeom>
          <a:solidFill>
            <a:srgbClr val="AF885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4" name="TextBox 3"/>
          <p:cNvSpPr txBox="1"/>
          <p:nvPr/>
        </p:nvSpPr>
        <p:spPr>
          <a:xfrm>
            <a:off x="1789707" y="3498653"/>
            <a:ext cx="805338" cy="253916"/>
          </a:xfrm>
          <a:prstGeom prst="rect">
            <a:avLst/>
          </a:prstGeom>
          <a:noFill/>
        </p:spPr>
        <p:txBody>
          <a:bodyPr wrap="square" rtlCol="0">
            <a:spAutoFit/>
          </a:bodyPr>
          <a:lstStyle/>
          <a:p>
            <a:r>
              <a:rPr lang="en-US" sz="1050" dirty="0">
                <a:latin typeface="Calibri" panose="020F0502020204030204" pitchFamily="34" charset="0"/>
                <a:cs typeface="Calibri" panose="020F0502020204030204" pitchFamily="34" charset="0"/>
              </a:rPr>
              <a:t>16” – 24”</a:t>
            </a:r>
          </a:p>
        </p:txBody>
      </p:sp>
      <p:sp>
        <p:nvSpPr>
          <p:cNvPr id="45" name="TextBox 44"/>
          <p:cNvSpPr txBox="1"/>
          <p:nvPr/>
        </p:nvSpPr>
        <p:spPr>
          <a:xfrm>
            <a:off x="997311" y="3186283"/>
            <a:ext cx="805338" cy="253916"/>
          </a:xfrm>
          <a:prstGeom prst="rect">
            <a:avLst/>
          </a:prstGeom>
          <a:noFill/>
        </p:spPr>
        <p:txBody>
          <a:bodyPr wrap="square" rtlCol="0">
            <a:spAutoFit/>
          </a:bodyPr>
          <a:lstStyle/>
          <a:p>
            <a:r>
              <a:rPr lang="en-US" sz="1050" dirty="0">
                <a:latin typeface="Calibri" panose="020F0502020204030204" pitchFamily="34" charset="0"/>
                <a:cs typeface="Calibri" panose="020F0502020204030204" pitchFamily="34" charset="0"/>
              </a:rPr>
              <a:t>3 ½ ”</a:t>
            </a:r>
          </a:p>
        </p:txBody>
      </p:sp>
      <p:sp>
        <p:nvSpPr>
          <p:cNvPr id="46" name="TextBox 45"/>
          <p:cNvSpPr txBox="1"/>
          <p:nvPr/>
        </p:nvSpPr>
        <p:spPr>
          <a:xfrm>
            <a:off x="5029334" y="3123830"/>
            <a:ext cx="805338" cy="253916"/>
          </a:xfrm>
          <a:prstGeom prst="rect">
            <a:avLst/>
          </a:prstGeom>
          <a:noFill/>
        </p:spPr>
        <p:txBody>
          <a:bodyPr wrap="square" rtlCol="0">
            <a:spAutoFit/>
          </a:bodyPr>
          <a:lstStyle/>
          <a:p>
            <a:r>
              <a:rPr lang="en-US" sz="1050" dirty="0">
                <a:latin typeface="Calibri" panose="020F0502020204030204" pitchFamily="34" charset="0"/>
                <a:cs typeface="Calibri" panose="020F0502020204030204" pitchFamily="34" charset="0"/>
              </a:rPr>
              <a:t>5 ½ ”</a:t>
            </a:r>
          </a:p>
        </p:txBody>
      </p:sp>
      <p:sp>
        <p:nvSpPr>
          <p:cNvPr id="47" name="TextBox 46"/>
          <p:cNvSpPr txBox="1"/>
          <p:nvPr/>
        </p:nvSpPr>
        <p:spPr>
          <a:xfrm>
            <a:off x="3184554" y="2681435"/>
            <a:ext cx="805338" cy="253916"/>
          </a:xfrm>
          <a:prstGeom prst="rect">
            <a:avLst/>
          </a:prstGeom>
          <a:noFill/>
        </p:spPr>
        <p:txBody>
          <a:bodyPr wrap="square" rtlCol="0">
            <a:spAutoFit/>
          </a:bodyPr>
          <a:lstStyle/>
          <a:p>
            <a:r>
              <a:rPr lang="en-US" sz="1050" dirty="0">
                <a:latin typeface="Calibri" panose="020F0502020204030204" pitchFamily="34" charset="0"/>
                <a:cs typeface="Calibri" panose="020F0502020204030204" pitchFamily="34" charset="0"/>
              </a:rPr>
              <a:t>¾ ”</a:t>
            </a:r>
          </a:p>
        </p:txBody>
      </p:sp>
      <p:sp>
        <p:nvSpPr>
          <p:cNvPr id="48" name="Rectangle 47"/>
          <p:cNvSpPr/>
          <p:nvPr/>
        </p:nvSpPr>
        <p:spPr bwMode="auto">
          <a:xfrm>
            <a:off x="1360944" y="3127176"/>
            <a:ext cx="1728788" cy="34528"/>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49" name="Rectangle 48"/>
          <p:cNvSpPr/>
          <p:nvPr/>
        </p:nvSpPr>
        <p:spPr bwMode="auto">
          <a:xfrm>
            <a:off x="3291710" y="2983110"/>
            <a:ext cx="1728788" cy="33337"/>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50" name="Rectangle 49"/>
          <p:cNvSpPr/>
          <p:nvPr/>
        </p:nvSpPr>
        <p:spPr bwMode="auto">
          <a:xfrm rot="16200000">
            <a:off x="3009238" y="2976321"/>
            <a:ext cx="48447" cy="236935"/>
          </a:xfrm>
          <a:prstGeom prst="rect">
            <a:avLst/>
          </a:prstGeom>
          <a:solidFill>
            <a:srgbClr val="AF885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51" name="Rectangle 50"/>
          <p:cNvSpPr/>
          <p:nvPr/>
        </p:nvSpPr>
        <p:spPr bwMode="auto">
          <a:xfrm rot="16200000">
            <a:off x="1390909" y="2976054"/>
            <a:ext cx="48985" cy="236934"/>
          </a:xfrm>
          <a:prstGeom prst="rect">
            <a:avLst/>
          </a:prstGeom>
          <a:solidFill>
            <a:srgbClr val="AF885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52" name="Rectangle 51"/>
          <p:cNvSpPr/>
          <p:nvPr/>
        </p:nvSpPr>
        <p:spPr bwMode="auto">
          <a:xfrm rot="16200000">
            <a:off x="4938228" y="2838800"/>
            <a:ext cx="48447" cy="236935"/>
          </a:xfrm>
          <a:prstGeom prst="rect">
            <a:avLst/>
          </a:prstGeom>
          <a:solidFill>
            <a:srgbClr val="AF885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53" name="Rectangle 52"/>
          <p:cNvSpPr/>
          <p:nvPr/>
        </p:nvSpPr>
        <p:spPr bwMode="auto">
          <a:xfrm rot="16200000">
            <a:off x="3319899" y="2838532"/>
            <a:ext cx="48985" cy="236934"/>
          </a:xfrm>
          <a:prstGeom prst="rect">
            <a:avLst/>
          </a:prstGeom>
          <a:solidFill>
            <a:srgbClr val="AF885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54" name="Rectangle 53"/>
          <p:cNvSpPr/>
          <p:nvPr/>
        </p:nvSpPr>
        <p:spPr bwMode="auto">
          <a:xfrm>
            <a:off x="1414524" y="3023595"/>
            <a:ext cx="1620441" cy="34528"/>
          </a:xfrm>
          <a:prstGeom prst="rect">
            <a:avLst/>
          </a:prstGeom>
          <a:solidFill>
            <a:srgbClr val="7777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55" name="Rectangle 54"/>
          <p:cNvSpPr/>
          <p:nvPr/>
        </p:nvSpPr>
        <p:spPr bwMode="auto">
          <a:xfrm>
            <a:off x="3346480" y="2889058"/>
            <a:ext cx="1620440" cy="34528"/>
          </a:xfrm>
          <a:prstGeom prst="rect">
            <a:avLst/>
          </a:prstGeom>
          <a:solidFill>
            <a:srgbClr val="7777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56" name="TextBox 55"/>
          <p:cNvSpPr txBox="1"/>
          <p:nvPr/>
        </p:nvSpPr>
        <p:spPr>
          <a:xfrm>
            <a:off x="3906223" y="3500438"/>
            <a:ext cx="805338" cy="253916"/>
          </a:xfrm>
          <a:prstGeom prst="rect">
            <a:avLst/>
          </a:prstGeom>
          <a:noFill/>
        </p:spPr>
        <p:txBody>
          <a:bodyPr wrap="square" rtlCol="0">
            <a:spAutoFit/>
          </a:bodyPr>
          <a:lstStyle/>
          <a:p>
            <a:r>
              <a:rPr lang="en-US" sz="1050" dirty="0">
                <a:latin typeface="Calibri" panose="020F0502020204030204" pitchFamily="34" charset="0"/>
                <a:cs typeface="Calibri" panose="020F0502020204030204" pitchFamily="34" charset="0"/>
              </a:rPr>
              <a:t>16” – 24”</a:t>
            </a:r>
          </a:p>
        </p:txBody>
      </p:sp>
      <p:sp>
        <p:nvSpPr>
          <p:cNvPr id="57" name="TextBox 56"/>
          <p:cNvSpPr txBox="1"/>
          <p:nvPr/>
        </p:nvSpPr>
        <p:spPr>
          <a:xfrm>
            <a:off x="5608903" y="2297751"/>
            <a:ext cx="805338" cy="253916"/>
          </a:xfrm>
          <a:prstGeom prst="rect">
            <a:avLst/>
          </a:prstGeom>
          <a:noFill/>
        </p:spPr>
        <p:txBody>
          <a:bodyPr wrap="square" rtlCol="0">
            <a:spAutoFit/>
          </a:bodyPr>
          <a:lstStyle/>
          <a:p>
            <a:r>
              <a:rPr lang="en-US" sz="1050" dirty="0">
                <a:latin typeface="Calibri" panose="020F0502020204030204" pitchFamily="34" charset="0"/>
                <a:cs typeface="Calibri" panose="020F0502020204030204" pitchFamily="34" charset="0"/>
              </a:rPr>
              <a:t>1 ½ ”</a:t>
            </a:r>
          </a:p>
        </p:txBody>
      </p:sp>
      <p:sp>
        <p:nvSpPr>
          <p:cNvPr id="59" name="TextBox 58"/>
          <p:cNvSpPr txBox="1"/>
          <p:nvPr/>
        </p:nvSpPr>
        <p:spPr>
          <a:xfrm>
            <a:off x="5662894" y="3156131"/>
            <a:ext cx="805338" cy="253916"/>
          </a:xfrm>
          <a:prstGeom prst="rect">
            <a:avLst/>
          </a:prstGeom>
          <a:noFill/>
        </p:spPr>
        <p:txBody>
          <a:bodyPr wrap="square" rtlCol="0">
            <a:spAutoFit/>
          </a:bodyPr>
          <a:lstStyle/>
          <a:p>
            <a:r>
              <a:rPr lang="en-US" sz="1050" dirty="0">
                <a:latin typeface="Calibri" panose="020F0502020204030204" pitchFamily="34" charset="0"/>
                <a:cs typeface="Calibri" panose="020F0502020204030204" pitchFamily="34" charset="0"/>
              </a:rPr>
              <a:t>3 ½ ”</a:t>
            </a:r>
          </a:p>
        </p:txBody>
      </p:sp>
      <p:sp>
        <p:nvSpPr>
          <p:cNvPr id="60" name="TextBox 59"/>
          <p:cNvSpPr txBox="1"/>
          <p:nvPr/>
        </p:nvSpPr>
        <p:spPr>
          <a:xfrm>
            <a:off x="9756673" y="3095628"/>
            <a:ext cx="805338" cy="253916"/>
          </a:xfrm>
          <a:prstGeom prst="rect">
            <a:avLst/>
          </a:prstGeom>
          <a:noFill/>
        </p:spPr>
        <p:txBody>
          <a:bodyPr wrap="square" rtlCol="0">
            <a:spAutoFit/>
          </a:bodyPr>
          <a:lstStyle/>
          <a:p>
            <a:r>
              <a:rPr lang="en-US" sz="1050" dirty="0">
                <a:latin typeface="Calibri" panose="020F0502020204030204" pitchFamily="34" charset="0"/>
                <a:cs typeface="Calibri" panose="020F0502020204030204" pitchFamily="34" charset="0"/>
              </a:rPr>
              <a:t>5 ½ ”</a:t>
            </a:r>
          </a:p>
        </p:txBody>
      </p:sp>
      <p:sp>
        <p:nvSpPr>
          <p:cNvPr id="61" name="TextBox 60"/>
          <p:cNvSpPr txBox="1"/>
          <p:nvPr/>
        </p:nvSpPr>
        <p:spPr>
          <a:xfrm>
            <a:off x="5664622" y="2731004"/>
            <a:ext cx="805338" cy="253916"/>
          </a:xfrm>
          <a:prstGeom prst="rect">
            <a:avLst/>
          </a:prstGeom>
          <a:noFill/>
        </p:spPr>
        <p:txBody>
          <a:bodyPr wrap="square" rtlCol="0">
            <a:spAutoFit/>
          </a:bodyPr>
          <a:lstStyle/>
          <a:p>
            <a:r>
              <a:rPr lang="en-US" sz="1050" dirty="0">
                <a:latin typeface="Calibri" panose="020F0502020204030204" pitchFamily="34" charset="0"/>
                <a:cs typeface="Calibri" panose="020F0502020204030204" pitchFamily="34" charset="0"/>
              </a:rPr>
              <a:t>7 ½ ”</a:t>
            </a:r>
          </a:p>
        </p:txBody>
      </p:sp>
      <p:sp>
        <p:nvSpPr>
          <p:cNvPr id="62" name="TextBox 61"/>
          <p:cNvSpPr txBox="1"/>
          <p:nvPr/>
        </p:nvSpPr>
        <p:spPr>
          <a:xfrm>
            <a:off x="9756673" y="2558398"/>
            <a:ext cx="805338" cy="253916"/>
          </a:xfrm>
          <a:prstGeom prst="rect">
            <a:avLst/>
          </a:prstGeom>
          <a:noFill/>
        </p:spPr>
        <p:txBody>
          <a:bodyPr wrap="square" rtlCol="0">
            <a:spAutoFit/>
          </a:bodyPr>
          <a:lstStyle/>
          <a:p>
            <a:r>
              <a:rPr lang="en-US" sz="1050" dirty="0">
                <a:latin typeface="Calibri" panose="020F0502020204030204" pitchFamily="34" charset="0"/>
                <a:cs typeface="Calibri" panose="020F0502020204030204" pitchFamily="34" charset="0"/>
              </a:rPr>
              <a:t>8 ”</a:t>
            </a:r>
          </a:p>
        </p:txBody>
      </p:sp>
      <p:sp>
        <p:nvSpPr>
          <p:cNvPr id="58" name="Rectangle 57"/>
          <p:cNvSpPr/>
          <p:nvPr/>
        </p:nvSpPr>
        <p:spPr>
          <a:xfrm>
            <a:off x="528981" y="6493162"/>
            <a:ext cx="214161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Graphic, 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pic>
        <p:nvPicPr>
          <p:cNvPr id="64" name="Picture 6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859353" y="69260"/>
            <a:ext cx="1033757" cy="789173"/>
          </a:xfrm>
          <a:prstGeom prst="rect">
            <a:avLst/>
          </a:prstGeom>
        </p:spPr>
      </p:pic>
    </p:spTree>
    <p:extLst>
      <p:ext uri="{BB962C8B-B14F-4D97-AF65-F5344CB8AC3E}">
        <p14:creationId xmlns:p14="http://schemas.microsoft.com/office/powerpoint/2010/main" val="135694543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263" y="1158773"/>
            <a:ext cx="8229600" cy="1527972"/>
          </a:xfrm>
        </p:spPr>
        <p:txBody>
          <a:bodyPr>
            <a:normAutofit fontScale="90000"/>
          </a:bodyPr>
          <a:lstStyle/>
          <a:p>
            <a:r>
              <a:rPr lang="en-CA" dirty="0"/>
              <a:t>1242 </a:t>
            </a:r>
            <a:r>
              <a:rPr lang="en-CA" dirty="0" err="1"/>
              <a:t>Heddal</a:t>
            </a:r>
            <a:r>
              <a:rPr lang="en-CA" dirty="0"/>
              <a:t> Stave Church, Norway</a:t>
            </a:r>
            <a:br>
              <a:rPr lang="en-CA" dirty="0"/>
            </a:br>
            <a:r>
              <a:rPr lang="en-CA" dirty="0"/>
              <a:t>1494 Casa </a:t>
            </a:r>
            <a:r>
              <a:rPr lang="en-CA" dirty="0" err="1"/>
              <a:t>Mutabile</a:t>
            </a:r>
            <a:r>
              <a:rPr lang="en-CA" dirty="0"/>
              <a:t>, Leonardo Da Vinci</a:t>
            </a:r>
            <a:br>
              <a:rPr lang="en-CA" dirty="0"/>
            </a:br>
            <a:r>
              <a:rPr lang="en-CA" dirty="0"/>
              <a:t>1500’s Timber Framing, Central Europe</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19046" y="2946996"/>
            <a:ext cx="2869482" cy="2531720"/>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95775" y="2946996"/>
            <a:ext cx="2531720" cy="2531720"/>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34742" y="2946996"/>
            <a:ext cx="3375626" cy="2531720"/>
          </a:xfrm>
          <a:prstGeom prst="rect">
            <a:avLst/>
          </a:prstGeom>
        </p:spPr>
      </p:pic>
      <p:sp>
        <p:nvSpPr>
          <p:cNvPr id="7" name="Title 1"/>
          <p:cNvSpPr txBox="1">
            <a:spLocks/>
          </p:cNvSpPr>
          <p:nvPr/>
        </p:nvSpPr>
        <p:spPr bwMode="auto">
          <a:xfrm>
            <a:off x="1233622" y="180975"/>
            <a:ext cx="1006026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4D4D4D"/>
                </a:solidFill>
                <a:latin typeface="Calibri" pitchFamily="34" charset="0"/>
                <a:ea typeface="MS PGothic" pitchFamily="34" charset="-128"/>
                <a:cs typeface="+mj-cs"/>
              </a:defRPr>
            </a:lvl1pPr>
            <a:lvl2pPr algn="l" rtl="0" eaLnBrk="0" fontAlgn="base" hangingPunct="0">
              <a:spcBef>
                <a:spcPct val="0"/>
              </a:spcBef>
              <a:spcAft>
                <a:spcPct val="0"/>
              </a:spcAft>
              <a:defRPr sz="3200">
                <a:solidFill>
                  <a:srgbClr val="4D4D4D"/>
                </a:solidFill>
                <a:latin typeface="Calibri" pitchFamily="34" charset="0"/>
                <a:ea typeface="MS PGothic" pitchFamily="34" charset="-128"/>
              </a:defRPr>
            </a:lvl2pPr>
            <a:lvl3pPr algn="l" rtl="0" eaLnBrk="0" fontAlgn="base" hangingPunct="0">
              <a:spcBef>
                <a:spcPct val="0"/>
              </a:spcBef>
              <a:spcAft>
                <a:spcPct val="0"/>
              </a:spcAft>
              <a:defRPr sz="3200">
                <a:solidFill>
                  <a:srgbClr val="4D4D4D"/>
                </a:solidFill>
                <a:latin typeface="Calibri" pitchFamily="34" charset="0"/>
                <a:ea typeface="MS PGothic" pitchFamily="34" charset="-128"/>
              </a:defRPr>
            </a:lvl3pPr>
            <a:lvl4pPr algn="l" rtl="0" eaLnBrk="0" fontAlgn="base" hangingPunct="0">
              <a:spcBef>
                <a:spcPct val="0"/>
              </a:spcBef>
              <a:spcAft>
                <a:spcPct val="0"/>
              </a:spcAft>
              <a:defRPr sz="3200">
                <a:solidFill>
                  <a:srgbClr val="4D4D4D"/>
                </a:solidFill>
                <a:latin typeface="Calibri" pitchFamily="34" charset="0"/>
                <a:ea typeface="MS PGothic" pitchFamily="34" charset="-128"/>
              </a:defRPr>
            </a:lvl4pPr>
            <a:lvl5pPr algn="l" rtl="0" eaLnBrk="0" fontAlgn="base" hangingPunct="0">
              <a:spcBef>
                <a:spcPct val="0"/>
              </a:spcBef>
              <a:spcAft>
                <a:spcPct val="0"/>
              </a:spcAft>
              <a:defRPr sz="3200">
                <a:solidFill>
                  <a:srgbClr val="4D4D4D"/>
                </a:solidFill>
                <a:latin typeface="Calibri" pitchFamily="34" charset="0"/>
                <a:ea typeface="MS PGothic" pitchFamily="34" charset="-128"/>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r>
              <a:rPr lang="en-CA" altLang="en-US" kern="0" dirty="0"/>
              <a:t>Early Examples of Prefabrication</a:t>
            </a:r>
          </a:p>
        </p:txBody>
      </p:sp>
      <p:sp>
        <p:nvSpPr>
          <p:cNvPr id="8" name="Rectangle 7"/>
          <p:cNvSpPr/>
          <p:nvPr/>
        </p:nvSpPr>
        <p:spPr>
          <a:xfrm>
            <a:off x="517687" y="6456436"/>
            <a:ext cx="6898251" cy="307777"/>
          </a:xfrm>
          <a:prstGeom prst="rect">
            <a:avLst/>
          </a:prstGeom>
        </p:spPr>
        <p:txBody>
          <a:bodyPr wrap="square">
            <a:spAutoFit/>
          </a:bodyPr>
          <a:lstStyle/>
          <a:p>
            <a:r>
              <a:rPr lang="en-US" sz="1400" dirty="0">
                <a:solidFill>
                  <a:srgbClr val="4D4D4D"/>
                </a:solidFill>
                <a:latin typeface="Calibri" panose="020F0502020204030204" pitchFamily="34" charset="0"/>
                <a:cs typeface="Calibri" panose="020F0502020204030204" pitchFamily="34" charset="0"/>
              </a:rPr>
              <a:t>Photos: Wikipedia</a:t>
            </a:r>
            <a:endParaRPr lang="en-CA" sz="1400" dirty="0">
              <a:solidFill>
                <a:srgbClr val="4D4D4D"/>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10329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grpSp>
        <p:nvGrpSpPr>
          <p:cNvPr id="5" name="Group 4">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6" name="Group 5">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1" name="TextBox 10">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chemeClr val="tx1">
                        <a:lumMod val="50000"/>
                        <a:lumOff val="50000"/>
                      </a:schemeClr>
                    </a:solidFill>
                  </a:rPr>
                  <a:t>Canadian</a:t>
                </a:r>
              </a:p>
              <a:p>
                <a:pPr>
                  <a:buClr>
                    <a:schemeClr val="tx1"/>
                  </a:buClr>
                </a:pPr>
                <a:r>
                  <a:rPr lang="en-US" sz="1067" dirty="0">
                    <a:solidFill>
                      <a:schemeClr val="tx1">
                        <a:lumMod val="50000"/>
                        <a:lumOff val="50000"/>
                      </a:schemeClr>
                    </a:solidFill>
                  </a:rPr>
                  <a:t>Wood</a:t>
                </a:r>
              </a:p>
              <a:p>
                <a:pPr>
                  <a:buClr>
                    <a:schemeClr val="tx1"/>
                  </a:buClr>
                </a:pPr>
                <a:r>
                  <a:rPr lang="en-US" sz="1067" dirty="0">
                    <a:solidFill>
                      <a:schemeClr val="tx1">
                        <a:lumMod val="50000"/>
                        <a:lumOff val="50000"/>
                      </a:schemeClr>
                    </a:solidFill>
                  </a:rPr>
                  <a:t>Council</a:t>
                </a:r>
                <a:endParaRPr lang="en-CA" sz="1067" dirty="0" err="1">
                  <a:solidFill>
                    <a:schemeClr val="tx1">
                      <a:lumMod val="50000"/>
                      <a:lumOff val="50000"/>
                    </a:schemeClr>
                  </a:solidFill>
                </a:endParaRPr>
              </a:p>
            </p:txBody>
          </p:sp>
          <p:sp>
            <p:nvSpPr>
              <p:cNvPr id="12" name="TextBox 11">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chemeClr val="tx1">
                        <a:lumMod val="50000"/>
                        <a:lumOff val="50000"/>
                      </a:schemeClr>
                    </a:solidFill>
                  </a:rPr>
                  <a:t>Conseil</a:t>
                </a:r>
              </a:p>
              <a:p>
                <a:pPr>
                  <a:buClr>
                    <a:schemeClr val="tx1"/>
                  </a:buClr>
                </a:pPr>
                <a:r>
                  <a:rPr lang="en-US" sz="1067" dirty="0" err="1">
                    <a:solidFill>
                      <a:schemeClr val="tx1">
                        <a:lumMod val="50000"/>
                        <a:lumOff val="50000"/>
                      </a:schemeClr>
                    </a:solidFill>
                  </a:rPr>
                  <a:t>canadien</a:t>
                </a:r>
                <a:endParaRPr lang="en-US" sz="1067" dirty="0">
                  <a:solidFill>
                    <a:schemeClr val="tx1">
                      <a:lumMod val="50000"/>
                      <a:lumOff val="50000"/>
                    </a:schemeClr>
                  </a:solidFill>
                </a:endParaRPr>
              </a:p>
              <a:p>
                <a:pPr>
                  <a:buClr>
                    <a:schemeClr val="tx1"/>
                  </a:buClr>
                </a:pPr>
                <a:r>
                  <a:rPr lang="en-US" sz="1067" dirty="0">
                    <a:solidFill>
                      <a:schemeClr val="tx1">
                        <a:lumMod val="50000"/>
                        <a:lumOff val="50000"/>
                      </a:schemeClr>
                    </a:solidFill>
                  </a:rPr>
                  <a:t>du </a:t>
                </a:r>
                <a:r>
                  <a:rPr lang="en-US" sz="1067" dirty="0" err="1">
                    <a:solidFill>
                      <a:schemeClr val="tx1">
                        <a:lumMod val="50000"/>
                        <a:lumOff val="50000"/>
                      </a:schemeClr>
                    </a:solidFill>
                  </a:rPr>
                  <a:t>bois</a:t>
                </a:r>
                <a:endParaRPr lang="en-CA" sz="1067" dirty="0" err="1">
                  <a:solidFill>
                    <a:schemeClr val="tx1">
                      <a:lumMod val="50000"/>
                      <a:lumOff val="50000"/>
                    </a:schemeClr>
                  </a:solidFill>
                </a:endParaRPr>
              </a:p>
            </p:txBody>
          </p:sp>
          <p:sp>
            <p:nvSpPr>
              <p:cNvPr id="13" name="Diagonal Stripe 12">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sp>
            <p:nvSpPr>
              <p:cNvPr id="14" name="Diagonal Stripe 13">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grpSp>
        <p:grpSp>
          <p:nvGrpSpPr>
            <p:cNvPr id="7" name="Group 6">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9" name="Rectangle 8">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sp>
            <p:nvSpPr>
              <p:cNvPr id="10" name="Rectangle 9">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grpSp>
        <p:pic>
          <p:nvPicPr>
            <p:cNvPr id="8" name="Picture 7"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
        <p:nvSpPr>
          <p:cNvPr id="16" name="Content Placeholder 2"/>
          <p:cNvSpPr>
            <a:spLocks noGrp="1"/>
          </p:cNvSpPr>
          <p:nvPr>
            <p:ph idx="1"/>
          </p:nvPr>
        </p:nvSpPr>
        <p:spPr>
          <a:xfrm>
            <a:off x="617732" y="775419"/>
            <a:ext cx="10445810" cy="1906588"/>
          </a:xfrm>
        </p:spPr>
        <p:txBody>
          <a:bodyPr/>
          <a:lstStyle/>
          <a:p>
            <a:r>
              <a:rPr lang="en-CA" altLang="en-US" sz="6000" b="1" dirty="0">
                <a:solidFill>
                  <a:schemeClr val="tx1">
                    <a:lumMod val="65000"/>
                    <a:lumOff val="35000"/>
                  </a:schemeClr>
                </a:solidFill>
              </a:rPr>
              <a:t>Production Process</a:t>
            </a:r>
            <a:r>
              <a:rPr lang="en-CA" altLang="en-US" b="1" dirty="0">
                <a:solidFill>
                  <a:schemeClr val="tx1">
                    <a:lumMod val="65000"/>
                    <a:lumOff val="35000"/>
                  </a:schemeClr>
                </a:solidFill>
              </a:rPr>
              <a:t> </a:t>
            </a:r>
          </a:p>
          <a:p>
            <a:pPr marL="0" indent="0">
              <a:buNone/>
              <a:tabLst>
                <a:tab pos="628650" algn="l"/>
              </a:tabLst>
            </a:pPr>
            <a:r>
              <a:rPr lang="en-CA" altLang="en-US" sz="3200" b="1" dirty="0">
                <a:solidFill>
                  <a:schemeClr val="tx1">
                    <a:lumMod val="65000"/>
                    <a:lumOff val="35000"/>
                  </a:schemeClr>
                </a:solidFill>
              </a:rPr>
              <a:t>	for panelized prefabrication </a:t>
            </a:r>
            <a:endParaRPr lang="en-CA" altLang="en-US" sz="2000" dirty="0">
              <a:solidFill>
                <a:schemeClr val="tx1">
                  <a:lumMod val="65000"/>
                  <a:lumOff val="35000"/>
                </a:schemeClr>
              </a:solidFill>
            </a:endParaRPr>
          </a:p>
          <a:p>
            <a:r>
              <a:rPr lang="en-CA" b="1" i="1" dirty="0">
                <a:solidFill>
                  <a:schemeClr val="tx1">
                    <a:lumMod val="65000"/>
                    <a:lumOff val="35000"/>
                  </a:schemeClr>
                </a:solidFill>
              </a:rPr>
              <a:t>Objectives:</a:t>
            </a:r>
            <a:endParaRPr lang="en-US" sz="2000" dirty="0">
              <a:solidFill>
                <a:schemeClr val="tx1">
                  <a:lumMod val="65000"/>
                  <a:lumOff val="35000"/>
                </a:schemeClr>
              </a:solidFill>
            </a:endParaRPr>
          </a:p>
          <a:p>
            <a:pPr lvl="1"/>
            <a:r>
              <a:rPr lang="en-CA" dirty="0">
                <a:solidFill>
                  <a:schemeClr val="tx1">
                    <a:lumMod val="65000"/>
                    <a:lumOff val="35000"/>
                  </a:schemeClr>
                </a:solidFill>
              </a:rPr>
              <a:t>Develop the generic outline of a prefabrication production line</a:t>
            </a:r>
            <a:r>
              <a:rPr lang="en-CA" sz="1800" dirty="0">
                <a:solidFill>
                  <a:schemeClr val="tx1">
                    <a:lumMod val="65000"/>
                    <a:lumOff val="35000"/>
                  </a:schemeClr>
                </a:solidFill>
              </a:rPr>
              <a:t> </a:t>
            </a:r>
            <a:r>
              <a:rPr lang="en-CA" dirty="0">
                <a:solidFill>
                  <a:schemeClr val="tx1">
                    <a:lumMod val="65000"/>
                    <a:lumOff val="35000"/>
                  </a:schemeClr>
                </a:solidFill>
              </a:rPr>
              <a:t>and evaluate the workflow</a:t>
            </a:r>
            <a:endParaRPr lang="en-US" sz="1800" dirty="0">
              <a:solidFill>
                <a:schemeClr val="tx1">
                  <a:lumMod val="65000"/>
                  <a:lumOff val="35000"/>
                </a:schemeClr>
              </a:solidFill>
            </a:endParaRPr>
          </a:p>
          <a:p>
            <a:pPr lvl="1"/>
            <a:r>
              <a:rPr lang="en-CA" dirty="0">
                <a:solidFill>
                  <a:schemeClr val="tx1">
                    <a:lumMod val="65000"/>
                    <a:lumOff val="35000"/>
                  </a:schemeClr>
                </a:solidFill>
              </a:rPr>
              <a:t>Differentiate the requirements in production process depending on the level of prefabrication</a:t>
            </a:r>
            <a:endParaRPr lang="en-US" sz="1800" dirty="0">
              <a:solidFill>
                <a:schemeClr val="tx1">
                  <a:lumMod val="65000"/>
                  <a:lumOff val="35000"/>
                </a:schemeClr>
              </a:solidFill>
            </a:endParaRPr>
          </a:p>
          <a:p>
            <a:pPr lvl="1"/>
            <a:r>
              <a:rPr lang="en-CA" dirty="0">
                <a:solidFill>
                  <a:schemeClr val="tx1">
                    <a:lumMod val="65000"/>
                    <a:lumOff val="35000"/>
                  </a:schemeClr>
                </a:solidFill>
              </a:rPr>
              <a:t>Outline the setup and ergonomics of different workstations in the production process</a:t>
            </a:r>
            <a:endParaRPr lang="en-US" sz="1800" dirty="0">
              <a:solidFill>
                <a:schemeClr val="tx1">
                  <a:lumMod val="65000"/>
                  <a:lumOff val="35000"/>
                </a:schemeClr>
              </a:solidFill>
            </a:endParaRPr>
          </a:p>
          <a:p>
            <a:pPr lvl="1"/>
            <a:r>
              <a:rPr lang="en-CA" dirty="0">
                <a:solidFill>
                  <a:schemeClr val="tx1">
                    <a:lumMod val="65000"/>
                    <a:lumOff val="35000"/>
                  </a:schemeClr>
                </a:solidFill>
              </a:rPr>
              <a:t>Estimate the financial impact of different machinery and level of automation and their space requirements</a:t>
            </a:r>
            <a:endParaRPr lang="en-US" sz="1800" dirty="0">
              <a:solidFill>
                <a:schemeClr val="tx1">
                  <a:lumMod val="65000"/>
                  <a:lumOff val="35000"/>
                </a:schemeClr>
              </a:solidFill>
            </a:endParaRPr>
          </a:p>
        </p:txBody>
      </p:sp>
    </p:spTree>
    <p:extLst>
      <p:ext uri="{BB962C8B-B14F-4D97-AF65-F5344CB8AC3E}">
        <p14:creationId xmlns:p14="http://schemas.microsoft.com/office/powerpoint/2010/main" val="1730725565"/>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Procurement and storage</a:t>
            </a:r>
            <a:endParaRPr lang="en-US" dirty="0"/>
          </a:p>
        </p:txBody>
      </p:sp>
      <p:sp>
        <p:nvSpPr>
          <p:cNvPr id="3" name="Content Placeholder 2"/>
          <p:cNvSpPr>
            <a:spLocks noGrp="1"/>
          </p:cNvSpPr>
          <p:nvPr>
            <p:ph idx="1"/>
          </p:nvPr>
        </p:nvSpPr>
        <p:spPr/>
        <p:txBody>
          <a:bodyPr/>
          <a:lstStyle/>
          <a:p>
            <a:r>
              <a:rPr lang="en-US" dirty="0"/>
              <a:t>Prefabrication and the level of standardization changes the procurement processes. Depending on the size of the factory, larger amounts have to be delivered to the same address, allowing for bulk purchases, but require storage space.</a:t>
            </a:r>
          </a:p>
          <a:p>
            <a:r>
              <a:rPr lang="en-US" dirty="0"/>
              <a:t>The storage space is further increased if more mass customization is used.</a:t>
            </a:r>
          </a:p>
          <a:p>
            <a:r>
              <a:rPr lang="en-US" dirty="0"/>
              <a:t>For windows and other larger and more valuable components typically “just in time” delivery is preferred.</a:t>
            </a:r>
          </a:p>
          <a:p>
            <a:endParaRPr lang="en-US" dirty="0"/>
          </a:p>
        </p:txBody>
      </p:sp>
      <p:sp>
        <p:nvSpPr>
          <p:cNvPr id="4" name="Rectangle 3"/>
          <p:cNvSpPr/>
          <p:nvPr/>
        </p:nvSpPr>
        <p:spPr>
          <a:xfrm>
            <a:off x="528981" y="6493162"/>
            <a:ext cx="149124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21105663"/>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What prefabrication should be</a:t>
            </a:r>
          </a:p>
        </p:txBody>
      </p:sp>
      <p:sp>
        <p:nvSpPr>
          <p:cNvPr id="3" name="Content Placeholder 2"/>
          <p:cNvSpPr>
            <a:spLocks noGrp="1"/>
          </p:cNvSpPr>
          <p:nvPr>
            <p:ph idx="1"/>
          </p:nvPr>
        </p:nvSpPr>
        <p:spPr>
          <a:xfrm>
            <a:off x="659413" y="1253834"/>
            <a:ext cx="10063355" cy="4114800"/>
          </a:xfrm>
        </p:spPr>
        <p:txBody>
          <a:bodyPr/>
          <a:lstStyle/>
          <a:p>
            <a:pPr marL="0" indent="0">
              <a:buNone/>
            </a:pPr>
            <a:r>
              <a:rPr lang="en-CA" dirty="0"/>
              <a:t>Clarifying what Prefabrication should be:</a:t>
            </a:r>
          </a:p>
          <a:p>
            <a:r>
              <a:rPr lang="en-CA" dirty="0"/>
              <a:t>Prefabrication is </a:t>
            </a:r>
            <a:r>
              <a:rPr lang="en-CA" b="1" u="sng" dirty="0"/>
              <a:t>not</a:t>
            </a:r>
            <a:r>
              <a:rPr lang="en-CA" dirty="0"/>
              <a:t> the continuation of the traditional process sequence in an controlled environment.</a:t>
            </a:r>
          </a:p>
          <a:p>
            <a:r>
              <a:rPr lang="en-CA" dirty="0"/>
              <a:t>Prefabrication includes the optimization of all processes in an controlled environment, optimizing ergonomics and productivity and eliminating high noise levels, dust, heavy lifting and other health and efficiency reducing factors.</a:t>
            </a:r>
          </a:p>
          <a:p>
            <a:r>
              <a:rPr lang="en-CA" dirty="0"/>
              <a:t>Optimized prefabrication processes have a balanced work flow, eliminating bottle necks!</a:t>
            </a:r>
          </a:p>
          <a:p>
            <a:r>
              <a:rPr lang="en-CA" dirty="0"/>
              <a:t>Every company will have different limitations. Optimizing the process means always getting the highest “quality to effort ratio” for each aspects of the process.</a:t>
            </a:r>
          </a:p>
        </p:txBody>
      </p:sp>
      <p:sp>
        <p:nvSpPr>
          <p:cNvPr id="4" name="Rectangle 3"/>
          <p:cNvSpPr/>
          <p:nvPr/>
        </p:nvSpPr>
        <p:spPr>
          <a:xfrm>
            <a:off x="528981" y="6493162"/>
            <a:ext cx="149124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06500268"/>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Material flow of wooden prefabrication of buildings</a:t>
            </a:r>
          </a:p>
        </p:txBody>
      </p:sp>
      <p:sp>
        <p:nvSpPr>
          <p:cNvPr id="5" name="Rounded Rectangle 4"/>
          <p:cNvSpPr/>
          <p:nvPr/>
        </p:nvSpPr>
        <p:spPr>
          <a:xfrm>
            <a:off x="369738" y="1376363"/>
            <a:ext cx="2921693" cy="3429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Calibri" panose="020F0502020204030204" pitchFamily="34" charset="0"/>
                <a:cs typeface="Calibri" panose="020F0502020204030204" pitchFamily="34" charset="0"/>
              </a:rPr>
              <a:t>Materials</a:t>
            </a:r>
          </a:p>
        </p:txBody>
      </p:sp>
      <p:sp>
        <p:nvSpPr>
          <p:cNvPr id="7" name="Rounded Rectangle 6"/>
          <p:cNvSpPr/>
          <p:nvPr/>
        </p:nvSpPr>
        <p:spPr>
          <a:xfrm>
            <a:off x="3493883" y="1376363"/>
            <a:ext cx="3023517" cy="3429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Calibri" panose="020F0502020204030204" pitchFamily="34" charset="0"/>
                <a:cs typeface="Calibri" panose="020F0502020204030204" pitchFamily="34" charset="0"/>
              </a:rPr>
              <a:t>Components</a:t>
            </a:r>
          </a:p>
        </p:txBody>
      </p:sp>
      <p:sp>
        <p:nvSpPr>
          <p:cNvPr id="8" name="Rounded Rectangle 7"/>
          <p:cNvSpPr/>
          <p:nvPr/>
        </p:nvSpPr>
        <p:spPr>
          <a:xfrm>
            <a:off x="6737445" y="1376363"/>
            <a:ext cx="1433065" cy="342900"/>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Calibri" panose="020F0502020204030204" pitchFamily="34" charset="0"/>
                <a:cs typeface="Calibri" panose="020F0502020204030204" pitchFamily="34" charset="0"/>
              </a:rPr>
              <a:t>Elements</a:t>
            </a:r>
          </a:p>
        </p:txBody>
      </p:sp>
      <p:sp>
        <p:nvSpPr>
          <p:cNvPr id="9" name="Rounded Rectangle 8"/>
          <p:cNvSpPr/>
          <p:nvPr/>
        </p:nvSpPr>
        <p:spPr>
          <a:xfrm>
            <a:off x="8379168" y="1376363"/>
            <a:ext cx="3113739" cy="34290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Calibri" panose="020F0502020204030204" pitchFamily="34" charset="0"/>
                <a:cs typeface="Calibri" panose="020F0502020204030204" pitchFamily="34" charset="0"/>
              </a:rPr>
              <a:t>Assembly</a:t>
            </a:r>
          </a:p>
        </p:txBody>
      </p:sp>
      <p:sp>
        <p:nvSpPr>
          <p:cNvPr id="10" name="Rounded Rectangle 9"/>
          <p:cNvSpPr/>
          <p:nvPr/>
        </p:nvSpPr>
        <p:spPr>
          <a:xfrm>
            <a:off x="369738" y="2071715"/>
            <a:ext cx="1362810" cy="2665978"/>
          </a:xfrm>
          <a:prstGeom prst="roundRect">
            <a:avLst/>
          </a:pr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1400" b="1" dirty="0">
                <a:solidFill>
                  <a:schemeClr val="tx1"/>
                </a:solidFill>
                <a:latin typeface="Calibri" panose="020F0502020204030204" pitchFamily="34" charset="0"/>
                <a:cs typeface="Calibri" panose="020F0502020204030204" pitchFamily="34" charset="0"/>
              </a:rPr>
              <a:t>Extraction:</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Sand</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Aggregate</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Ore</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Oil</a:t>
            </a:r>
          </a:p>
          <a:p>
            <a:endParaRPr lang="en-CA" sz="1400" dirty="0">
              <a:solidFill>
                <a:schemeClr val="tx1"/>
              </a:solidFill>
              <a:latin typeface="Calibri" panose="020F0502020204030204" pitchFamily="34" charset="0"/>
              <a:cs typeface="Calibri" panose="020F0502020204030204" pitchFamily="34" charset="0"/>
            </a:endParaRPr>
          </a:p>
          <a:p>
            <a:r>
              <a:rPr lang="en-CA" sz="1400" b="1" dirty="0">
                <a:solidFill>
                  <a:schemeClr val="tx1"/>
                </a:solidFill>
                <a:latin typeface="Calibri" panose="020F0502020204030204" pitchFamily="34" charset="0"/>
                <a:cs typeface="Calibri" panose="020F0502020204030204" pitchFamily="34" charset="0"/>
              </a:rPr>
              <a:t>Harvesting:</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Wood</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Bio Fibers</a:t>
            </a:r>
          </a:p>
          <a:p>
            <a:pPr algn="ctr"/>
            <a:endParaRPr lang="en-CA" dirty="0">
              <a:solidFill>
                <a:schemeClr val="tx1"/>
              </a:solidFill>
            </a:endParaRPr>
          </a:p>
        </p:txBody>
      </p:sp>
      <p:sp>
        <p:nvSpPr>
          <p:cNvPr id="11" name="Rounded Rectangle 10"/>
          <p:cNvSpPr/>
          <p:nvPr/>
        </p:nvSpPr>
        <p:spPr>
          <a:xfrm>
            <a:off x="1928621" y="2071715"/>
            <a:ext cx="1362810" cy="2665978"/>
          </a:xfrm>
          <a:prstGeom prst="roundRect">
            <a:avLst/>
          </a:pr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Cement</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Glass</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Insulation</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Steel</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Lumber</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Polymers</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Sealants</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Coatings</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Adhesives</a:t>
            </a:r>
          </a:p>
          <a:p>
            <a:pPr marL="285750" indent="-285750">
              <a:buFont typeface="Arial" panose="020B0604020202020204" pitchFamily="34" charset="0"/>
              <a:buChar char="•"/>
            </a:pPr>
            <a:endParaRPr lang="en-CA" sz="1400" dirty="0">
              <a:solidFill>
                <a:schemeClr val="tx1"/>
              </a:solidFill>
              <a:latin typeface="Calibri" panose="020F0502020204030204" pitchFamily="34" charset="0"/>
              <a:cs typeface="Calibri" panose="020F0502020204030204" pitchFamily="34" charset="0"/>
            </a:endParaRPr>
          </a:p>
        </p:txBody>
      </p:sp>
      <p:sp>
        <p:nvSpPr>
          <p:cNvPr id="12" name="Rounded Rectangle 11"/>
          <p:cNvSpPr/>
          <p:nvPr/>
        </p:nvSpPr>
        <p:spPr>
          <a:xfrm>
            <a:off x="3493883" y="2071715"/>
            <a:ext cx="1494616" cy="2665978"/>
          </a:xfrm>
          <a:prstGeom prst="roundRect">
            <a:avLst/>
          </a:pr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OSB</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Plywood</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Drywall</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Wires</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Pipes</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Screws</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Nails</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Seals</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Tapes</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Membranes</a:t>
            </a:r>
          </a:p>
        </p:txBody>
      </p:sp>
      <p:sp>
        <p:nvSpPr>
          <p:cNvPr id="13" name="Rounded Rectangle 12"/>
          <p:cNvSpPr/>
          <p:nvPr/>
        </p:nvSpPr>
        <p:spPr>
          <a:xfrm>
            <a:off x="5196154" y="2071715"/>
            <a:ext cx="1321247" cy="2665978"/>
          </a:xfrm>
          <a:prstGeom prst="roundRect">
            <a:avLst/>
          </a:pr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Doors</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Windows</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Hardware</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Fittings</a:t>
            </a:r>
          </a:p>
          <a:p>
            <a:pPr marL="285750" indent="-285750">
              <a:buFont typeface="Arial" panose="020B0604020202020204" pitchFamily="34" charset="0"/>
              <a:buChar char="•"/>
            </a:pPr>
            <a:endParaRPr lang="en-CA" sz="1400"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CA" sz="1400"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CA" sz="1400"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CA" sz="1400"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CA" sz="1400"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CA" dirty="0">
              <a:solidFill>
                <a:schemeClr val="tx1"/>
              </a:solidFill>
            </a:endParaRPr>
          </a:p>
        </p:txBody>
      </p:sp>
      <p:sp>
        <p:nvSpPr>
          <p:cNvPr id="14" name="Rounded Rectangle 13"/>
          <p:cNvSpPr/>
          <p:nvPr/>
        </p:nvSpPr>
        <p:spPr>
          <a:xfrm>
            <a:off x="6729361" y="2076827"/>
            <a:ext cx="1441149" cy="2660866"/>
          </a:xfrm>
          <a:prstGeom prst="roundRect">
            <a:avLst/>
          </a:pr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Wall Elements</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Roof Elements</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Floor Elements</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EWP</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CLT, …</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Trusses</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Frames</a:t>
            </a:r>
          </a:p>
          <a:p>
            <a:endParaRPr lang="en-CA" sz="1400" dirty="0">
              <a:solidFill>
                <a:schemeClr val="tx1"/>
              </a:solidFill>
              <a:latin typeface="Calibri" panose="020F0502020204030204" pitchFamily="34" charset="0"/>
              <a:cs typeface="Calibri" panose="020F0502020204030204" pitchFamily="34" charset="0"/>
            </a:endParaRPr>
          </a:p>
        </p:txBody>
      </p:sp>
      <p:sp>
        <p:nvSpPr>
          <p:cNvPr id="15" name="Rounded Rectangle 14"/>
          <p:cNvSpPr/>
          <p:nvPr/>
        </p:nvSpPr>
        <p:spPr>
          <a:xfrm>
            <a:off x="8379168" y="2075802"/>
            <a:ext cx="1415601" cy="2661891"/>
          </a:xfrm>
          <a:prstGeom prst="roundRect">
            <a:avLst/>
          </a:pr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1400" b="1" dirty="0">
                <a:solidFill>
                  <a:schemeClr val="tx1"/>
                </a:solidFill>
                <a:latin typeface="Calibri" panose="020F0502020204030204" pitchFamily="34" charset="0"/>
                <a:cs typeface="Calibri" panose="020F0502020204030204" pitchFamily="34" charset="0"/>
              </a:rPr>
              <a:t>Completed or semi-completed structures or components:</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Panels</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Volumetric</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Pods</a:t>
            </a:r>
          </a:p>
          <a:p>
            <a:pPr marL="285750" indent="-285750">
              <a:buFont typeface="Arial" panose="020B0604020202020204" pitchFamily="34" charset="0"/>
              <a:buChar char="•"/>
            </a:pPr>
            <a:endParaRPr lang="en-CA" sz="1400"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CA" sz="1400"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CA" sz="1400" dirty="0">
              <a:solidFill>
                <a:schemeClr val="tx1"/>
              </a:solidFill>
              <a:latin typeface="Calibri" panose="020F0502020204030204" pitchFamily="34" charset="0"/>
              <a:cs typeface="Calibri" panose="020F0502020204030204" pitchFamily="34" charset="0"/>
            </a:endParaRPr>
          </a:p>
        </p:txBody>
      </p:sp>
      <p:sp>
        <p:nvSpPr>
          <p:cNvPr id="16" name="Rounded Rectangle 15"/>
          <p:cNvSpPr/>
          <p:nvPr/>
        </p:nvSpPr>
        <p:spPr>
          <a:xfrm>
            <a:off x="9998291" y="2074777"/>
            <a:ext cx="1494616" cy="2662916"/>
          </a:xfrm>
          <a:prstGeom prst="roundRect">
            <a:avLst/>
          </a:pr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Foundation</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Services</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Installation</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Service connection </a:t>
            </a:r>
          </a:p>
          <a:p>
            <a:pPr marL="285750" indent="-285750">
              <a:buFont typeface="Arial" panose="020B0604020202020204" pitchFamily="34" charset="0"/>
              <a:buChar char="•"/>
            </a:pPr>
            <a:r>
              <a:rPr lang="en-CA" sz="1400" dirty="0">
                <a:solidFill>
                  <a:schemeClr val="tx1"/>
                </a:solidFill>
                <a:latin typeface="Calibri" panose="020F0502020204030204" pitchFamily="34" charset="0"/>
                <a:cs typeface="Calibri" panose="020F0502020204030204" pitchFamily="34" charset="0"/>
              </a:rPr>
              <a:t>Finishing</a:t>
            </a:r>
          </a:p>
          <a:p>
            <a:pPr marL="285750" indent="-285750">
              <a:buFont typeface="Arial" panose="020B0604020202020204" pitchFamily="34" charset="0"/>
              <a:buChar char="•"/>
            </a:pPr>
            <a:endParaRPr lang="en-CA" sz="1400"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CA" sz="1400"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CA" sz="1400"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CA" sz="1400" dirty="0">
              <a:solidFill>
                <a:schemeClr val="tx1"/>
              </a:solidFill>
              <a:latin typeface="Calibri" panose="020F0502020204030204" pitchFamily="34" charset="0"/>
              <a:cs typeface="Calibri" panose="020F0502020204030204" pitchFamily="34" charset="0"/>
            </a:endParaRPr>
          </a:p>
        </p:txBody>
      </p:sp>
      <p:sp>
        <p:nvSpPr>
          <p:cNvPr id="18" name="TextBox 17"/>
          <p:cNvSpPr txBox="1"/>
          <p:nvPr/>
        </p:nvSpPr>
        <p:spPr>
          <a:xfrm>
            <a:off x="369738" y="4899809"/>
            <a:ext cx="1687651" cy="307777"/>
          </a:xfrm>
          <a:prstGeom prst="rect">
            <a:avLst/>
          </a:prstGeom>
          <a:noFill/>
        </p:spPr>
        <p:txBody>
          <a:bodyPr wrap="square" rtlCol="0">
            <a:spAutoFit/>
          </a:bodyPr>
          <a:lstStyle/>
          <a:p>
            <a:r>
              <a:rPr lang="en-CA" sz="1400" b="1" dirty="0">
                <a:latin typeface="Calibri" panose="020F0502020204030204" pitchFamily="34" charset="0"/>
                <a:cs typeface="Calibri" panose="020F0502020204030204" pitchFamily="34" charset="0"/>
              </a:rPr>
              <a:t>Raw Materials</a:t>
            </a:r>
          </a:p>
        </p:txBody>
      </p:sp>
      <p:sp>
        <p:nvSpPr>
          <p:cNvPr id="19" name="TextBox 18"/>
          <p:cNvSpPr txBox="1"/>
          <p:nvPr/>
        </p:nvSpPr>
        <p:spPr>
          <a:xfrm>
            <a:off x="1945531" y="4899809"/>
            <a:ext cx="1504436" cy="523220"/>
          </a:xfrm>
          <a:prstGeom prst="rect">
            <a:avLst/>
          </a:prstGeom>
          <a:noFill/>
        </p:spPr>
        <p:txBody>
          <a:bodyPr wrap="square" rtlCol="0">
            <a:spAutoFit/>
          </a:bodyPr>
          <a:lstStyle/>
          <a:p>
            <a:r>
              <a:rPr lang="en-CA" sz="1400" b="1" dirty="0">
                <a:latin typeface="Calibri" panose="020F0502020204030204" pitchFamily="34" charset="0"/>
                <a:cs typeface="Calibri" panose="020F0502020204030204" pitchFamily="34" charset="0"/>
              </a:rPr>
              <a:t>Processed Materials</a:t>
            </a:r>
          </a:p>
        </p:txBody>
      </p:sp>
      <p:sp>
        <p:nvSpPr>
          <p:cNvPr id="20" name="TextBox 19"/>
          <p:cNvSpPr txBox="1"/>
          <p:nvPr/>
        </p:nvSpPr>
        <p:spPr>
          <a:xfrm>
            <a:off x="3509417" y="4899808"/>
            <a:ext cx="1687651" cy="307777"/>
          </a:xfrm>
          <a:prstGeom prst="rect">
            <a:avLst/>
          </a:prstGeom>
          <a:noFill/>
        </p:spPr>
        <p:txBody>
          <a:bodyPr wrap="square" rtlCol="0">
            <a:spAutoFit/>
          </a:bodyPr>
          <a:lstStyle/>
          <a:p>
            <a:r>
              <a:rPr lang="en-CA" sz="1400" b="1" dirty="0">
                <a:latin typeface="Calibri" panose="020F0502020204030204" pitchFamily="34" charset="0"/>
                <a:cs typeface="Calibri" panose="020F0502020204030204" pitchFamily="34" charset="0"/>
              </a:rPr>
              <a:t>Sub Components</a:t>
            </a:r>
          </a:p>
        </p:txBody>
      </p:sp>
      <p:sp>
        <p:nvSpPr>
          <p:cNvPr id="21" name="TextBox 20"/>
          <p:cNvSpPr txBox="1"/>
          <p:nvPr/>
        </p:nvSpPr>
        <p:spPr>
          <a:xfrm>
            <a:off x="5221489" y="4899809"/>
            <a:ext cx="1687651" cy="523220"/>
          </a:xfrm>
          <a:prstGeom prst="rect">
            <a:avLst/>
          </a:prstGeom>
          <a:noFill/>
        </p:spPr>
        <p:txBody>
          <a:bodyPr wrap="square" rtlCol="0">
            <a:spAutoFit/>
          </a:bodyPr>
          <a:lstStyle/>
          <a:p>
            <a:r>
              <a:rPr lang="en-CA" sz="1400" b="1" dirty="0">
                <a:latin typeface="Calibri" panose="020F0502020204030204" pitchFamily="34" charset="0"/>
                <a:cs typeface="Calibri" panose="020F0502020204030204" pitchFamily="34" charset="0"/>
              </a:rPr>
              <a:t>Functional  Components</a:t>
            </a:r>
          </a:p>
        </p:txBody>
      </p:sp>
      <p:sp>
        <p:nvSpPr>
          <p:cNvPr id="22" name="TextBox 21"/>
          <p:cNvSpPr txBox="1"/>
          <p:nvPr/>
        </p:nvSpPr>
        <p:spPr>
          <a:xfrm>
            <a:off x="6737444" y="4899808"/>
            <a:ext cx="1504436" cy="738664"/>
          </a:xfrm>
          <a:prstGeom prst="rect">
            <a:avLst/>
          </a:prstGeom>
          <a:noFill/>
        </p:spPr>
        <p:txBody>
          <a:bodyPr wrap="square" rtlCol="0">
            <a:spAutoFit/>
          </a:bodyPr>
          <a:lstStyle/>
          <a:p>
            <a:r>
              <a:rPr lang="en-CA" sz="1400" b="1" dirty="0">
                <a:latin typeface="Calibri" panose="020F0502020204030204" pitchFamily="34" charset="0"/>
                <a:cs typeface="Calibri" panose="020F0502020204030204" pitchFamily="34" charset="0"/>
              </a:rPr>
              <a:t>Structural or semi-structural Elements</a:t>
            </a:r>
          </a:p>
        </p:txBody>
      </p:sp>
      <p:sp>
        <p:nvSpPr>
          <p:cNvPr id="23" name="TextBox 22"/>
          <p:cNvSpPr txBox="1"/>
          <p:nvPr/>
        </p:nvSpPr>
        <p:spPr>
          <a:xfrm>
            <a:off x="8381795" y="4899808"/>
            <a:ext cx="1504436" cy="307777"/>
          </a:xfrm>
          <a:prstGeom prst="rect">
            <a:avLst/>
          </a:prstGeom>
          <a:noFill/>
        </p:spPr>
        <p:txBody>
          <a:bodyPr wrap="square" rtlCol="0">
            <a:spAutoFit/>
          </a:bodyPr>
          <a:lstStyle/>
          <a:p>
            <a:r>
              <a:rPr lang="en-CA" sz="1400" b="1" dirty="0">
                <a:latin typeface="Calibri" panose="020F0502020204030204" pitchFamily="34" charset="0"/>
                <a:cs typeface="Calibri" panose="020F0502020204030204" pitchFamily="34" charset="0"/>
              </a:rPr>
              <a:t>Off-site Assembly</a:t>
            </a:r>
          </a:p>
        </p:txBody>
      </p:sp>
      <p:sp>
        <p:nvSpPr>
          <p:cNvPr id="24" name="TextBox 23"/>
          <p:cNvSpPr txBox="1"/>
          <p:nvPr/>
        </p:nvSpPr>
        <p:spPr>
          <a:xfrm>
            <a:off x="10025470" y="4899807"/>
            <a:ext cx="1504436" cy="307777"/>
          </a:xfrm>
          <a:prstGeom prst="rect">
            <a:avLst/>
          </a:prstGeom>
          <a:noFill/>
        </p:spPr>
        <p:txBody>
          <a:bodyPr wrap="square" rtlCol="0">
            <a:spAutoFit/>
          </a:bodyPr>
          <a:lstStyle/>
          <a:p>
            <a:r>
              <a:rPr lang="en-CA" sz="1400" b="1" dirty="0">
                <a:latin typeface="Calibri" panose="020F0502020204030204" pitchFamily="34" charset="0"/>
                <a:cs typeface="Calibri" panose="020F0502020204030204" pitchFamily="34" charset="0"/>
              </a:rPr>
              <a:t>On-site Assembly</a:t>
            </a:r>
          </a:p>
        </p:txBody>
      </p:sp>
      <p:cxnSp>
        <p:nvCxnSpPr>
          <p:cNvPr id="28" name="Straight Connector 27"/>
          <p:cNvCxnSpPr/>
          <p:nvPr/>
        </p:nvCxnSpPr>
        <p:spPr>
          <a:xfrm flipV="1">
            <a:off x="1123055" y="5866541"/>
            <a:ext cx="9303797" cy="22355"/>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flipH="1" flipV="1">
            <a:off x="908263" y="5232229"/>
            <a:ext cx="214792" cy="646937"/>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Arrow Connector 35"/>
          <p:cNvCxnSpPr/>
          <p:nvPr/>
        </p:nvCxnSpPr>
        <p:spPr>
          <a:xfrm flipV="1">
            <a:off x="2123372" y="5375936"/>
            <a:ext cx="177970" cy="5129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p:cNvCxnSpPr/>
          <p:nvPr/>
        </p:nvCxnSpPr>
        <p:spPr>
          <a:xfrm flipV="1">
            <a:off x="3841718" y="5366206"/>
            <a:ext cx="177970" cy="5129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p:cNvCxnSpPr/>
          <p:nvPr/>
        </p:nvCxnSpPr>
        <p:spPr>
          <a:xfrm flipV="1">
            <a:off x="5502372" y="5375936"/>
            <a:ext cx="177970" cy="5129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p:cNvCxnSpPr/>
          <p:nvPr/>
        </p:nvCxnSpPr>
        <p:spPr>
          <a:xfrm flipV="1">
            <a:off x="8703402" y="5366206"/>
            <a:ext cx="177970" cy="5129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p:cNvCxnSpPr/>
          <p:nvPr/>
        </p:nvCxnSpPr>
        <p:spPr>
          <a:xfrm flipV="1">
            <a:off x="10426852" y="5366206"/>
            <a:ext cx="177970" cy="5129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p:cNvCxnSpPr/>
          <p:nvPr/>
        </p:nvCxnSpPr>
        <p:spPr>
          <a:xfrm flipV="1">
            <a:off x="7073551" y="5555697"/>
            <a:ext cx="107846" cy="3108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9" name="Straight Arrow Connector 48"/>
          <p:cNvCxnSpPr/>
          <p:nvPr/>
        </p:nvCxnSpPr>
        <p:spPr>
          <a:xfrm>
            <a:off x="1750039" y="3402039"/>
            <a:ext cx="195492"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0" name="Straight Arrow Connector 49"/>
          <p:cNvCxnSpPr/>
          <p:nvPr/>
        </p:nvCxnSpPr>
        <p:spPr>
          <a:xfrm>
            <a:off x="3291431" y="3399777"/>
            <a:ext cx="195492"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p:cNvCxnSpPr/>
          <p:nvPr/>
        </p:nvCxnSpPr>
        <p:spPr>
          <a:xfrm>
            <a:off x="4988499" y="3406083"/>
            <a:ext cx="195492"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2" name="Straight Arrow Connector 51"/>
          <p:cNvCxnSpPr/>
          <p:nvPr/>
        </p:nvCxnSpPr>
        <p:spPr>
          <a:xfrm>
            <a:off x="6533869" y="3405558"/>
            <a:ext cx="195492"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3" name="Straight Arrow Connector 52"/>
          <p:cNvCxnSpPr/>
          <p:nvPr/>
        </p:nvCxnSpPr>
        <p:spPr>
          <a:xfrm>
            <a:off x="8183676" y="3399777"/>
            <a:ext cx="195492"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p:cNvCxnSpPr/>
          <p:nvPr/>
        </p:nvCxnSpPr>
        <p:spPr>
          <a:xfrm>
            <a:off x="9784602" y="3397470"/>
            <a:ext cx="195492"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43" name="Oval 42"/>
          <p:cNvSpPr/>
          <p:nvPr/>
        </p:nvSpPr>
        <p:spPr>
          <a:xfrm>
            <a:off x="6909140" y="2162775"/>
            <a:ext cx="953514" cy="2284149"/>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4" name="Oval 43"/>
          <p:cNvSpPr/>
          <p:nvPr/>
        </p:nvSpPr>
        <p:spPr>
          <a:xfrm>
            <a:off x="8345182" y="1913687"/>
            <a:ext cx="1467784" cy="2186826"/>
          </a:xfrm>
          <a:prstGeom prst="ellipse">
            <a:avLst/>
          </a:prstGeom>
          <a:noFill/>
          <a:ln w="38100">
            <a:solidFill>
              <a:srgbClr val="00A4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5" name="Rectangle 44"/>
          <p:cNvSpPr/>
          <p:nvPr/>
        </p:nvSpPr>
        <p:spPr>
          <a:xfrm>
            <a:off x="528981" y="6493162"/>
            <a:ext cx="214161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Graphic, 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640927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Material flow</a:t>
            </a:r>
          </a:p>
        </p:txBody>
      </p:sp>
      <p:sp>
        <p:nvSpPr>
          <p:cNvPr id="3" name="Content Placeholder 2"/>
          <p:cNvSpPr>
            <a:spLocks noGrp="1"/>
          </p:cNvSpPr>
          <p:nvPr>
            <p:ph idx="1"/>
          </p:nvPr>
        </p:nvSpPr>
        <p:spPr/>
        <p:txBody>
          <a:bodyPr/>
          <a:lstStyle/>
          <a:p>
            <a:r>
              <a:rPr lang="en-CA" dirty="0"/>
              <a:t>To minimize the need for storage space a different procurement process has to be applied than traditional construction </a:t>
            </a:r>
          </a:p>
          <a:p>
            <a:r>
              <a:rPr lang="en-CA" dirty="0"/>
              <a:t>On-time delivery can be practiced to some degree</a:t>
            </a:r>
          </a:p>
          <a:p>
            <a:r>
              <a:rPr lang="en-CA" dirty="0"/>
              <a:t>Standard design allows for faster flow and less storage space</a:t>
            </a:r>
          </a:p>
          <a:p>
            <a:r>
              <a:rPr lang="en-CA" dirty="0"/>
              <a:t>Custom design requires more on-time delivery (e.g. windows)</a:t>
            </a:r>
          </a:p>
          <a:p>
            <a:r>
              <a:rPr lang="en-CA" dirty="0"/>
              <a:t>Material should flow from storage to the stations with as limited as possible interference of production process</a:t>
            </a:r>
          </a:p>
        </p:txBody>
      </p:sp>
      <p:sp>
        <p:nvSpPr>
          <p:cNvPr id="4" name="Rectangle 3"/>
          <p:cNvSpPr/>
          <p:nvPr/>
        </p:nvSpPr>
        <p:spPr>
          <a:xfrm>
            <a:off x="528981" y="6493162"/>
            <a:ext cx="149124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78414561"/>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3888" y="1376363"/>
            <a:ext cx="6565106" cy="1757783"/>
          </a:xfrm>
          <a:prstGeom prst="rect">
            <a:avLst/>
          </a:prstGeom>
        </p:spPr>
      </p:pic>
      <p:sp>
        <p:nvSpPr>
          <p:cNvPr id="2" name="Title 1"/>
          <p:cNvSpPr>
            <a:spLocks noGrp="1"/>
          </p:cNvSpPr>
          <p:nvPr>
            <p:ph type="title"/>
          </p:nvPr>
        </p:nvSpPr>
        <p:spPr/>
        <p:txBody>
          <a:bodyPr/>
          <a:lstStyle/>
          <a:p>
            <a:r>
              <a:rPr lang="en-CA" dirty="0">
                <a:solidFill>
                  <a:schemeClr val="tx1"/>
                </a:solidFill>
              </a:rPr>
              <a:t>Smaller Prefabrication Company…</a:t>
            </a:r>
          </a:p>
        </p:txBody>
      </p:sp>
      <p:pic>
        <p:nvPicPr>
          <p:cNvPr id="4" name="Content Placeholder 3"/>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623888" y="3223742"/>
            <a:ext cx="6565106" cy="2653183"/>
          </a:xfrm>
        </p:spPr>
      </p:pic>
      <p:sp>
        <p:nvSpPr>
          <p:cNvPr id="7" name="Rectangle 6"/>
          <p:cNvSpPr/>
          <p:nvPr/>
        </p:nvSpPr>
        <p:spPr>
          <a:xfrm>
            <a:off x="515592" y="6493663"/>
            <a:ext cx="2944652" cy="307777"/>
          </a:xfrm>
          <a:prstGeom prst="rect">
            <a:avLst/>
          </a:prstGeom>
        </p:spPr>
        <p:txBody>
          <a:bodyPr wrap="none">
            <a:spAutoFit/>
          </a:bodyPr>
          <a:lstStyle/>
          <a:p>
            <a:r>
              <a:rPr lang="en-US" sz="1400" dirty="0">
                <a:latin typeface="Calibri" panose="020F0502020204030204" pitchFamily="34" charset="0"/>
                <a:cs typeface="Calibri" panose="020F0502020204030204" pitchFamily="34" charset="0"/>
              </a:rPr>
              <a:t>Photos: BC PASSIVE HOUSE, Wimmers</a:t>
            </a:r>
            <a:endParaRPr lang="en-CA"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00900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Large Prefabrication Company</a:t>
            </a:r>
          </a:p>
        </p:txBody>
      </p:sp>
      <p:pic>
        <p:nvPicPr>
          <p:cNvPr id="5" name="Content Placeholder 4"/>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623888" y="3707606"/>
            <a:ext cx="7105650" cy="2164557"/>
          </a:xfrm>
        </p:spPr>
      </p:pic>
      <p:pic>
        <p:nvPicPr>
          <p:cNvPr id="4" name="Picture 3" descr="E:\Pictures\20180925_160847.jpg"/>
          <p:cNvPicPr/>
          <p:nvPr/>
        </p:nvPicPr>
        <p:blipFill rotWithShape="1">
          <a:blip r:embed="rId4" cstate="screen">
            <a:extLst>
              <a:ext uri="{28A0092B-C50C-407E-A947-70E740481C1C}">
                <a14:useLocalDpi xmlns:a14="http://schemas.microsoft.com/office/drawing/2010/main"/>
              </a:ext>
            </a:extLst>
          </a:blip>
          <a:srcRect/>
          <a:stretch/>
        </p:blipFill>
        <p:spPr bwMode="auto">
          <a:xfrm>
            <a:off x="623888" y="1376363"/>
            <a:ext cx="7105650" cy="2216943"/>
          </a:xfrm>
          <a:prstGeom prst="rect">
            <a:avLst/>
          </a:prstGeom>
          <a:noFill/>
          <a:ln>
            <a:noFill/>
          </a:ln>
          <a:extLst>
            <a:ext uri="{53640926-AAD7-44D8-BBD7-CCE9431645EC}">
              <a14:shadowObscured xmlns:a14="http://schemas.microsoft.com/office/drawing/2010/main"/>
            </a:ext>
          </a:extLst>
        </p:spPr>
      </p:pic>
      <p:sp>
        <p:nvSpPr>
          <p:cNvPr id="6" name="Rectangle 5"/>
          <p:cNvSpPr/>
          <p:nvPr/>
        </p:nvSpPr>
        <p:spPr>
          <a:xfrm>
            <a:off x="515592" y="6493663"/>
            <a:ext cx="2238113" cy="307777"/>
          </a:xfrm>
          <a:prstGeom prst="rect">
            <a:avLst/>
          </a:prstGeom>
        </p:spPr>
        <p:txBody>
          <a:bodyPr wrap="none">
            <a:spAutoFit/>
          </a:bodyPr>
          <a:lstStyle/>
          <a:p>
            <a:r>
              <a:rPr lang="en-US" sz="1400" dirty="0">
                <a:latin typeface="Calibri" panose="020F0502020204030204" pitchFamily="34" charset="0"/>
                <a:cs typeface="Calibri" panose="020F0502020204030204" pitchFamily="34" charset="0"/>
              </a:rPr>
              <a:t>Photos: EXJÖHUS, Wimmers</a:t>
            </a:r>
            <a:endParaRPr lang="en-CA"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291961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6" name="Group 5">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1" name="TextBox 10">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chemeClr val="tx1">
                        <a:lumMod val="50000"/>
                        <a:lumOff val="50000"/>
                      </a:schemeClr>
                    </a:solidFill>
                  </a:rPr>
                  <a:t>Canadian</a:t>
                </a:r>
              </a:p>
              <a:p>
                <a:pPr>
                  <a:buClr>
                    <a:schemeClr val="tx1"/>
                  </a:buClr>
                </a:pPr>
                <a:r>
                  <a:rPr lang="en-US" sz="1067" dirty="0">
                    <a:solidFill>
                      <a:schemeClr val="tx1">
                        <a:lumMod val="50000"/>
                        <a:lumOff val="50000"/>
                      </a:schemeClr>
                    </a:solidFill>
                  </a:rPr>
                  <a:t>Wood</a:t>
                </a:r>
              </a:p>
              <a:p>
                <a:pPr>
                  <a:buClr>
                    <a:schemeClr val="tx1"/>
                  </a:buClr>
                </a:pPr>
                <a:r>
                  <a:rPr lang="en-US" sz="1067" dirty="0">
                    <a:solidFill>
                      <a:schemeClr val="tx1">
                        <a:lumMod val="50000"/>
                        <a:lumOff val="50000"/>
                      </a:schemeClr>
                    </a:solidFill>
                  </a:rPr>
                  <a:t>Council</a:t>
                </a:r>
                <a:endParaRPr lang="en-CA" sz="1067" dirty="0" err="1">
                  <a:solidFill>
                    <a:schemeClr val="tx1">
                      <a:lumMod val="50000"/>
                      <a:lumOff val="50000"/>
                    </a:schemeClr>
                  </a:solidFill>
                </a:endParaRPr>
              </a:p>
            </p:txBody>
          </p:sp>
          <p:sp>
            <p:nvSpPr>
              <p:cNvPr id="12" name="TextBox 11">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chemeClr val="tx1">
                        <a:lumMod val="50000"/>
                        <a:lumOff val="50000"/>
                      </a:schemeClr>
                    </a:solidFill>
                  </a:rPr>
                  <a:t>Conseil</a:t>
                </a:r>
              </a:p>
              <a:p>
                <a:pPr>
                  <a:buClr>
                    <a:schemeClr val="tx1"/>
                  </a:buClr>
                </a:pPr>
                <a:r>
                  <a:rPr lang="en-US" sz="1067" dirty="0" err="1">
                    <a:solidFill>
                      <a:schemeClr val="tx1">
                        <a:lumMod val="50000"/>
                        <a:lumOff val="50000"/>
                      </a:schemeClr>
                    </a:solidFill>
                  </a:rPr>
                  <a:t>canadien</a:t>
                </a:r>
                <a:endParaRPr lang="en-US" sz="1067" dirty="0">
                  <a:solidFill>
                    <a:schemeClr val="tx1">
                      <a:lumMod val="50000"/>
                      <a:lumOff val="50000"/>
                    </a:schemeClr>
                  </a:solidFill>
                </a:endParaRPr>
              </a:p>
              <a:p>
                <a:pPr>
                  <a:buClr>
                    <a:schemeClr val="tx1"/>
                  </a:buClr>
                </a:pPr>
                <a:r>
                  <a:rPr lang="en-US" sz="1067" dirty="0">
                    <a:solidFill>
                      <a:schemeClr val="tx1">
                        <a:lumMod val="50000"/>
                        <a:lumOff val="50000"/>
                      </a:schemeClr>
                    </a:solidFill>
                  </a:rPr>
                  <a:t>du </a:t>
                </a:r>
                <a:r>
                  <a:rPr lang="en-US" sz="1067" dirty="0" err="1">
                    <a:solidFill>
                      <a:schemeClr val="tx1">
                        <a:lumMod val="50000"/>
                        <a:lumOff val="50000"/>
                      </a:schemeClr>
                    </a:solidFill>
                  </a:rPr>
                  <a:t>bois</a:t>
                </a:r>
                <a:endParaRPr lang="en-CA" sz="1067" dirty="0" err="1">
                  <a:solidFill>
                    <a:schemeClr val="tx1">
                      <a:lumMod val="50000"/>
                      <a:lumOff val="50000"/>
                    </a:schemeClr>
                  </a:solidFill>
                </a:endParaRPr>
              </a:p>
            </p:txBody>
          </p:sp>
          <p:sp>
            <p:nvSpPr>
              <p:cNvPr id="13" name="Diagonal Stripe 12">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sp>
            <p:nvSpPr>
              <p:cNvPr id="14" name="Diagonal Stripe 13">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grpSp>
        <p:grpSp>
          <p:nvGrpSpPr>
            <p:cNvPr id="7" name="Group 6">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9" name="Rectangle 8">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sp>
            <p:nvSpPr>
              <p:cNvPr id="10" name="Rectangle 9">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grpSp>
        <p:pic>
          <p:nvPicPr>
            <p:cNvPr id="8" name="Picture 7"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
        <p:nvSpPr>
          <p:cNvPr id="15" name="Content Placeholder 2"/>
          <p:cNvSpPr txBox="1">
            <a:spLocks/>
          </p:cNvSpPr>
          <p:nvPr/>
        </p:nvSpPr>
        <p:spPr bwMode="auto">
          <a:xfrm>
            <a:off x="673689" y="1822789"/>
            <a:ext cx="10553456" cy="134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r>
              <a:rPr lang="en-CA" altLang="en-US" dirty="0">
                <a:solidFill>
                  <a:schemeClr val="tx1">
                    <a:lumMod val="65000"/>
                    <a:lumOff val="35000"/>
                  </a:schemeClr>
                </a:solidFill>
              </a:rPr>
              <a:t>Cutting of materials</a:t>
            </a:r>
          </a:p>
          <a:p>
            <a:r>
              <a:rPr lang="en-CA" altLang="en-US" dirty="0">
                <a:solidFill>
                  <a:schemeClr val="tx1">
                    <a:lumMod val="65000"/>
                    <a:lumOff val="35000"/>
                  </a:schemeClr>
                </a:solidFill>
              </a:rPr>
              <a:t>Building structural system of panels</a:t>
            </a:r>
          </a:p>
          <a:p>
            <a:r>
              <a:rPr lang="en-CA" altLang="en-US" dirty="0">
                <a:solidFill>
                  <a:schemeClr val="tx1">
                    <a:lumMod val="65000"/>
                    <a:lumOff val="35000"/>
                  </a:schemeClr>
                </a:solidFill>
              </a:rPr>
              <a:t>Installing membranes and windows</a:t>
            </a:r>
          </a:p>
          <a:p>
            <a:r>
              <a:rPr lang="en-CA" altLang="en-US" dirty="0">
                <a:solidFill>
                  <a:schemeClr val="tx1">
                    <a:lumMod val="65000"/>
                    <a:lumOff val="35000"/>
                  </a:schemeClr>
                </a:solidFill>
              </a:rPr>
              <a:t>Installing electrical and plumbing services</a:t>
            </a:r>
          </a:p>
          <a:p>
            <a:r>
              <a:rPr lang="en-CA" altLang="en-US" dirty="0">
                <a:solidFill>
                  <a:schemeClr val="tx1">
                    <a:lumMod val="65000"/>
                    <a:lumOff val="35000"/>
                  </a:schemeClr>
                </a:solidFill>
              </a:rPr>
              <a:t>Installing insulation </a:t>
            </a:r>
          </a:p>
          <a:p>
            <a:r>
              <a:rPr lang="en-CA" altLang="en-US" dirty="0">
                <a:solidFill>
                  <a:schemeClr val="tx1">
                    <a:lumMod val="65000"/>
                    <a:lumOff val="35000"/>
                  </a:schemeClr>
                </a:solidFill>
              </a:rPr>
              <a:t>Preparing/finishing interior and exterior</a:t>
            </a:r>
          </a:p>
          <a:p>
            <a:endParaRPr lang="en-CA" altLang="en-US" dirty="0">
              <a:solidFill>
                <a:schemeClr val="tx1">
                  <a:lumMod val="65000"/>
                  <a:lumOff val="35000"/>
                </a:schemeClr>
              </a:solidFill>
            </a:endParaRPr>
          </a:p>
          <a:p>
            <a:pPr>
              <a:buClr>
                <a:srgbClr val="FEF202"/>
              </a:buClr>
              <a:defRPr/>
            </a:pPr>
            <a:endParaRPr lang="en-CA" kern="0" dirty="0">
              <a:solidFill>
                <a:schemeClr val="tx1">
                  <a:lumMod val="65000"/>
                  <a:lumOff val="35000"/>
                </a:schemeClr>
              </a:solidFill>
              <a:ea typeface="ＭＳ Ｐゴシック" pitchFamily="34" charset="-128"/>
            </a:endParaRPr>
          </a:p>
        </p:txBody>
      </p:sp>
      <p:sp>
        <p:nvSpPr>
          <p:cNvPr id="16" name="Title 1"/>
          <p:cNvSpPr>
            <a:spLocks noGrp="1"/>
          </p:cNvSpPr>
          <p:nvPr>
            <p:ph type="title"/>
          </p:nvPr>
        </p:nvSpPr>
        <p:spPr>
          <a:xfrm>
            <a:off x="1203002" y="181044"/>
            <a:ext cx="10539185" cy="719137"/>
          </a:xfrm>
        </p:spPr>
        <p:txBody>
          <a:bodyPr/>
          <a:lstStyle/>
          <a:p>
            <a:r>
              <a:rPr lang="en-CA" dirty="0"/>
              <a:t>General Production Steps</a:t>
            </a:r>
          </a:p>
        </p:txBody>
      </p:sp>
    </p:spTree>
    <p:extLst>
      <p:ext uri="{BB962C8B-B14F-4D97-AF65-F5344CB8AC3E}">
        <p14:creationId xmlns:p14="http://schemas.microsoft.com/office/powerpoint/2010/main" val="2807458133"/>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Schematic Prefabrication Plant Layout</a:t>
            </a:r>
          </a:p>
        </p:txBody>
      </p:sp>
      <p:sp>
        <p:nvSpPr>
          <p:cNvPr id="63" name="TextBox 62"/>
          <p:cNvSpPr txBox="1"/>
          <p:nvPr/>
        </p:nvSpPr>
        <p:spPr>
          <a:xfrm>
            <a:off x="6610232" y="6498616"/>
            <a:ext cx="1534374" cy="307777"/>
          </a:xfrm>
          <a:prstGeom prst="rect">
            <a:avLst/>
          </a:prstGeom>
          <a:noFill/>
        </p:spPr>
        <p:txBody>
          <a:bodyPr wrap="square" rtlCol="0">
            <a:spAutoFit/>
          </a:bodyPr>
          <a:lstStyle/>
          <a:p>
            <a:r>
              <a:rPr lang="en-CA" sz="1400" dirty="0">
                <a:latin typeface="Calibri" panose="020F0502020204030204" pitchFamily="34" charset="0"/>
                <a:cs typeface="Calibri" panose="020F0502020204030204" pitchFamily="34" charset="0"/>
              </a:rPr>
              <a:t>*if needed</a:t>
            </a:r>
          </a:p>
        </p:txBody>
      </p:sp>
      <p:grpSp>
        <p:nvGrpSpPr>
          <p:cNvPr id="19" name="Group 18"/>
          <p:cNvGrpSpPr/>
          <p:nvPr/>
        </p:nvGrpSpPr>
        <p:grpSpPr>
          <a:xfrm>
            <a:off x="3517104" y="3050713"/>
            <a:ext cx="5858684" cy="1374693"/>
            <a:chOff x="3517104" y="3050713"/>
            <a:chExt cx="5858684" cy="1374693"/>
          </a:xfrm>
        </p:grpSpPr>
        <p:sp>
          <p:nvSpPr>
            <p:cNvPr id="31" name="Rectangle 30"/>
            <p:cNvSpPr/>
            <p:nvPr/>
          </p:nvSpPr>
          <p:spPr>
            <a:xfrm>
              <a:off x="3769719" y="3811043"/>
              <a:ext cx="1435893" cy="61436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tx1"/>
                  </a:solidFill>
                  <a:latin typeface="Calibri" panose="020F0502020204030204" pitchFamily="34" charset="0"/>
                  <a:cs typeface="Calibri" panose="020F0502020204030204" pitchFamily="34" charset="0"/>
                </a:rPr>
                <a:t>finishing</a:t>
              </a:r>
            </a:p>
          </p:txBody>
        </p:sp>
        <p:sp>
          <p:nvSpPr>
            <p:cNvPr id="32" name="Rectangle 31"/>
            <p:cNvSpPr/>
            <p:nvPr/>
          </p:nvSpPr>
          <p:spPr>
            <a:xfrm>
              <a:off x="5401265" y="3806247"/>
              <a:ext cx="1435893" cy="61436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tx1"/>
                  </a:solidFill>
                  <a:latin typeface="Calibri" panose="020F0502020204030204" pitchFamily="34" charset="0"/>
                  <a:cs typeface="Calibri" panose="020F0502020204030204" pitchFamily="34" charset="0"/>
                </a:rPr>
                <a:t>Window installation</a:t>
              </a:r>
            </a:p>
          </p:txBody>
        </p:sp>
        <p:sp>
          <p:nvSpPr>
            <p:cNvPr id="77" name="Rectangle 76"/>
            <p:cNvSpPr/>
            <p:nvPr/>
          </p:nvSpPr>
          <p:spPr>
            <a:xfrm>
              <a:off x="7033854" y="3800073"/>
              <a:ext cx="1435893" cy="61436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tx1"/>
                  </a:solidFill>
                  <a:latin typeface="Calibri" panose="020F0502020204030204" pitchFamily="34" charset="0"/>
                  <a:cs typeface="Calibri" panose="020F0502020204030204" pitchFamily="34" charset="0"/>
                </a:rPr>
                <a:t>Insulation, membrane, drywall or equiv.</a:t>
              </a:r>
            </a:p>
          </p:txBody>
        </p:sp>
        <p:cxnSp>
          <p:nvCxnSpPr>
            <p:cNvPr id="78" name="Straight Arrow Connector 77"/>
            <p:cNvCxnSpPr>
              <a:stCxn id="31" idx="1"/>
              <a:endCxn id="6" idx="3"/>
            </p:cNvCxnSpPr>
            <p:nvPr/>
          </p:nvCxnSpPr>
          <p:spPr>
            <a:xfrm flipH="1">
              <a:off x="3517104" y="4118225"/>
              <a:ext cx="252615" cy="2193"/>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p:cNvCxnSpPr>
              <a:endCxn id="77" idx="3"/>
            </p:cNvCxnSpPr>
            <p:nvPr/>
          </p:nvCxnSpPr>
          <p:spPr>
            <a:xfrm flipH="1" flipV="1">
              <a:off x="8469747" y="4107255"/>
              <a:ext cx="890388" cy="7132"/>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87" name="Straight Connector 86"/>
            <p:cNvCxnSpPr/>
            <p:nvPr/>
          </p:nvCxnSpPr>
          <p:spPr>
            <a:xfrm flipH="1">
              <a:off x="9375787" y="3050713"/>
              <a:ext cx="1" cy="1068181"/>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92" name="Straight Arrow Connector 91"/>
            <p:cNvCxnSpPr>
              <a:stCxn id="32" idx="1"/>
            </p:cNvCxnSpPr>
            <p:nvPr/>
          </p:nvCxnSpPr>
          <p:spPr>
            <a:xfrm flipH="1">
              <a:off x="5209195" y="4113429"/>
              <a:ext cx="192070" cy="1916"/>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94" name="Straight Arrow Connector 93"/>
            <p:cNvCxnSpPr/>
            <p:nvPr/>
          </p:nvCxnSpPr>
          <p:spPr>
            <a:xfrm flipH="1">
              <a:off x="6855431" y="4112471"/>
              <a:ext cx="192070" cy="1916"/>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grpSp>
      <p:grpSp>
        <p:nvGrpSpPr>
          <p:cNvPr id="140" name="Group 139"/>
          <p:cNvGrpSpPr/>
          <p:nvPr/>
        </p:nvGrpSpPr>
        <p:grpSpPr>
          <a:xfrm>
            <a:off x="3517104" y="1672985"/>
            <a:ext cx="7504935" cy="3135834"/>
            <a:chOff x="3517104" y="1672985"/>
            <a:chExt cx="7504935" cy="3135834"/>
          </a:xfrm>
        </p:grpSpPr>
        <p:cxnSp>
          <p:nvCxnSpPr>
            <p:cNvPr id="111" name="Straight Connector 110"/>
            <p:cNvCxnSpPr/>
            <p:nvPr/>
          </p:nvCxnSpPr>
          <p:spPr>
            <a:xfrm flipH="1">
              <a:off x="11022038" y="1672985"/>
              <a:ext cx="1" cy="3117411"/>
            </a:xfrm>
            <a:prstGeom prst="line">
              <a:avLst/>
            </a:prstGeom>
            <a:ln w="19050"/>
          </p:spPr>
          <p:style>
            <a:lnRef idx="1">
              <a:schemeClr val="dk1"/>
            </a:lnRef>
            <a:fillRef idx="0">
              <a:schemeClr val="dk1"/>
            </a:fillRef>
            <a:effectRef idx="0">
              <a:schemeClr val="dk1"/>
            </a:effectRef>
            <a:fontRef idx="minor">
              <a:schemeClr val="tx1"/>
            </a:fontRef>
          </p:style>
        </p:cxnSp>
        <p:grpSp>
          <p:nvGrpSpPr>
            <p:cNvPr id="139" name="Group 138"/>
            <p:cNvGrpSpPr/>
            <p:nvPr/>
          </p:nvGrpSpPr>
          <p:grpSpPr>
            <a:xfrm>
              <a:off x="3517104" y="4120418"/>
              <a:ext cx="7502849" cy="688401"/>
              <a:chOff x="3517104" y="4120418"/>
              <a:chExt cx="7502849" cy="688401"/>
            </a:xfrm>
          </p:grpSpPr>
          <p:cxnSp>
            <p:nvCxnSpPr>
              <p:cNvPr id="110" name="Straight Arrow Connector 109"/>
              <p:cNvCxnSpPr>
                <a:endCxn id="6" idx="3"/>
              </p:cNvCxnSpPr>
              <p:nvPr/>
            </p:nvCxnSpPr>
            <p:spPr>
              <a:xfrm flipH="1" flipV="1">
                <a:off x="3517104" y="4120418"/>
                <a:ext cx="252615" cy="68840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15" name="Straight Connector 114"/>
              <p:cNvCxnSpPr/>
              <p:nvPr/>
            </p:nvCxnSpPr>
            <p:spPr>
              <a:xfrm flipV="1">
                <a:off x="3766781" y="4796049"/>
                <a:ext cx="7253172" cy="7454"/>
              </a:xfrm>
              <a:prstGeom prst="line">
                <a:avLst/>
              </a:prstGeom>
              <a:ln w="19050"/>
            </p:spPr>
            <p:style>
              <a:lnRef idx="1">
                <a:schemeClr val="dk1"/>
              </a:lnRef>
              <a:fillRef idx="0">
                <a:schemeClr val="dk1"/>
              </a:fillRef>
              <a:effectRef idx="0">
                <a:schemeClr val="dk1"/>
              </a:effectRef>
              <a:fontRef idx="minor">
                <a:schemeClr val="tx1"/>
              </a:fontRef>
            </p:style>
          </p:cxnSp>
        </p:grpSp>
      </p:grpSp>
      <p:grpSp>
        <p:nvGrpSpPr>
          <p:cNvPr id="21" name="Group 20"/>
          <p:cNvGrpSpPr/>
          <p:nvPr/>
        </p:nvGrpSpPr>
        <p:grpSpPr>
          <a:xfrm>
            <a:off x="3495482" y="999887"/>
            <a:ext cx="8202974" cy="1055564"/>
            <a:chOff x="3495482" y="999887"/>
            <a:chExt cx="8202974" cy="1055564"/>
          </a:xfrm>
        </p:grpSpPr>
        <p:sp>
          <p:nvSpPr>
            <p:cNvPr id="44" name="Rectangle 43"/>
            <p:cNvSpPr/>
            <p:nvPr/>
          </p:nvSpPr>
          <p:spPr>
            <a:xfrm>
              <a:off x="10262563" y="1058878"/>
              <a:ext cx="1435893" cy="61436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tx1"/>
                  </a:solidFill>
                  <a:latin typeface="Calibri" panose="020F0502020204030204" pitchFamily="34" charset="0"/>
                  <a:cs typeface="Calibri" panose="020F0502020204030204" pitchFamily="34" charset="0"/>
                </a:rPr>
                <a:t>Insulation, ceiling finishes</a:t>
              </a:r>
            </a:p>
          </p:txBody>
        </p:sp>
        <p:sp>
          <p:nvSpPr>
            <p:cNvPr id="45" name="Rectangle 44"/>
            <p:cNvSpPr/>
            <p:nvPr/>
          </p:nvSpPr>
          <p:spPr>
            <a:xfrm>
              <a:off x="3769719" y="1063244"/>
              <a:ext cx="1435893" cy="61436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tx1"/>
                  </a:solidFill>
                  <a:latin typeface="Calibri" panose="020F0502020204030204" pitchFamily="34" charset="0"/>
                  <a:cs typeface="Calibri" panose="020F0502020204030204" pitchFamily="34" charset="0"/>
                </a:rPr>
                <a:t>Framing floors and roofs</a:t>
              </a:r>
            </a:p>
          </p:txBody>
        </p:sp>
        <p:sp>
          <p:nvSpPr>
            <p:cNvPr id="47" name="Rectangle 46"/>
            <p:cNvSpPr/>
            <p:nvPr/>
          </p:nvSpPr>
          <p:spPr>
            <a:xfrm>
              <a:off x="7013024" y="1063674"/>
              <a:ext cx="1435893" cy="61436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tx1"/>
                  </a:solidFill>
                  <a:latin typeface="Calibri" panose="020F0502020204030204" pitchFamily="34" charset="0"/>
                  <a:cs typeface="Calibri" panose="020F0502020204030204" pitchFamily="34" charset="0"/>
                </a:rPr>
                <a:t>Butterfly table</a:t>
              </a:r>
            </a:p>
          </p:txBody>
        </p:sp>
        <p:sp>
          <p:nvSpPr>
            <p:cNvPr id="48" name="Rectangle 47"/>
            <p:cNvSpPr/>
            <p:nvPr/>
          </p:nvSpPr>
          <p:spPr>
            <a:xfrm>
              <a:off x="8644570" y="1058878"/>
              <a:ext cx="1435893" cy="61436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tx1"/>
                  </a:solidFill>
                  <a:latin typeface="Calibri" panose="020F0502020204030204" pitchFamily="34" charset="0"/>
                  <a:cs typeface="Calibri" panose="020F0502020204030204" pitchFamily="34" charset="0"/>
                </a:rPr>
                <a:t>Plumbing electrical, services</a:t>
              </a:r>
            </a:p>
          </p:txBody>
        </p:sp>
        <p:grpSp>
          <p:nvGrpSpPr>
            <p:cNvPr id="20" name="Group 19"/>
            <p:cNvGrpSpPr/>
            <p:nvPr/>
          </p:nvGrpSpPr>
          <p:grpSpPr>
            <a:xfrm>
              <a:off x="5385594" y="999887"/>
              <a:ext cx="1595833" cy="738664"/>
              <a:chOff x="5385594" y="999887"/>
              <a:chExt cx="1595833" cy="738664"/>
            </a:xfrm>
          </p:grpSpPr>
          <p:sp>
            <p:nvSpPr>
              <p:cNvPr id="46" name="Rectangle 45"/>
              <p:cNvSpPr/>
              <p:nvPr/>
            </p:nvSpPr>
            <p:spPr>
              <a:xfrm>
                <a:off x="5385594" y="1058878"/>
                <a:ext cx="1435893" cy="61436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400" dirty="0">
                  <a:solidFill>
                    <a:schemeClr val="tx1"/>
                  </a:solidFill>
                  <a:latin typeface="Calibri" panose="020F0502020204030204" pitchFamily="34" charset="0"/>
                  <a:cs typeface="Calibri" panose="020F0502020204030204" pitchFamily="34" charset="0"/>
                </a:endParaRPr>
              </a:p>
            </p:txBody>
          </p:sp>
          <p:sp>
            <p:nvSpPr>
              <p:cNvPr id="61" name="TextBox 60"/>
              <p:cNvSpPr txBox="1"/>
              <p:nvPr/>
            </p:nvSpPr>
            <p:spPr>
              <a:xfrm>
                <a:off x="5394471" y="999887"/>
                <a:ext cx="1586956" cy="738664"/>
              </a:xfrm>
              <a:prstGeom prst="rect">
                <a:avLst/>
              </a:prstGeom>
              <a:noFill/>
              <a:ln>
                <a:noFill/>
              </a:ln>
            </p:spPr>
            <p:txBody>
              <a:bodyPr wrap="square" rtlCol="0">
                <a:spAutoFit/>
              </a:bodyPr>
              <a:lstStyle/>
              <a:p>
                <a:r>
                  <a:rPr lang="en-CA" sz="1400" dirty="0">
                    <a:latin typeface="Calibri" panose="020F0502020204030204" pitchFamily="34" charset="0"/>
                    <a:cs typeface="Calibri" panose="020F0502020204030204" pitchFamily="34" charset="0"/>
                  </a:rPr>
                  <a:t>Sheathing, membrane*, floor or roof finishes </a:t>
                </a:r>
              </a:p>
            </p:txBody>
          </p:sp>
        </p:grpSp>
        <p:cxnSp>
          <p:nvCxnSpPr>
            <p:cNvPr id="95" name="Straight Arrow Connector 94"/>
            <p:cNvCxnSpPr/>
            <p:nvPr/>
          </p:nvCxnSpPr>
          <p:spPr>
            <a:xfrm>
              <a:off x="10096599" y="1381358"/>
              <a:ext cx="160914" cy="17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07" name="Straight Arrow Connector 106"/>
            <p:cNvCxnSpPr/>
            <p:nvPr/>
          </p:nvCxnSpPr>
          <p:spPr>
            <a:xfrm>
              <a:off x="5219367" y="1377946"/>
              <a:ext cx="160914" cy="17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08" name="Straight Arrow Connector 107"/>
            <p:cNvCxnSpPr/>
            <p:nvPr/>
          </p:nvCxnSpPr>
          <p:spPr>
            <a:xfrm>
              <a:off x="6835350" y="1367253"/>
              <a:ext cx="160914" cy="17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09" name="Straight Arrow Connector 108"/>
            <p:cNvCxnSpPr/>
            <p:nvPr/>
          </p:nvCxnSpPr>
          <p:spPr>
            <a:xfrm>
              <a:off x="8467520" y="1364236"/>
              <a:ext cx="160914" cy="17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20" name="Straight Arrow Connector 119"/>
            <p:cNvCxnSpPr>
              <a:stCxn id="28" idx="3"/>
              <a:endCxn id="45" idx="1"/>
            </p:cNvCxnSpPr>
            <p:nvPr/>
          </p:nvCxnSpPr>
          <p:spPr>
            <a:xfrm flipV="1">
              <a:off x="3495482" y="1370426"/>
              <a:ext cx="274237" cy="68502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sp>
        <p:nvSpPr>
          <p:cNvPr id="4" name="Rounded Rectangle 3"/>
          <p:cNvSpPr/>
          <p:nvPr/>
        </p:nvSpPr>
        <p:spPr>
          <a:xfrm>
            <a:off x="211141" y="1744060"/>
            <a:ext cx="1610518" cy="61436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tx1"/>
                </a:solidFill>
                <a:latin typeface="Calibri" panose="020F0502020204030204" pitchFamily="34" charset="0"/>
                <a:cs typeface="Calibri" panose="020F0502020204030204" pitchFamily="34" charset="0"/>
              </a:rPr>
              <a:t>Material receiving</a:t>
            </a:r>
          </a:p>
        </p:txBody>
      </p:sp>
      <p:sp>
        <p:nvSpPr>
          <p:cNvPr id="28" name="Rectangle 27"/>
          <p:cNvSpPr/>
          <p:nvPr/>
        </p:nvSpPr>
        <p:spPr>
          <a:xfrm>
            <a:off x="2059589" y="1748269"/>
            <a:ext cx="1435893" cy="614363"/>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tx1"/>
                </a:solidFill>
                <a:latin typeface="Calibri" panose="020F0502020204030204" pitchFamily="34" charset="0"/>
                <a:cs typeface="Calibri" panose="020F0502020204030204" pitchFamily="34" charset="0"/>
              </a:rPr>
              <a:t>Cutting lumber, sheathing, other materials</a:t>
            </a:r>
          </a:p>
        </p:txBody>
      </p:sp>
      <p:cxnSp>
        <p:nvCxnSpPr>
          <p:cNvPr id="119" name="Straight Arrow Connector 118"/>
          <p:cNvCxnSpPr>
            <a:endCxn id="28" idx="1"/>
          </p:cNvCxnSpPr>
          <p:nvPr/>
        </p:nvCxnSpPr>
        <p:spPr>
          <a:xfrm>
            <a:off x="1821659" y="2049137"/>
            <a:ext cx="237930" cy="631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nvGrpSpPr>
          <p:cNvPr id="18" name="Group 17"/>
          <p:cNvGrpSpPr/>
          <p:nvPr/>
        </p:nvGrpSpPr>
        <p:grpSpPr>
          <a:xfrm>
            <a:off x="3495482" y="2055451"/>
            <a:ext cx="6569147" cy="1064267"/>
            <a:chOff x="3495482" y="2055451"/>
            <a:chExt cx="6569147" cy="1064267"/>
          </a:xfrm>
        </p:grpSpPr>
        <p:sp>
          <p:nvSpPr>
            <p:cNvPr id="33" name="Rectangle 32"/>
            <p:cNvSpPr/>
            <p:nvPr/>
          </p:nvSpPr>
          <p:spPr>
            <a:xfrm>
              <a:off x="3769719" y="2448506"/>
              <a:ext cx="1434075" cy="613585"/>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tx1"/>
                  </a:solidFill>
                  <a:latin typeface="Calibri" panose="020F0502020204030204" pitchFamily="34" charset="0"/>
                  <a:cs typeface="Calibri" panose="020F0502020204030204" pitchFamily="34" charset="0"/>
                </a:rPr>
                <a:t>Framing walls</a:t>
              </a:r>
            </a:p>
          </p:txBody>
        </p:sp>
        <p:sp>
          <p:nvSpPr>
            <p:cNvPr id="35" name="Rectangle 34"/>
            <p:cNvSpPr/>
            <p:nvPr/>
          </p:nvSpPr>
          <p:spPr>
            <a:xfrm>
              <a:off x="7003948" y="2444140"/>
              <a:ext cx="1434075" cy="613585"/>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tx1"/>
                  </a:solidFill>
                  <a:latin typeface="Calibri" panose="020F0502020204030204" pitchFamily="34" charset="0"/>
                  <a:cs typeface="Calibri" panose="020F0502020204030204" pitchFamily="34" charset="0"/>
                </a:rPr>
                <a:t>Plumbing, electrical, services</a:t>
              </a:r>
            </a:p>
          </p:txBody>
        </p:sp>
        <p:sp>
          <p:nvSpPr>
            <p:cNvPr id="36" name="Rectangle 35"/>
            <p:cNvSpPr/>
            <p:nvPr/>
          </p:nvSpPr>
          <p:spPr>
            <a:xfrm>
              <a:off x="8628736" y="2444140"/>
              <a:ext cx="1435893" cy="61436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tx1"/>
                  </a:solidFill>
                  <a:latin typeface="Calibri" panose="020F0502020204030204" pitchFamily="34" charset="0"/>
                  <a:cs typeface="Calibri" panose="020F0502020204030204" pitchFamily="34" charset="0"/>
                </a:rPr>
                <a:t>Butterfly table</a:t>
              </a:r>
            </a:p>
          </p:txBody>
        </p:sp>
        <p:grpSp>
          <p:nvGrpSpPr>
            <p:cNvPr id="16" name="Group 15"/>
            <p:cNvGrpSpPr/>
            <p:nvPr/>
          </p:nvGrpSpPr>
          <p:grpSpPr>
            <a:xfrm>
              <a:off x="5335503" y="2381989"/>
              <a:ext cx="1643841" cy="737729"/>
              <a:chOff x="5335503" y="2381989"/>
              <a:chExt cx="1643841" cy="737729"/>
            </a:xfrm>
          </p:grpSpPr>
          <p:sp>
            <p:nvSpPr>
              <p:cNvPr id="34" name="Rectangle 33"/>
              <p:cNvSpPr/>
              <p:nvPr/>
            </p:nvSpPr>
            <p:spPr>
              <a:xfrm>
                <a:off x="5385594" y="2444140"/>
                <a:ext cx="1435893" cy="61436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400" dirty="0">
                  <a:solidFill>
                    <a:schemeClr val="tx1"/>
                  </a:solidFill>
                  <a:latin typeface="Calibri" panose="020F0502020204030204" pitchFamily="34" charset="0"/>
                  <a:cs typeface="Calibri" panose="020F0502020204030204" pitchFamily="34" charset="0"/>
                </a:endParaRPr>
              </a:p>
            </p:txBody>
          </p:sp>
          <p:sp>
            <p:nvSpPr>
              <p:cNvPr id="76" name="TextBox 75"/>
              <p:cNvSpPr txBox="1"/>
              <p:nvPr/>
            </p:nvSpPr>
            <p:spPr>
              <a:xfrm>
                <a:off x="5335503" y="2381989"/>
                <a:ext cx="1643841" cy="737729"/>
              </a:xfrm>
              <a:prstGeom prst="rect">
                <a:avLst/>
              </a:prstGeom>
              <a:noFill/>
              <a:ln>
                <a:noFill/>
              </a:ln>
            </p:spPr>
            <p:txBody>
              <a:bodyPr wrap="square" rtlCol="0">
                <a:spAutoFit/>
              </a:bodyPr>
              <a:lstStyle/>
              <a:p>
                <a:r>
                  <a:rPr lang="en-CA" sz="1400" dirty="0">
                    <a:latin typeface="Calibri" panose="020F0502020204030204" pitchFamily="34" charset="0"/>
                    <a:cs typeface="Calibri" panose="020F0502020204030204" pitchFamily="34" charset="0"/>
                  </a:rPr>
                  <a:t>Sheathing, membrane, cladding or drywall</a:t>
                </a:r>
              </a:p>
            </p:txBody>
          </p:sp>
        </p:grpSp>
        <p:cxnSp>
          <p:nvCxnSpPr>
            <p:cNvPr id="102" name="Straight Arrow Connector 101"/>
            <p:cNvCxnSpPr/>
            <p:nvPr/>
          </p:nvCxnSpPr>
          <p:spPr>
            <a:xfrm>
              <a:off x="5219367" y="2761839"/>
              <a:ext cx="160914" cy="17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03" name="Straight Arrow Connector 102"/>
            <p:cNvCxnSpPr/>
            <p:nvPr/>
          </p:nvCxnSpPr>
          <p:spPr>
            <a:xfrm>
              <a:off x="6835350" y="2751146"/>
              <a:ext cx="160914" cy="17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04" name="Straight Arrow Connector 103"/>
            <p:cNvCxnSpPr/>
            <p:nvPr/>
          </p:nvCxnSpPr>
          <p:spPr>
            <a:xfrm>
              <a:off x="8467520" y="2748129"/>
              <a:ext cx="160914" cy="17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23" name="Straight Arrow Connector 122"/>
            <p:cNvCxnSpPr>
              <a:stCxn id="28" idx="3"/>
              <a:endCxn id="33" idx="1"/>
            </p:cNvCxnSpPr>
            <p:nvPr/>
          </p:nvCxnSpPr>
          <p:spPr>
            <a:xfrm>
              <a:off x="3495482" y="2055451"/>
              <a:ext cx="274237" cy="69984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grpSp>
        <p:nvGrpSpPr>
          <p:cNvPr id="22" name="Group 21"/>
          <p:cNvGrpSpPr/>
          <p:nvPr/>
        </p:nvGrpSpPr>
        <p:grpSpPr>
          <a:xfrm>
            <a:off x="1821659" y="3067632"/>
            <a:ext cx="1695445" cy="2117147"/>
            <a:chOff x="1821659" y="3067632"/>
            <a:chExt cx="1695445" cy="2117147"/>
          </a:xfrm>
        </p:grpSpPr>
        <p:cxnSp>
          <p:nvCxnSpPr>
            <p:cNvPr id="12" name="Straight Arrow Connector 11"/>
            <p:cNvCxnSpPr>
              <a:stCxn id="6" idx="1"/>
              <a:endCxn id="8" idx="3"/>
            </p:cNvCxnSpPr>
            <p:nvPr/>
          </p:nvCxnSpPr>
          <p:spPr>
            <a:xfrm flipH="1" flipV="1">
              <a:off x="1821659" y="4117189"/>
              <a:ext cx="271457" cy="3229"/>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62" name="TextBox 61"/>
            <p:cNvSpPr txBox="1"/>
            <p:nvPr/>
          </p:nvSpPr>
          <p:spPr>
            <a:xfrm rot="16200000">
              <a:off x="1481341" y="3417222"/>
              <a:ext cx="1006957" cy="307777"/>
            </a:xfrm>
            <a:prstGeom prst="rect">
              <a:avLst/>
            </a:prstGeom>
            <a:noFill/>
          </p:spPr>
          <p:txBody>
            <a:bodyPr wrap="square" rtlCol="0">
              <a:spAutoFit/>
            </a:bodyPr>
            <a:lstStyle/>
            <a:p>
              <a:r>
                <a:rPr lang="en-CA" sz="1400" dirty="0">
                  <a:latin typeface="Calibri" panose="020F0502020204030204" pitchFamily="34" charset="0"/>
                  <a:cs typeface="Calibri" panose="020F0502020204030204" pitchFamily="34" charset="0"/>
                </a:rPr>
                <a:t>panelized</a:t>
              </a:r>
            </a:p>
          </p:txBody>
        </p:sp>
        <p:sp>
          <p:nvSpPr>
            <p:cNvPr id="6" name="Diamond 5"/>
            <p:cNvSpPr/>
            <p:nvPr/>
          </p:nvSpPr>
          <p:spPr>
            <a:xfrm>
              <a:off x="2093116" y="3450439"/>
              <a:ext cx="1423988" cy="1339957"/>
            </a:xfrm>
            <a:prstGeom prst="diamond">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400" dirty="0">
                <a:solidFill>
                  <a:schemeClr val="tx1"/>
                </a:solidFill>
                <a:latin typeface="Calibri" panose="020F0502020204030204" pitchFamily="34" charset="0"/>
                <a:cs typeface="Calibri" panose="020F0502020204030204" pitchFamily="34" charset="0"/>
              </a:endParaRPr>
            </a:p>
          </p:txBody>
        </p:sp>
        <p:sp>
          <p:nvSpPr>
            <p:cNvPr id="9" name="TextBox 8"/>
            <p:cNvSpPr txBox="1"/>
            <p:nvPr/>
          </p:nvSpPr>
          <p:spPr>
            <a:xfrm>
              <a:off x="2410165" y="3792323"/>
              <a:ext cx="947054" cy="499020"/>
            </a:xfrm>
            <a:prstGeom prst="rect">
              <a:avLst/>
            </a:prstGeom>
            <a:noFill/>
            <a:ln>
              <a:noFill/>
            </a:ln>
          </p:spPr>
          <p:txBody>
            <a:bodyPr wrap="square" rtlCol="0">
              <a:spAutoFit/>
            </a:bodyPr>
            <a:lstStyle/>
            <a:p>
              <a:r>
                <a:rPr lang="en-CA" sz="1400" dirty="0">
                  <a:latin typeface="Calibri" panose="020F0502020204030204" pitchFamily="34" charset="0"/>
                  <a:cs typeface="Calibri" panose="020F0502020204030204" pitchFamily="34" charset="0"/>
                </a:rPr>
                <a:t>Panelized or modular</a:t>
              </a:r>
            </a:p>
          </p:txBody>
        </p:sp>
        <p:cxnSp>
          <p:nvCxnSpPr>
            <p:cNvPr id="13" name="Straight Arrow Connector 12"/>
            <p:cNvCxnSpPr>
              <a:stCxn id="6" idx="2"/>
              <a:endCxn id="15" idx="0"/>
            </p:cNvCxnSpPr>
            <p:nvPr/>
          </p:nvCxnSpPr>
          <p:spPr>
            <a:xfrm flipH="1">
              <a:off x="2803915" y="4790396"/>
              <a:ext cx="1195" cy="39438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33" name="TextBox 132"/>
            <p:cNvSpPr txBox="1"/>
            <p:nvPr/>
          </p:nvSpPr>
          <p:spPr>
            <a:xfrm>
              <a:off x="1957387" y="4787168"/>
              <a:ext cx="858619" cy="307777"/>
            </a:xfrm>
            <a:prstGeom prst="rect">
              <a:avLst/>
            </a:prstGeom>
            <a:noFill/>
          </p:spPr>
          <p:txBody>
            <a:bodyPr wrap="square" rtlCol="0">
              <a:spAutoFit/>
            </a:bodyPr>
            <a:lstStyle/>
            <a:p>
              <a:r>
                <a:rPr lang="en-CA" sz="1400" dirty="0">
                  <a:latin typeface="Calibri" panose="020F0502020204030204" pitchFamily="34" charset="0"/>
                  <a:cs typeface="Calibri" panose="020F0502020204030204" pitchFamily="34" charset="0"/>
                </a:rPr>
                <a:t>modular</a:t>
              </a:r>
            </a:p>
          </p:txBody>
        </p:sp>
      </p:grpSp>
      <p:sp>
        <p:nvSpPr>
          <p:cNvPr id="145" name="TextBox 144"/>
          <p:cNvSpPr txBox="1"/>
          <p:nvPr/>
        </p:nvSpPr>
        <p:spPr>
          <a:xfrm>
            <a:off x="193165" y="2390474"/>
            <a:ext cx="1767922" cy="523220"/>
          </a:xfrm>
          <a:prstGeom prst="rect">
            <a:avLst/>
          </a:prstGeom>
          <a:noFill/>
        </p:spPr>
        <p:txBody>
          <a:bodyPr wrap="square" rtlCol="0">
            <a:spAutoFit/>
          </a:bodyPr>
          <a:lstStyle/>
          <a:p>
            <a:r>
              <a:rPr lang="en-CA" sz="1400" dirty="0">
                <a:latin typeface="Calibri" panose="020F0502020204030204" pitchFamily="34" charset="0"/>
                <a:cs typeface="Calibri" panose="020F0502020204030204" pitchFamily="34" charset="0"/>
              </a:rPr>
              <a:t>Can include Level 1b elements</a:t>
            </a:r>
          </a:p>
        </p:txBody>
      </p:sp>
      <p:sp>
        <p:nvSpPr>
          <p:cNvPr id="75" name="Rectangle 74"/>
          <p:cNvSpPr/>
          <p:nvPr/>
        </p:nvSpPr>
        <p:spPr>
          <a:xfrm>
            <a:off x="2916205" y="6493162"/>
            <a:ext cx="214161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Graphic, 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grpSp>
        <p:nvGrpSpPr>
          <p:cNvPr id="3" name="Group 2"/>
          <p:cNvGrpSpPr/>
          <p:nvPr/>
        </p:nvGrpSpPr>
        <p:grpSpPr>
          <a:xfrm>
            <a:off x="211141" y="3448394"/>
            <a:ext cx="2945886" cy="2816101"/>
            <a:chOff x="211141" y="3448394"/>
            <a:chExt cx="2945886" cy="2816101"/>
          </a:xfrm>
        </p:grpSpPr>
        <p:grpSp>
          <p:nvGrpSpPr>
            <p:cNvPr id="23" name="Group 22"/>
            <p:cNvGrpSpPr/>
            <p:nvPr/>
          </p:nvGrpSpPr>
          <p:grpSpPr>
            <a:xfrm>
              <a:off x="211141" y="3448394"/>
              <a:ext cx="2011512" cy="975976"/>
              <a:chOff x="211141" y="3448394"/>
              <a:chExt cx="2011512" cy="975976"/>
            </a:xfrm>
          </p:grpSpPr>
          <p:sp>
            <p:nvSpPr>
              <p:cNvPr id="8" name="Rounded Rectangle 7"/>
              <p:cNvSpPr/>
              <p:nvPr/>
            </p:nvSpPr>
            <p:spPr>
              <a:xfrm>
                <a:off x="211141" y="3810007"/>
                <a:ext cx="1610518" cy="614363"/>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tx1"/>
                    </a:solidFill>
                    <a:latin typeface="Calibri" panose="020F0502020204030204" pitchFamily="34" charset="0"/>
                    <a:cs typeface="Calibri" panose="020F0502020204030204" pitchFamily="34" charset="0"/>
                  </a:rPr>
                  <a:t>Load and ship panels</a:t>
                </a:r>
              </a:p>
            </p:txBody>
          </p:sp>
          <p:sp>
            <p:nvSpPr>
              <p:cNvPr id="143" name="TextBox 142"/>
              <p:cNvSpPr txBox="1"/>
              <p:nvPr/>
            </p:nvSpPr>
            <p:spPr>
              <a:xfrm>
                <a:off x="688279" y="3448394"/>
                <a:ext cx="1534374" cy="307777"/>
              </a:xfrm>
              <a:prstGeom prst="rect">
                <a:avLst/>
              </a:prstGeom>
              <a:noFill/>
            </p:spPr>
            <p:txBody>
              <a:bodyPr wrap="square" rtlCol="0">
                <a:spAutoFit/>
              </a:bodyPr>
              <a:lstStyle/>
              <a:p>
                <a:r>
                  <a:rPr lang="en-CA" sz="1400" dirty="0">
                    <a:latin typeface="Calibri" panose="020F0502020204030204" pitchFamily="34" charset="0"/>
                    <a:cs typeface="Calibri" panose="020F0502020204030204" pitchFamily="34" charset="0"/>
                  </a:rPr>
                  <a:t>Level 2</a:t>
                </a:r>
              </a:p>
            </p:txBody>
          </p:sp>
        </p:grpSp>
        <p:sp>
          <p:nvSpPr>
            <p:cNvPr id="83" name="TextBox 82"/>
            <p:cNvSpPr txBox="1"/>
            <p:nvPr/>
          </p:nvSpPr>
          <p:spPr>
            <a:xfrm>
              <a:off x="2474984" y="4941056"/>
              <a:ext cx="682043" cy="1323439"/>
            </a:xfrm>
            <a:prstGeom prst="rect">
              <a:avLst/>
            </a:prstGeom>
            <a:noFill/>
          </p:spPr>
          <p:txBody>
            <a:bodyPr wrap="square" rtlCol="0">
              <a:spAutoFit/>
            </a:bodyPr>
            <a:lstStyle/>
            <a:p>
              <a:r>
                <a:rPr lang="en-CA" sz="8000" b="1" dirty="0">
                  <a:solidFill>
                    <a:srgbClr val="FF9D0D"/>
                  </a:solidFill>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39142066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500"/>
                                        <p:tgtEl>
                                          <p:spTgt spid="14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19"/>
                                        </p:tgtEl>
                                        <p:attrNameLst>
                                          <p:attrName>style.visibility</p:attrName>
                                        </p:attrNameLst>
                                      </p:cBhvr>
                                      <p:to>
                                        <p:strVal val="visible"/>
                                      </p:to>
                                    </p:set>
                                    <p:animEffect transition="in" filter="fade">
                                      <p:cBhvr>
                                        <p:cTn id="13" dur="500"/>
                                        <p:tgtEl>
                                          <p:spTgt spid="1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20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right)">
                                      <p:cBhvr>
                                        <p:cTn id="26" dur="20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2000"/>
                                        <p:tgtEl>
                                          <p:spTgt spid="21"/>
                                        </p:tgtEl>
                                      </p:cBhvr>
                                    </p:animEffect>
                                  </p:childTnLst>
                                </p:cTn>
                              </p:par>
                            </p:childTnLst>
                          </p:cTn>
                        </p:par>
                        <p:par>
                          <p:cTn id="32" fill="hold">
                            <p:stCondLst>
                              <p:cond delay="2000"/>
                            </p:stCondLst>
                            <p:childTnLst>
                              <p:par>
                                <p:cTn id="33" presetID="22" presetClass="entr" presetSubtype="2" fill="hold" nodeType="afterEffect">
                                  <p:stCondLst>
                                    <p:cond delay="1000"/>
                                  </p:stCondLst>
                                  <p:childTnLst>
                                    <p:set>
                                      <p:cBhvr>
                                        <p:cTn id="34" dur="1" fill="hold">
                                          <p:stCondLst>
                                            <p:cond delay="0"/>
                                          </p:stCondLst>
                                        </p:cTn>
                                        <p:tgtEl>
                                          <p:spTgt spid="140"/>
                                        </p:tgtEl>
                                        <p:attrNameLst>
                                          <p:attrName>style.visibility</p:attrName>
                                        </p:attrNameLst>
                                      </p:cBhvr>
                                      <p:to>
                                        <p:strVal val="visible"/>
                                      </p:to>
                                    </p:set>
                                    <p:animEffect transition="in" filter="wipe(right)">
                                      <p:cBhvr>
                                        <p:cTn id="35" dur="2000"/>
                                        <p:tgtEl>
                                          <p:spTgt spid="14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8" grpId="0" animBg="1"/>
      <p:bldP spid="14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Cutting lumber: Saw with Stop</a:t>
            </a:r>
          </a:p>
        </p:txBody>
      </p:sp>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rot="5400000">
            <a:off x="5491492" y="1532251"/>
            <a:ext cx="3636962" cy="3325186"/>
          </a:xfr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3888" y="1376363"/>
            <a:ext cx="4849283" cy="3636962"/>
          </a:xfrm>
          <a:prstGeom prst="rect">
            <a:avLst/>
          </a:prstGeom>
        </p:spPr>
      </p:pic>
      <p:sp>
        <p:nvSpPr>
          <p:cNvPr id="6" name="Rectangle 5"/>
          <p:cNvSpPr/>
          <p:nvPr/>
        </p:nvSpPr>
        <p:spPr>
          <a:xfrm>
            <a:off x="521931" y="6486018"/>
            <a:ext cx="1486304"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Photos: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9" name="Rectangle 8"/>
          <p:cNvSpPr/>
          <p:nvPr/>
        </p:nvSpPr>
        <p:spPr>
          <a:xfrm>
            <a:off x="521931" y="5013325"/>
            <a:ext cx="2738955"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BC PASSIVE HOUSE, Pemberton, BC</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0018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69613" y="2130279"/>
            <a:ext cx="3554028" cy="2665522"/>
          </a:xfrm>
          <a:prstGeom prst="rect">
            <a:avLst/>
          </a:prstGeom>
        </p:spPr>
      </p:pic>
      <p:sp>
        <p:nvSpPr>
          <p:cNvPr id="2" name="Title 1"/>
          <p:cNvSpPr>
            <a:spLocks noGrp="1"/>
          </p:cNvSpPr>
          <p:nvPr>
            <p:ph type="title"/>
          </p:nvPr>
        </p:nvSpPr>
        <p:spPr/>
        <p:txBody>
          <a:bodyPr/>
          <a:lstStyle/>
          <a:p>
            <a:r>
              <a:rPr lang="en-CA" dirty="0"/>
              <a:t>Historic Timber Framing Details </a:t>
            </a:r>
          </a:p>
        </p:txBody>
      </p:sp>
      <p:pic>
        <p:nvPicPr>
          <p:cNvPr id="4" name="Content Placeholder 3"/>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4231874" y="2130089"/>
            <a:ext cx="3983781" cy="2667941"/>
          </a:xfr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3888" y="2130279"/>
            <a:ext cx="3554028" cy="2665522"/>
          </a:xfrm>
          <a:prstGeom prst="rect">
            <a:avLst/>
          </a:prstGeom>
        </p:spPr>
      </p:pic>
      <p:sp>
        <p:nvSpPr>
          <p:cNvPr id="6" name="Rectangle 5"/>
          <p:cNvSpPr/>
          <p:nvPr/>
        </p:nvSpPr>
        <p:spPr>
          <a:xfrm>
            <a:off x="517687" y="6456436"/>
            <a:ext cx="6898251" cy="307777"/>
          </a:xfrm>
          <a:prstGeom prst="rect">
            <a:avLst/>
          </a:prstGeom>
        </p:spPr>
        <p:txBody>
          <a:bodyPr wrap="square">
            <a:spAutoFit/>
          </a:bodyPr>
          <a:lstStyle/>
          <a:p>
            <a:r>
              <a:rPr lang="en-US" sz="1400" dirty="0">
                <a:solidFill>
                  <a:srgbClr val="4D4D4D"/>
                </a:solidFill>
                <a:latin typeface="Calibri" panose="020F0502020204030204" pitchFamily="34" charset="0"/>
                <a:cs typeface="Calibri" panose="020F0502020204030204" pitchFamily="34" charset="0"/>
              </a:rPr>
              <a:t>Photos: Wimmers</a:t>
            </a:r>
            <a:endParaRPr lang="en-CA" sz="1400" dirty="0">
              <a:solidFill>
                <a:srgbClr val="4D4D4D"/>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665750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Cutting timber: Turbo Drive, Speed Cut or Robot Solo…</a:t>
            </a:r>
          </a:p>
        </p:txBody>
      </p:sp>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rot="5400000">
            <a:off x="4650147" y="1900000"/>
            <a:ext cx="3629653" cy="2598420"/>
          </a:xfr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8214" y="1376362"/>
            <a:ext cx="4382982" cy="3629653"/>
          </a:xfrm>
          <a:prstGeom prst="rect">
            <a:avLst/>
          </a:prstGeom>
        </p:spPr>
      </p:pic>
      <p:sp>
        <p:nvSpPr>
          <p:cNvPr id="6" name="Rectangle 5"/>
          <p:cNvSpPr/>
          <p:nvPr/>
        </p:nvSpPr>
        <p:spPr>
          <a:xfrm>
            <a:off x="528238" y="6481962"/>
            <a:ext cx="1486304"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Photos: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l="20672"/>
          <a:stretch/>
        </p:blipFill>
        <p:spPr>
          <a:xfrm>
            <a:off x="7894320" y="1384383"/>
            <a:ext cx="3830621" cy="3621631"/>
          </a:xfrm>
          <a:prstGeom prst="rect">
            <a:avLst/>
          </a:prstGeom>
        </p:spPr>
      </p:pic>
      <p:sp>
        <p:nvSpPr>
          <p:cNvPr id="7" name="Rectangle 6"/>
          <p:cNvSpPr/>
          <p:nvPr/>
        </p:nvSpPr>
        <p:spPr>
          <a:xfrm>
            <a:off x="530494" y="5014037"/>
            <a:ext cx="1677960"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UNBC Prince George</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8" name="Rectangle 7"/>
          <p:cNvSpPr/>
          <p:nvPr/>
        </p:nvSpPr>
        <p:spPr>
          <a:xfrm>
            <a:off x="7796600" y="5014037"/>
            <a:ext cx="1846339"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HUNDEGGER Germany</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637565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Mass Timber Panel Saws</a:t>
            </a:r>
          </a:p>
        </p:txBody>
      </p:sp>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628655" y="1376363"/>
            <a:ext cx="4767262" cy="3632548"/>
          </a:xfrm>
        </p:spPr>
      </p:pic>
      <p:pic>
        <p:nvPicPr>
          <p:cNvPr id="7" name="Content Placeholder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74517" y="1383348"/>
            <a:ext cx="5484432" cy="3629977"/>
          </a:xfrm>
          <a:prstGeom prst="rect">
            <a:avLst/>
          </a:prstGeom>
        </p:spPr>
      </p:pic>
      <p:sp>
        <p:nvSpPr>
          <p:cNvPr id="8" name="Rectangle 7"/>
          <p:cNvSpPr/>
          <p:nvPr/>
        </p:nvSpPr>
        <p:spPr>
          <a:xfrm>
            <a:off x="528653" y="6478875"/>
            <a:ext cx="1486304"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Photos: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9" name="Rectangle 8"/>
          <p:cNvSpPr/>
          <p:nvPr/>
        </p:nvSpPr>
        <p:spPr>
          <a:xfrm>
            <a:off x="528155" y="5008911"/>
            <a:ext cx="1224053"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RUBNER, Italy</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0" name="Rectangle 9"/>
          <p:cNvSpPr/>
          <p:nvPr/>
        </p:nvSpPr>
        <p:spPr>
          <a:xfrm>
            <a:off x="5478122" y="5008911"/>
            <a:ext cx="1891223"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HUNDEGGER, Germany</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3127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Stationary Framing Tables</a:t>
            </a:r>
          </a:p>
        </p:txBody>
      </p:sp>
      <p:sp>
        <p:nvSpPr>
          <p:cNvPr id="7" name="Rectangle 6"/>
          <p:cNvSpPr/>
          <p:nvPr/>
        </p:nvSpPr>
        <p:spPr>
          <a:xfrm>
            <a:off x="518948" y="6482556"/>
            <a:ext cx="1486304"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Photos: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429136" y="1582747"/>
            <a:ext cx="4107923" cy="3695155"/>
          </a:xfrm>
          <a:prstGeom prst="rect">
            <a:avLst/>
          </a:prstGeom>
        </p:spPr>
      </p:pic>
      <p:sp>
        <p:nvSpPr>
          <p:cNvPr id="9" name="Rectangle 8"/>
          <p:cNvSpPr/>
          <p:nvPr/>
        </p:nvSpPr>
        <p:spPr>
          <a:xfrm>
            <a:off x="548673" y="5482961"/>
            <a:ext cx="3407448" cy="307777"/>
          </a:xfrm>
          <a:prstGeom prst="rect">
            <a:avLst/>
          </a:prstGeom>
        </p:spPr>
        <p:txBody>
          <a:bodyPr wrap="squar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SCHAFFERER Austria</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pic>
        <p:nvPicPr>
          <p:cNvPr id="10" name="Content Placeholder 3"/>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8358302" y="1376362"/>
            <a:ext cx="3331388" cy="4106599"/>
          </a:xfrm>
        </p:spPr>
      </p:pic>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86389" y="1375038"/>
            <a:ext cx="3729038" cy="4107924"/>
          </a:xfrm>
          <a:prstGeom prst="rect">
            <a:avLst/>
          </a:prstGeom>
        </p:spPr>
      </p:pic>
      <p:sp>
        <p:nvSpPr>
          <p:cNvPr id="12" name="Rectangle 11"/>
          <p:cNvSpPr/>
          <p:nvPr/>
        </p:nvSpPr>
        <p:spPr>
          <a:xfrm>
            <a:off x="4424493" y="5489680"/>
            <a:ext cx="2477281"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HORIZON NORTH, Kamloops BC</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22576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Table moves panels</a:t>
            </a:r>
          </a:p>
        </p:txBody>
      </p:sp>
      <p:pic>
        <p:nvPicPr>
          <p:cNvPr id="7" name="Content Placeholder 6"/>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23888" y="1371600"/>
            <a:ext cx="5486400" cy="4114800"/>
          </a:xfr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18392" y="1376363"/>
            <a:ext cx="5480049" cy="4110037"/>
          </a:xfrm>
          <a:prstGeom prst="rect">
            <a:avLst/>
          </a:prstGeom>
        </p:spPr>
      </p:pic>
      <p:sp>
        <p:nvSpPr>
          <p:cNvPr id="5" name="Rectangle 4"/>
          <p:cNvSpPr/>
          <p:nvPr/>
        </p:nvSpPr>
        <p:spPr>
          <a:xfrm>
            <a:off x="518948" y="6482556"/>
            <a:ext cx="1486304"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Photos: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6" name="Rectangle 5"/>
          <p:cNvSpPr/>
          <p:nvPr/>
        </p:nvSpPr>
        <p:spPr>
          <a:xfrm>
            <a:off x="548673" y="5482961"/>
            <a:ext cx="3407448" cy="307777"/>
          </a:xfrm>
          <a:prstGeom prst="rect">
            <a:avLst/>
          </a:prstGeom>
        </p:spPr>
        <p:txBody>
          <a:bodyPr wrap="squar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SCHLOSSER Germany</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35890412"/>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a:t>
            </a:r>
            <a:r>
              <a:rPr lang="en-CA" dirty="0" smtClean="0"/>
              <a:t>djustable </a:t>
            </a:r>
            <a:r>
              <a:rPr lang="en-CA" dirty="0"/>
              <a:t>tables with conveyer belt</a:t>
            </a:r>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rot="5400000">
            <a:off x="-276225" y="2271713"/>
            <a:ext cx="4114800" cy="2314575"/>
          </a:xfr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4628545" y="2266132"/>
            <a:ext cx="4121946" cy="2318595"/>
          </a:xfrm>
          <a:prstGeom prst="rect">
            <a:avLst/>
          </a:prstGeom>
        </p:spPr>
      </p:pic>
      <p:pic>
        <p:nvPicPr>
          <p:cNvPr id="6" name="Picture 5" descr="E:\Pictures\20180925_161623.jpg"/>
          <p:cNvPicPr/>
          <p:nvPr/>
        </p:nvPicPr>
        <p:blipFill rotWithShape="1">
          <a:blip r:embed="rId5" cstate="screen">
            <a:extLst>
              <a:ext uri="{28A0092B-C50C-407E-A947-70E740481C1C}">
                <a14:useLocalDpi xmlns:a14="http://schemas.microsoft.com/office/drawing/2010/main"/>
              </a:ext>
            </a:extLst>
          </a:blip>
          <a:srcRect/>
          <a:stretch/>
        </p:blipFill>
        <p:spPr bwMode="auto">
          <a:xfrm rot="5400000">
            <a:off x="2173370" y="2266239"/>
            <a:ext cx="4121944" cy="2332666"/>
          </a:xfrm>
          <a:prstGeom prst="rect">
            <a:avLst/>
          </a:prstGeom>
          <a:noFill/>
          <a:ln>
            <a:noFill/>
          </a:ln>
          <a:extLst>
            <a:ext uri="{53640926-AAD7-44D8-BBD7-CCE9431645EC}">
              <a14:shadowObscured xmlns:a14="http://schemas.microsoft.com/office/drawing/2010/main"/>
            </a:ext>
          </a:extLst>
        </p:spPr>
      </p:pic>
      <p:sp>
        <p:nvSpPr>
          <p:cNvPr id="7" name="Rectangle 6"/>
          <p:cNvSpPr/>
          <p:nvPr/>
        </p:nvSpPr>
        <p:spPr>
          <a:xfrm>
            <a:off x="531841" y="5515331"/>
            <a:ext cx="1467197"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EXJÖHUS Sweden</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8" name="Rectangle 7"/>
          <p:cNvSpPr/>
          <p:nvPr/>
        </p:nvSpPr>
        <p:spPr>
          <a:xfrm>
            <a:off x="530836" y="6467671"/>
            <a:ext cx="141577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Photo: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9827917"/>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Table </a:t>
            </a:r>
            <a:r>
              <a:rPr lang="en-CA" dirty="0" smtClean="0"/>
              <a:t>moves with panel</a:t>
            </a:r>
            <a:endParaRPr lang="en-CA" dirty="0"/>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217733" y="1782518"/>
            <a:ext cx="4117181" cy="3304872"/>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49078" y="1370409"/>
            <a:ext cx="5489575" cy="4117181"/>
          </a:xfrm>
          <a:prstGeom prst="rect">
            <a:avLst/>
          </a:prstGeom>
        </p:spPr>
      </p:pic>
      <p:sp>
        <p:nvSpPr>
          <p:cNvPr id="5" name="Rectangle 4"/>
          <p:cNvSpPr/>
          <p:nvPr/>
        </p:nvSpPr>
        <p:spPr>
          <a:xfrm>
            <a:off x="518948" y="6482556"/>
            <a:ext cx="1486304"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Photos: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6" name="Rectangle 5"/>
          <p:cNvSpPr/>
          <p:nvPr/>
        </p:nvSpPr>
        <p:spPr>
          <a:xfrm>
            <a:off x="548673" y="5482961"/>
            <a:ext cx="3407448" cy="307777"/>
          </a:xfrm>
          <a:prstGeom prst="rect">
            <a:avLst/>
          </a:prstGeom>
        </p:spPr>
        <p:txBody>
          <a:bodyPr wrap="squar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SCHLOSSER Germany</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836490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Butterfly Tables</a:t>
            </a:r>
          </a:p>
        </p:txBody>
      </p:sp>
      <p:pic>
        <p:nvPicPr>
          <p:cNvPr id="5" name="Content Placeholder 4" descr="E:\Pictures\20180926_103947.jpg"/>
          <p:cNvPicPr>
            <a:picLocks noGrp="1"/>
          </p:cNvPicPr>
          <p:nvPr>
            <p:ph idx="1"/>
          </p:nvPr>
        </p:nvPicPr>
        <p:blipFill rotWithShape="1">
          <a:blip r:embed="rId3" cstate="screen">
            <a:extLst>
              <a:ext uri="{28A0092B-C50C-407E-A947-70E740481C1C}">
                <a14:useLocalDpi xmlns:a14="http://schemas.microsoft.com/office/drawing/2010/main"/>
              </a:ext>
            </a:extLst>
          </a:blip>
          <a:srcRect/>
          <a:stretch/>
        </p:blipFill>
        <p:spPr bwMode="auto">
          <a:xfrm>
            <a:off x="635193" y="1376363"/>
            <a:ext cx="5501287" cy="3431381"/>
          </a:xfrm>
          <a:prstGeom prst="rect">
            <a:avLst/>
          </a:prstGeom>
          <a:noFill/>
          <a:ln>
            <a:noFill/>
          </a:ln>
          <a:extLst>
            <a:ext uri="{53640926-AAD7-44D8-BBD7-CCE9431645EC}">
              <a14:shadowObscured xmlns:a14="http://schemas.microsoft.com/office/drawing/2010/main"/>
            </a:ext>
          </a:extLst>
        </p:spPr>
      </p:pic>
      <p:sp>
        <p:nvSpPr>
          <p:cNvPr id="6" name="Rectangle 5"/>
          <p:cNvSpPr/>
          <p:nvPr/>
        </p:nvSpPr>
        <p:spPr>
          <a:xfrm>
            <a:off x="8495355" y="6550312"/>
            <a:ext cx="2207849" cy="307777"/>
          </a:xfrm>
          <a:prstGeom prst="rect">
            <a:avLst/>
          </a:prstGeom>
        </p:spPr>
        <p:txBody>
          <a:bodyPr wrap="none">
            <a:spAutoFit/>
          </a:bodyPr>
          <a:lstStyle/>
          <a:p>
            <a:r>
              <a:rPr lang="en-US" sz="1400" dirty="0">
                <a:solidFill>
                  <a:schemeClr val="bg1">
                    <a:lumMod val="65000"/>
                  </a:schemeClr>
                </a:solidFill>
              </a:rPr>
              <a:t>Photos: Wimmers, HOMAG</a:t>
            </a:r>
            <a:endParaRPr lang="en-CA" sz="1400" dirty="0">
              <a:solidFill>
                <a:schemeClr val="bg1">
                  <a:lumMod val="65000"/>
                </a:schemeClr>
              </a:solidFill>
            </a:endParaRPr>
          </a:p>
        </p:txBody>
      </p:sp>
      <p:sp>
        <p:nvSpPr>
          <p:cNvPr id="7" name="Rectangle 6"/>
          <p:cNvSpPr/>
          <p:nvPr/>
        </p:nvSpPr>
        <p:spPr>
          <a:xfrm>
            <a:off x="7973399" y="6242535"/>
            <a:ext cx="2776466" cy="307777"/>
          </a:xfrm>
          <a:prstGeom prst="rect">
            <a:avLst/>
          </a:prstGeom>
        </p:spPr>
        <p:txBody>
          <a:bodyPr wrap="none">
            <a:spAutoFit/>
          </a:bodyPr>
          <a:lstStyle/>
          <a:p>
            <a:r>
              <a:rPr lang="en-US" sz="1400" dirty="0" err="1">
                <a:solidFill>
                  <a:schemeClr val="bg1">
                    <a:lumMod val="65000"/>
                  </a:schemeClr>
                </a:solidFill>
              </a:rPr>
              <a:t>BoKlug</a:t>
            </a:r>
            <a:r>
              <a:rPr lang="en-US" sz="1400" dirty="0">
                <a:solidFill>
                  <a:schemeClr val="bg1">
                    <a:lumMod val="65000"/>
                  </a:schemeClr>
                </a:solidFill>
              </a:rPr>
              <a:t> Sweden, HOMAG Germany</a:t>
            </a:r>
            <a:endParaRPr lang="en-CA" sz="1400" dirty="0">
              <a:solidFill>
                <a:schemeClr val="bg1">
                  <a:lumMod val="65000"/>
                </a:schemeClr>
              </a:solidFill>
            </a:endParaRPr>
          </a:p>
        </p:txBody>
      </p:sp>
      <p:pic>
        <p:nvPicPr>
          <p:cNvPr id="8" name="Content Placeholder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77218" y="1376363"/>
            <a:ext cx="5464969" cy="3431380"/>
          </a:xfrm>
          <a:prstGeom prst="rect">
            <a:avLst/>
          </a:prstGeom>
        </p:spPr>
      </p:pic>
      <p:sp>
        <p:nvSpPr>
          <p:cNvPr id="9" name="Rectangle 8"/>
          <p:cNvSpPr/>
          <p:nvPr/>
        </p:nvSpPr>
        <p:spPr>
          <a:xfrm>
            <a:off x="522856" y="6465574"/>
            <a:ext cx="2207849"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Photos: Wimmers, HOMAG</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0" name="Rectangle 9"/>
          <p:cNvSpPr/>
          <p:nvPr/>
        </p:nvSpPr>
        <p:spPr>
          <a:xfrm>
            <a:off x="521827" y="4807691"/>
            <a:ext cx="1340047" cy="307777"/>
          </a:xfrm>
          <a:prstGeom prst="rect">
            <a:avLst/>
          </a:prstGeom>
        </p:spPr>
        <p:txBody>
          <a:bodyPr wrap="none">
            <a:spAutoFit/>
          </a:bodyPr>
          <a:lstStyle/>
          <a:p>
            <a:r>
              <a:rPr lang="en-US" sz="1400" dirty="0" err="1">
                <a:solidFill>
                  <a:schemeClr val="tx1">
                    <a:lumMod val="65000"/>
                    <a:lumOff val="35000"/>
                  </a:schemeClr>
                </a:solidFill>
                <a:latin typeface="Calibri" panose="020F0502020204030204" pitchFamily="34" charset="0"/>
                <a:cs typeface="Calibri" panose="020F0502020204030204" pitchFamily="34" charset="0"/>
              </a:rPr>
              <a:t>BoKlok</a:t>
            </a:r>
            <a:r>
              <a:rPr lang="en-US" sz="1400" dirty="0">
                <a:solidFill>
                  <a:schemeClr val="tx1">
                    <a:lumMod val="65000"/>
                    <a:lumOff val="35000"/>
                  </a:schemeClr>
                </a:solidFill>
                <a:latin typeface="Calibri" panose="020F0502020204030204" pitchFamily="34" charset="0"/>
                <a:cs typeface="Calibri" panose="020F0502020204030204" pitchFamily="34" charset="0"/>
              </a:rPr>
              <a:t> Sweden</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1" name="Rectangle 10"/>
          <p:cNvSpPr/>
          <p:nvPr/>
        </p:nvSpPr>
        <p:spPr>
          <a:xfrm>
            <a:off x="6191134" y="4807692"/>
            <a:ext cx="1494448"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HOMAG Germany</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43727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Nailing Bridge</a:t>
            </a:r>
          </a:p>
        </p:txBody>
      </p:sp>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623888" y="1376363"/>
            <a:ext cx="7484268" cy="4125187"/>
          </a:xfrm>
        </p:spPr>
      </p:pic>
      <p:sp>
        <p:nvSpPr>
          <p:cNvPr id="5" name="Rectangle 4"/>
          <p:cNvSpPr/>
          <p:nvPr/>
        </p:nvSpPr>
        <p:spPr>
          <a:xfrm>
            <a:off x="530836" y="6467671"/>
            <a:ext cx="141577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Photo: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6" name="Rectangle 5"/>
          <p:cNvSpPr/>
          <p:nvPr/>
        </p:nvSpPr>
        <p:spPr>
          <a:xfrm>
            <a:off x="524861" y="5515331"/>
            <a:ext cx="1467197"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EXJÖHUS Sweden</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97666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96342" y="1903910"/>
            <a:ext cx="4495803" cy="3440712"/>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3684202" y="1903909"/>
            <a:ext cx="4495802" cy="3440711"/>
          </a:xfrm>
          <a:prstGeom prst="rect">
            <a:avLst/>
          </a:prstGeom>
        </p:spPr>
      </p:pic>
      <p:sp>
        <p:nvSpPr>
          <p:cNvPr id="5" name="Rectangle 4"/>
          <p:cNvSpPr/>
          <p:nvPr/>
        </p:nvSpPr>
        <p:spPr>
          <a:xfrm>
            <a:off x="512207" y="5872166"/>
            <a:ext cx="1467197" cy="523220"/>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EXJÖHUS Sweden</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a:p>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6" name="Rectangle 5"/>
          <p:cNvSpPr/>
          <p:nvPr/>
        </p:nvSpPr>
        <p:spPr>
          <a:xfrm>
            <a:off x="535796" y="6486018"/>
            <a:ext cx="1486304"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Photos: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8" name="Rectangle 7"/>
          <p:cNvSpPr/>
          <p:nvPr/>
        </p:nvSpPr>
        <p:spPr>
          <a:xfrm>
            <a:off x="4131270" y="5872166"/>
            <a:ext cx="1833387" cy="523220"/>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MYRESJÖHUS Sweden </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a:p>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9" name="Title 1"/>
          <p:cNvSpPr txBox="1">
            <a:spLocks/>
          </p:cNvSpPr>
          <p:nvPr/>
        </p:nvSpPr>
        <p:spPr>
          <a:xfrm>
            <a:off x="1196410" y="260350"/>
            <a:ext cx="10539185" cy="719137"/>
          </a:xfrm>
          <a:prstGeom prst="rect">
            <a:avLst/>
          </a:prstGeom>
        </p:spPr>
        <p:txBody>
          <a:bodyPr/>
          <a:lstStyle>
            <a:lvl1pPr algn="l" rtl="0" eaLnBrk="0" fontAlgn="base" hangingPunct="0">
              <a:spcBef>
                <a:spcPct val="0"/>
              </a:spcBef>
              <a:spcAft>
                <a:spcPct val="0"/>
              </a:spcAft>
              <a:defRPr sz="3200">
                <a:solidFill>
                  <a:srgbClr val="4D4D4D"/>
                </a:solidFill>
                <a:latin typeface="Calibri" pitchFamily="34" charset="0"/>
                <a:ea typeface="MS PGothic" pitchFamily="34" charset="-128"/>
                <a:cs typeface="+mj-cs"/>
              </a:defRPr>
            </a:lvl1pPr>
            <a:lvl2pPr algn="l" rtl="0" eaLnBrk="0" fontAlgn="base" hangingPunct="0">
              <a:spcBef>
                <a:spcPct val="0"/>
              </a:spcBef>
              <a:spcAft>
                <a:spcPct val="0"/>
              </a:spcAft>
              <a:defRPr sz="3200">
                <a:solidFill>
                  <a:srgbClr val="4D4D4D"/>
                </a:solidFill>
                <a:latin typeface="Calibri" pitchFamily="34" charset="0"/>
                <a:ea typeface="MS PGothic" pitchFamily="34" charset="-128"/>
              </a:defRPr>
            </a:lvl2pPr>
            <a:lvl3pPr algn="l" rtl="0" eaLnBrk="0" fontAlgn="base" hangingPunct="0">
              <a:spcBef>
                <a:spcPct val="0"/>
              </a:spcBef>
              <a:spcAft>
                <a:spcPct val="0"/>
              </a:spcAft>
              <a:defRPr sz="3200">
                <a:solidFill>
                  <a:srgbClr val="4D4D4D"/>
                </a:solidFill>
                <a:latin typeface="Calibri" pitchFamily="34" charset="0"/>
                <a:ea typeface="MS PGothic" pitchFamily="34" charset="-128"/>
              </a:defRPr>
            </a:lvl3pPr>
            <a:lvl4pPr algn="l" rtl="0" eaLnBrk="0" fontAlgn="base" hangingPunct="0">
              <a:spcBef>
                <a:spcPct val="0"/>
              </a:spcBef>
              <a:spcAft>
                <a:spcPct val="0"/>
              </a:spcAft>
              <a:defRPr sz="3200">
                <a:solidFill>
                  <a:srgbClr val="4D4D4D"/>
                </a:solidFill>
                <a:latin typeface="Calibri" pitchFamily="34" charset="0"/>
                <a:ea typeface="MS PGothic" pitchFamily="34" charset="-128"/>
              </a:defRPr>
            </a:lvl4pPr>
            <a:lvl5pPr algn="l" rtl="0" eaLnBrk="0" fontAlgn="base" hangingPunct="0">
              <a:spcBef>
                <a:spcPct val="0"/>
              </a:spcBef>
              <a:spcAft>
                <a:spcPct val="0"/>
              </a:spcAft>
              <a:defRPr sz="3200">
                <a:solidFill>
                  <a:srgbClr val="4D4D4D"/>
                </a:solidFill>
                <a:latin typeface="Calibri" pitchFamily="34" charset="0"/>
                <a:ea typeface="MS PGothic" pitchFamily="34" charset="-128"/>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r>
              <a:rPr lang="en-CA" kern="0" dirty="0"/>
              <a:t>Automated production line</a:t>
            </a:r>
          </a:p>
        </p:txBody>
      </p:sp>
    </p:spTree>
    <p:extLst>
      <p:ext uri="{BB962C8B-B14F-4D97-AF65-F5344CB8AC3E}">
        <p14:creationId xmlns:p14="http://schemas.microsoft.com/office/powerpoint/2010/main" val="5808225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Robots</a:t>
            </a:r>
          </a:p>
        </p:txBody>
      </p:sp>
      <p:pic>
        <p:nvPicPr>
          <p:cNvPr id="5" name="Content Placeholder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23888" y="1376562"/>
            <a:ext cx="7348537" cy="4133553"/>
          </a:xfrm>
        </p:spPr>
      </p:pic>
      <p:sp>
        <p:nvSpPr>
          <p:cNvPr id="6" name="Rectangle 5"/>
          <p:cNvSpPr/>
          <p:nvPr/>
        </p:nvSpPr>
        <p:spPr>
          <a:xfrm>
            <a:off x="535797" y="6486018"/>
            <a:ext cx="1155957"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Photo: Butler</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7" name="Rectangle 6"/>
          <p:cNvSpPr/>
          <p:nvPr/>
        </p:nvSpPr>
        <p:spPr>
          <a:xfrm>
            <a:off x="512208" y="5510115"/>
            <a:ext cx="1409488"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RANDEK Sweden</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086808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030" y="1440376"/>
            <a:ext cx="8229600" cy="994122"/>
          </a:xfrm>
        </p:spPr>
        <p:txBody>
          <a:bodyPr>
            <a:normAutofit fontScale="90000"/>
          </a:bodyPr>
          <a:lstStyle/>
          <a:p>
            <a:r>
              <a:rPr lang="en-CA" dirty="0"/>
              <a:t/>
            </a:r>
            <a:br>
              <a:rPr lang="en-CA" dirty="0"/>
            </a:br>
            <a:r>
              <a:rPr lang="en-CA" dirty="0"/>
              <a:t>1840 Manning Cottage in Adelaide, Australia</a:t>
            </a:r>
            <a:br>
              <a:rPr lang="en-CA" dirty="0"/>
            </a:br>
            <a:r>
              <a:rPr lang="en-CA" dirty="0"/>
              <a:t>1850’s Gold Rush, North America</a:t>
            </a:r>
            <a:br>
              <a:rPr lang="en-CA" dirty="0"/>
            </a:br>
            <a:r>
              <a:rPr lang="en-CA" dirty="0"/>
              <a:t>1885 Villa Udine in </a:t>
            </a:r>
            <a:r>
              <a:rPr lang="en-CA" dirty="0" err="1"/>
              <a:t>Binz</a:t>
            </a:r>
            <a:r>
              <a:rPr lang="en-CA" dirty="0"/>
              <a:t>, Germany</a:t>
            </a:r>
            <a:br>
              <a:rPr lang="en-CA" dirty="0"/>
            </a:br>
            <a:r>
              <a:rPr lang="en-CA" dirty="0"/>
              <a:t>1895 Villa Blumenthal in Bad </a:t>
            </a:r>
            <a:r>
              <a:rPr lang="en-CA" dirty="0" err="1"/>
              <a:t>Ischl</a:t>
            </a:r>
            <a:r>
              <a:rPr lang="en-CA" dirty="0"/>
              <a:t>, Austria</a:t>
            </a:r>
            <a:br>
              <a:rPr lang="en-CA" dirty="0"/>
            </a:br>
            <a:endParaRPr lang="en-CA" dirty="0"/>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94816" y="3031070"/>
            <a:ext cx="2096220" cy="2448412"/>
          </a:xfrm>
          <a:prstGeom prst="rect">
            <a:avLst/>
          </a:prstGeom>
        </p:spPr>
      </p:pic>
      <p:sp>
        <p:nvSpPr>
          <p:cNvPr id="7" name="Title 1"/>
          <p:cNvSpPr txBox="1">
            <a:spLocks/>
          </p:cNvSpPr>
          <p:nvPr/>
        </p:nvSpPr>
        <p:spPr bwMode="auto">
          <a:xfrm>
            <a:off x="1203002" y="198296"/>
            <a:ext cx="1053918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4D4D4D"/>
                </a:solidFill>
                <a:latin typeface="Calibri" pitchFamily="34" charset="0"/>
                <a:ea typeface="MS PGothic" pitchFamily="34" charset="-128"/>
                <a:cs typeface="+mj-cs"/>
              </a:defRPr>
            </a:lvl1pPr>
            <a:lvl2pPr algn="l" rtl="0" eaLnBrk="0" fontAlgn="base" hangingPunct="0">
              <a:spcBef>
                <a:spcPct val="0"/>
              </a:spcBef>
              <a:spcAft>
                <a:spcPct val="0"/>
              </a:spcAft>
              <a:defRPr sz="3200">
                <a:solidFill>
                  <a:srgbClr val="4D4D4D"/>
                </a:solidFill>
                <a:latin typeface="Calibri" pitchFamily="34" charset="0"/>
                <a:ea typeface="MS PGothic" pitchFamily="34" charset="-128"/>
              </a:defRPr>
            </a:lvl2pPr>
            <a:lvl3pPr algn="l" rtl="0" eaLnBrk="0" fontAlgn="base" hangingPunct="0">
              <a:spcBef>
                <a:spcPct val="0"/>
              </a:spcBef>
              <a:spcAft>
                <a:spcPct val="0"/>
              </a:spcAft>
              <a:defRPr sz="3200">
                <a:solidFill>
                  <a:srgbClr val="4D4D4D"/>
                </a:solidFill>
                <a:latin typeface="Calibri" pitchFamily="34" charset="0"/>
                <a:ea typeface="MS PGothic" pitchFamily="34" charset="-128"/>
              </a:defRPr>
            </a:lvl3pPr>
            <a:lvl4pPr algn="l" rtl="0" eaLnBrk="0" fontAlgn="base" hangingPunct="0">
              <a:spcBef>
                <a:spcPct val="0"/>
              </a:spcBef>
              <a:spcAft>
                <a:spcPct val="0"/>
              </a:spcAft>
              <a:defRPr sz="3200">
                <a:solidFill>
                  <a:srgbClr val="4D4D4D"/>
                </a:solidFill>
                <a:latin typeface="Calibri" pitchFamily="34" charset="0"/>
                <a:ea typeface="MS PGothic" pitchFamily="34" charset="-128"/>
              </a:defRPr>
            </a:lvl4pPr>
            <a:lvl5pPr algn="l" rtl="0" eaLnBrk="0" fontAlgn="base" hangingPunct="0">
              <a:spcBef>
                <a:spcPct val="0"/>
              </a:spcBef>
              <a:spcAft>
                <a:spcPct val="0"/>
              </a:spcAft>
              <a:defRPr sz="3200">
                <a:solidFill>
                  <a:srgbClr val="4D4D4D"/>
                </a:solidFill>
                <a:latin typeface="Calibri" pitchFamily="34" charset="0"/>
                <a:ea typeface="MS PGothic" pitchFamily="34" charset="-128"/>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r>
              <a:rPr lang="en-CA" kern="0" dirty="0"/>
              <a:t>19</a:t>
            </a:r>
            <a:r>
              <a:rPr lang="en-CA" kern="0" baseline="30000" dirty="0"/>
              <a:t>th</a:t>
            </a:r>
            <a:r>
              <a:rPr lang="en-CA" kern="0" dirty="0"/>
              <a:t> century</a:t>
            </a:r>
          </a:p>
        </p:txBody>
      </p:sp>
      <p:pic>
        <p:nvPicPr>
          <p:cNvPr id="1026" name="Picture 2" descr="https://upload.wikimedia.org/wikipedia/commons/thumb/0/0d/Friends_Meeting_House%2C_Adelaide.JPG/1280px-Friends_Meeting_House%2C_Adelaide.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6923" y="3031070"/>
            <a:ext cx="3264549" cy="24484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thumb/3/30/Villa_Undine.JPG/1280px-Villa_Undine.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21688" y="3031071"/>
            <a:ext cx="3264549" cy="24484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Ältestes Fertigteilhaus der Welt am Markt – Peter Janisch verkauft Villa  Blumenthal - Salzkammergut"/>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flipH="1">
            <a:off x="8716889" y="3031071"/>
            <a:ext cx="3018873" cy="2448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60460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Roof and Ceiling Panels</a:t>
            </a:r>
          </a:p>
        </p:txBody>
      </p:sp>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623888" y="1373983"/>
            <a:ext cx="3456029" cy="4110034"/>
          </a:xfrm>
          <a:prstGeom prst="rect">
            <a:avLst/>
          </a:prstGeom>
        </p:spPr>
      </p:pic>
      <p:sp>
        <p:nvSpPr>
          <p:cNvPr id="6" name="Rectangle 5"/>
          <p:cNvSpPr/>
          <p:nvPr/>
        </p:nvSpPr>
        <p:spPr>
          <a:xfrm>
            <a:off x="533148" y="5484017"/>
            <a:ext cx="1348574" cy="307777"/>
          </a:xfrm>
          <a:prstGeom prst="rect">
            <a:avLst/>
          </a:prstGeom>
        </p:spPr>
        <p:txBody>
          <a:bodyPr wrap="none">
            <a:spAutoFit/>
          </a:bodyPr>
          <a:lstStyle/>
          <a:p>
            <a:r>
              <a:rPr lang="en-US" sz="1400" dirty="0" err="1">
                <a:solidFill>
                  <a:schemeClr val="tx1">
                    <a:lumMod val="65000"/>
                    <a:lumOff val="35000"/>
                  </a:schemeClr>
                </a:solidFill>
                <a:latin typeface="Calibri" panose="020F0502020204030204" pitchFamily="34" charset="0"/>
                <a:cs typeface="Calibri" panose="020F0502020204030204" pitchFamily="34" charset="0"/>
              </a:rPr>
              <a:t>BoKlok</a:t>
            </a:r>
            <a:r>
              <a:rPr lang="en-US" sz="1400" dirty="0">
                <a:solidFill>
                  <a:schemeClr val="tx1">
                    <a:lumMod val="65000"/>
                    <a:lumOff val="35000"/>
                  </a:schemeClr>
                </a:solidFill>
                <a:latin typeface="Calibri" panose="020F0502020204030204" pitchFamily="34" charset="0"/>
                <a:cs typeface="Calibri" panose="020F0502020204030204" pitchFamily="34" charset="0"/>
              </a:rPr>
              <a:t>, Sweden</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7" name="Rectangle 6"/>
          <p:cNvSpPr/>
          <p:nvPr/>
        </p:nvSpPr>
        <p:spPr>
          <a:xfrm>
            <a:off x="528981" y="6493162"/>
            <a:ext cx="1486304"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Photos: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5830463" y="2275434"/>
            <a:ext cx="4110037" cy="2311896"/>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3349706" y="2275434"/>
            <a:ext cx="4110037" cy="2311896"/>
          </a:xfrm>
          <a:prstGeom prst="rect">
            <a:avLst/>
          </a:prstGeom>
        </p:spPr>
      </p:pic>
      <p:sp>
        <p:nvSpPr>
          <p:cNvPr id="9" name="Rectangle 8"/>
          <p:cNvSpPr/>
          <p:nvPr/>
        </p:nvSpPr>
        <p:spPr>
          <a:xfrm>
            <a:off x="4158036" y="5484016"/>
            <a:ext cx="1467197"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EXJÖHUS Sweden</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0" name="Rectangle 9"/>
          <p:cNvSpPr/>
          <p:nvPr/>
        </p:nvSpPr>
        <p:spPr>
          <a:xfrm>
            <a:off x="6659506" y="5494525"/>
            <a:ext cx="1467197"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EXJÖHUS Sweden</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349684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Wall Panel</a:t>
            </a:r>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23888" y="1350962"/>
            <a:ext cx="8046156" cy="4525963"/>
          </a:xfrm>
        </p:spPr>
      </p:pic>
      <p:sp>
        <p:nvSpPr>
          <p:cNvPr id="5" name="Rectangle 4"/>
          <p:cNvSpPr/>
          <p:nvPr/>
        </p:nvSpPr>
        <p:spPr>
          <a:xfrm>
            <a:off x="510488" y="6466551"/>
            <a:ext cx="141577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Photo: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6" name="Rectangle 5"/>
          <p:cNvSpPr/>
          <p:nvPr/>
        </p:nvSpPr>
        <p:spPr>
          <a:xfrm>
            <a:off x="510488" y="5887199"/>
            <a:ext cx="1833387"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MYRESJÖHUS Sweden </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99771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Cellulose Application</a:t>
            </a:r>
          </a:p>
        </p:txBody>
      </p:sp>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623888" y="1377033"/>
            <a:ext cx="8141584" cy="4487986"/>
          </a:xfrm>
        </p:spPr>
      </p:pic>
      <p:sp>
        <p:nvSpPr>
          <p:cNvPr id="5" name="Rectangle 4"/>
          <p:cNvSpPr/>
          <p:nvPr/>
        </p:nvSpPr>
        <p:spPr>
          <a:xfrm>
            <a:off x="508726" y="6466464"/>
            <a:ext cx="141577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Photo: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7" name="Rectangle 6"/>
          <p:cNvSpPr/>
          <p:nvPr/>
        </p:nvSpPr>
        <p:spPr>
          <a:xfrm>
            <a:off x="522686" y="5878904"/>
            <a:ext cx="1722651"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SCHLOSSER Germany</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205247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Cellulose Application</a:t>
            </a:r>
          </a:p>
        </p:txBody>
      </p:sp>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149775" y="1376775"/>
            <a:ext cx="3607838" cy="3195225"/>
          </a:xfr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03319" y="1376363"/>
            <a:ext cx="4260849" cy="3195637"/>
          </a:xfrm>
          <a:prstGeom prst="rect">
            <a:avLst/>
          </a:prstGeom>
        </p:spPr>
      </p:pic>
      <p:sp>
        <p:nvSpPr>
          <p:cNvPr id="7" name="Rectangle 6"/>
          <p:cNvSpPr/>
          <p:nvPr/>
        </p:nvSpPr>
        <p:spPr>
          <a:xfrm>
            <a:off x="9244028" y="6550312"/>
            <a:ext cx="1486304" cy="307777"/>
          </a:xfrm>
          <a:prstGeom prst="rect">
            <a:avLst/>
          </a:prstGeom>
        </p:spPr>
        <p:txBody>
          <a:bodyPr wrap="none">
            <a:spAutoFit/>
          </a:bodyPr>
          <a:lstStyle/>
          <a:p>
            <a:r>
              <a:rPr lang="en-US" sz="1400" dirty="0">
                <a:solidFill>
                  <a:schemeClr val="bg1">
                    <a:lumMod val="65000"/>
                  </a:schemeClr>
                </a:solidFill>
              </a:rPr>
              <a:t>Photos: Wimmers</a:t>
            </a:r>
            <a:endParaRPr lang="en-CA" sz="1400" dirty="0">
              <a:solidFill>
                <a:schemeClr val="bg1">
                  <a:lumMod val="65000"/>
                </a:schemeClr>
              </a:solidFill>
            </a:endParaRPr>
          </a:p>
        </p:txBody>
      </p:sp>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912166" y="1376775"/>
            <a:ext cx="3445897" cy="3195225"/>
          </a:xfrm>
          <a:prstGeom prst="rect">
            <a:avLst/>
          </a:prstGeom>
        </p:spPr>
      </p:pic>
      <p:sp>
        <p:nvSpPr>
          <p:cNvPr id="10" name="Rectangle 9"/>
          <p:cNvSpPr/>
          <p:nvPr/>
        </p:nvSpPr>
        <p:spPr>
          <a:xfrm>
            <a:off x="508726" y="6466464"/>
            <a:ext cx="141577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Photo: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1" name="Rectangle 10"/>
          <p:cNvSpPr/>
          <p:nvPr/>
        </p:nvSpPr>
        <p:spPr>
          <a:xfrm>
            <a:off x="86412" y="4572000"/>
            <a:ext cx="1722651"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SCHLOSSER Germany</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8740799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1712" y="375032"/>
            <a:ext cx="5269593" cy="359569"/>
          </a:xfrm>
        </p:spPr>
        <p:txBody>
          <a:bodyPr/>
          <a:lstStyle/>
          <a:p>
            <a:r>
              <a:rPr lang="en-CA" dirty="0">
                <a:solidFill>
                  <a:schemeClr val="tx1">
                    <a:lumMod val="65000"/>
                    <a:lumOff val="35000"/>
                  </a:schemeClr>
                </a:solidFill>
                <a:cs typeface="Calibri" panose="020F0502020204030204" pitchFamily="34" charset="0"/>
              </a:rPr>
              <a:t>Exterior insulation </a:t>
            </a:r>
            <a:endParaRPr lang="en-CA" dirty="0"/>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rot="5400000">
            <a:off x="8245048" y="1804988"/>
            <a:ext cx="3429000" cy="2571750"/>
          </a:xfr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2880183" y="1804988"/>
            <a:ext cx="3429000" cy="2571750"/>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5558127" y="1804988"/>
            <a:ext cx="3429000" cy="2571750"/>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202239" y="1804988"/>
            <a:ext cx="3429000" cy="2571750"/>
          </a:xfrm>
          <a:prstGeom prst="rect">
            <a:avLst/>
          </a:prstGeom>
        </p:spPr>
      </p:pic>
      <p:sp>
        <p:nvSpPr>
          <p:cNvPr id="11" name="Rectangle 10"/>
          <p:cNvSpPr/>
          <p:nvPr/>
        </p:nvSpPr>
        <p:spPr>
          <a:xfrm>
            <a:off x="508726" y="6466464"/>
            <a:ext cx="141577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Photo: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2" name="Rectangle 11"/>
          <p:cNvSpPr/>
          <p:nvPr/>
        </p:nvSpPr>
        <p:spPr>
          <a:xfrm>
            <a:off x="522686" y="4805363"/>
            <a:ext cx="149592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ELK HAUS, Austria</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33875679"/>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2864828" y="1792821"/>
            <a:ext cx="3434208" cy="2575656"/>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196214" y="1804037"/>
            <a:ext cx="3421389" cy="2566042"/>
          </a:xfrm>
          <a:prstGeom prst="rect">
            <a:avLst/>
          </a:prstGeom>
        </p:spPr>
      </p:pic>
      <p:sp>
        <p:nvSpPr>
          <p:cNvPr id="4" name="Title 1"/>
          <p:cNvSpPr txBox="1">
            <a:spLocks/>
          </p:cNvSpPr>
          <p:nvPr/>
        </p:nvSpPr>
        <p:spPr>
          <a:xfrm>
            <a:off x="1181100" y="274638"/>
            <a:ext cx="8229600" cy="668337"/>
          </a:xfrm>
          <a:prstGeom prst="rect">
            <a:avLst/>
          </a:prstGeom>
        </p:spPr>
        <p:txBody>
          <a:bodyPr>
            <a:normAutofit/>
          </a:bodyPr>
          <a:lstStyle>
            <a:lvl1pPr algn="l" defTabSz="914400" rtl="0" eaLnBrk="1" latinLnBrk="0" hangingPunct="1">
              <a:spcBef>
                <a:spcPct val="0"/>
              </a:spcBef>
              <a:buNone/>
              <a:defRPr sz="3200" b="1" kern="1200">
                <a:solidFill>
                  <a:schemeClr val="tx1">
                    <a:lumMod val="50000"/>
                    <a:lumOff val="50000"/>
                  </a:schemeClr>
                </a:solidFill>
                <a:latin typeface="+mj-lt"/>
                <a:ea typeface="+mj-ea"/>
                <a:cs typeface="+mj-cs"/>
              </a:defRPr>
            </a:lvl1pPr>
          </a:lstStyle>
          <a:p>
            <a:r>
              <a:rPr lang="en-CA" b="0" dirty="0">
                <a:solidFill>
                  <a:schemeClr val="tx1">
                    <a:lumMod val="65000"/>
                    <a:lumOff val="35000"/>
                  </a:schemeClr>
                </a:solidFill>
                <a:latin typeface="Calibri" panose="020F0502020204030204" pitchFamily="34" charset="0"/>
                <a:cs typeface="Calibri" panose="020F0502020204030204" pitchFamily="34" charset="0"/>
              </a:rPr>
              <a:t>Plaster (Stucco) and Wall Storage</a:t>
            </a:r>
          </a:p>
        </p:txBody>
      </p:sp>
      <p:sp>
        <p:nvSpPr>
          <p:cNvPr id="7" name="Rectangle 6"/>
          <p:cNvSpPr/>
          <p:nvPr/>
        </p:nvSpPr>
        <p:spPr>
          <a:xfrm>
            <a:off x="508726" y="6466464"/>
            <a:ext cx="141577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Photo: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8" name="Rectangle 7"/>
          <p:cNvSpPr/>
          <p:nvPr/>
        </p:nvSpPr>
        <p:spPr>
          <a:xfrm>
            <a:off x="522686" y="4805363"/>
            <a:ext cx="149592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ELK HAUS, Austria</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pic>
        <p:nvPicPr>
          <p:cNvPr id="9"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5400000">
            <a:off x="5542704" y="1794773"/>
            <a:ext cx="3434210"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5400000">
            <a:off x="8218628" y="1794772"/>
            <a:ext cx="3434211" cy="2571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07907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solidFill>
                  <a:schemeClr val="tx1"/>
                </a:solidFill>
              </a:rPr>
              <a:t>Videos of production lines</a:t>
            </a:r>
            <a:endParaRPr lang="en-US" dirty="0">
              <a:solidFill>
                <a:schemeClr val="tx1"/>
              </a:solidFill>
            </a:endParaRPr>
          </a:p>
        </p:txBody>
      </p:sp>
      <p:sp>
        <p:nvSpPr>
          <p:cNvPr id="3" name="Content Placeholder 2"/>
          <p:cNvSpPr>
            <a:spLocks noGrp="1"/>
          </p:cNvSpPr>
          <p:nvPr>
            <p:ph idx="1"/>
          </p:nvPr>
        </p:nvSpPr>
        <p:spPr>
          <a:xfrm>
            <a:off x="1203002" y="1253834"/>
            <a:ext cx="8328124" cy="4114800"/>
          </a:xfrm>
        </p:spPr>
        <p:txBody>
          <a:bodyPr/>
          <a:lstStyle/>
          <a:p>
            <a:pPr marL="0" indent="0">
              <a:buNone/>
            </a:pPr>
            <a:r>
              <a:rPr lang="en-US" dirty="0" err="1"/>
              <a:t>Tibeco</a:t>
            </a:r>
            <a:r>
              <a:rPr lang="en-US" dirty="0"/>
              <a:t> Wood House, simple production line (2min)</a:t>
            </a:r>
          </a:p>
          <a:p>
            <a:pPr marL="0" indent="0">
              <a:buNone/>
            </a:pPr>
            <a:r>
              <a:rPr lang="en-US" dirty="0">
                <a:hlinkClick r:id="rId3"/>
              </a:rPr>
              <a:t>https://youtu.be/pDPVNkFeiQM</a:t>
            </a:r>
            <a:endParaRPr lang="en-US" dirty="0"/>
          </a:p>
          <a:p>
            <a:pPr marL="0" indent="0">
              <a:buNone/>
            </a:pPr>
            <a:r>
              <a:rPr lang="en-US" dirty="0"/>
              <a:t>Elk </a:t>
            </a:r>
            <a:r>
              <a:rPr lang="en-US" dirty="0" err="1"/>
              <a:t>Haus</a:t>
            </a:r>
            <a:r>
              <a:rPr lang="en-US" dirty="0"/>
              <a:t>, more advanced production line (2:40min)</a:t>
            </a:r>
          </a:p>
          <a:p>
            <a:pPr marL="0" indent="0">
              <a:buNone/>
            </a:pPr>
            <a:r>
              <a:rPr lang="en-US" dirty="0">
                <a:hlinkClick r:id="rId4"/>
              </a:rPr>
              <a:t>https://www.youtube.com/watch?v=V8OByy4GGdU</a:t>
            </a:r>
            <a:endParaRPr lang="en-US" dirty="0"/>
          </a:p>
          <a:p>
            <a:pPr marL="0" indent="0">
              <a:buNone/>
            </a:pPr>
            <a:r>
              <a:rPr lang="en-US" dirty="0" err="1"/>
              <a:t>Weinmann</a:t>
            </a:r>
            <a:r>
              <a:rPr lang="en-US" dirty="0"/>
              <a:t>, fully automated (3min)</a:t>
            </a:r>
          </a:p>
          <a:p>
            <a:pPr marL="0" indent="0">
              <a:buNone/>
            </a:pPr>
            <a:r>
              <a:rPr lang="en-US" dirty="0">
                <a:hlinkClick r:id="rId5"/>
              </a:rPr>
              <a:t>https://</a:t>
            </a:r>
            <a:r>
              <a:rPr lang="en-US" dirty="0" smtClean="0">
                <a:hlinkClick r:id="rId5"/>
              </a:rPr>
              <a:t>www.youtube.com/watch?v=P1uvwwI29Qg</a:t>
            </a:r>
            <a:endParaRPr lang="en-US" dirty="0"/>
          </a:p>
          <a:p>
            <a:pPr marL="0" indent="0">
              <a:buNone/>
            </a:pPr>
            <a:r>
              <a:rPr lang="en-US" dirty="0" err="1"/>
              <a:t>BoKluk</a:t>
            </a:r>
            <a:r>
              <a:rPr lang="en-US" dirty="0"/>
              <a:t> production [IKEA] (6min)</a:t>
            </a:r>
          </a:p>
          <a:p>
            <a:pPr marL="0" indent="0">
              <a:buNone/>
            </a:pPr>
            <a:r>
              <a:rPr lang="en-CA" dirty="0">
                <a:hlinkClick r:id="rId6"/>
              </a:rPr>
              <a:t>https://www.youtube.com/watch?v=wgu7ZK894gs</a:t>
            </a:r>
            <a:endParaRPr lang="en-CA" dirty="0"/>
          </a:p>
          <a:p>
            <a:pPr marL="0" indent="0">
              <a:buNone/>
            </a:pPr>
            <a:r>
              <a:rPr lang="en-US" dirty="0"/>
              <a:t>BC Passive House Extension 2020 (1:20min)</a:t>
            </a:r>
          </a:p>
          <a:p>
            <a:pPr marL="0" indent="0">
              <a:buNone/>
            </a:pPr>
            <a:r>
              <a:rPr lang="en-US" dirty="0">
                <a:hlinkClick r:id="rId7"/>
              </a:rPr>
              <a:t>https://www.youtube.com/watch?v=U7E3xxMSGPo</a:t>
            </a:r>
            <a:endParaRPr lang="en-US" dirty="0"/>
          </a:p>
          <a:p>
            <a:pPr marL="0" indent="0">
              <a:buNone/>
            </a:pPr>
            <a:endParaRPr lang="en-CA" dirty="0"/>
          </a:p>
          <a:p>
            <a:pPr marL="0" indent="0">
              <a:buNone/>
            </a:pPr>
            <a:endParaRPr lang="en-CA" dirty="0"/>
          </a:p>
          <a:p>
            <a:pPr marL="0" indent="0">
              <a:buNone/>
            </a:pPr>
            <a:endParaRPr lang="en-US" dirty="0"/>
          </a:p>
          <a:p>
            <a:pPr marL="0" indent="0">
              <a:buNone/>
            </a:pPr>
            <a:endParaRPr lang="en-US" dirty="0"/>
          </a:p>
          <a:p>
            <a:endParaRPr lang="en-US" dirty="0"/>
          </a:p>
        </p:txBody>
      </p:sp>
      <p:grpSp>
        <p:nvGrpSpPr>
          <p:cNvPr id="6" name="Group 5"/>
          <p:cNvGrpSpPr/>
          <p:nvPr/>
        </p:nvGrpSpPr>
        <p:grpSpPr>
          <a:xfrm>
            <a:off x="10594181" y="0"/>
            <a:ext cx="1300406" cy="928686"/>
            <a:chOff x="10594181" y="0"/>
            <a:chExt cx="1300406" cy="928686"/>
          </a:xfrm>
        </p:grpSpPr>
        <p:sp>
          <p:nvSpPr>
            <p:cNvPr id="7" name="Rectangle 6">
              <a:hlinkClick r:id="rId8"/>
            </p:cNvPr>
            <p:cNvSpPr/>
            <p:nvPr/>
          </p:nvSpPr>
          <p:spPr>
            <a:xfrm>
              <a:off x="10594181" y="0"/>
              <a:ext cx="1300406" cy="9286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itle 1">
              <a:hlinkClick r:id="rId8"/>
            </p:cNvPr>
            <p:cNvSpPr txBox="1">
              <a:spLocks/>
            </p:cNvSpPr>
            <p:nvPr/>
          </p:nvSpPr>
          <p:spPr bwMode="auto">
            <a:xfrm>
              <a:off x="10672771" y="181043"/>
              <a:ext cx="1207294"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4D4D4D"/>
                  </a:solidFill>
                  <a:latin typeface="Calibri" pitchFamily="34" charset="0"/>
                  <a:ea typeface="MS PGothic" pitchFamily="34" charset="-128"/>
                  <a:cs typeface="+mj-cs"/>
                </a:defRPr>
              </a:lvl1pPr>
              <a:lvl2pPr algn="l" rtl="0" eaLnBrk="0" fontAlgn="base" hangingPunct="0">
                <a:spcBef>
                  <a:spcPct val="0"/>
                </a:spcBef>
                <a:spcAft>
                  <a:spcPct val="0"/>
                </a:spcAft>
                <a:defRPr sz="3200">
                  <a:solidFill>
                    <a:srgbClr val="4D4D4D"/>
                  </a:solidFill>
                  <a:latin typeface="Calibri" pitchFamily="34" charset="0"/>
                  <a:ea typeface="MS PGothic" pitchFamily="34" charset="-128"/>
                </a:defRPr>
              </a:lvl2pPr>
              <a:lvl3pPr algn="l" rtl="0" eaLnBrk="0" fontAlgn="base" hangingPunct="0">
                <a:spcBef>
                  <a:spcPct val="0"/>
                </a:spcBef>
                <a:spcAft>
                  <a:spcPct val="0"/>
                </a:spcAft>
                <a:defRPr sz="3200">
                  <a:solidFill>
                    <a:srgbClr val="4D4D4D"/>
                  </a:solidFill>
                  <a:latin typeface="Calibri" pitchFamily="34" charset="0"/>
                  <a:ea typeface="MS PGothic" pitchFamily="34" charset="-128"/>
                </a:defRPr>
              </a:lvl3pPr>
              <a:lvl4pPr algn="l" rtl="0" eaLnBrk="0" fontAlgn="base" hangingPunct="0">
                <a:spcBef>
                  <a:spcPct val="0"/>
                </a:spcBef>
                <a:spcAft>
                  <a:spcPct val="0"/>
                </a:spcAft>
                <a:defRPr sz="3200">
                  <a:solidFill>
                    <a:srgbClr val="4D4D4D"/>
                  </a:solidFill>
                  <a:latin typeface="Calibri" pitchFamily="34" charset="0"/>
                  <a:ea typeface="MS PGothic" pitchFamily="34" charset="-128"/>
                </a:defRPr>
              </a:lvl4pPr>
              <a:lvl5pPr algn="l" rtl="0" eaLnBrk="0" fontAlgn="base" hangingPunct="0">
                <a:spcBef>
                  <a:spcPct val="0"/>
                </a:spcBef>
                <a:spcAft>
                  <a:spcPct val="0"/>
                </a:spcAft>
                <a:defRPr sz="3200">
                  <a:solidFill>
                    <a:srgbClr val="4D4D4D"/>
                  </a:solidFill>
                  <a:latin typeface="Calibri" pitchFamily="34" charset="0"/>
                  <a:ea typeface="MS PGothic" pitchFamily="34" charset="-128"/>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r>
                <a:rPr lang="en-US" kern="0" dirty="0">
                  <a:solidFill>
                    <a:schemeClr val="bg1"/>
                  </a:solidFill>
                </a:rPr>
                <a:t>Video</a:t>
              </a:r>
            </a:p>
          </p:txBody>
        </p:sp>
      </p:grpSp>
    </p:spTree>
    <p:extLst>
      <p:ext uri="{BB962C8B-B14F-4D97-AF65-F5344CB8AC3E}">
        <p14:creationId xmlns:p14="http://schemas.microsoft.com/office/powerpoint/2010/main" val="1865193982"/>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71044"/>
            <a:ext cx="11895228" cy="58869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 name="Title 1"/>
          <p:cNvSpPr>
            <a:spLocks noGrp="1"/>
          </p:cNvSpPr>
          <p:nvPr>
            <p:ph type="title"/>
          </p:nvPr>
        </p:nvSpPr>
        <p:spPr>
          <a:xfrm>
            <a:off x="1211515" y="195601"/>
            <a:ext cx="10539185" cy="719137"/>
          </a:xfrm>
        </p:spPr>
        <p:txBody>
          <a:bodyPr/>
          <a:lstStyle/>
          <a:p>
            <a:r>
              <a:rPr lang="en-CA" dirty="0"/>
              <a:t>What could prefabrication look like?</a:t>
            </a:r>
            <a:endParaRPr lang="en-US" dirty="0"/>
          </a:p>
        </p:txBody>
      </p:sp>
      <p:sp>
        <p:nvSpPr>
          <p:cNvPr id="3" name="Content Placeholder 2"/>
          <p:cNvSpPr>
            <a:spLocks noGrp="1"/>
          </p:cNvSpPr>
          <p:nvPr>
            <p:ph idx="1"/>
          </p:nvPr>
        </p:nvSpPr>
        <p:spPr>
          <a:xfrm>
            <a:off x="659414" y="1253834"/>
            <a:ext cx="9368250" cy="4114800"/>
          </a:xfrm>
        </p:spPr>
        <p:txBody>
          <a:bodyPr/>
          <a:lstStyle/>
          <a:p>
            <a:pPr>
              <a:buClr>
                <a:schemeClr val="bg2"/>
              </a:buClr>
              <a:buFont typeface="+mj-lt"/>
              <a:buAutoNum type="arabicPeriod"/>
            </a:pPr>
            <a:r>
              <a:rPr lang="en-CA" dirty="0"/>
              <a:t>So what are the changes in the design and engineering phase?</a:t>
            </a:r>
          </a:p>
          <a:p>
            <a:pPr>
              <a:buClr>
                <a:schemeClr val="bg2"/>
              </a:buClr>
              <a:buFont typeface="+mj-lt"/>
              <a:buAutoNum type="arabicPeriod"/>
            </a:pPr>
            <a:r>
              <a:rPr lang="en-CA" dirty="0"/>
              <a:t>What is important to have for a well working production line?</a:t>
            </a:r>
          </a:p>
          <a:p>
            <a:pPr>
              <a:buClr>
                <a:schemeClr val="bg2"/>
              </a:buClr>
              <a:buFont typeface="+mj-lt"/>
              <a:buAutoNum type="arabicPeriod"/>
            </a:pPr>
            <a:r>
              <a:rPr lang="en-CA" dirty="0"/>
              <a:t>What equipment is necessary and what is optional?</a:t>
            </a:r>
          </a:p>
          <a:p>
            <a:pPr marL="0" indent="0">
              <a:buNone/>
            </a:pPr>
            <a:endParaRPr lang="en-CA" dirty="0"/>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859353" y="69260"/>
            <a:ext cx="1033757" cy="789173"/>
          </a:xfrm>
          <a:prstGeom prst="rect">
            <a:avLst/>
          </a:prstGeom>
        </p:spPr>
      </p:pic>
    </p:spTree>
    <p:extLst>
      <p:ext uri="{BB962C8B-B14F-4D97-AF65-F5344CB8AC3E}">
        <p14:creationId xmlns:p14="http://schemas.microsoft.com/office/powerpoint/2010/main" val="345508853"/>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solidFill>
                <a:schemeClr val="tx1">
                  <a:lumMod val="65000"/>
                  <a:lumOff val="35000"/>
                </a:schemeClr>
              </a:solidFill>
            </a:endParaRPr>
          </a:p>
        </p:txBody>
      </p:sp>
      <p:sp>
        <p:nvSpPr>
          <p:cNvPr id="23556" name="Content Placeholder 2"/>
          <p:cNvSpPr>
            <a:spLocks noGrp="1"/>
          </p:cNvSpPr>
          <p:nvPr>
            <p:ph idx="1"/>
          </p:nvPr>
        </p:nvSpPr>
        <p:spPr>
          <a:xfrm>
            <a:off x="1337021" y="775419"/>
            <a:ext cx="9658830" cy="1906588"/>
          </a:xfrm>
        </p:spPr>
        <p:txBody>
          <a:bodyPr/>
          <a:lstStyle/>
          <a:p>
            <a:r>
              <a:rPr lang="en-CA" altLang="en-US" sz="6000" b="1" dirty="0">
                <a:solidFill>
                  <a:schemeClr val="tx1">
                    <a:lumMod val="65000"/>
                    <a:lumOff val="35000"/>
                  </a:schemeClr>
                </a:solidFill>
              </a:rPr>
              <a:t>Lesson 3: 	Modular and Materials</a:t>
            </a:r>
          </a:p>
          <a:p>
            <a:r>
              <a:rPr lang="en-CA" altLang="en-US" sz="3200" b="1" dirty="0">
                <a:solidFill>
                  <a:schemeClr val="tx1">
                    <a:lumMod val="65000"/>
                    <a:lumOff val="35000"/>
                  </a:schemeClr>
                </a:solidFill>
              </a:rPr>
              <a:t>Production Process Pods</a:t>
            </a:r>
          </a:p>
          <a:p>
            <a:r>
              <a:rPr lang="en-CA" altLang="en-US" sz="3200" b="1" dirty="0">
                <a:solidFill>
                  <a:schemeClr val="tx1">
                    <a:lumMod val="65000"/>
                    <a:lumOff val="35000"/>
                  </a:schemeClr>
                </a:solidFill>
              </a:rPr>
              <a:t>Modular Production EU</a:t>
            </a:r>
          </a:p>
          <a:p>
            <a:r>
              <a:rPr lang="en-CA" altLang="en-US" sz="3200" b="1" dirty="0">
                <a:solidFill>
                  <a:schemeClr val="tx1">
                    <a:lumMod val="65000"/>
                    <a:lumOff val="35000"/>
                  </a:schemeClr>
                </a:solidFill>
              </a:rPr>
              <a:t>Modular Production CAN</a:t>
            </a:r>
          </a:p>
          <a:p>
            <a:r>
              <a:rPr lang="en-CA" altLang="en-US" sz="3200" b="1" dirty="0">
                <a:solidFill>
                  <a:schemeClr val="tx1">
                    <a:lumMod val="65000"/>
                    <a:lumOff val="35000"/>
                  </a:schemeClr>
                </a:solidFill>
              </a:rPr>
              <a:t>Materials </a:t>
            </a:r>
          </a:p>
          <a:p>
            <a:pPr marL="0" indent="0">
              <a:buNone/>
            </a:pPr>
            <a:endParaRPr lang="en-US" sz="1800" dirty="0"/>
          </a:p>
        </p:txBody>
      </p:sp>
      <p:grpSp>
        <p:nvGrpSpPr>
          <p:cNvPr id="5" name="Group 4">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6" name="Group 5">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1" name="TextBox 10">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2" name="TextBox 11">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3" name="Diagonal Stripe 12">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4" name="Diagonal Stripe 13">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7" name="Group 6">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9" name="Rectangle 8">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0" name="Rectangle 9">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8" name="Picture 7"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Tree>
    <p:extLst>
      <p:ext uri="{BB962C8B-B14F-4D97-AF65-F5344CB8AC3E}">
        <p14:creationId xmlns:p14="http://schemas.microsoft.com/office/powerpoint/2010/main" val="264871673"/>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grpSp>
        <p:nvGrpSpPr>
          <p:cNvPr id="5" name="Group 4">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6" name="Group 5">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1" name="TextBox 10">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chemeClr val="tx1">
                        <a:lumMod val="50000"/>
                        <a:lumOff val="50000"/>
                      </a:schemeClr>
                    </a:solidFill>
                  </a:rPr>
                  <a:t>Canadian</a:t>
                </a:r>
              </a:p>
              <a:p>
                <a:pPr>
                  <a:buClr>
                    <a:schemeClr val="tx1"/>
                  </a:buClr>
                </a:pPr>
                <a:r>
                  <a:rPr lang="en-US" sz="1067" dirty="0">
                    <a:solidFill>
                      <a:schemeClr val="tx1">
                        <a:lumMod val="50000"/>
                        <a:lumOff val="50000"/>
                      </a:schemeClr>
                    </a:solidFill>
                  </a:rPr>
                  <a:t>Wood</a:t>
                </a:r>
              </a:p>
              <a:p>
                <a:pPr>
                  <a:buClr>
                    <a:schemeClr val="tx1"/>
                  </a:buClr>
                </a:pPr>
                <a:r>
                  <a:rPr lang="en-US" sz="1067" dirty="0">
                    <a:solidFill>
                      <a:schemeClr val="tx1">
                        <a:lumMod val="50000"/>
                        <a:lumOff val="50000"/>
                      </a:schemeClr>
                    </a:solidFill>
                  </a:rPr>
                  <a:t>Council</a:t>
                </a:r>
                <a:endParaRPr lang="en-CA" sz="1067" dirty="0" err="1">
                  <a:solidFill>
                    <a:schemeClr val="tx1">
                      <a:lumMod val="50000"/>
                      <a:lumOff val="50000"/>
                    </a:schemeClr>
                  </a:solidFill>
                </a:endParaRPr>
              </a:p>
            </p:txBody>
          </p:sp>
          <p:sp>
            <p:nvSpPr>
              <p:cNvPr id="12" name="TextBox 11">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chemeClr val="tx1">
                        <a:lumMod val="50000"/>
                        <a:lumOff val="50000"/>
                      </a:schemeClr>
                    </a:solidFill>
                  </a:rPr>
                  <a:t>Conseil</a:t>
                </a:r>
              </a:p>
              <a:p>
                <a:pPr>
                  <a:buClr>
                    <a:schemeClr val="tx1"/>
                  </a:buClr>
                </a:pPr>
                <a:r>
                  <a:rPr lang="en-US" sz="1067" dirty="0" err="1">
                    <a:solidFill>
                      <a:schemeClr val="tx1">
                        <a:lumMod val="50000"/>
                        <a:lumOff val="50000"/>
                      </a:schemeClr>
                    </a:solidFill>
                  </a:rPr>
                  <a:t>canadien</a:t>
                </a:r>
                <a:endParaRPr lang="en-US" sz="1067" dirty="0">
                  <a:solidFill>
                    <a:schemeClr val="tx1">
                      <a:lumMod val="50000"/>
                      <a:lumOff val="50000"/>
                    </a:schemeClr>
                  </a:solidFill>
                </a:endParaRPr>
              </a:p>
              <a:p>
                <a:pPr>
                  <a:buClr>
                    <a:schemeClr val="tx1"/>
                  </a:buClr>
                </a:pPr>
                <a:r>
                  <a:rPr lang="en-US" sz="1067" dirty="0">
                    <a:solidFill>
                      <a:schemeClr val="tx1">
                        <a:lumMod val="50000"/>
                        <a:lumOff val="50000"/>
                      </a:schemeClr>
                    </a:solidFill>
                  </a:rPr>
                  <a:t>du </a:t>
                </a:r>
                <a:r>
                  <a:rPr lang="en-US" sz="1067" dirty="0" err="1">
                    <a:solidFill>
                      <a:schemeClr val="tx1">
                        <a:lumMod val="50000"/>
                        <a:lumOff val="50000"/>
                      </a:schemeClr>
                    </a:solidFill>
                  </a:rPr>
                  <a:t>bois</a:t>
                </a:r>
                <a:endParaRPr lang="en-CA" sz="1067" dirty="0" err="1">
                  <a:solidFill>
                    <a:schemeClr val="tx1">
                      <a:lumMod val="50000"/>
                      <a:lumOff val="50000"/>
                    </a:schemeClr>
                  </a:solidFill>
                </a:endParaRPr>
              </a:p>
            </p:txBody>
          </p:sp>
          <p:sp>
            <p:nvSpPr>
              <p:cNvPr id="13" name="Diagonal Stripe 12">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sp>
            <p:nvSpPr>
              <p:cNvPr id="14" name="Diagonal Stripe 13">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grpSp>
        <p:grpSp>
          <p:nvGrpSpPr>
            <p:cNvPr id="7" name="Group 6">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9" name="Rectangle 8">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sp>
            <p:nvSpPr>
              <p:cNvPr id="10" name="Rectangle 9">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grpSp>
        <p:pic>
          <p:nvPicPr>
            <p:cNvPr id="8" name="Picture 7"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
        <p:nvSpPr>
          <p:cNvPr id="15" name="Content Placeholder 2"/>
          <p:cNvSpPr txBox="1">
            <a:spLocks/>
          </p:cNvSpPr>
          <p:nvPr/>
        </p:nvSpPr>
        <p:spPr bwMode="auto">
          <a:xfrm>
            <a:off x="1341772" y="723972"/>
            <a:ext cx="10553456" cy="134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a:buClr>
                <a:srgbClr val="FEF202"/>
              </a:buClr>
              <a:defRPr/>
            </a:pPr>
            <a:r>
              <a:rPr lang="en-CA" sz="6600" b="1" kern="0" dirty="0">
                <a:solidFill>
                  <a:schemeClr val="tx1">
                    <a:lumMod val="65000"/>
                    <a:lumOff val="35000"/>
                  </a:schemeClr>
                </a:solidFill>
                <a:ea typeface="ＭＳ Ｐゴシック" pitchFamily="34" charset="-128"/>
              </a:rPr>
              <a:t>Pods Production</a:t>
            </a:r>
          </a:p>
          <a:p>
            <a:pPr>
              <a:buClr>
                <a:srgbClr val="FEF202"/>
              </a:buClr>
              <a:defRPr/>
            </a:pPr>
            <a:r>
              <a:rPr lang="en-CA" b="1" i="1" dirty="0"/>
              <a:t>Objectives: </a:t>
            </a:r>
            <a:endParaRPr lang="en-CA" sz="6600" b="1" kern="0" dirty="0">
              <a:solidFill>
                <a:schemeClr val="tx1">
                  <a:lumMod val="65000"/>
                  <a:lumOff val="35000"/>
                </a:schemeClr>
              </a:solidFill>
              <a:ea typeface="ＭＳ Ｐゴシック" pitchFamily="34" charset="-128"/>
            </a:endParaRPr>
          </a:p>
          <a:p>
            <a:pPr>
              <a:buClr>
                <a:srgbClr val="FEF202"/>
              </a:buClr>
              <a:defRPr/>
            </a:pPr>
            <a:r>
              <a:rPr lang="en-CA" altLang="en-US" dirty="0"/>
              <a:t>structural system</a:t>
            </a:r>
          </a:p>
          <a:p>
            <a:r>
              <a:rPr lang="en-CA" altLang="en-US" dirty="0"/>
              <a:t>Installing all services</a:t>
            </a:r>
          </a:p>
          <a:p>
            <a:r>
              <a:rPr lang="en-CA" altLang="en-US" dirty="0"/>
              <a:t>Installing surfaces and finishes</a:t>
            </a:r>
          </a:p>
          <a:p>
            <a:endParaRPr lang="en-CA" altLang="en-US" b="1" dirty="0"/>
          </a:p>
          <a:p>
            <a:pPr>
              <a:buClr>
                <a:srgbClr val="FEF202"/>
              </a:buClr>
              <a:defRPr/>
            </a:pPr>
            <a:endParaRPr lang="en-CA" sz="1600" b="1" kern="0" dirty="0">
              <a:solidFill>
                <a:schemeClr val="tx1">
                  <a:lumMod val="65000"/>
                  <a:lumOff val="35000"/>
                </a:schemeClr>
              </a:solidFill>
              <a:ea typeface="ＭＳ Ｐゴシック" pitchFamily="34" charset="-128"/>
            </a:endParaRPr>
          </a:p>
        </p:txBody>
      </p:sp>
    </p:spTree>
    <p:extLst>
      <p:ext uri="{BB962C8B-B14F-4D97-AF65-F5344CB8AC3E}">
        <p14:creationId xmlns:p14="http://schemas.microsoft.com/office/powerpoint/2010/main" val="972184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Canada at the beginning of the 20</a:t>
            </a:r>
            <a:r>
              <a:rPr lang="en-CA" baseline="30000" dirty="0" smtClean="0"/>
              <a:t>th</a:t>
            </a:r>
            <a:r>
              <a:rPr lang="en-CA" dirty="0" smtClean="0"/>
              <a:t> century</a:t>
            </a:r>
            <a:endParaRPr lang="en-CA" dirty="0"/>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1713" y="1119352"/>
            <a:ext cx="2884810" cy="5628289"/>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06524" y="1290852"/>
            <a:ext cx="2831670" cy="2409635"/>
          </a:xfrm>
          <a:prstGeom prst="rect">
            <a:avLst/>
          </a:prstGeom>
        </p:spPr>
      </p:pic>
      <p:sp>
        <p:nvSpPr>
          <p:cNvPr id="5" name="Title 1"/>
          <p:cNvSpPr txBox="1">
            <a:spLocks/>
          </p:cNvSpPr>
          <p:nvPr/>
        </p:nvSpPr>
        <p:spPr bwMode="auto">
          <a:xfrm>
            <a:off x="6416565" y="1545021"/>
            <a:ext cx="5019557" cy="3984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3200">
                <a:solidFill>
                  <a:srgbClr val="4D4D4D"/>
                </a:solidFill>
                <a:latin typeface="Calibri" pitchFamily="34" charset="0"/>
                <a:ea typeface="MS PGothic" pitchFamily="34" charset="-128"/>
                <a:cs typeface="+mj-cs"/>
              </a:defRPr>
            </a:lvl1pPr>
            <a:lvl2pPr algn="l" rtl="0" eaLnBrk="0" fontAlgn="base" hangingPunct="0">
              <a:spcBef>
                <a:spcPct val="0"/>
              </a:spcBef>
              <a:spcAft>
                <a:spcPct val="0"/>
              </a:spcAft>
              <a:defRPr sz="3200">
                <a:solidFill>
                  <a:srgbClr val="4D4D4D"/>
                </a:solidFill>
                <a:latin typeface="Calibri" pitchFamily="34" charset="0"/>
                <a:ea typeface="MS PGothic" pitchFamily="34" charset="-128"/>
              </a:defRPr>
            </a:lvl2pPr>
            <a:lvl3pPr algn="l" rtl="0" eaLnBrk="0" fontAlgn="base" hangingPunct="0">
              <a:spcBef>
                <a:spcPct val="0"/>
              </a:spcBef>
              <a:spcAft>
                <a:spcPct val="0"/>
              </a:spcAft>
              <a:defRPr sz="3200">
                <a:solidFill>
                  <a:srgbClr val="4D4D4D"/>
                </a:solidFill>
                <a:latin typeface="Calibri" pitchFamily="34" charset="0"/>
                <a:ea typeface="MS PGothic" pitchFamily="34" charset="-128"/>
              </a:defRPr>
            </a:lvl3pPr>
            <a:lvl4pPr algn="l" rtl="0" eaLnBrk="0" fontAlgn="base" hangingPunct="0">
              <a:spcBef>
                <a:spcPct val="0"/>
              </a:spcBef>
              <a:spcAft>
                <a:spcPct val="0"/>
              </a:spcAft>
              <a:defRPr sz="3200">
                <a:solidFill>
                  <a:srgbClr val="4D4D4D"/>
                </a:solidFill>
                <a:latin typeface="Calibri" pitchFamily="34" charset="0"/>
                <a:ea typeface="MS PGothic" pitchFamily="34" charset="-128"/>
              </a:defRPr>
            </a:lvl4pPr>
            <a:lvl5pPr algn="l" rtl="0" eaLnBrk="0" fontAlgn="base" hangingPunct="0">
              <a:spcBef>
                <a:spcPct val="0"/>
              </a:spcBef>
              <a:spcAft>
                <a:spcPct val="0"/>
              </a:spcAft>
              <a:defRPr sz="3200">
                <a:solidFill>
                  <a:srgbClr val="4D4D4D"/>
                </a:solidFill>
                <a:latin typeface="Calibri" pitchFamily="34" charset="0"/>
                <a:ea typeface="MS PGothic" pitchFamily="34" charset="-128"/>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r>
              <a:rPr lang="en-CA" kern="0" dirty="0" err="1" smtClean="0"/>
              <a:t>Earlsfield</a:t>
            </a:r>
            <a:r>
              <a:rPr lang="en-CA" kern="0" dirty="0" smtClean="0"/>
              <a:t> catalogue house build in 1916 in Fielding </a:t>
            </a:r>
            <a:r>
              <a:rPr lang="en-CA" kern="0" dirty="0"/>
              <a:t>S</a:t>
            </a:r>
            <a:r>
              <a:rPr lang="en-CA" kern="0" dirty="0" smtClean="0"/>
              <a:t>ask., by</a:t>
            </a:r>
            <a:r>
              <a:rPr lang="en-CA" kern="0" dirty="0"/>
              <a:t> </a:t>
            </a:r>
            <a:r>
              <a:rPr lang="en-CA" kern="0" dirty="0" smtClean="0"/>
              <a:t>Eaton Co. Ltd, located in Winnipeg.</a:t>
            </a:r>
            <a:endParaRPr lang="en-CA" kern="0" dirty="0"/>
          </a:p>
        </p:txBody>
      </p:sp>
      <p:sp>
        <p:nvSpPr>
          <p:cNvPr id="6" name="TextBox 5"/>
          <p:cNvSpPr txBox="1"/>
          <p:nvPr/>
        </p:nvSpPr>
        <p:spPr>
          <a:xfrm>
            <a:off x="3206523" y="6224421"/>
            <a:ext cx="4077505" cy="523220"/>
          </a:xfrm>
          <a:prstGeom prst="rect">
            <a:avLst/>
          </a:prstGeom>
          <a:noFill/>
        </p:spPr>
        <p:txBody>
          <a:bodyPr wrap="square" rtlCol="0">
            <a:spAutoFit/>
          </a:bodyPr>
          <a:lstStyle/>
          <a:p>
            <a:r>
              <a:rPr lang="en-CA" sz="1400" dirty="0">
                <a:solidFill>
                  <a:srgbClr val="4D4D4D"/>
                </a:solidFill>
                <a:latin typeface="Calibri" panose="020F0502020204030204" pitchFamily="34" charset="0"/>
                <a:cs typeface="Calibri" panose="020F0502020204030204" pitchFamily="34" charset="0"/>
              </a:rPr>
              <a:t>Photos: </a:t>
            </a:r>
            <a:r>
              <a:rPr lang="en-CA" sz="1400" dirty="0" smtClean="0">
                <a:solidFill>
                  <a:srgbClr val="4D4D4D"/>
                </a:solidFill>
                <a:latin typeface="Calibri" panose="020F0502020204030204" pitchFamily="34" charset="0"/>
                <a:cs typeface="Calibri" panose="020F0502020204030204" pitchFamily="34" charset="0"/>
              </a:rPr>
              <a:t>Les Henry and 1919 advertisement in Plan Book of Modern Homes</a:t>
            </a:r>
            <a:endParaRPr lang="en-CA" sz="1400" dirty="0">
              <a:solidFill>
                <a:srgbClr val="4D4D4D"/>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476854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Steel Pods</a:t>
            </a:r>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rot="5400000">
            <a:off x="4947911" y="2362458"/>
            <a:ext cx="4507856" cy="2535669"/>
          </a:xfr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357991" y="2358242"/>
            <a:ext cx="4488585" cy="2524829"/>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2297068" y="2358242"/>
            <a:ext cx="4488586" cy="2524829"/>
          </a:xfrm>
          <a:prstGeom prst="rect">
            <a:avLst/>
          </a:prstGeom>
        </p:spPr>
      </p:pic>
      <p:sp>
        <p:nvSpPr>
          <p:cNvPr id="7" name="Rectangle 6"/>
          <p:cNvSpPr/>
          <p:nvPr/>
        </p:nvSpPr>
        <p:spPr>
          <a:xfrm>
            <a:off x="528981" y="6493162"/>
            <a:ext cx="1486304"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Photos: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8" name="Rectangle 7"/>
          <p:cNvSpPr/>
          <p:nvPr/>
        </p:nvSpPr>
        <p:spPr>
          <a:xfrm>
            <a:off x="534128" y="5864949"/>
            <a:ext cx="1467197"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EXJÖHUS Sweden</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12931192"/>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solidFill>
                  <a:schemeClr val="tx1">
                    <a:lumMod val="65000"/>
                    <a:lumOff val="35000"/>
                  </a:schemeClr>
                </a:solidFill>
              </a:rPr>
              <a:t>Wood Pods</a:t>
            </a:r>
          </a:p>
        </p:txBody>
      </p:sp>
      <p:pic>
        <p:nvPicPr>
          <p:cNvPr id="3074" name="Picture 2" descr="Imag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95883" y="1380332"/>
            <a:ext cx="3426942" cy="342694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bwMode="auto">
          <a:xfrm>
            <a:off x="619597" y="1376364"/>
            <a:ext cx="3430910" cy="343091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17686" y="6495491"/>
            <a:ext cx="187269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Photos: </a:t>
            </a:r>
            <a:r>
              <a:rPr lang="en-US" sz="1400" dirty="0" err="1">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Tjiko</a:t>
            </a:r>
            <a:r>
              <a:rPr lang="en-US" sz="14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 Germany</a:t>
            </a:r>
            <a:endParaRPr lang="en-CA" sz="1400" dirty="0">
              <a:solidFill>
                <a:schemeClr val="tx1">
                  <a:lumMod val="65000"/>
                  <a:lumOff val="35000"/>
                </a:schemeClr>
              </a:solidFill>
            </a:endParaRPr>
          </a:p>
        </p:txBody>
      </p:sp>
      <p:pic>
        <p:nvPicPr>
          <p:cNvPr id="7" name="Picture 2" descr="Imag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209256" y="1376363"/>
            <a:ext cx="3430911" cy="3430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p:nvPr/>
        </p:nvGrpSpPr>
        <p:grpSpPr>
          <a:xfrm>
            <a:off x="10594181" y="0"/>
            <a:ext cx="1300406" cy="928686"/>
            <a:chOff x="10594181" y="0"/>
            <a:chExt cx="1300406" cy="928686"/>
          </a:xfrm>
        </p:grpSpPr>
        <p:sp>
          <p:nvSpPr>
            <p:cNvPr id="9" name="Rectangle 8">
              <a:hlinkClick r:id="rId6"/>
            </p:cNvPr>
            <p:cNvSpPr/>
            <p:nvPr/>
          </p:nvSpPr>
          <p:spPr>
            <a:xfrm>
              <a:off x="10594181" y="0"/>
              <a:ext cx="1300406" cy="9286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itle 1">
              <a:hlinkClick r:id="rId7"/>
            </p:cNvPr>
            <p:cNvSpPr txBox="1">
              <a:spLocks/>
            </p:cNvSpPr>
            <p:nvPr/>
          </p:nvSpPr>
          <p:spPr bwMode="auto">
            <a:xfrm>
              <a:off x="10672771" y="181043"/>
              <a:ext cx="1207294"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4D4D4D"/>
                  </a:solidFill>
                  <a:latin typeface="Calibri" pitchFamily="34" charset="0"/>
                  <a:ea typeface="MS PGothic" pitchFamily="34" charset="-128"/>
                  <a:cs typeface="+mj-cs"/>
                </a:defRPr>
              </a:lvl1pPr>
              <a:lvl2pPr algn="l" rtl="0" eaLnBrk="0" fontAlgn="base" hangingPunct="0">
                <a:spcBef>
                  <a:spcPct val="0"/>
                </a:spcBef>
                <a:spcAft>
                  <a:spcPct val="0"/>
                </a:spcAft>
                <a:defRPr sz="3200">
                  <a:solidFill>
                    <a:srgbClr val="4D4D4D"/>
                  </a:solidFill>
                  <a:latin typeface="Calibri" pitchFamily="34" charset="0"/>
                  <a:ea typeface="MS PGothic" pitchFamily="34" charset="-128"/>
                </a:defRPr>
              </a:lvl2pPr>
              <a:lvl3pPr algn="l" rtl="0" eaLnBrk="0" fontAlgn="base" hangingPunct="0">
                <a:spcBef>
                  <a:spcPct val="0"/>
                </a:spcBef>
                <a:spcAft>
                  <a:spcPct val="0"/>
                </a:spcAft>
                <a:defRPr sz="3200">
                  <a:solidFill>
                    <a:srgbClr val="4D4D4D"/>
                  </a:solidFill>
                  <a:latin typeface="Calibri" pitchFamily="34" charset="0"/>
                  <a:ea typeface="MS PGothic" pitchFamily="34" charset="-128"/>
                </a:defRPr>
              </a:lvl3pPr>
              <a:lvl4pPr algn="l" rtl="0" eaLnBrk="0" fontAlgn="base" hangingPunct="0">
                <a:spcBef>
                  <a:spcPct val="0"/>
                </a:spcBef>
                <a:spcAft>
                  <a:spcPct val="0"/>
                </a:spcAft>
                <a:defRPr sz="3200">
                  <a:solidFill>
                    <a:srgbClr val="4D4D4D"/>
                  </a:solidFill>
                  <a:latin typeface="Calibri" pitchFamily="34" charset="0"/>
                  <a:ea typeface="MS PGothic" pitchFamily="34" charset="-128"/>
                </a:defRPr>
              </a:lvl4pPr>
              <a:lvl5pPr algn="l" rtl="0" eaLnBrk="0" fontAlgn="base" hangingPunct="0">
                <a:spcBef>
                  <a:spcPct val="0"/>
                </a:spcBef>
                <a:spcAft>
                  <a:spcPct val="0"/>
                </a:spcAft>
                <a:defRPr sz="3200">
                  <a:solidFill>
                    <a:srgbClr val="4D4D4D"/>
                  </a:solidFill>
                  <a:latin typeface="Calibri" pitchFamily="34" charset="0"/>
                  <a:ea typeface="MS PGothic" pitchFamily="34" charset="-128"/>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r>
                <a:rPr lang="en-US" kern="0" dirty="0">
                  <a:solidFill>
                    <a:schemeClr val="bg1"/>
                  </a:solidFill>
                  <a:hlinkClick r:id="rId6"/>
                </a:rPr>
                <a:t>Video</a:t>
              </a:r>
              <a:endParaRPr lang="en-US" kern="0" dirty="0">
                <a:solidFill>
                  <a:schemeClr val="bg1"/>
                </a:solidFill>
              </a:endParaRPr>
            </a:p>
          </p:txBody>
        </p:sp>
      </p:grpSp>
    </p:spTree>
    <p:extLst>
      <p:ext uri="{BB962C8B-B14F-4D97-AF65-F5344CB8AC3E}">
        <p14:creationId xmlns:p14="http://schemas.microsoft.com/office/powerpoint/2010/main" val="3972123680"/>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solidFill>
                  <a:schemeClr val="tx1">
                    <a:lumMod val="65000"/>
                    <a:lumOff val="35000"/>
                  </a:schemeClr>
                </a:solidFill>
              </a:rPr>
              <a:t>Shipping and lifting</a:t>
            </a:r>
          </a:p>
        </p:txBody>
      </p:sp>
      <p:pic>
        <p:nvPicPr>
          <p:cNvPr id="4100" name="Picture 4" descr="Imag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3888" y="1376363"/>
            <a:ext cx="3461544" cy="34615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Imag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95775" y="1376363"/>
            <a:ext cx="3430911" cy="343091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17686" y="6495491"/>
            <a:ext cx="187269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Photos: </a:t>
            </a:r>
            <a:r>
              <a:rPr lang="en-US" sz="1400" dirty="0" err="1">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Tjiko</a:t>
            </a:r>
            <a:r>
              <a:rPr lang="en-US" sz="14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 Germany</a:t>
            </a:r>
            <a:endParaRPr lang="en-CA" sz="1400" dirty="0">
              <a:solidFill>
                <a:schemeClr val="tx1">
                  <a:lumMod val="65000"/>
                  <a:lumOff val="35000"/>
                </a:schemeClr>
              </a:solidFill>
            </a:endParaRPr>
          </a:p>
        </p:txBody>
      </p:sp>
    </p:spTree>
    <p:extLst>
      <p:ext uri="{BB962C8B-B14F-4D97-AF65-F5344CB8AC3E}">
        <p14:creationId xmlns:p14="http://schemas.microsoft.com/office/powerpoint/2010/main" val="4239943229"/>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solidFill>
                  <a:schemeClr val="tx1">
                    <a:lumMod val="65000"/>
                    <a:lumOff val="35000"/>
                  </a:schemeClr>
                </a:solidFill>
              </a:rPr>
              <a:t>Pods installed</a:t>
            </a:r>
            <a:endParaRPr lang="en-CA" dirty="0">
              <a:solidFill>
                <a:schemeClr val="tx1">
                  <a:lumMod val="65000"/>
                  <a:lumOff val="35000"/>
                </a:schemeClr>
              </a:solidFill>
            </a:endParaRPr>
          </a:p>
        </p:txBody>
      </p:sp>
      <p:pic>
        <p:nvPicPr>
          <p:cNvPr id="4102" name="Picture 6" descr="Imag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3888" y="1376362"/>
            <a:ext cx="4408109" cy="440810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17686" y="6495491"/>
            <a:ext cx="2651880"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Photos: </a:t>
            </a:r>
            <a:r>
              <a:rPr lang="en-US" sz="1400" dirty="0" err="1">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Tjiko</a:t>
            </a:r>
            <a:r>
              <a:rPr lang="en-US" sz="14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1400"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Germany, Wimmers</a:t>
            </a:r>
            <a:endParaRPr lang="en-CA" sz="1400" dirty="0">
              <a:solidFill>
                <a:schemeClr val="tx1">
                  <a:lumMod val="65000"/>
                  <a:lumOff val="35000"/>
                </a:schemeClr>
              </a:solidFill>
            </a:endParaRP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37212" y="1376362"/>
            <a:ext cx="5877478" cy="4408109"/>
          </a:xfrm>
          <a:prstGeom prst="rect">
            <a:avLst/>
          </a:prstGeom>
        </p:spPr>
      </p:pic>
    </p:spTree>
    <p:extLst>
      <p:ext uri="{BB962C8B-B14F-4D97-AF65-F5344CB8AC3E}">
        <p14:creationId xmlns:p14="http://schemas.microsoft.com/office/powerpoint/2010/main" val="4155703292"/>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grpSp>
        <p:nvGrpSpPr>
          <p:cNvPr id="5" name="Group 4">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6" name="Group 5">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1" name="TextBox 10">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chemeClr val="tx1">
                        <a:lumMod val="50000"/>
                        <a:lumOff val="50000"/>
                      </a:schemeClr>
                    </a:solidFill>
                  </a:rPr>
                  <a:t>Canadian</a:t>
                </a:r>
              </a:p>
              <a:p>
                <a:pPr>
                  <a:buClr>
                    <a:schemeClr val="tx1"/>
                  </a:buClr>
                </a:pPr>
                <a:r>
                  <a:rPr lang="en-US" sz="1067" dirty="0">
                    <a:solidFill>
                      <a:schemeClr val="tx1">
                        <a:lumMod val="50000"/>
                        <a:lumOff val="50000"/>
                      </a:schemeClr>
                    </a:solidFill>
                  </a:rPr>
                  <a:t>Wood</a:t>
                </a:r>
              </a:p>
              <a:p>
                <a:pPr>
                  <a:buClr>
                    <a:schemeClr val="tx1"/>
                  </a:buClr>
                </a:pPr>
                <a:r>
                  <a:rPr lang="en-US" sz="1067" dirty="0">
                    <a:solidFill>
                      <a:schemeClr val="tx1">
                        <a:lumMod val="50000"/>
                        <a:lumOff val="50000"/>
                      </a:schemeClr>
                    </a:solidFill>
                  </a:rPr>
                  <a:t>Council</a:t>
                </a:r>
                <a:endParaRPr lang="en-CA" sz="1067" dirty="0" err="1">
                  <a:solidFill>
                    <a:schemeClr val="tx1">
                      <a:lumMod val="50000"/>
                      <a:lumOff val="50000"/>
                    </a:schemeClr>
                  </a:solidFill>
                </a:endParaRPr>
              </a:p>
            </p:txBody>
          </p:sp>
          <p:sp>
            <p:nvSpPr>
              <p:cNvPr id="12" name="TextBox 11">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chemeClr val="tx1">
                        <a:lumMod val="50000"/>
                        <a:lumOff val="50000"/>
                      </a:schemeClr>
                    </a:solidFill>
                  </a:rPr>
                  <a:t>Conseil</a:t>
                </a:r>
              </a:p>
              <a:p>
                <a:pPr>
                  <a:buClr>
                    <a:schemeClr val="tx1"/>
                  </a:buClr>
                </a:pPr>
                <a:r>
                  <a:rPr lang="en-US" sz="1067" dirty="0" err="1">
                    <a:solidFill>
                      <a:schemeClr val="tx1">
                        <a:lumMod val="50000"/>
                        <a:lumOff val="50000"/>
                      </a:schemeClr>
                    </a:solidFill>
                  </a:rPr>
                  <a:t>canadien</a:t>
                </a:r>
                <a:endParaRPr lang="en-US" sz="1067" dirty="0">
                  <a:solidFill>
                    <a:schemeClr val="tx1">
                      <a:lumMod val="50000"/>
                      <a:lumOff val="50000"/>
                    </a:schemeClr>
                  </a:solidFill>
                </a:endParaRPr>
              </a:p>
              <a:p>
                <a:pPr>
                  <a:buClr>
                    <a:schemeClr val="tx1"/>
                  </a:buClr>
                </a:pPr>
                <a:r>
                  <a:rPr lang="en-US" sz="1067" dirty="0">
                    <a:solidFill>
                      <a:schemeClr val="tx1">
                        <a:lumMod val="50000"/>
                        <a:lumOff val="50000"/>
                      </a:schemeClr>
                    </a:solidFill>
                  </a:rPr>
                  <a:t>du </a:t>
                </a:r>
                <a:r>
                  <a:rPr lang="en-US" sz="1067" dirty="0" err="1">
                    <a:solidFill>
                      <a:schemeClr val="tx1">
                        <a:lumMod val="50000"/>
                        <a:lumOff val="50000"/>
                      </a:schemeClr>
                    </a:solidFill>
                  </a:rPr>
                  <a:t>bois</a:t>
                </a:r>
                <a:endParaRPr lang="en-CA" sz="1067" dirty="0" err="1">
                  <a:solidFill>
                    <a:schemeClr val="tx1">
                      <a:lumMod val="50000"/>
                      <a:lumOff val="50000"/>
                    </a:schemeClr>
                  </a:solidFill>
                </a:endParaRPr>
              </a:p>
            </p:txBody>
          </p:sp>
          <p:sp>
            <p:nvSpPr>
              <p:cNvPr id="13" name="Diagonal Stripe 12">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sp>
            <p:nvSpPr>
              <p:cNvPr id="14" name="Diagonal Stripe 13">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grpSp>
        <p:grpSp>
          <p:nvGrpSpPr>
            <p:cNvPr id="7" name="Group 6">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9" name="Rectangle 8">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sp>
            <p:nvSpPr>
              <p:cNvPr id="10" name="Rectangle 9">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grpSp>
        <p:pic>
          <p:nvPicPr>
            <p:cNvPr id="8" name="Picture 7"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
        <p:nvSpPr>
          <p:cNvPr id="15" name="Content Placeholder 2"/>
          <p:cNvSpPr txBox="1">
            <a:spLocks/>
          </p:cNvSpPr>
          <p:nvPr/>
        </p:nvSpPr>
        <p:spPr bwMode="auto">
          <a:xfrm>
            <a:off x="1341772" y="723972"/>
            <a:ext cx="10553456" cy="134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a:buClr>
                <a:srgbClr val="FEF202"/>
              </a:buClr>
              <a:defRPr/>
            </a:pPr>
            <a:r>
              <a:rPr lang="en-CA" sz="6600" b="1" kern="0" dirty="0">
                <a:solidFill>
                  <a:schemeClr val="tx1">
                    <a:lumMod val="65000"/>
                    <a:lumOff val="35000"/>
                  </a:schemeClr>
                </a:solidFill>
                <a:ea typeface="ＭＳ Ｐゴシック" pitchFamily="34" charset="-128"/>
              </a:rPr>
              <a:t>Modular Production EU</a:t>
            </a:r>
          </a:p>
          <a:p>
            <a:r>
              <a:rPr lang="en-CA" b="1" i="1" dirty="0"/>
              <a:t>Objectives: </a:t>
            </a:r>
            <a:endParaRPr lang="en-US" sz="3600" dirty="0"/>
          </a:p>
          <a:p>
            <a:r>
              <a:rPr lang="en-CA" altLang="en-US" dirty="0"/>
              <a:t>Panel production</a:t>
            </a:r>
          </a:p>
          <a:p>
            <a:r>
              <a:rPr lang="en-CA" altLang="en-US" dirty="0"/>
              <a:t>Installation of all services</a:t>
            </a:r>
          </a:p>
          <a:p>
            <a:r>
              <a:rPr lang="en-CA" altLang="en-US" dirty="0"/>
              <a:t>Installation of panels to 3D structure</a:t>
            </a:r>
          </a:p>
          <a:p>
            <a:r>
              <a:rPr lang="en-CA" altLang="en-US" dirty="0"/>
              <a:t>Finishing surfaces as far as possible</a:t>
            </a:r>
          </a:p>
          <a:p>
            <a:pPr>
              <a:buClr>
                <a:srgbClr val="FEF202"/>
              </a:buClr>
              <a:defRPr/>
            </a:pPr>
            <a:endParaRPr lang="en-CA" sz="1600" b="1" kern="0" dirty="0">
              <a:solidFill>
                <a:schemeClr val="tx1">
                  <a:lumMod val="65000"/>
                  <a:lumOff val="35000"/>
                </a:schemeClr>
              </a:solidFill>
              <a:ea typeface="ＭＳ Ｐゴシック" pitchFamily="34" charset="-128"/>
            </a:endParaRPr>
          </a:p>
        </p:txBody>
      </p:sp>
    </p:spTree>
    <p:extLst>
      <p:ext uri="{BB962C8B-B14F-4D97-AF65-F5344CB8AC3E}">
        <p14:creationId xmlns:p14="http://schemas.microsoft.com/office/powerpoint/2010/main" val="67968445"/>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Schematic Prefabrication Plant Layout</a:t>
            </a:r>
          </a:p>
        </p:txBody>
      </p:sp>
      <p:sp>
        <p:nvSpPr>
          <p:cNvPr id="63" name="TextBox 62"/>
          <p:cNvSpPr txBox="1"/>
          <p:nvPr/>
        </p:nvSpPr>
        <p:spPr>
          <a:xfrm>
            <a:off x="6610232" y="6498616"/>
            <a:ext cx="1534374" cy="307777"/>
          </a:xfrm>
          <a:prstGeom prst="rect">
            <a:avLst/>
          </a:prstGeom>
          <a:noFill/>
        </p:spPr>
        <p:txBody>
          <a:bodyPr wrap="square" rtlCol="0">
            <a:spAutoFit/>
          </a:bodyPr>
          <a:lstStyle/>
          <a:p>
            <a:r>
              <a:rPr lang="en-CA" sz="1400" dirty="0">
                <a:latin typeface="Calibri" panose="020F0502020204030204" pitchFamily="34" charset="0"/>
                <a:cs typeface="Calibri" panose="020F0502020204030204" pitchFamily="34" charset="0"/>
              </a:rPr>
              <a:t>*if needed</a:t>
            </a:r>
          </a:p>
        </p:txBody>
      </p:sp>
      <p:grpSp>
        <p:nvGrpSpPr>
          <p:cNvPr id="19" name="Group 18"/>
          <p:cNvGrpSpPr/>
          <p:nvPr/>
        </p:nvGrpSpPr>
        <p:grpSpPr>
          <a:xfrm>
            <a:off x="3517104" y="3050713"/>
            <a:ext cx="5858684" cy="1374693"/>
            <a:chOff x="3517104" y="3050713"/>
            <a:chExt cx="5858684" cy="1374693"/>
          </a:xfrm>
        </p:grpSpPr>
        <p:sp>
          <p:nvSpPr>
            <p:cNvPr id="31" name="Rectangle 30"/>
            <p:cNvSpPr/>
            <p:nvPr/>
          </p:nvSpPr>
          <p:spPr>
            <a:xfrm>
              <a:off x="3769719" y="3811043"/>
              <a:ext cx="1435893" cy="61436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tx1"/>
                  </a:solidFill>
                  <a:latin typeface="Calibri" panose="020F0502020204030204" pitchFamily="34" charset="0"/>
                  <a:cs typeface="Calibri" panose="020F0502020204030204" pitchFamily="34" charset="0"/>
                </a:rPr>
                <a:t>finishing</a:t>
              </a:r>
            </a:p>
          </p:txBody>
        </p:sp>
        <p:sp>
          <p:nvSpPr>
            <p:cNvPr id="32" name="Rectangle 31"/>
            <p:cNvSpPr/>
            <p:nvPr/>
          </p:nvSpPr>
          <p:spPr>
            <a:xfrm>
              <a:off x="5401265" y="3806247"/>
              <a:ext cx="1435893" cy="61436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tx1"/>
                  </a:solidFill>
                  <a:latin typeface="Calibri" panose="020F0502020204030204" pitchFamily="34" charset="0"/>
                  <a:cs typeface="Calibri" panose="020F0502020204030204" pitchFamily="34" charset="0"/>
                </a:rPr>
                <a:t>Window installation</a:t>
              </a:r>
            </a:p>
          </p:txBody>
        </p:sp>
        <p:sp>
          <p:nvSpPr>
            <p:cNvPr id="77" name="Rectangle 76"/>
            <p:cNvSpPr/>
            <p:nvPr/>
          </p:nvSpPr>
          <p:spPr>
            <a:xfrm>
              <a:off x="7033854" y="3800073"/>
              <a:ext cx="1435893" cy="61436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tx1"/>
                  </a:solidFill>
                  <a:latin typeface="Calibri" panose="020F0502020204030204" pitchFamily="34" charset="0"/>
                  <a:cs typeface="Calibri" panose="020F0502020204030204" pitchFamily="34" charset="0"/>
                </a:rPr>
                <a:t>Insulation, membrane, drywall or equiv.</a:t>
              </a:r>
            </a:p>
          </p:txBody>
        </p:sp>
        <p:cxnSp>
          <p:nvCxnSpPr>
            <p:cNvPr id="78" name="Straight Arrow Connector 77"/>
            <p:cNvCxnSpPr>
              <a:stCxn id="31" idx="1"/>
              <a:endCxn id="6" idx="3"/>
            </p:cNvCxnSpPr>
            <p:nvPr/>
          </p:nvCxnSpPr>
          <p:spPr>
            <a:xfrm flipH="1">
              <a:off x="3517104" y="4118225"/>
              <a:ext cx="252615" cy="2193"/>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p:cNvCxnSpPr>
              <a:endCxn id="77" idx="3"/>
            </p:cNvCxnSpPr>
            <p:nvPr/>
          </p:nvCxnSpPr>
          <p:spPr>
            <a:xfrm flipH="1" flipV="1">
              <a:off x="8469747" y="4107255"/>
              <a:ext cx="890388" cy="7132"/>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87" name="Straight Connector 86"/>
            <p:cNvCxnSpPr/>
            <p:nvPr/>
          </p:nvCxnSpPr>
          <p:spPr>
            <a:xfrm flipH="1">
              <a:off x="9375787" y="3050713"/>
              <a:ext cx="1" cy="1068181"/>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92" name="Straight Arrow Connector 91"/>
            <p:cNvCxnSpPr>
              <a:stCxn id="32" idx="1"/>
            </p:cNvCxnSpPr>
            <p:nvPr/>
          </p:nvCxnSpPr>
          <p:spPr>
            <a:xfrm flipH="1">
              <a:off x="5209195" y="4113429"/>
              <a:ext cx="192070" cy="1916"/>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94" name="Straight Arrow Connector 93"/>
            <p:cNvCxnSpPr/>
            <p:nvPr/>
          </p:nvCxnSpPr>
          <p:spPr>
            <a:xfrm flipH="1">
              <a:off x="6855431" y="4112471"/>
              <a:ext cx="192070" cy="1916"/>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grpSp>
      <p:grpSp>
        <p:nvGrpSpPr>
          <p:cNvPr id="140" name="Group 139"/>
          <p:cNvGrpSpPr/>
          <p:nvPr/>
        </p:nvGrpSpPr>
        <p:grpSpPr>
          <a:xfrm>
            <a:off x="3517104" y="1672985"/>
            <a:ext cx="7504935" cy="3135834"/>
            <a:chOff x="3517104" y="1672985"/>
            <a:chExt cx="7504935" cy="3135834"/>
          </a:xfrm>
        </p:grpSpPr>
        <p:cxnSp>
          <p:nvCxnSpPr>
            <p:cNvPr id="111" name="Straight Connector 110"/>
            <p:cNvCxnSpPr/>
            <p:nvPr/>
          </p:nvCxnSpPr>
          <p:spPr>
            <a:xfrm flipH="1">
              <a:off x="11022038" y="1672985"/>
              <a:ext cx="1" cy="3117411"/>
            </a:xfrm>
            <a:prstGeom prst="line">
              <a:avLst/>
            </a:prstGeom>
            <a:ln w="19050"/>
          </p:spPr>
          <p:style>
            <a:lnRef idx="1">
              <a:schemeClr val="dk1"/>
            </a:lnRef>
            <a:fillRef idx="0">
              <a:schemeClr val="dk1"/>
            </a:fillRef>
            <a:effectRef idx="0">
              <a:schemeClr val="dk1"/>
            </a:effectRef>
            <a:fontRef idx="minor">
              <a:schemeClr val="tx1"/>
            </a:fontRef>
          </p:style>
        </p:cxnSp>
        <p:grpSp>
          <p:nvGrpSpPr>
            <p:cNvPr id="139" name="Group 138"/>
            <p:cNvGrpSpPr/>
            <p:nvPr/>
          </p:nvGrpSpPr>
          <p:grpSpPr>
            <a:xfrm>
              <a:off x="3517104" y="4120418"/>
              <a:ext cx="7502849" cy="688401"/>
              <a:chOff x="3517104" y="4120418"/>
              <a:chExt cx="7502849" cy="688401"/>
            </a:xfrm>
          </p:grpSpPr>
          <p:cxnSp>
            <p:nvCxnSpPr>
              <p:cNvPr id="110" name="Straight Arrow Connector 109"/>
              <p:cNvCxnSpPr>
                <a:endCxn id="6" idx="3"/>
              </p:cNvCxnSpPr>
              <p:nvPr/>
            </p:nvCxnSpPr>
            <p:spPr>
              <a:xfrm flipH="1" flipV="1">
                <a:off x="3517104" y="4120418"/>
                <a:ext cx="252615" cy="68840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15" name="Straight Connector 114"/>
              <p:cNvCxnSpPr/>
              <p:nvPr/>
            </p:nvCxnSpPr>
            <p:spPr>
              <a:xfrm flipV="1">
                <a:off x="3766781" y="4796049"/>
                <a:ext cx="7253172" cy="7454"/>
              </a:xfrm>
              <a:prstGeom prst="line">
                <a:avLst/>
              </a:prstGeom>
              <a:ln w="19050"/>
            </p:spPr>
            <p:style>
              <a:lnRef idx="1">
                <a:schemeClr val="dk1"/>
              </a:lnRef>
              <a:fillRef idx="0">
                <a:schemeClr val="dk1"/>
              </a:fillRef>
              <a:effectRef idx="0">
                <a:schemeClr val="dk1"/>
              </a:effectRef>
              <a:fontRef idx="minor">
                <a:schemeClr val="tx1"/>
              </a:fontRef>
            </p:style>
          </p:cxnSp>
        </p:grpSp>
      </p:grpSp>
      <p:grpSp>
        <p:nvGrpSpPr>
          <p:cNvPr id="21" name="Group 20"/>
          <p:cNvGrpSpPr/>
          <p:nvPr/>
        </p:nvGrpSpPr>
        <p:grpSpPr>
          <a:xfrm>
            <a:off x="3495482" y="999887"/>
            <a:ext cx="8202974" cy="1055564"/>
            <a:chOff x="3495482" y="999887"/>
            <a:chExt cx="8202974" cy="1055564"/>
          </a:xfrm>
        </p:grpSpPr>
        <p:sp>
          <p:nvSpPr>
            <p:cNvPr id="44" name="Rectangle 43"/>
            <p:cNvSpPr/>
            <p:nvPr/>
          </p:nvSpPr>
          <p:spPr>
            <a:xfrm>
              <a:off x="10262563" y="1058878"/>
              <a:ext cx="1435893" cy="61436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tx1"/>
                  </a:solidFill>
                  <a:latin typeface="Calibri" panose="020F0502020204030204" pitchFamily="34" charset="0"/>
                  <a:cs typeface="Calibri" panose="020F0502020204030204" pitchFamily="34" charset="0"/>
                </a:rPr>
                <a:t>Insulation, ceiling finishes</a:t>
              </a:r>
            </a:p>
          </p:txBody>
        </p:sp>
        <p:sp>
          <p:nvSpPr>
            <p:cNvPr id="45" name="Rectangle 44"/>
            <p:cNvSpPr/>
            <p:nvPr/>
          </p:nvSpPr>
          <p:spPr>
            <a:xfrm>
              <a:off x="3769719" y="1063244"/>
              <a:ext cx="1435893" cy="61436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tx1"/>
                  </a:solidFill>
                  <a:latin typeface="Calibri" panose="020F0502020204030204" pitchFamily="34" charset="0"/>
                  <a:cs typeface="Calibri" panose="020F0502020204030204" pitchFamily="34" charset="0"/>
                </a:rPr>
                <a:t>Framing floors and roofs</a:t>
              </a:r>
            </a:p>
          </p:txBody>
        </p:sp>
        <p:sp>
          <p:nvSpPr>
            <p:cNvPr id="47" name="Rectangle 46"/>
            <p:cNvSpPr/>
            <p:nvPr/>
          </p:nvSpPr>
          <p:spPr>
            <a:xfrm>
              <a:off x="7013024" y="1063674"/>
              <a:ext cx="1435893" cy="61436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tx1"/>
                  </a:solidFill>
                  <a:latin typeface="Calibri" panose="020F0502020204030204" pitchFamily="34" charset="0"/>
                  <a:cs typeface="Calibri" panose="020F0502020204030204" pitchFamily="34" charset="0"/>
                </a:rPr>
                <a:t>Butterfly table</a:t>
              </a:r>
            </a:p>
          </p:txBody>
        </p:sp>
        <p:sp>
          <p:nvSpPr>
            <p:cNvPr id="48" name="Rectangle 47"/>
            <p:cNvSpPr/>
            <p:nvPr/>
          </p:nvSpPr>
          <p:spPr>
            <a:xfrm>
              <a:off x="8644570" y="1058878"/>
              <a:ext cx="1435893" cy="61436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tx1"/>
                  </a:solidFill>
                  <a:latin typeface="Calibri" panose="020F0502020204030204" pitchFamily="34" charset="0"/>
                  <a:cs typeface="Calibri" panose="020F0502020204030204" pitchFamily="34" charset="0"/>
                </a:rPr>
                <a:t>Plumbing electrical, services</a:t>
              </a:r>
            </a:p>
          </p:txBody>
        </p:sp>
        <p:grpSp>
          <p:nvGrpSpPr>
            <p:cNvPr id="20" name="Group 19"/>
            <p:cNvGrpSpPr/>
            <p:nvPr/>
          </p:nvGrpSpPr>
          <p:grpSpPr>
            <a:xfrm>
              <a:off x="5385594" y="999887"/>
              <a:ext cx="1595833" cy="738664"/>
              <a:chOff x="5385594" y="999887"/>
              <a:chExt cx="1595833" cy="738664"/>
            </a:xfrm>
          </p:grpSpPr>
          <p:sp>
            <p:nvSpPr>
              <p:cNvPr id="46" name="Rectangle 45"/>
              <p:cNvSpPr/>
              <p:nvPr/>
            </p:nvSpPr>
            <p:spPr>
              <a:xfrm>
                <a:off x="5385594" y="1058878"/>
                <a:ext cx="1435893" cy="61436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400" dirty="0">
                  <a:solidFill>
                    <a:schemeClr val="tx1"/>
                  </a:solidFill>
                  <a:latin typeface="Calibri" panose="020F0502020204030204" pitchFamily="34" charset="0"/>
                  <a:cs typeface="Calibri" panose="020F0502020204030204" pitchFamily="34" charset="0"/>
                </a:endParaRPr>
              </a:p>
            </p:txBody>
          </p:sp>
          <p:sp>
            <p:nvSpPr>
              <p:cNvPr id="61" name="TextBox 60"/>
              <p:cNvSpPr txBox="1"/>
              <p:nvPr/>
            </p:nvSpPr>
            <p:spPr>
              <a:xfrm>
                <a:off x="5394471" y="999887"/>
                <a:ext cx="1586956" cy="738664"/>
              </a:xfrm>
              <a:prstGeom prst="rect">
                <a:avLst/>
              </a:prstGeom>
              <a:noFill/>
              <a:ln>
                <a:noFill/>
              </a:ln>
            </p:spPr>
            <p:txBody>
              <a:bodyPr wrap="square" rtlCol="0">
                <a:spAutoFit/>
              </a:bodyPr>
              <a:lstStyle/>
              <a:p>
                <a:r>
                  <a:rPr lang="en-CA" sz="1400" dirty="0">
                    <a:latin typeface="Calibri" panose="020F0502020204030204" pitchFamily="34" charset="0"/>
                    <a:cs typeface="Calibri" panose="020F0502020204030204" pitchFamily="34" charset="0"/>
                  </a:rPr>
                  <a:t>Sheathing, membrane*, floor or roof finishes </a:t>
                </a:r>
              </a:p>
            </p:txBody>
          </p:sp>
        </p:grpSp>
        <p:cxnSp>
          <p:nvCxnSpPr>
            <p:cNvPr id="95" name="Straight Arrow Connector 94"/>
            <p:cNvCxnSpPr/>
            <p:nvPr/>
          </p:nvCxnSpPr>
          <p:spPr>
            <a:xfrm>
              <a:off x="10096599" y="1381358"/>
              <a:ext cx="160914" cy="17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07" name="Straight Arrow Connector 106"/>
            <p:cNvCxnSpPr/>
            <p:nvPr/>
          </p:nvCxnSpPr>
          <p:spPr>
            <a:xfrm>
              <a:off x="5219367" y="1377946"/>
              <a:ext cx="160914" cy="17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08" name="Straight Arrow Connector 107"/>
            <p:cNvCxnSpPr/>
            <p:nvPr/>
          </p:nvCxnSpPr>
          <p:spPr>
            <a:xfrm>
              <a:off x="6835350" y="1367253"/>
              <a:ext cx="160914" cy="17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09" name="Straight Arrow Connector 108"/>
            <p:cNvCxnSpPr/>
            <p:nvPr/>
          </p:nvCxnSpPr>
          <p:spPr>
            <a:xfrm>
              <a:off x="8467520" y="1364236"/>
              <a:ext cx="160914" cy="17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20" name="Straight Arrow Connector 119"/>
            <p:cNvCxnSpPr>
              <a:stCxn id="28" idx="3"/>
              <a:endCxn id="45" idx="1"/>
            </p:cNvCxnSpPr>
            <p:nvPr/>
          </p:nvCxnSpPr>
          <p:spPr>
            <a:xfrm flipV="1">
              <a:off x="3495482" y="1370426"/>
              <a:ext cx="274237" cy="68502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sp>
        <p:nvSpPr>
          <p:cNvPr id="4" name="Rounded Rectangle 3"/>
          <p:cNvSpPr/>
          <p:nvPr/>
        </p:nvSpPr>
        <p:spPr>
          <a:xfrm>
            <a:off x="211141" y="1744060"/>
            <a:ext cx="1610518" cy="61436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tx1"/>
                </a:solidFill>
                <a:latin typeface="Calibri" panose="020F0502020204030204" pitchFamily="34" charset="0"/>
                <a:cs typeface="Calibri" panose="020F0502020204030204" pitchFamily="34" charset="0"/>
              </a:rPr>
              <a:t>Material receiving</a:t>
            </a:r>
          </a:p>
        </p:txBody>
      </p:sp>
      <p:sp>
        <p:nvSpPr>
          <p:cNvPr id="28" name="Rectangle 27"/>
          <p:cNvSpPr/>
          <p:nvPr/>
        </p:nvSpPr>
        <p:spPr>
          <a:xfrm>
            <a:off x="2059589" y="1748269"/>
            <a:ext cx="1435893" cy="614363"/>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tx1"/>
                </a:solidFill>
                <a:latin typeface="Calibri" panose="020F0502020204030204" pitchFamily="34" charset="0"/>
                <a:cs typeface="Calibri" panose="020F0502020204030204" pitchFamily="34" charset="0"/>
              </a:rPr>
              <a:t>Cutting lumber, sheathing, other materials</a:t>
            </a:r>
          </a:p>
        </p:txBody>
      </p:sp>
      <p:cxnSp>
        <p:nvCxnSpPr>
          <p:cNvPr id="119" name="Straight Arrow Connector 118"/>
          <p:cNvCxnSpPr>
            <a:endCxn id="28" idx="1"/>
          </p:cNvCxnSpPr>
          <p:nvPr/>
        </p:nvCxnSpPr>
        <p:spPr>
          <a:xfrm>
            <a:off x="1821659" y="2049137"/>
            <a:ext cx="237930" cy="631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nvGrpSpPr>
          <p:cNvPr id="18" name="Group 17"/>
          <p:cNvGrpSpPr/>
          <p:nvPr/>
        </p:nvGrpSpPr>
        <p:grpSpPr>
          <a:xfrm>
            <a:off x="2829502" y="2373910"/>
            <a:ext cx="6671404" cy="739494"/>
            <a:chOff x="3393225" y="2380224"/>
            <a:chExt cx="6671404" cy="739494"/>
          </a:xfrm>
        </p:grpSpPr>
        <p:sp>
          <p:nvSpPr>
            <p:cNvPr id="33" name="Rectangle 32"/>
            <p:cNvSpPr/>
            <p:nvPr/>
          </p:nvSpPr>
          <p:spPr>
            <a:xfrm>
              <a:off x="3769719" y="2448506"/>
              <a:ext cx="1434075" cy="613585"/>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tx1"/>
                  </a:solidFill>
                  <a:latin typeface="Calibri" panose="020F0502020204030204" pitchFamily="34" charset="0"/>
                  <a:cs typeface="Calibri" panose="020F0502020204030204" pitchFamily="34" charset="0"/>
                </a:rPr>
                <a:t>Framing walls</a:t>
              </a:r>
            </a:p>
          </p:txBody>
        </p:sp>
        <p:sp>
          <p:nvSpPr>
            <p:cNvPr id="35" name="Rectangle 34"/>
            <p:cNvSpPr/>
            <p:nvPr/>
          </p:nvSpPr>
          <p:spPr>
            <a:xfrm>
              <a:off x="7003948" y="2444140"/>
              <a:ext cx="1434075" cy="613585"/>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tx1"/>
                  </a:solidFill>
                  <a:latin typeface="Calibri" panose="020F0502020204030204" pitchFamily="34" charset="0"/>
                  <a:cs typeface="Calibri" panose="020F0502020204030204" pitchFamily="34" charset="0"/>
                </a:rPr>
                <a:t>Plumbing, electrical, services</a:t>
              </a:r>
            </a:p>
          </p:txBody>
        </p:sp>
        <p:sp>
          <p:nvSpPr>
            <p:cNvPr id="36" name="Rectangle 35"/>
            <p:cNvSpPr/>
            <p:nvPr/>
          </p:nvSpPr>
          <p:spPr>
            <a:xfrm>
              <a:off x="8628736" y="2444140"/>
              <a:ext cx="1435893" cy="61436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tx1"/>
                  </a:solidFill>
                  <a:latin typeface="Calibri" panose="020F0502020204030204" pitchFamily="34" charset="0"/>
                  <a:cs typeface="Calibri" panose="020F0502020204030204" pitchFamily="34" charset="0"/>
                </a:rPr>
                <a:t>Butterfly table</a:t>
              </a:r>
            </a:p>
          </p:txBody>
        </p:sp>
        <p:grpSp>
          <p:nvGrpSpPr>
            <p:cNvPr id="16" name="Group 15"/>
            <p:cNvGrpSpPr/>
            <p:nvPr/>
          </p:nvGrpSpPr>
          <p:grpSpPr>
            <a:xfrm>
              <a:off x="5335503" y="2381989"/>
              <a:ext cx="1643841" cy="737729"/>
              <a:chOff x="5335503" y="2381989"/>
              <a:chExt cx="1643841" cy="737729"/>
            </a:xfrm>
          </p:grpSpPr>
          <p:sp>
            <p:nvSpPr>
              <p:cNvPr id="34" name="Rectangle 33"/>
              <p:cNvSpPr/>
              <p:nvPr/>
            </p:nvSpPr>
            <p:spPr>
              <a:xfrm>
                <a:off x="5385594" y="2444140"/>
                <a:ext cx="1435893" cy="61436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400" dirty="0">
                  <a:solidFill>
                    <a:schemeClr val="tx1"/>
                  </a:solidFill>
                  <a:latin typeface="Calibri" panose="020F0502020204030204" pitchFamily="34" charset="0"/>
                  <a:cs typeface="Calibri" panose="020F0502020204030204" pitchFamily="34" charset="0"/>
                </a:endParaRPr>
              </a:p>
            </p:txBody>
          </p:sp>
          <p:sp>
            <p:nvSpPr>
              <p:cNvPr id="76" name="TextBox 75"/>
              <p:cNvSpPr txBox="1"/>
              <p:nvPr/>
            </p:nvSpPr>
            <p:spPr>
              <a:xfrm>
                <a:off x="5335503" y="2381989"/>
                <a:ext cx="1643841" cy="737729"/>
              </a:xfrm>
              <a:prstGeom prst="rect">
                <a:avLst/>
              </a:prstGeom>
              <a:noFill/>
              <a:ln>
                <a:noFill/>
              </a:ln>
            </p:spPr>
            <p:txBody>
              <a:bodyPr wrap="square" rtlCol="0">
                <a:spAutoFit/>
              </a:bodyPr>
              <a:lstStyle/>
              <a:p>
                <a:r>
                  <a:rPr lang="en-CA" sz="1400" dirty="0">
                    <a:latin typeface="Calibri" panose="020F0502020204030204" pitchFamily="34" charset="0"/>
                    <a:cs typeface="Calibri" panose="020F0502020204030204" pitchFamily="34" charset="0"/>
                  </a:rPr>
                  <a:t>Sheathing, membrane, cladding or drywall</a:t>
                </a:r>
              </a:p>
            </p:txBody>
          </p:sp>
        </p:grpSp>
        <p:cxnSp>
          <p:nvCxnSpPr>
            <p:cNvPr id="102" name="Straight Arrow Connector 101"/>
            <p:cNvCxnSpPr/>
            <p:nvPr/>
          </p:nvCxnSpPr>
          <p:spPr>
            <a:xfrm>
              <a:off x="5219367" y="2761839"/>
              <a:ext cx="160914" cy="17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03" name="Straight Arrow Connector 102"/>
            <p:cNvCxnSpPr/>
            <p:nvPr/>
          </p:nvCxnSpPr>
          <p:spPr>
            <a:xfrm>
              <a:off x="6835350" y="2751146"/>
              <a:ext cx="160914" cy="17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04" name="Straight Arrow Connector 103"/>
            <p:cNvCxnSpPr/>
            <p:nvPr/>
          </p:nvCxnSpPr>
          <p:spPr>
            <a:xfrm>
              <a:off x="8467520" y="2748129"/>
              <a:ext cx="160914" cy="17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23" name="Straight Arrow Connector 122"/>
            <p:cNvCxnSpPr>
              <a:cxnSpLocks/>
              <a:endCxn id="33" idx="1"/>
            </p:cNvCxnSpPr>
            <p:nvPr/>
          </p:nvCxnSpPr>
          <p:spPr>
            <a:xfrm>
              <a:off x="3393225" y="2380224"/>
              <a:ext cx="376494" cy="37507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grpSp>
        <p:nvGrpSpPr>
          <p:cNvPr id="22" name="Group 21"/>
          <p:cNvGrpSpPr/>
          <p:nvPr/>
        </p:nvGrpSpPr>
        <p:grpSpPr>
          <a:xfrm>
            <a:off x="1821659" y="3067632"/>
            <a:ext cx="1695445" cy="2117147"/>
            <a:chOff x="1821659" y="3067632"/>
            <a:chExt cx="1695445" cy="2117147"/>
          </a:xfrm>
        </p:grpSpPr>
        <p:cxnSp>
          <p:nvCxnSpPr>
            <p:cNvPr id="12" name="Straight Arrow Connector 11"/>
            <p:cNvCxnSpPr>
              <a:stCxn id="6" idx="1"/>
              <a:endCxn id="8" idx="3"/>
            </p:cNvCxnSpPr>
            <p:nvPr/>
          </p:nvCxnSpPr>
          <p:spPr>
            <a:xfrm flipH="1" flipV="1">
              <a:off x="1821659" y="4117189"/>
              <a:ext cx="271457" cy="3229"/>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62" name="TextBox 61"/>
            <p:cNvSpPr txBox="1"/>
            <p:nvPr/>
          </p:nvSpPr>
          <p:spPr>
            <a:xfrm rot="16200000">
              <a:off x="1481341" y="3417222"/>
              <a:ext cx="1006957" cy="307777"/>
            </a:xfrm>
            <a:prstGeom prst="rect">
              <a:avLst/>
            </a:prstGeom>
            <a:noFill/>
          </p:spPr>
          <p:txBody>
            <a:bodyPr wrap="square" rtlCol="0">
              <a:spAutoFit/>
            </a:bodyPr>
            <a:lstStyle/>
            <a:p>
              <a:r>
                <a:rPr lang="en-CA" sz="1400" dirty="0">
                  <a:latin typeface="Calibri" panose="020F0502020204030204" pitchFamily="34" charset="0"/>
                  <a:cs typeface="Calibri" panose="020F0502020204030204" pitchFamily="34" charset="0"/>
                </a:rPr>
                <a:t>panelized</a:t>
              </a:r>
            </a:p>
          </p:txBody>
        </p:sp>
        <p:sp>
          <p:nvSpPr>
            <p:cNvPr id="6" name="Diamond 5"/>
            <p:cNvSpPr/>
            <p:nvPr/>
          </p:nvSpPr>
          <p:spPr>
            <a:xfrm>
              <a:off x="2093116" y="3450439"/>
              <a:ext cx="1423988" cy="1339957"/>
            </a:xfrm>
            <a:prstGeom prst="diamond">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400" dirty="0">
                <a:solidFill>
                  <a:schemeClr val="tx1"/>
                </a:solidFill>
                <a:latin typeface="Calibri" panose="020F0502020204030204" pitchFamily="34" charset="0"/>
                <a:cs typeface="Calibri" panose="020F0502020204030204" pitchFamily="34" charset="0"/>
              </a:endParaRPr>
            </a:p>
          </p:txBody>
        </p:sp>
        <p:sp>
          <p:nvSpPr>
            <p:cNvPr id="9" name="TextBox 8"/>
            <p:cNvSpPr txBox="1"/>
            <p:nvPr/>
          </p:nvSpPr>
          <p:spPr>
            <a:xfrm>
              <a:off x="2410165" y="3792323"/>
              <a:ext cx="947054" cy="499020"/>
            </a:xfrm>
            <a:prstGeom prst="rect">
              <a:avLst/>
            </a:prstGeom>
            <a:noFill/>
            <a:ln>
              <a:noFill/>
            </a:ln>
          </p:spPr>
          <p:txBody>
            <a:bodyPr wrap="square" rtlCol="0">
              <a:spAutoFit/>
            </a:bodyPr>
            <a:lstStyle/>
            <a:p>
              <a:r>
                <a:rPr lang="en-CA" sz="1400" dirty="0">
                  <a:latin typeface="Calibri" panose="020F0502020204030204" pitchFamily="34" charset="0"/>
                  <a:cs typeface="Calibri" panose="020F0502020204030204" pitchFamily="34" charset="0"/>
                </a:rPr>
                <a:t>Panelized or modular</a:t>
              </a:r>
            </a:p>
          </p:txBody>
        </p:sp>
        <p:cxnSp>
          <p:nvCxnSpPr>
            <p:cNvPr id="13" name="Straight Arrow Connector 12"/>
            <p:cNvCxnSpPr>
              <a:stCxn id="6" idx="2"/>
              <a:endCxn id="15" idx="0"/>
            </p:cNvCxnSpPr>
            <p:nvPr/>
          </p:nvCxnSpPr>
          <p:spPr>
            <a:xfrm flipH="1">
              <a:off x="2803915" y="4790396"/>
              <a:ext cx="1195" cy="39438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33" name="TextBox 132"/>
            <p:cNvSpPr txBox="1"/>
            <p:nvPr/>
          </p:nvSpPr>
          <p:spPr>
            <a:xfrm>
              <a:off x="1957387" y="4787168"/>
              <a:ext cx="858619" cy="307777"/>
            </a:xfrm>
            <a:prstGeom prst="rect">
              <a:avLst/>
            </a:prstGeom>
            <a:noFill/>
          </p:spPr>
          <p:txBody>
            <a:bodyPr wrap="square" rtlCol="0">
              <a:spAutoFit/>
            </a:bodyPr>
            <a:lstStyle/>
            <a:p>
              <a:r>
                <a:rPr lang="en-CA" sz="1400" dirty="0">
                  <a:latin typeface="Calibri" panose="020F0502020204030204" pitchFamily="34" charset="0"/>
                  <a:cs typeface="Calibri" panose="020F0502020204030204" pitchFamily="34" charset="0"/>
                </a:rPr>
                <a:t>modular</a:t>
              </a:r>
            </a:p>
          </p:txBody>
        </p:sp>
      </p:grpSp>
      <p:grpSp>
        <p:nvGrpSpPr>
          <p:cNvPr id="23" name="Group 22"/>
          <p:cNvGrpSpPr/>
          <p:nvPr/>
        </p:nvGrpSpPr>
        <p:grpSpPr>
          <a:xfrm>
            <a:off x="211141" y="3448394"/>
            <a:ext cx="2011512" cy="975976"/>
            <a:chOff x="211141" y="3448394"/>
            <a:chExt cx="2011512" cy="975976"/>
          </a:xfrm>
        </p:grpSpPr>
        <p:sp>
          <p:nvSpPr>
            <p:cNvPr id="8" name="Rounded Rectangle 7"/>
            <p:cNvSpPr/>
            <p:nvPr/>
          </p:nvSpPr>
          <p:spPr>
            <a:xfrm>
              <a:off x="211141" y="3810007"/>
              <a:ext cx="1610518" cy="614363"/>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tx1"/>
                  </a:solidFill>
                  <a:latin typeface="Calibri" panose="020F0502020204030204" pitchFamily="34" charset="0"/>
                  <a:cs typeface="Calibri" panose="020F0502020204030204" pitchFamily="34" charset="0"/>
                </a:rPr>
                <a:t>Load and ship panels</a:t>
              </a:r>
            </a:p>
          </p:txBody>
        </p:sp>
        <p:sp>
          <p:nvSpPr>
            <p:cNvPr id="143" name="TextBox 142"/>
            <p:cNvSpPr txBox="1"/>
            <p:nvPr/>
          </p:nvSpPr>
          <p:spPr>
            <a:xfrm>
              <a:off x="688279" y="3448394"/>
              <a:ext cx="1534374" cy="307777"/>
            </a:xfrm>
            <a:prstGeom prst="rect">
              <a:avLst/>
            </a:prstGeom>
            <a:noFill/>
          </p:spPr>
          <p:txBody>
            <a:bodyPr wrap="square" rtlCol="0">
              <a:spAutoFit/>
            </a:bodyPr>
            <a:lstStyle/>
            <a:p>
              <a:r>
                <a:rPr lang="en-CA" sz="1400" dirty="0">
                  <a:latin typeface="Calibri" panose="020F0502020204030204" pitchFamily="34" charset="0"/>
                  <a:cs typeface="Calibri" panose="020F0502020204030204" pitchFamily="34" charset="0"/>
                </a:rPr>
                <a:t>Level 2</a:t>
              </a:r>
            </a:p>
          </p:txBody>
        </p:sp>
      </p:grpSp>
      <p:sp>
        <p:nvSpPr>
          <p:cNvPr id="145" name="TextBox 144"/>
          <p:cNvSpPr txBox="1"/>
          <p:nvPr/>
        </p:nvSpPr>
        <p:spPr>
          <a:xfrm>
            <a:off x="193165" y="2390474"/>
            <a:ext cx="1767922" cy="523220"/>
          </a:xfrm>
          <a:prstGeom prst="rect">
            <a:avLst/>
          </a:prstGeom>
          <a:noFill/>
        </p:spPr>
        <p:txBody>
          <a:bodyPr wrap="square" rtlCol="0">
            <a:spAutoFit/>
          </a:bodyPr>
          <a:lstStyle/>
          <a:p>
            <a:r>
              <a:rPr lang="en-CA" sz="1400" dirty="0">
                <a:latin typeface="Calibri" panose="020F0502020204030204" pitchFamily="34" charset="0"/>
                <a:cs typeface="Calibri" panose="020F0502020204030204" pitchFamily="34" charset="0"/>
              </a:rPr>
              <a:t>Can include Level 1b elements</a:t>
            </a:r>
          </a:p>
        </p:txBody>
      </p:sp>
      <p:grpSp>
        <p:nvGrpSpPr>
          <p:cNvPr id="17" name="Group 16"/>
          <p:cNvGrpSpPr/>
          <p:nvPr/>
        </p:nvGrpSpPr>
        <p:grpSpPr>
          <a:xfrm>
            <a:off x="211141" y="5722065"/>
            <a:ext cx="2599390" cy="930439"/>
            <a:chOff x="211141" y="5722065"/>
            <a:chExt cx="2599390" cy="930439"/>
          </a:xfrm>
        </p:grpSpPr>
        <p:sp>
          <p:nvSpPr>
            <p:cNvPr id="67" name="Rounded Rectangle 66"/>
            <p:cNvSpPr/>
            <p:nvPr/>
          </p:nvSpPr>
          <p:spPr>
            <a:xfrm>
              <a:off x="211141" y="6038141"/>
              <a:ext cx="1610518" cy="614363"/>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tx1"/>
                  </a:solidFill>
                  <a:latin typeface="Calibri" panose="020F0502020204030204" pitchFamily="34" charset="0"/>
                  <a:cs typeface="Calibri" panose="020F0502020204030204" pitchFamily="34" charset="0"/>
                </a:rPr>
                <a:t>Pods</a:t>
              </a:r>
            </a:p>
          </p:txBody>
        </p:sp>
        <p:sp>
          <p:nvSpPr>
            <p:cNvPr id="68" name="TextBox 67"/>
            <p:cNvSpPr txBox="1"/>
            <p:nvPr/>
          </p:nvSpPr>
          <p:spPr>
            <a:xfrm>
              <a:off x="712117" y="5722065"/>
              <a:ext cx="851540" cy="307777"/>
            </a:xfrm>
            <a:prstGeom prst="rect">
              <a:avLst/>
            </a:prstGeom>
            <a:noFill/>
          </p:spPr>
          <p:txBody>
            <a:bodyPr wrap="square" rtlCol="0">
              <a:spAutoFit/>
            </a:bodyPr>
            <a:lstStyle/>
            <a:p>
              <a:r>
                <a:rPr lang="en-CA" sz="1400" dirty="0">
                  <a:latin typeface="Calibri" panose="020F0502020204030204" pitchFamily="34" charset="0"/>
                  <a:cs typeface="Calibri" panose="020F0502020204030204" pitchFamily="34" charset="0"/>
                </a:rPr>
                <a:t>Level 3</a:t>
              </a:r>
            </a:p>
          </p:txBody>
        </p:sp>
        <p:cxnSp>
          <p:nvCxnSpPr>
            <p:cNvPr id="69" name="Straight Arrow Connector 68"/>
            <p:cNvCxnSpPr>
              <a:endCxn id="15" idx="2"/>
            </p:cNvCxnSpPr>
            <p:nvPr/>
          </p:nvCxnSpPr>
          <p:spPr>
            <a:xfrm flipH="1" flipV="1">
              <a:off x="2803915" y="5799142"/>
              <a:ext cx="6616" cy="54618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72" name="Straight Connector 71"/>
            <p:cNvCxnSpPr>
              <a:stCxn id="67" idx="3"/>
            </p:cNvCxnSpPr>
            <p:nvPr/>
          </p:nvCxnSpPr>
          <p:spPr>
            <a:xfrm flipV="1">
              <a:off x="1821659" y="6345322"/>
              <a:ext cx="982255" cy="1"/>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24" name="Group 23"/>
          <p:cNvGrpSpPr/>
          <p:nvPr/>
        </p:nvGrpSpPr>
        <p:grpSpPr>
          <a:xfrm>
            <a:off x="2085968" y="4870509"/>
            <a:ext cx="9743910" cy="934026"/>
            <a:chOff x="2085968" y="4870509"/>
            <a:chExt cx="9743910" cy="934026"/>
          </a:xfrm>
        </p:grpSpPr>
        <p:cxnSp>
          <p:nvCxnSpPr>
            <p:cNvPr id="129" name="Straight Arrow Connector 128"/>
            <p:cNvCxnSpPr/>
            <p:nvPr/>
          </p:nvCxnSpPr>
          <p:spPr>
            <a:xfrm>
              <a:off x="8454947" y="5496189"/>
              <a:ext cx="160914" cy="17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28" name="Straight Arrow Connector 127"/>
            <p:cNvCxnSpPr/>
            <p:nvPr/>
          </p:nvCxnSpPr>
          <p:spPr>
            <a:xfrm>
              <a:off x="6831984" y="5506882"/>
              <a:ext cx="160914" cy="17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31" name="Straight Arrow Connector 130"/>
            <p:cNvCxnSpPr>
              <a:endCxn id="27" idx="1"/>
            </p:cNvCxnSpPr>
            <p:nvPr/>
          </p:nvCxnSpPr>
          <p:spPr>
            <a:xfrm>
              <a:off x="5151210" y="5485275"/>
              <a:ext cx="220593" cy="668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74" name="Straight Arrow Connector 73"/>
            <p:cNvCxnSpPr>
              <a:endCxn id="73" idx="1"/>
            </p:cNvCxnSpPr>
            <p:nvPr/>
          </p:nvCxnSpPr>
          <p:spPr>
            <a:xfrm>
              <a:off x="3516415" y="5484072"/>
              <a:ext cx="220593" cy="668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7" name="Rounded Rectangle 6"/>
            <p:cNvSpPr/>
            <p:nvPr/>
          </p:nvSpPr>
          <p:spPr>
            <a:xfrm>
              <a:off x="10219360" y="5190172"/>
              <a:ext cx="1610518" cy="614363"/>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tx1"/>
                  </a:solidFill>
                  <a:latin typeface="Calibri" panose="020F0502020204030204" pitchFamily="34" charset="0"/>
                  <a:cs typeface="Calibri" panose="020F0502020204030204" pitchFamily="34" charset="0"/>
                </a:rPr>
                <a:t>Load and ship modules</a:t>
              </a:r>
            </a:p>
          </p:txBody>
        </p:sp>
        <p:sp>
          <p:nvSpPr>
            <p:cNvPr id="15" name="Rectangle 14"/>
            <p:cNvSpPr/>
            <p:nvPr/>
          </p:nvSpPr>
          <p:spPr>
            <a:xfrm>
              <a:off x="2085968" y="5184779"/>
              <a:ext cx="1435893" cy="614363"/>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tx1"/>
                  </a:solidFill>
                  <a:latin typeface="Calibri" panose="020F0502020204030204" pitchFamily="34" charset="0"/>
                  <a:cs typeface="Calibri" panose="020F0502020204030204" pitchFamily="34" charset="0"/>
                </a:rPr>
                <a:t>Assemble  modules</a:t>
              </a:r>
            </a:p>
          </p:txBody>
        </p:sp>
        <p:sp>
          <p:nvSpPr>
            <p:cNvPr id="25" name="Rectangle 24"/>
            <p:cNvSpPr/>
            <p:nvPr/>
          </p:nvSpPr>
          <p:spPr>
            <a:xfrm>
              <a:off x="7000779" y="5184779"/>
              <a:ext cx="1435893" cy="614363"/>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tx1"/>
                  </a:solidFill>
                  <a:latin typeface="Calibri" panose="020F0502020204030204" pitchFamily="34" charset="0"/>
                  <a:cs typeface="Calibri" panose="020F0502020204030204" pitchFamily="34" charset="0"/>
                </a:rPr>
                <a:t>Finish  interior</a:t>
              </a:r>
            </a:p>
            <a:p>
              <a:pPr algn="ctr"/>
              <a:r>
                <a:rPr lang="en-CA" sz="1400" dirty="0">
                  <a:solidFill>
                    <a:schemeClr val="tx1"/>
                  </a:solidFill>
                  <a:latin typeface="Calibri" panose="020F0502020204030204" pitchFamily="34" charset="0"/>
                  <a:cs typeface="Calibri" panose="020F0502020204030204" pitchFamily="34" charset="0"/>
                </a:rPr>
                <a:t>(mudding, painting, sealing)</a:t>
              </a:r>
            </a:p>
          </p:txBody>
        </p:sp>
        <p:sp>
          <p:nvSpPr>
            <p:cNvPr id="26" name="Rectangle 25"/>
            <p:cNvSpPr/>
            <p:nvPr/>
          </p:nvSpPr>
          <p:spPr>
            <a:xfrm>
              <a:off x="8624029" y="5184779"/>
              <a:ext cx="1435893" cy="614363"/>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tx1"/>
                  </a:solidFill>
                  <a:latin typeface="Calibri" panose="020F0502020204030204" pitchFamily="34" charset="0"/>
                  <a:cs typeface="Calibri" panose="020F0502020204030204" pitchFamily="34" charset="0"/>
                </a:rPr>
                <a:t>Install build-in furniture</a:t>
              </a:r>
            </a:p>
          </p:txBody>
        </p:sp>
        <p:sp>
          <p:nvSpPr>
            <p:cNvPr id="27" name="Rectangle 26"/>
            <p:cNvSpPr/>
            <p:nvPr/>
          </p:nvSpPr>
          <p:spPr>
            <a:xfrm>
              <a:off x="5371803" y="5184778"/>
              <a:ext cx="1435893" cy="614363"/>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tx1"/>
                  </a:solidFill>
                  <a:latin typeface="Calibri" panose="020F0502020204030204" pitchFamily="34" charset="0"/>
                  <a:cs typeface="Calibri" panose="020F0502020204030204" pitchFamily="34" charset="0"/>
                </a:rPr>
                <a:t>Finish  exterior</a:t>
              </a:r>
            </a:p>
            <a:p>
              <a:pPr algn="ctr"/>
              <a:r>
                <a:rPr lang="en-CA" sz="1400" dirty="0">
                  <a:solidFill>
                    <a:schemeClr val="tx1"/>
                  </a:solidFill>
                  <a:latin typeface="Calibri" panose="020F0502020204030204" pitchFamily="34" charset="0"/>
                  <a:cs typeface="Calibri" panose="020F0502020204030204" pitchFamily="34" charset="0"/>
                </a:rPr>
                <a:t>(sealing, flashing)</a:t>
              </a:r>
            </a:p>
          </p:txBody>
        </p:sp>
        <p:cxnSp>
          <p:nvCxnSpPr>
            <p:cNvPr id="130" name="Straight Arrow Connector 129"/>
            <p:cNvCxnSpPr/>
            <p:nvPr/>
          </p:nvCxnSpPr>
          <p:spPr>
            <a:xfrm>
              <a:off x="10052217" y="5493172"/>
              <a:ext cx="160914" cy="17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44" name="TextBox 143"/>
            <p:cNvSpPr txBox="1"/>
            <p:nvPr/>
          </p:nvSpPr>
          <p:spPr>
            <a:xfrm>
              <a:off x="10635325" y="4870509"/>
              <a:ext cx="848387" cy="307777"/>
            </a:xfrm>
            <a:prstGeom prst="rect">
              <a:avLst/>
            </a:prstGeom>
            <a:noFill/>
          </p:spPr>
          <p:txBody>
            <a:bodyPr wrap="square" rtlCol="0">
              <a:spAutoFit/>
            </a:bodyPr>
            <a:lstStyle/>
            <a:p>
              <a:r>
                <a:rPr lang="en-CA" sz="1400" dirty="0">
                  <a:latin typeface="Calibri" panose="020F0502020204030204" pitchFamily="34" charset="0"/>
                  <a:cs typeface="Calibri" panose="020F0502020204030204" pitchFamily="34" charset="0"/>
                </a:rPr>
                <a:t>Level 4</a:t>
              </a:r>
            </a:p>
          </p:txBody>
        </p:sp>
        <p:sp>
          <p:nvSpPr>
            <p:cNvPr id="73" name="Rectangle 72"/>
            <p:cNvSpPr/>
            <p:nvPr/>
          </p:nvSpPr>
          <p:spPr>
            <a:xfrm>
              <a:off x="3737008" y="5183575"/>
              <a:ext cx="1435893" cy="614363"/>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tx1"/>
                  </a:solidFill>
                  <a:latin typeface="Calibri" panose="020F0502020204030204" pitchFamily="34" charset="0"/>
                  <a:cs typeface="Calibri" panose="020F0502020204030204" pitchFamily="34" charset="0"/>
                </a:rPr>
                <a:t>Finish  services (</a:t>
              </a:r>
              <a:r>
                <a:rPr lang="en-CA" sz="1400" dirty="0" err="1">
                  <a:solidFill>
                    <a:schemeClr val="tx1"/>
                  </a:solidFill>
                  <a:latin typeface="Calibri" panose="020F0502020204030204" pitchFamily="34" charset="0"/>
                  <a:cs typeface="Calibri" panose="020F0502020204030204" pitchFamily="34" charset="0"/>
                </a:rPr>
                <a:t>electr</a:t>
              </a:r>
              <a:r>
                <a:rPr lang="en-CA" sz="1400" dirty="0">
                  <a:solidFill>
                    <a:schemeClr val="tx1"/>
                  </a:solidFill>
                  <a:latin typeface="Calibri" panose="020F0502020204030204" pitchFamily="34" charset="0"/>
                  <a:cs typeface="Calibri" panose="020F0502020204030204" pitchFamily="34" charset="0"/>
                </a:rPr>
                <a:t>., plumb., vent.</a:t>
              </a:r>
            </a:p>
          </p:txBody>
        </p:sp>
      </p:grpSp>
      <p:sp>
        <p:nvSpPr>
          <p:cNvPr id="75" name="Rectangle 74"/>
          <p:cNvSpPr/>
          <p:nvPr/>
        </p:nvSpPr>
        <p:spPr>
          <a:xfrm>
            <a:off x="2916205" y="6493162"/>
            <a:ext cx="214161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Graphic, Author: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922176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500"/>
                                        <p:tgtEl>
                                          <p:spTgt spid="14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19"/>
                                        </p:tgtEl>
                                        <p:attrNameLst>
                                          <p:attrName>style.visibility</p:attrName>
                                        </p:attrNameLst>
                                      </p:cBhvr>
                                      <p:to>
                                        <p:strVal val="visible"/>
                                      </p:to>
                                    </p:set>
                                    <p:animEffect transition="in" filter="fade">
                                      <p:cBhvr>
                                        <p:cTn id="13" dur="500"/>
                                        <p:tgtEl>
                                          <p:spTgt spid="1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20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right)">
                                      <p:cBhvr>
                                        <p:cTn id="26" dur="20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2000"/>
                                        <p:tgtEl>
                                          <p:spTgt spid="21"/>
                                        </p:tgtEl>
                                      </p:cBhvr>
                                    </p:animEffect>
                                  </p:childTnLst>
                                </p:cTn>
                              </p:par>
                            </p:childTnLst>
                          </p:cTn>
                        </p:par>
                        <p:par>
                          <p:cTn id="32" fill="hold">
                            <p:stCondLst>
                              <p:cond delay="2000"/>
                            </p:stCondLst>
                            <p:childTnLst>
                              <p:par>
                                <p:cTn id="33" presetID="22" presetClass="entr" presetSubtype="2" fill="hold" nodeType="afterEffect">
                                  <p:stCondLst>
                                    <p:cond delay="1000"/>
                                  </p:stCondLst>
                                  <p:childTnLst>
                                    <p:set>
                                      <p:cBhvr>
                                        <p:cTn id="34" dur="1" fill="hold">
                                          <p:stCondLst>
                                            <p:cond delay="0"/>
                                          </p:stCondLst>
                                        </p:cTn>
                                        <p:tgtEl>
                                          <p:spTgt spid="140"/>
                                        </p:tgtEl>
                                        <p:attrNameLst>
                                          <p:attrName>style.visibility</p:attrName>
                                        </p:attrNameLst>
                                      </p:cBhvr>
                                      <p:to>
                                        <p:strVal val="visible"/>
                                      </p:to>
                                    </p:set>
                                    <p:animEffect transition="in" filter="wipe(right)">
                                      <p:cBhvr>
                                        <p:cTn id="35" dur="2000"/>
                                        <p:tgtEl>
                                          <p:spTgt spid="14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right)">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ipe(left)">
                                      <p:cBhvr>
                                        <p:cTn id="50" dur="20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left)">
                                      <p:cBhvr>
                                        <p:cTn id="55"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8" grpId="0" animBg="1"/>
      <p:bldP spid="145"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roboter vorfertigu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23888" y="1378277"/>
            <a:ext cx="7840041" cy="449864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33609" y="6495812"/>
            <a:ext cx="1310102" cy="307777"/>
          </a:xfrm>
          <a:prstGeom prst="rect">
            <a:avLst/>
          </a:prstGeom>
        </p:spPr>
        <p:txBody>
          <a:bodyPr wrap="none">
            <a:spAutoFit/>
          </a:bodyPr>
          <a:lstStyle/>
          <a:p>
            <a:r>
              <a:rPr lang="en-US" sz="1400" dirty="0">
                <a:solidFill>
                  <a:srgbClr val="4D4D4D"/>
                </a:solidFill>
                <a:latin typeface="Calibri" panose="020F0502020204030204" pitchFamily="34" charset="0"/>
                <a:cs typeface="Calibri" panose="020F0502020204030204" pitchFamily="34" charset="0"/>
              </a:rPr>
              <a:t>Photo: HOMAG</a:t>
            </a:r>
            <a:endParaRPr lang="en-CA" sz="1400" dirty="0">
              <a:solidFill>
                <a:srgbClr val="4D4D4D"/>
              </a:solidFill>
              <a:latin typeface="Calibri" panose="020F0502020204030204" pitchFamily="34" charset="0"/>
              <a:cs typeface="Calibri" panose="020F0502020204030204" pitchFamily="34" charset="0"/>
            </a:endParaRPr>
          </a:p>
        </p:txBody>
      </p:sp>
      <p:sp>
        <p:nvSpPr>
          <p:cNvPr id="4" name="Title 1"/>
          <p:cNvSpPr txBox="1">
            <a:spLocks/>
          </p:cNvSpPr>
          <p:nvPr/>
        </p:nvSpPr>
        <p:spPr>
          <a:xfrm>
            <a:off x="1203002" y="250785"/>
            <a:ext cx="10539185" cy="719137"/>
          </a:xfrm>
          <a:prstGeom prst="rect">
            <a:avLst/>
          </a:prstGeom>
        </p:spPr>
        <p:txBody>
          <a:bodyPr/>
          <a:lstStyle>
            <a:lvl1pPr algn="l" rtl="0" eaLnBrk="0" fontAlgn="base" hangingPunct="0">
              <a:spcBef>
                <a:spcPct val="0"/>
              </a:spcBef>
              <a:spcAft>
                <a:spcPct val="0"/>
              </a:spcAft>
              <a:defRPr sz="3200">
                <a:solidFill>
                  <a:srgbClr val="4D4D4D"/>
                </a:solidFill>
                <a:latin typeface="Calibri" pitchFamily="34" charset="0"/>
                <a:ea typeface="MS PGothic" pitchFamily="34" charset="-128"/>
                <a:cs typeface="+mj-cs"/>
              </a:defRPr>
            </a:lvl1pPr>
            <a:lvl2pPr algn="l" rtl="0" eaLnBrk="0" fontAlgn="base" hangingPunct="0">
              <a:spcBef>
                <a:spcPct val="0"/>
              </a:spcBef>
              <a:spcAft>
                <a:spcPct val="0"/>
              </a:spcAft>
              <a:defRPr sz="3200">
                <a:solidFill>
                  <a:srgbClr val="4D4D4D"/>
                </a:solidFill>
                <a:latin typeface="Calibri" pitchFamily="34" charset="0"/>
                <a:ea typeface="MS PGothic" pitchFamily="34" charset="-128"/>
              </a:defRPr>
            </a:lvl2pPr>
            <a:lvl3pPr algn="l" rtl="0" eaLnBrk="0" fontAlgn="base" hangingPunct="0">
              <a:spcBef>
                <a:spcPct val="0"/>
              </a:spcBef>
              <a:spcAft>
                <a:spcPct val="0"/>
              </a:spcAft>
              <a:defRPr sz="3200">
                <a:solidFill>
                  <a:srgbClr val="4D4D4D"/>
                </a:solidFill>
                <a:latin typeface="Calibri" pitchFamily="34" charset="0"/>
                <a:ea typeface="MS PGothic" pitchFamily="34" charset="-128"/>
              </a:defRPr>
            </a:lvl3pPr>
            <a:lvl4pPr algn="l" rtl="0" eaLnBrk="0" fontAlgn="base" hangingPunct="0">
              <a:spcBef>
                <a:spcPct val="0"/>
              </a:spcBef>
              <a:spcAft>
                <a:spcPct val="0"/>
              </a:spcAft>
              <a:defRPr sz="3200">
                <a:solidFill>
                  <a:srgbClr val="4D4D4D"/>
                </a:solidFill>
                <a:latin typeface="Calibri" pitchFamily="34" charset="0"/>
                <a:ea typeface="MS PGothic" pitchFamily="34" charset="-128"/>
              </a:defRPr>
            </a:lvl4pPr>
            <a:lvl5pPr algn="l" rtl="0" eaLnBrk="0" fontAlgn="base" hangingPunct="0">
              <a:spcBef>
                <a:spcPct val="0"/>
              </a:spcBef>
              <a:spcAft>
                <a:spcPct val="0"/>
              </a:spcAft>
              <a:defRPr sz="3200">
                <a:solidFill>
                  <a:srgbClr val="4D4D4D"/>
                </a:solidFill>
                <a:latin typeface="Calibri" pitchFamily="34" charset="0"/>
                <a:ea typeface="MS PGothic" pitchFamily="34" charset="-128"/>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r>
              <a:rPr lang="en-CA" kern="0" dirty="0"/>
              <a:t>Installation of services</a:t>
            </a:r>
          </a:p>
        </p:txBody>
      </p:sp>
    </p:spTree>
    <p:extLst>
      <p:ext uri="{BB962C8B-B14F-4D97-AF65-F5344CB8AC3E}">
        <p14:creationId xmlns:p14="http://schemas.microsoft.com/office/powerpoint/2010/main" val="197259743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Modular as simple add-on </a:t>
            </a:r>
            <a:r>
              <a:rPr lang="en-CA" dirty="0"/>
              <a:t>to panel production</a:t>
            </a:r>
          </a:p>
        </p:txBody>
      </p:sp>
      <p:pic>
        <p:nvPicPr>
          <p:cNvPr id="11266"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623889" y="1376364"/>
            <a:ext cx="5483745" cy="4112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08726" y="6466464"/>
            <a:ext cx="141577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Photo: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7" name="Rectangle 6"/>
          <p:cNvSpPr/>
          <p:nvPr/>
        </p:nvSpPr>
        <p:spPr>
          <a:xfrm>
            <a:off x="522686" y="5502193"/>
            <a:ext cx="149592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ELK HAUS, Austria</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pic>
        <p:nvPicPr>
          <p:cNvPr id="8"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58441" y="1376363"/>
            <a:ext cx="5483746" cy="4112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4551711"/>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Services installed</a:t>
            </a:r>
          </a:p>
        </p:txBody>
      </p:sp>
      <p:pic>
        <p:nvPicPr>
          <p:cNvPr id="14338"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623889" y="1376363"/>
            <a:ext cx="5490725" cy="411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cstate="screen">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rot="5400000">
            <a:off x="5757771" y="1891743"/>
            <a:ext cx="4123030" cy="3092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08726" y="6466464"/>
            <a:ext cx="141577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Photo: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8" name="Rectangle 7"/>
          <p:cNvSpPr/>
          <p:nvPr/>
        </p:nvSpPr>
        <p:spPr>
          <a:xfrm>
            <a:off x="522686" y="5502193"/>
            <a:ext cx="149592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ELK HAUS, Austria</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67218543"/>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Hardwood floor installed</a:t>
            </a:r>
          </a:p>
        </p:txBody>
      </p:sp>
      <p:pic>
        <p:nvPicPr>
          <p:cNvPr id="16386"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623888" y="1391529"/>
            <a:ext cx="5487748" cy="411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08726" y="6466464"/>
            <a:ext cx="141577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Photo: Wimmers</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7" name="Rectangle 6"/>
          <p:cNvSpPr/>
          <p:nvPr/>
        </p:nvSpPr>
        <p:spPr>
          <a:xfrm>
            <a:off x="522686" y="5502193"/>
            <a:ext cx="1495922" cy="307777"/>
          </a:xfrm>
          <a:prstGeom prst="rect">
            <a:avLst/>
          </a:prstGeom>
        </p:spPr>
        <p:txBody>
          <a:bodyPr wrap="none">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ELK HAUS, Austria</a:t>
            </a:r>
            <a:endParaRPr lang="en-CA"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0533750"/>
      </p:ext>
    </p:extLst>
  </p:cSld>
  <p:clrMapOvr>
    <a:masterClrMapping/>
  </p:clrMapOvr>
  <p:transition/>
</p:sld>
</file>

<file path=ppt/theme/theme1.xml><?xml version="1.0" encoding="utf-8"?>
<a:theme xmlns:a="http://schemas.openxmlformats.org/drawingml/2006/main" name="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6D56DC1492CF64F9CB9F0283E06F62F" ma:contentTypeVersion="19" ma:contentTypeDescription="Create a new document." ma:contentTypeScope="" ma:versionID="d59b4c3ce6dcb2f1eac3e6989884751e">
  <xsd:schema xmlns:xsd="http://www.w3.org/2001/XMLSchema" xmlns:xs="http://www.w3.org/2001/XMLSchema" xmlns:p="http://schemas.microsoft.com/office/2006/metadata/properties" xmlns:ns2="05b89403-8670-4c8a-a68b-beee026a3835" xmlns:ns3="216991cb-7b70-410c-8842-c0e7fbae0f64" targetNamespace="http://schemas.microsoft.com/office/2006/metadata/properties" ma:root="true" ma:fieldsID="a0e87505b64e39be177ace61bbc03164" ns2:_="" ns3:_="">
    <xsd:import namespace="05b89403-8670-4c8a-a68b-beee026a3835"/>
    <xsd:import namespace="216991cb-7b70-410c-8842-c0e7fbae0f6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b89403-8670-4c8a-a68b-beee026a383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bb745ca-1c30-4b00-a226-317ec975d38c}" ma:internalName="TaxCatchAll" ma:showField="CatchAllData" ma:web="05b89403-8670-4c8a-a68b-beee026a383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16991cb-7b70-410c-8842-c0e7fbae0f6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a03b80b-8175-4c13-af67-3d8e268027a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05b89403-8670-4c8a-a68b-beee026a3835">
      <UserInfo>
        <DisplayName/>
        <AccountId xsi:nil="true"/>
        <AccountType/>
      </UserInfo>
    </SharedWithUsers>
    <MediaLengthInSeconds xmlns="216991cb-7b70-410c-8842-c0e7fbae0f64" xsi:nil="true"/>
    <lcf76f155ced4ddcb4097134ff3c332f xmlns="216991cb-7b70-410c-8842-c0e7fbae0f64">
      <Terms xmlns="http://schemas.microsoft.com/office/infopath/2007/PartnerControls"/>
    </lcf76f155ced4ddcb4097134ff3c332f>
    <TaxCatchAll xmlns="05b89403-8670-4c8a-a68b-beee026a3835" xsi:nil="true"/>
  </documentManagement>
</p:properties>
</file>

<file path=customXml/itemProps1.xml><?xml version="1.0" encoding="utf-8"?>
<ds:datastoreItem xmlns:ds="http://schemas.openxmlformats.org/officeDocument/2006/customXml" ds:itemID="{11705302-565C-4A7A-8213-DBF12C4A4229}"/>
</file>

<file path=customXml/itemProps2.xml><?xml version="1.0" encoding="utf-8"?>
<ds:datastoreItem xmlns:ds="http://schemas.openxmlformats.org/officeDocument/2006/customXml" ds:itemID="{1DFA6030-CC95-419B-9C12-3DDD56822992}"/>
</file>

<file path=customXml/itemProps3.xml><?xml version="1.0" encoding="utf-8"?>
<ds:datastoreItem xmlns:ds="http://schemas.openxmlformats.org/officeDocument/2006/customXml" ds:itemID="{119AB7AC-1DB4-430D-9695-A088258B11BF}"/>
</file>

<file path=docProps/app.xml><?xml version="1.0" encoding="utf-8"?>
<Properties xmlns="http://schemas.openxmlformats.org/officeDocument/2006/extended-properties" xmlns:vt="http://schemas.openxmlformats.org/officeDocument/2006/docPropsVTypes">
  <Template/>
  <TotalTime>218539</TotalTime>
  <Words>28666</Words>
  <Application>Microsoft Office PowerPoint</Application>
  <PresentationFormat>Widescreen</PresentationFormat>
  <Paragraphs>2630</Paragraphs>
  <Slides>209</Slides>
  <Notes>209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209</vt:i4>
      </vt:variant>
    </vt:vector>
  </HeadingPairs>
  <TitlesOfParts>
    <vt:vector size="218" baseType="lpstr">
      <vt:lpstr>MS PGothic</vt:lpstr>
      <vt:lpstr>MS PGothic</vt:lpstr>
      <vt:lpstr>Arial</vt:lpstr>
      <vt:lpstr>Calibri</vt:lpstr>
      <vt:lpstr>Chronicle Text G1 A</vt:lpstr>
      <vt:lpstr>Gill Sans MT</vt:lpstr>
      <vt:lpstr>Times New Roman</vt:lpstr>
      <vt:lpstr>Wingdings</vt:lpstr>
      <vt:lpstr>Standarddesign</vt:lpstr>
      <vt:lpstr>Prefabrication of Wood Buildings</vt:lpstr>
      <vt:lpstr>Literature Suggestion</vt:lpstr>
      <vt:lpstr>Prefabrication of Wood Buildings</vt:lpstr>
      <vt:lpstr>PowerPoint Presentation</vt:lpstr>
      <vt:lpstr>PowerPoint Presentation</vt:lpstr>
      <vt:lpstr>1242 Heddal Stave Church, Norway 1494 Casa Mutabile, Leonardo Da Vinci 1500’s Timber Framing, Central Europe</vt:lpstr>
      <vt:lpstr>Historic Timber Framing Details </vt:lpstr>
      <vt:lpstr> 1840 Manning Cottage in Adelaide, Australia 1850’s Gold Rush, North America 1885 Villa Udine in Binz, Germany 1895 Villa Blumenthal in Bad Ischl, Austria </vt:lpstr>
      <vt:lpstr>Canada at the beginning of the 20th century</vt:lpstr>
      <vt:lpstr>Model homes or catalogue homes by Sears 1920’s</vt:lpstr>
      <vt:lpstr>1920’s influential architectural school BAUHAUS</vt:lpstr>
      <vt:lpstr>1950’s – 1990’s</vt:lpstr>
      <vt:lpstr>1990’s development or revival of EWP</vt:lpstr>
      <vt:lpstr>2000….</vt:lpstr>
      <vt:lpstr>IKEA’s BoKlok and Moxy Hotels</vt:lpstr>
      <vt:lpstr>Tall Wood Buildings</vt:lpstr>
      <vt:lpstr>2010’s</vt:lpstr>
      <vt:lpstr>Parametric Wood Construction</vt:lpstr>
      <vt:lpstr>PowerPoint Presentation</vt:lpstr>
      <vt:lpstr>Stick frame 150 years ago</vt:lpstr>
      <vt:lpstr>Stick Frame Today</vt:lpstr>
      <vt:lpstr>Future</vt:lpstr>
      <vt:lpstr>Industry 4.0</vt:lpstr>
      <vt:lpstr>Construction Labor Productivity (USA)</vt:lpstr>
      <vt:lpstr>Why is the Construction Industry Performing so Poorly?</vt:lpstr>
      <vt:lpstr>Productivity</vt:lpstr>
      <vt:lpstr>New Driving Factors for Prefabrication in Canada</vt:lpstr>
      <vt:lpstr>Tall Wood Buildings</vt:lpstr>
      <vt:lpstr>Energy Efficiency</vt:lpstr>
      <vt:lpstr>Energy Efficient = Thicker Envelope</vt:lpstr>
      <vt:lpstr>PowerPoint Presentation</vt:lpstr>
      <vt:lpstr>Definitions</vt:lpstr>
      <vt:lpstr>Levels of Prefabrication</vt:lpstr>
      <vt:lpstr>Level 1</vt:lpstr>
      <vt:lpstr>Level 1a: Trusses and Framing Packages</vt:lpstr>
      <vt:lpstr>Level 1b: Glulam, NLT, DLT, CLT, …</vt:lpstr>
      <vt:lpstr>Level 2</vt:lpstr>
      <vt:lpstr>Level 2a: Outside Closed, Inside Open</vt:lpstr>
      <vt:lpstr>Level 2b: Panel Closed (or finished) on both Sides</vt:lpstr>
      <vt:lpstr>Level 3</vt:lpstr>
      <vt:lpstr>Level 3: In a Manufacturing Plant and Integration in Modules</vt:lpstr>
      <vt:lpstr>Level 4</vt:lpstr>
      <vt:lpstr>Level 4: Manufactured and modular Buildings</vt:lpstr>
      <vt:lpstr>What Influences the Transition to Prefabrication?</vt:lpstr>
      <vt:lpstr>PowerPoint Presentation</vt:lpstr>
      <vt:lpstr>PowerPoint Presentation</vt:lpstr>
      <vt:lpstr>Unique Design Process Requirements</vt:lpstr>
      <vt:lpstr>Integrated Project Delivery</vt:lpstr>
      <vt:lpstr>Integrated Project Delivery</vt:lpstr>
      <vt:lpstr>Schematic Timelines</vt:lpstr>
      <vt:lpstr>Definition of BIM</vt:lpstr>
      <vt:lpstr>The BIM issue</vt:lpstr>
      <vt:lpstr>Digital Project Delivery and Integrated Project Delivery </vt:lpstr>
      <vt:lpstr>PowerPoint Presentation</vt:lpstr>
      <vt:lpstr>Changes in Assemblies</vt:lpstr>
      <vt:lpstr>Changes in Assemblies</vt:lpstr>
      <vt:lpstr>Prefab is a necessity because…</vt:lpstr>
      <vt:lpstr>Changes in Planning and Design of Services</vt:lpstr>
      <vt:lpstr>Changes in Process</vt:lpstr>
      <vt:lpstr>PowerPoint Presentation</vt:lpstr>
      <vt:lpstr>Procurement and storage</vt:lpstr>
      <vt:lpstr>What prefabrication should be</vt:lpstr>
      <vt:lpstr>Material flow of wooden prefabrication of buildings</vt:lpstr>
      <vt:lpstr>Material flow</vt:lpstr>
      <vt:lpstr>Smaller Prefabrication Company…</vt:lpstr>
      <vt:lpstr>Large Prefabrication Company</vt:lpstr>
      <vt:lpstr>General Production Steps</vt:lpstr>
      <vt:lpstr>Schematic Prefabrication Plant Layout</vt:lpstr>
      <vt:lpstr>Cutting lumber: Saw with Stop</vt:lpstr>
      <vt:lpstr>Cutting timber: Turbo Drive, Speed Cut or Robot Solo…</vt:lpstr>
      <vt:lpstr>Mass Timber Panel Saws</vt:lpstr>
      <vt:lpstr>Stationary Framing Tables</vt:lpstr>
      <vt:lpstr>Table moves panels</vt:lpstr>
      <vt:lpstr>Adjustable tables with conveyer belt</vt:lpstr>
      <vt:lpstr>Table moves with panel</vt:lpstr>
      <vt:lpstr>Butterfly Tables</vt:lpstr>
      <vt:lpstr>Nailing Bridge</vt:lpstr>
      <vt:lpstr>PowerPoint Presentation</vt:lpstr>
      <vt:lpstr>Robots</vt:lpstr>
      <vt:lpstr>Roof and Ceiling Panels</vt:lpstr>
      <vt:lpstr>Wall Panel</vt:lpstr>
      <vt:lpstr>Cellulose Application</vt:lpstr>
      <vt:lpstr>Cellulose Application</vt:lpstr>
      <vt:lpstr>Exterior insulation </vt:lpstr>
      <vt:lpstr>PowerPoint Presentation</vt:lpstr>
      <vt:lpstr>Videos of production lines</vt:lpstr>
      <vt:lpstr>What could prefabrication look like?</vt:lpstr>
      <vt:lpstr>PowerPoint Presentation</vt:lpstr>
      <vt:lpstr>PowerPoint Presentation</vt:lpstr>
      <vt:lpstr>Steel Pods</vt:lpstr>
      <vt:lpstr>Wood Pods</vt:lpstr>
      <vt:lpstr>Shipping and lifting</vt:lpstr>
      <vt:lpstr>Pods installed</vt:lpstr>
      <vt:lpstr>PowerPoint Presentation</vt:lpstr>
      <vt:lpstr>Schematic Prefabrication Plant Layout</vt:lpstr>
      <vt:lpstr>PowerPoint Presentation</vt:lpstr>
      <vt:lpstr>Modular as simple add-on to panel production</vt:lpstr>
      <vt:lpstr>Services installed</vt:lpstr>
      <vt:lpstr>Hardwood floor installed</vt:lpstr>
      <vt:lpstr>Modular finishing line perpendicular to the flow</vt:lpstr>
      <vt:lpstr>Wall panels added to floor</vt:lpstr>
      <vt:lpstr>Finishing line, perpendicular</vt:lpstr>
      <vt:lpstr>Modular finishing line linear to the flow</vt:lpstr>
      <vt:lpstr>Finishing line, linear</vt:lpstr>
      <vt:lpstr>PowerPoint Presentation</vt:lpstr>
      <vt:lpstr>Modular Construction</vt:lpstr>
      <vt:lpstr>The Ceiling Rig, a typical North American method</vt:lpstr>
      <vt:lpstr>Crane to flip panels</vt:lpstr>
      <vt:lpstr>Construction as usual</vt:lpstr>
      <vt:lpstr>Construction as usual</vt:lpstr>
      <vt:lpstr>Automated production line</vt:lpstr>
      <vt:lpstr>What are the next steps?</vt:lpstr>
      <vt:lpstr>PowerPoint Presentation</vt:lpstr>
      <vt:lpstr>Material flow of wooden prefabrication of buildings</vt:lpstr>
      <vt:lpstr>Materials</vt:lpstr>
      <vt:lpstr>Lumber Requirements</vt:lpstr>
      <vt:lpstr>“Dimensional” Lumber</vt:lpstr>
      <vt:lpstr>The Lumber Issue</vt:lpstr>
      <vt:lpstr>Need for Engineered Wood Products</vt:lpstr>
      <vt:lpstr>PowerPoint Presentation</vt:lpstr>
      <vt:lpstr>Glulam </vt:lpstr>
      <vt:lpstr>Glulam (continue)</vt:lpstr>
      <vt:lpstr>I-Beam (I-Joist)</vt:lpstr>
      <vt:lpstr>Laminated Strand Lumber (LSL)</vt:lpstr>
      <vt:lpstr>Oriented Strand Lumber (OSL)</vt:lpstr>
      <vt:lpstr>Parallel Strand Lumber (PSL)</vt:lpstr>
      <vt:lpstr>PowerPoint Presentation</vt:lpstr>
      <vt:lpstr>3-Ply</vt:lpstr>
      <vt:lpstr>Plywood</vt:lpstr>
      <vt:lpstr>Oriented Strand Board (OSB)</vt:lpstr>
      <vt:lpstr>Laminated Veneer Lumber (LVL)</vt:lpstr>
      <vt:lpstr>Nail Laminated Timber (NLT)</vt:lpstr>
      <vt:lpstr>Nail Cross Laminated Timber</vt:lpstr>
      <vt:lpstr>Cross Laminated Timber (CLT)</vt:lpstr>
      <vt:lpstr>Dowel Laminated Timber (DLT)</vt:lpstr>
      <vt:lpstr>Cross Dowel Laminated Timber</vt:lpstr>
      <vt:lpstr>PowerPoint Presentation</vt:lpstr>
      <vt:lpstr>Wood Trusses, Nailing Trusses</vt:lpstr>
      <vt:lpstr>Box Beam</vt:lpstr>
      <vt:lpstr>Kielsteg</vt:lpstr>
      <vt:lpstr>Materials</vt:lpstr>
      <vt:lpstr>PowerPoint Presentation</vt:lpstr>
      <vt:lpstr>PowerPoint Presentation</vt:lpstr>
      <vt:lpstr>PowerPoint Presentation</vt:lpstr>
      <vt:lpstr>Site preparation</vt:lpstr>
      <vt:lpstr>Shipping horizontally loaded</vt:lpstr>
      <vt:lpstr>Shipping</vt:lpstr>
      <vt:lpstr>Installation with crane</vt:lpstr>
      <vt:lpstr>Special lifting equipment</vt:lpstr>
      <vt:lpstr>Panel to panel connection systems</vt:lpstr>
      <vt:lpstr>Hex bolts</vt:lpstr>
      <vt:lpstr>Small and medium steel connectors</vt:lpstr>
      <vt:lpstr>Heavy duty connectors</vt:lpstr>
      <vt:lpstr>High strength aluminum connectors</vt:lpstr>
      <vt:lpstr>Protection of prefabricated panels or modules</vt:lpstr>
      <vt:lpstr>Weather protection</vt:lpstr>
      <vt:lpstr>Weather tight Facade</vt:lpstr>
      <vt:lpstr>Airtightness</vt:lpstr>
      <vt:lpstr>PowerPoint Presentation</vt:lpstr>
      <vt:lpstr>Advantages of off-site</vt:lpstr>
      <vt:lpstr>Preconditions for successful adaptation of prefabrication in the Market…</vt:lpstr>
      <vt:lpstr>Advantages of Prefabrication</vt:lpstr>
      <vt:lpstr>Vandalism and theft</vt:lpstr>
      <vt:lpstr>Fire safety</vt:lpstr>
      <vt:lpstr>Airtightness</vt:lpstr>
      <vt:lpstr>Workers health and safety</vt:lpstr>
      <vt:lpstr>Productivity</vt:lpstr>
      <vt:lpstr>Optimized use of materials</vt:lpstr>
      <vt:lpstr>Shipping</vt:lpstr>
      <vt:lpstr>Impact on the surroundings</vt:lpstr>
      <vt:lpstr>Pros and Cons</vt:lpstr>
      <vt:lpstr>Pros and Cons</vt:lpstr>
      <vt:lpstr>Pros and Cons</vt:lpstr>
      <vt:lpstr>Discussion volumetric</vt:lpstr>
      <vt:lpstr>Current fundamental differences in modular construction</vt:lpstr>
      <vt:lpstr>Current fundamental differences in modular construction</vt:lpstr>
      <vt:lpstr>Current fundamental differences in modular construction</vt:lpstr>
      <vt:lpstr>Prefab may not make sense if:</vt:lpstr>
      <vt:lpstr>Prefab makes sense if:</vt:lpstr>
      <vt:lpstr>Processes Included in Prefab in Canada</vt:lpstr>
      <vt:lpstr>PowerPoint Presentation</vt:lpstr>
      <vt:lpstr>PowerPoint Presentation</vt:lpstr>
      <vt:lpstr>Austria House in Whistler 2009-2010</vt:lpstr>
      <vt:lpstr>PowerPoint Presentation</vt:lpstr>
      <vt:lpstr>The entire building, including the interior was delivered prefabricated and shipped in containers</vt:lpstr>
      <vt:lpstr>1st Building in Canada using DLT </vt:lpstr>
      <vt:lpstr>Diagonally Doweled Timber</vt:lpstr>
      <vt:lpstr>1st Building in Canada using CLT  </vt:lpstr>
      <vt:lpstr>1st Passive House in Canada</vt:lpstr>
      <vt:lpstr>Langley Passive House, 2011 Langley</vt:lpstr>
      <vt:lpstr>Cutting and waste minimization</vt:lpstr>
      <vt:lpstr>Labelling and prefabrication</vt:lpstr>
      <vt:lpstr>Insulation and taping of airtight interior plywood</vt:lpstr>
      <vt:lpstr>Loading and securing against rain</vt:lpstr>
      <vt:lpstr>Installation on site</vt:lpstr>
      <vt:lpstr>Installation cavity</vt:lpstr>
      <vt:lpstr>Pre-drywall airtightness test</vt:lpstr>
      <vt:lpstr>Rainbow House, 2011 Whistler </vt:lpstr>
      <vt:lpstr>LCT 1, 2012 Dornbirn, Austria</vt:lpstr>
      <vt:lpstr>Forte, 2012 Melbourne, Australia</vt:lpstr>
      <vt:lpstr>PowerPoint Presentation</vt:lpstr>
      <vt:lpstr>TREET, 2015 Bergen, Norway</vt:lpstr>
      <vt:lpstr>Brock Commons, 2016 Vancouver</vt:lpstr>
      <vt:lpstr>PowerPoint Presentation</vt:lpstr>
      <vt:lpstr>PowerPoint Presentation</vt:lpstr>
      <vt:lpstr>Origine, 2017 Quebec City</vt:lpstr>
      <vt:lpstr>Wood Innovation Research Laboratory, 2018 Prince George</vt:lpstr>
      <vt:lpstr>Mjøstårnet, 2019 Brumunddal, Norway</vt:lpstr>
      <vt:lpstr>HoHo, 2020 Vienna</vt:lpstr>
    </vt:vector>
  </TitlesOfParts>
  <Company>AJD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walton</dc:creator>
  <cp:lastModifiedBy>Guido Wimmers</cp:lastModifiedBy>
  <cp:revision>2796</cp:revision>
  <cp:lastPrinted>2021-04-29T19:38:27Z</cp:lastPrinted>
  <dcterms:created xsi:type="dcterms:W3CDTF">2010-11-11T04:40:32Z</dcterms:created>
  <dcterms:modified xsi:type="dcterms:W3CDTF">2021-08-26T18:43:29Z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0x010100B6D56DC1492CF64F9CB9F0283E06F62F</vt:lpwstr>
  </property>
  <property fmtid="{D5CDD505-2E9C-101B-9397-08002B2CF9AE}" pid="3" name="Order">
    <vt:lpwstr>79900.0000000000</vt:lpwstr>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y fmtid="{D5CDD505-2E9C-101B-9397-08002B2CF9AE}" pid="12" name="MediaServiceImageTags">
    <vt:lpwstr/>
  </property>
</Properties>
</file>