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4.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64.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43.xml" ContentType="application/vnd.openxmlformats-officedocument.presentationml.slide+xml"/>
  <Override PartName="/ppt/slides/slide27.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6.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14.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13.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1" r:id="rId3"/>
    <p:sldId id="273" r:id="rId4"/>
    <p:sldId id="299" r:id="rId5"/>
    <p:sldId id="280" r:id="rId6"/>
    <p:sldId id="281" r:id="rId7"/>
    <p:sldId id="283" r:id="rId8"/>
    <p:sldId id="284" r:id="rId9"/>
    <p:sldId id="300" r:id="rId10"/>
    <p:sldId id="286" r:id="rId11"/>
    <p:sldId id="304" r:id="rId12"/>
    <p:sldId id="305" r:id="rId13"/>
    <p:sldId id="308" r:id="rId14"/>
    <p:sldId id="306" r:id="rId15"/>
    <p:sldId id="288" r:id="rId16"/>
    <p:sldId id="287" r:id="rId17"/>
    <p:sldId id="290" r:id="rId18"/>
    <p:sldId id="293" r:id="rId19"/>
    <p:sldId id="291" r:id="rId20"/>
    <p:sldId id="292" r:id="rId21"/>
    <p:sldId id="301" r:id="rId22"/>
    <p:sldId id="302" r:id="rId23"/>
    <p:sldId id="348" r:id="rId24"/>
    <p:sldId id="294" r:id="rId25"/>
    <p:sldId id="312" r:id="rId26"/>
    <p:sldId id="313" r:id="rId27"/>
    <p:sldId id="314" r:id="rId28"/>
    <p:sldId id="295" r:id="rId29"/>
    <p:sldId id="322" r:id="rId30"/>
    <p:sldId id="323" r:id="rId31"/>
    <p:sldId id="324" r:id="rId32"/>
    <p:sldId id="296" r:id="rId33"/>
    <p:sldId id="341" r:id="rId34"/>
    <p:sldId id="340" r:id="rId35"/>
    <p:sldId id="342" r:id="rId36"/>
    <p:sldId id="343" r:id="rId37"/>
    <p:sldId id="344" r:id="rId38"/>
    <p:sldId id="345" r:id="rId39"/>
    <p:sldId id="370" r:id="rId40"/>
    <p:sldId id="346" r:id="rId41"/>
    <p:sldId id="350" r:id="rId42"/>
    <p:sldId id="351" r:id="rId43"/>
    <p:sldId id="352" r:id="rId44"/>
    <p:sldId id="353" r:id="rId45"/>
    <p:sldId id="354" r:id="rId46"/>
    <p:sldId id="355" r:id="rId47"/>
    <p:sldId id="356" r:id="rId48"/>
    <p:sldId id="357" r:id="rId49"/>
    <p:sldId id="358" r:id="rId50"/>
    <p:sldId id="359" r:id="rId51"/>
    <p:sldId id="360" r:id="rId52"/>
    <p:sldId id="361" r:id="rId53"/>
    <p:sldId id="362" r:id="rId54"/>
    <p:sldId id="363" r:id="rId55"/>
    <p:sldId id="364" r:id="rId56"/>
    <p:sldId id="365" r:id="rId57"/>
    <p:sldId id="366" r:id="rId58"/>
    <p:sldId id="367" r:id="rId59"/>
    <p:sldId id="368" r:id="rId60"/>
    <p:sldId id="369" r:id="rId61"/>
    <p:sldId id="339" r:id="rId62"/>
    <p:sldId id="336" r:id="rId63"/>
    <p:sldId id="337" r:id="rId64"/>
    <p:sldId id="338"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F55CE05-7983-4696-87DB-97459E91EFCE}">
          <p14:sldIdLst>
            <p14:sldId id="264"/>
            <p14:sldId id="261"/>
            <p14:sldId id="273"/>
            <p14:sldId id="299"/>
            <p14:sldId id="280"/>
            <p14:sldId id="281"/>
            <p14:sldId id="283"/>
            <p14:sldId id="284"/>
            <p14:sldId id="300"/>
            <p14:sldId id="286"/>
            <p14:sldId id="304"/>
            <p14:sldId id="305"/>
            <p14:sldId id="308"/>
            <p14:sldId id="306"/>
            <p14:sldId id="288"/>
            <p14:sldId id="287"/>
            <p14:sldId id="290"/>
            <p14:sldId id="293"/>
            <p14:sldId id="291"/>
            <p14:sldId id="292"/>
            <p14:sldId id="301"/>
            <p14:sldId id="302"/>
            <p14:sldId id="348"/>
            <p14:sldId id="294"/>
            <p14:sldId id="312"/>
            <p14:sldId id="313"/>
            <p14:sldId id="314"/>
            <p14:sldId id="295"/>
            <p14:sldId id="322"/>
            <p14:sldId id="323"/>
            <p14:sldId id="324"/>
            <p14:sldId id="296"/>
            <p14:sldId id="341"/>
            <p14:sldId id="340"/>
            <p14:sldId id="342"/>
            <p14:sldId id="343"/>
            <p14:sldId id="344"/>
            <p14:sldId id="345"/>
            <p14:sldId id="370"/>
            <p14:sldId id="346"/>
            <p14:sldId id="350"/>
            <p14:sldId id="351"/>
            <p14:sldId id="352"/>
            <p14:sldId id="353"/>
            <p14:sldId id="354"/>
            <p14:sldId id="355"/>
            <p14:sldId id="356"/>
            <p14:sldId id="357"/>
            <p14:sldId id="358"/>
            <p14:sldId id="359"/>
            <p14:sldId id="360"/>
            <p14:sldId id="361"/>
            <p14:sldId id="362"/>
            <p14:sldId id="363"/>
            <p14:sldId id="364"/>
            <p14:sldId id="365"/>
            <p14:sldId id="366"/>
            <p14:sldId id="367"/>
            <p14:sldId id="368"/>
            <p14:sldId id="369"/>
            <p14:sldId id="339"/>
            <p14:sldId id="336"/>
            <p14:sldId id="337"/>
            <p14:sldId id="338"/>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0BCB83-F1A8-452A-AE85-7E91EA5F1F7F}" v="4526" dt="2018-07-04T21:02:04.9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21" d="100"/>
          <a:sy n="121" d="100"/>
        </p:scale>
        <p:origin x="-108" y="30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F9364FA-7516-4FE5-8805-64581530CA8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CA"/>
          </a:p>
        </p:txBody>
      </p:sp>
      <p:sp>
        <p:nvSpPr>
          <p:cNvPr id="3" name="副标题 2">
            <a:extLst>
              <a:ext uri="{FF2B5EF4-FFF2-40B4-BE49-F238E27FC236}">
                <a16:creationId xmlns:a16="http://schemas.microsoft.com/office/drawing/2014/main" xmlns="" id="{70D45770-7E62-47CC-8043-32A84F86AF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CA"/>
          </a:p>
        </p:txBody>
      </p:sp>
      <p:sp>
        <p:nvSpPr>
          <p:cNvPr id="4" name="日期占位符 3">
            <a:extLst>
              <a:ext uri="{FF2B5EF4-FFF2-40B4-BE49-F238E27FC236}">
                <a16:creationId xmlns:a16="http://schemas.microsoft.com/office/drawing/2014/main" xmlns="" id="{03B80C71-00C8-405A-9B4E-39ED7A996E60}"/>
              </a:ext>
            </a:extLst>
          </p:cNvPr>
          <p:cNvSpPr>
            <a:spLocks noGrp="1"/>
          </p:cNvSpPr>
          <p:nvPr>
            <p:ph type="dt" sz="half" idx="10"/>
          </p:nvPr>
        </p:nvSpPr>
        <p:spPr/>
        <p:txBody>
          <a:bodyPr/>
          <a:lstStyle/>
          <a:p>
            <a:fld id="{0D78390E-8391-4C9A-968B-55E1944D2077}" type="datetimeFigureOut">
              <a:rPr lang="en-CA" smtClean="0"/>
              <a:t>2018-07-31</a:t>
            </a:fld>
            <a:endParaRPr lang="en-CA"/>
          </a:p>
        </p:txBody>
      </p:sp>
      <p:sp>
        <p:nvSpPr>
          <p:cNvPr id="5" name="页脚占位符 4">
            <a:extLst>
              <a:ext uri="{FF2B5EF4-FFF2-40B4-BE49-F238E27FC236}">
                <a16:creationId xmlns:a16="http://schemas.microsoft.com/office/drawing/2014/main" xmlns="" id="{FDC4FA3D-AB61-48C7-BAFB-C10CEA10A1FD}"/>
              </a:ext>
            </a:extLst>
          </p:cNvPr>
          <p:cNvSpPr>
            <a:spLocks noGrp="1"/>
          </p:cNvSpPr>
          <p:nvPr>
            <p:ph type="ftr" sz="quarter" idx="11"/>
          </p:nvPr>
        </p:nvSpPr>
        <p:spPr/>
        <p:txBody>
          <a:bodyPr/>
          <a:lstStyle/>
          <a:p>
            <a:endParaRPr lang="en-CA"/>
          </a:p>
        </p:txBody>
      </p:sp>
      <p:sp>
        <p:nvSpPr>
          <p:cNvPr id="6" name="灯片编号占位符 5">
            <a:extLst>
              <a:ext uri="{FF2B5EF4-FFF2-40B4-BE49-F238E27FC236}">
                <a16:creationId xmlns:a16="http://schemas.microsoft.com/office/drawing/2014/main" xmlns="" id="{6431E8BF-8190-4526-A5DC-C2CF7F9E2D43}"/>
              </a:ext>
            </a:extLst>
          </p:cNvPr>
          <p:cNvSpPr>
            <a:spLocks noGrp="1"/>
          </p:cNvSpPr>
          <p:nvPr>
            <p:ph type="sldNum" sz="quarter" idx="12"/>
          </p:nvPr>
        </p:nvSpPr>
        <p:spPr/>
        <p:txBody>
          <a:bodyPr/>
          <a:lstStyle/>
          <a:p>
            <a:fld id="{45D9AB59-0105-4465-A6D1-B6EA0E3646B6}" type="slidenum">
              <a:rPr lang="en-CA" smtClean="0"/>
              <a:t>‹#›</a:t>
            </a:fld>
            <a:endParaRPr lang="en-CA"/>
          </a:p>
        </p:txBody>
      </p:sp>
    </p:spTree>
    <p:extLst>
      <p:ext uri="{BB962C8B-B14F-4D97-AF65-F5344CB8AC3E}">
        <p14:creationId xmlns:p14="http://schemas.microsoft.com/office/powerpoint/2010/main" val="1861077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8081BF7-7F4D-4854-8D7D-C7787E6E777C}"/>
              </a:ext>
            </a:extLst>
          </p:cNvPr>
          <p:cNvSpPr>
            <a:spLocks noGrp="1"/>
          </p:cNvSpPr>
          <p:nvPr>
            <p:ph type="title"/>
          </p:nvPr>
        </p:nvSpPr>
        <p:spPr/>
        <p:txBody>
          <a:bodyPr/>
          <a:lstStyle/>
          <a:p>
            <a:r>
              <a:rPr lang="zh-CN" altLang="en-US"/>
              <a:t>单击此处编辑母版标题样式</a:t>
            </a:r>
            <a:endParaRPr lang="en-CA"/>
          </a:p>
        </p:txBody>
      </p:sp>
      <p:sp>
        <p:nvSpPr>
          <p:cNvPr id="3" name="竖排文字占位符 2">
            <a:extLst>
              <a:ext uri="{FF2B5EF4-FFF2-40B4-BE49-F238E27FC236}">
                <a16:creationId xmlns:a16="http://schemas.microsoft.com/office/drawing/2014/main" xmlns="" id="{CF728CDE-66D2-4503-AEB3-AC7607E0B558}"/>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CA"/>
          </a:p>
        </p:txBody>
      </p:sp>
      <p:sp>
        <p:nvSpPr>
          <p:cNvPr id="4" name="日期占位符 3">
            <a:extLst>
              <a:ext uri="{FF2B5EF4-FFF2-40B4-BE49-F238E27FC236}">
                <a16:creationId xmlns:a16="http://schemas.microsoft.com/office/drawing/2014/main" xmlns="" id="{6E8A2BC0-E117-4A9C-BAFC-EAC609C14A7A}"/>
              </a:ext>
            </a:extLst>
          </p:cNvPr>
          <p:cNvSpPr>
            <a:spLocks noGrp="1"/>
          </p:cNvSpPr>
          <p:nvPr>
            <p:ph type="dt" sz="half" idx="10"/>
          </p:nvPr>
        </p:nvSpPr>
        <p:spPr/>
        <p:txBody>
          <a:bodyPr/>
          <a:lstStyle/>
          <a:p>
            <a:fld id="{0D78390E-8391-4C9A-968B-55E1944D2077}" type="datetimeFigureOut">
              <a:rPr lang="en-CA" smtClean="0"/>
              <a:t>2018-07-31</a:t>
            </a:fld>
            <a:endParaRPr lang="en-CA"/>
          </a:p>
        </p:txBody>
      </p:sp>
      <p:sp>
        <p:nvSpPr>
          <p:cNvPr id="5" name="页脚占位符 4">
            <a:extLst>
              <a:ext uri="{FF2B5EF4-FFF2-40B4-BE49-F238E27FC236}">
                <a16:creationId xmlns:a16="http://schemas.microsoft.com/office/drawing/2014/main" xmlns="" id="{B742F430-97E1-4E88-A49F-1A16E0916A86}"/>
              </a:ext>
            </a:extLst>
          </p:cNvPr>
          <p:cNvSpPr>
            <a:spLocks noGrp="1"/>
          </p:cNvSpPr>
          <p:nvPr>
            <p:ph type="ftr" sz="quarter" idx="11"/>
          </p:nvPr>
        </p:nvSpPr>
        <p:spPr/>
        <p:txBody>
          <a:bodyPr/>
          <a:lstStyle/>
          <a:p>
            <a:endParaRPr lang="en-CA"/>
          </a:p>
        </p:txBody>
      </p:sp>
      <p:sp>
        <p:nvSpPr>
          <p:cNvPr id="6" name="灯片编号占位符 5">
            <a:extLst>
              <a:ext uri="{FF2B5EF4-FFF2-40B4-BE49-F238E27FC236}">
                <a16:creationId xmlns:a16="http://schemas.microsoft.com/office/drawing/2014/main" xmlns="" id="{EC3C1053-6405-41F5-987C-F028C0BF07A6}"/>
              </a:ext>
            </a:extLst>
          </p:cNvPr>
          <p:cNvSpPr>
            <a:spLocks noGrp="1"/>
          </p:cNvSpPr>
          <p:nvPr>
            <p:ph type="sldNum" sz="quarter" idx="12"/>
          </p:nvPr>
        </p:nvSpPr>
        <p:spPr/>
        <p:txBody>
          <a:bodyPr/>
          <a:lstStyle/>
          <a:p>
            <a:fld id="{45D9AB59-0105-4465-A6D1-B6EA0E3646B6}" type="slidenum">
              <a:rPr lang="en-CA" smtClean="0"/>
              <a:t>‹#›</a:t>
            </a:fld>
            <a:endParaRPr lang="en-CA"/>
          </a:p>
        </p:txBody>
      </p:sp>
    </p:spTree>
    <p:extLst>
      <p:ext uri="{BB962C8B-B14F-4D97-AF65-F5344CB8AC3E}">
        <p14:creationId xmlns:p14="http://schemas.microsoft.com/office/powerpoint/2010/main" val="2426246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426EA25D-EB79-4C5E-B7AA-0EC591EA82FB}"/>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CA"/>
          </a:p>
        </p:txBody>
      </p:sp>
      <p:sp>
        <p:nvSpPr>
          <p:cNvPr id="3" name="竖排文字占位符 2">
            <a:extLst>
              <a:ext uri="{FF2B5EF4-FFF2-40B4-BE49-F238E27FC236}">
                <a16:creationId xmlns:a16="http://schemas.microsoft.com/office/drawing/2014/main" xmlns="" id="{16BD7E4E-18AE-41B7-9941-A41DA89F446A}"/>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CA"/>
          </a:p>
        </p:txBody>
      </p:sp>
      <p:sp>
        <p:nvSpPr>
          <p:cNvPr id="4" name="日期占位符 3">
            <a:extLst>
              <a:ext uri="{FF2B5EF4-FFF2-40B4-BE49-F238E27FC236}">
                <a16:creationId xmlns:a16="http://schemas.microsoft.com/office/drawing/2014/main" xmlns="" id="{7C2B2FA1-3457-479C-B491-4F60D564015D}"/>
              </a:ext>
            </a:extLst>
          </p:cNvPr>
          <p:cNvSpPr>
            <a:spLocks noGrp="1"/>
          </p:cNvSpPr>
          <p:nvPr>
            <p:ph type="dt" sz="half" idx="10"/>
          </p:nvPr>
        </p:nvSpPr>
        <p:spPr/>
        <p:txBody>
          <a:bodyPr/>
          <a:lstStyle/>
          <a:p>
            <a:fld id="{0D78390E-8391-4C9A-968B-55E1944D2077}" type="datetimeFigureOut">
              <a:rPr lang="en-CA" smtClean="0"/>
              <a:t>2018-07-31</a:t>
            </a:fld>
            <a:endParaRPr lang="en-CA"/>
          </a:p>
        </p:txBody>
      </p:sp>
      <p:sp>
        <p:nvSpPr>
          <p:cNvPr id="5" name="页脚占位符 4">
            <a:extLst>
              <a:ext uri="{FF2B5EF4-FFF2-40B4-BE49-F238E27FC236}">
                <a16:creationId xmlns:a16="http://schemas.microsoft.com/office/drawing/2014/main" xmlns="" id="{F7D5087C-8427-4B83-8C34-76FD481A2605}"/>
              </a:ext>
            </a:extLst>
          </p:cNvPr>
          <p:cNvSpPr>
            <a:spLocks noGrp="1"/>
          </p:cNvSpPr>
          <p:nvPr>
            <p:ph type="ftr" sz="quarter" idx="11"/>
          </p:nvPr>
        </p:nvSpPr>
        <p:spPr/>
        <p:txBody>
          <a:bodyPr/>
          <a:lstStyle/>
          <a:p>
            <a:endParaRPr lang="en-CA"/>
          </a:p>
        </p:txBody>
      </p:sp>
      <p:sp>
        <p:nvSpPr>
          <p:cNvPr id="6" name="灯片编号占位符 5">
            <a:extLst>
              <a:ext uri="{FF2B5EF4-FFF2-40B4-BE49-F238E27FC236}">
                <a16:creationId xmlns:a16="http://schemas.microsoft.com/office/drawing/2014/main" xmlns="" id="{F831EF67-931A-4EE0-A173-2C543ACA5348}"/>
              </a:ext>
            </a:extLst>
          </p:cNvPr>
          <p:cNvSpPr>
            <a:spLocks noGrp="1"/>
          </p:cNvSpPr>
          <p:nvPr>
            <p:ph type="sldNum" sz="quarter" idx="12"/>
          </p:nvPr>
        </p:nvSpPr>
        <p:spPr/>
        <p:txBody>
          <a:bodyPr/>
          <a:lstStyle/>
          <a:p>
            <a:fld id="{45D9AB59-0105-4465-A6D1-B6EA0E3646B6}" type="slidenum">
              <a:rPr lang="en-CA" smtClean="0"/>
              <a:t>‹#›</a:t>
            </a:fld>
            <a:endParaRPr lang="en-CA"/>
          </a:p>
        </p:txBody>
      </p:sp>
    </p:spTree>
    <p:extLst>
      <p:ext uri="{BB962C8B-B14F-4D97-AF65-F5344CB8AC3E}">
        <p14:creationId xmlns:p14="http://schemas.microsoft.com/office/powerpoint/2010/main" val="1111356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5958581-80F6-4BE1-ACC2-58E78FFB3010}"/>
              </a:ext>
            </a:extLst>
          </p:cNvPr>
          <p:cNvSpPr>
            <a:spLocks noGrp="1"/>
          </p:cNvSpPr>
          <p:nvPr>
            <p:ph type="title"/>
          </p:nvPr>
        </p:nvSpPr>
        <p:spPr/>
        <p:txBody>
          <a:bodyPr/>
          <a:lstStyle/>
          <a:p>
            <a:r>
              <a:rPr lang="zh-CN" altLang="en-US"/>
              <a:t>单击此处编辑母版标题样式</a:t>
            </a:r>
            <a:endParaRPr lang="en-CA"/>
          </a:p>
        </p:txBody>
      </p:sp>
      <p:sp>
        <p:nvSpPr>
          <p:cNvPr id="3" name="内容占位符 2">
            <a:extLst>
              <a:ext uri="{FF2B5EF4-FFF2-40B4-BE49-F238E27FC236}">
                <a16:creationId xmlns:a16="http://schemas.microsoft.com/office/drawing/2014/main" xmlns="" id="{FBC0B196-A5FF-43BF-8092-434FA2595FC3}"/>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CA"/>
          </a:p>
        </p:txBody>
      </p:sp>
      <p:sp>
        <p:nvSpPr>
          <p:cNvPr id="4" name="日期占位符 3">
            <a:extLst>
              <a:ext uri="{FF2B5EF4-FFF2-40B4-BE49-F238E27FC236}">
                <a16:creationId xmlns:a16="http://schemas.microsoft.com/office/drawing/2014/main" xmlns="" id="{4AB5CAEE-52BF-4ADF-80EA-C3C9B2E3B427}"/>
              </a:ext>
            </a:extLst>
          </p:cNvPr>
          <p:cNvSpPr>
            <a:spLocks noGrp="1"/>
          </p:cNvSpPr>
          <p:nvPr>
            <p:ph type="dt" sz="half" idx="10"/>
          </p:nvPr>
        </p:nvSpPr>
        <p:spPr/>
        <p:txBody>
          <a:bodyPr/>
          <a:lstStyle/>
          <a:p>
            <a:fld id="{0D78390E-8391-4C9A-968B-55E1944D2077}" type="datetimeFigureOut">
              <a:rPr lang="en-CA" smtClean="0"/>
              <a:t>2018-07-31</a:t>
            </a:fld>
            <a:endParaRPr lang="en-CA"/>
          </a:p>
        </p:txBody>
      </p:sp>
      <p:sp>
        <p:nvSpPr>
          <p:cNvPr id="5" name="页脚占位符 4">
            <a:extLst>
              <a:ext uri="{FF2B5EF4-FFF2-40B4-BE49-F238E27FC236}">
                <a16:creationId xmlns:a16="http://schemas.microsoft.com/office/drawing/2014/main" xmlns="" id="{653ECC8C-F459-4923-8A87-26AC628431B3}"/>
              </a:ext>
            </a:extLst>
          </p:cNvPr>
          <p:cNvSpPr>
            <a:spLocks noGrp="1"/>
          </p:cNvSpPr>
          <p:nvPr>
            <p:ph type="ftr" sz="quarter" idx="11"/>
          </p:nvPr>
        </p:nvSpPr>
        <p:spPr/>
        <p:txBody>
          <a:bodyPr/>
          <a:lstStyle/>
          <a:p>
            <a:endParaRPr lang="en-CA"/>
          </a:p>
        </p:txBody>
      </p:sp>
      <p:sp>
        <p:nvSpPr>
          <p:cNvPr id="6" name="灯片编号占位符 5">
            <a:extLst>
              <a:ext uri="{FF2B5EF4-FFF2-40B4-BE49-F238E27FC236}">
                <a16:creationId xmlns:a16="http://schemas.microsoft.com/office/drawing/2014/main" xmlns="" id="{27095911-B9B6-4897-846F-858F6AE08E5F}"/>
              </a:ext>
            </a:extLst>
          </p:cNvPr>
          <p:cNvSpPr>
            <a:spLocks noGrp="1"/>
          </p:cNvSpPr>
          <p:nvPr>
            <p:ph type="sldNum" sz="quarter" idx="12"/>
          </p:nvPr>
        </p:nvSpPr>
        <p:spPr/>
        <p:txBody>
          <a:bodyPr/>
          <a:lstStyle/>
          <a:p>
            <a:fld id="{45D9AB59-0105-4465-A6D1-B6EA0E3646B6}" type="slidenum">
              <a:rPr lang="en-CA" smtClean="0"/>
              <a:t>‹#›</a:t>
            </a:fld>
            <a:endParaRPr lang="en-CA"/>
          </a:p>
        </p:txBody>
      </p:sp>
    </p:spTree>
    <p:extLst>
      <p:ext uri="{BB962C8B-B14F-4D97-AF65-F5344CB8AC3E}">
        <p14:creationId xmlns:p14="http://schemas.microsoft.com/office/powerpoint/2010/main" val="4028333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4475A35-70D6-4B55-8871-A01D46115D1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CA"/>
          </a:p>
        </p:txBody>
      </p:sp>
      <p:sp>
        <p:nvSpPr>
          <p:cNvPr id="3" name="文本占位符 2">
            <a:extLst>
              <a:ext uri="{FF2B5EF4-FFF2-40B4-BE49-F238E27FC236}">
                <a16:creationId xmlns:a16="http://schemas.microsoft.com/office/drawing/2014/main" xmlns="" id="{2DD1804F-F670-44FC-BA68-021EDAAA79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7EF54812-9B8A-4345-82F0-E96D5DB33622}"/>
              </a:ext>
            </a:extLst>
          </p:cNvPr>
          <p:cNvSpPr>
            <a:spLocks noGrp="1"/>
          </p:cNvSpPr>
          <p:nvPr>
            <p:ph type="dt" sz="half" idx="10"/>
          </p:nvPr>
        </p:nvSpPr>
        <p:spPr/>
        <p:txBody>
          <a:bodyPr/>
          <a:lstStyle/>
          <a:p>
            <a:fld id="{0D78390E-8391-4C9A-968B-55E1944D2077}" type="datetimeFigureOut">
              <a:rPr lang="en-CA" smtClean="0"/>
              <a:t>2018-07-31</a:t>
            </a:fld>
            <a:endParaRPr lang="en-CA"/>
          </a:p>
        </p:txBody>
      </p:sp>
      <p:sp>
        <p:nvSpPr>
          <p:cNvPr id="5" name="页脚占位符 4">
            <a:extLst>
              <a:ext uri="{FF2B5EF4-FFF2-40B4-BE49-F238E27FC236}">
                <a16:creationId xmlns:a16="http://schemas.microsoft.com/office/drawing/2014/main" xmlns="" id="{FCF487B4-E1E2-4500-9D74-94278C278E47}"/>
              </a:ext>
            </a:extLst>
          </p:cNvPr>
          <p:cNvSpPr>
            <a:spLocks noGrp="1"/>
          </p:cNvSpPr>
          <p:nvPr>
            <p:ph type="ftr" sz="quarter" idx="11"/>
          </p:nvPr>
        </p:nvSpPr>
        <p:spPr/>
        <p:txBody>
          <a:bodyPr/>
          <a:lstStyle/>
          <a:p>
            <a:endParaRPr lang="en-CA"/>
          </a:p>
        </p:txBody>
      </p:sp>
      <p:sp>
        <p:nvSpPr>
          <p:cNvPr id="6" name="灯片编号占位符 5">
            <a:extLst>
              <a:ext uri="{FF2B5EF4-FFF2-40B4-BE49-F238E27FC236}">
                <a16:creationId xmlns:a16="http://schemas.microsoft.com/office/drawing/2014/main" xmlns="" id="{244BE562-16E5-4D9F-A61D-D85AE54F836C}"/>
              </a:ext>
            </a:extLst>
          </p:cNvPr>
          <p:cNvSpPr>
            <a:spLocks noGrp="1"/>
          </p:cNvSpPr>
          <p:nvPr>
            <p:ph type="sldNum" sz="quarter" idx="12"/>
          </p:nvPr>
        </p:nvSpPr>
        <p:spPr/>
        <p:txBody>
          <a:bodyPr/>
          <a:lstStyle/>
          <a:p>
            <a:fld id="{45D9AB59-0105-4465-A6D1-B6EA0E3646B6}" type="slidenum">
              <a:rPr lang="en-CA" smtClean="0"/>
              <a:t>‹#›</a:t>
            </a:fld>
            <a:endParaRPr lang="en-CA"/>
          </a:p>
        </p:txBody>
      </p:sp>
    </p:spTree>
    <p:extLst>
      <p:ext uri="{BB962C8B-B14F-4D97-AF65-F5344CB8AC3E}">
        <p14:creationId xmlns:p14="http://schemas.microsoft.com/office/powerpoint/2010/main" val="4991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29E99FB-07E6-4267-B68E-AA74399830BE}"/>
              </a:ext>
            </a:extLst>
          </p:cNvPr>
          <p:cNvSpPr>
            <a:spLocks noGrp="1"/>
          </p:cNvSpPr>
          <p:nvPr>
            <p:ph type="title"/>
          </p:nvPr>
        </p:nvSpPr>
        <p:spPr/>
        <p:txBody>
          <a:bodyPr/>
          <a:lstStyle/>
          <a:p>
            <a:r>
              <a:rPr lang="zh-CN" altLang="en-US"/>
              <a:t>单击此处编辑母版标题样式</a:t>
            </a:r>
            <a:endParaRPr lang="en-CA"/>
          </a:p>
        </p:txBody>
      </p:sp>
      <p:sp>
        <p:nvSpPr>
          <p:cNvPr id="3" name="内容占位符 2">
            <a:extLst>
              <a:ext uri="{FF2B5EF4-FFF2-40B4-BE49-F238E27FC236}">
                <a16:creationId xmlns:a16="http://schemas.microsoft.com/office/drawing/2014/main" xmlns="" id="{01ABA15E-2222-4197-A05D-6AA9B3916AD6}"/>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CA"/>
          </a:p>
        </p:txBody>
      </p:sp>
      <p:sp>
        <p:nvSpPr>
          <p:cNvPr id="4" name="内容占位符 3">
            <a:extLst>
              <a:ext uri="{FF2B5EF4-FFF2-40B4-BE49-F238E27FC236}">
                <a16:creationId xmlns:a16="http://schemas.microsoft.com/office/drawing/2014/main" xmlns="" id="{0FF7A59F-A685-4D07-AFD1-19ACFDB83091}"/>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CA"/>
          </a:p>
        </p:txBody>
      </p:sp>
      <p:sp>
        <p:nvSpPr>
          <p:cNvPr id="5" name="日期占位符 4">
            <a:extLst>
              <a:ext uri="{FF2B5EF4-FFF2-40B4-BE49-F238E27FC236}">
                <a16:creationId xmlns:a16="http://schemas.microsoft.com/office/drawing/2014/main" xmlns="" id="{79E13486-8513-49A7-85B1-59944D53D154}"/>
              </a:ext>
            </a:extLst>
          </p:cNvPr>
          <p:cNvSpPr>
            <a:spLocks noGrp="1"/>
          </p:cNvSpPr>
          <p:nvPr>
            <p:ph type="dt" sz="half" idx="10"/>
          </p:nvPr>
        </p:nvSpPr>
        <p:spPr/>
        <p:txBody>
          <a:bodyPr/>
          <a:lstStyle/>
          <a:p>
            <a:fld id="{0D78390E-8391-4C9A-968B-55E1944D2077}" type="datetimeFigureOut">
              <a:rPr lang="en-CA" smtClean="0"/>
              <a:t>2018-07-31</a:t>
            </a:fld>
            <a:endParaRPr lang="en-CA"/>
          </a:p>
        </p:txBody>
      </p:sp>
      <p:sp>
        <p:nvSpPr>
          <p:cNvPr id="6" name="页脚占位符 5">
            <a:extLst>
              <a:ext uri="{FF2B5EF4-FFF2-40B4-BE49-F238E27FC236}">
                <a16:creationId xmlns:a16="http://schemas.microsoft.com/office/drawing/2014/main" xmlns="" id="{7A20C2D4-0317-4360-A489-F498AB89658F}"/>
              </a:ext>
            </a:extLst>
          </p:cNvPr>
          <p:cNvSpPr>
            <a:spLocks noGrp="1"/>
          </p:cNvSpPr>
          <p:nvPr>
            <p:ph type="ftr" sz="quarter" idx="11"/>
          </p:nvPr>
        </p:nvSpPr>
        <p:spPr/>
        <p:txBody>
          <a:bodyPr/>
          <a:lstStyle/>
          <a:p>
            <a:endParaRPr lang="en-CA"/>
          </a:p>
        </p:txBody>
      </p:sp>
      <p:sp>
        <p:nvSpPr>
          <p:cNvPr id="7" name="灯片编号占位符 6">
            <a:extLst>
              <a:ext uri="{FF2B5EF4-FFF2-40B4-BE49-F238E27FC236}">
                <a16:creationId xmlns:a16="http://schemas.microsoft.com/office/drawing/2014/main" xmlns="" id="{C011D18E-A2B1-402F-BC40-AFAA5F730EB1}"/>
              </a:ext>
            </a:extLst>
          </p:cNvPr>
          <p:cNvSpPr>
            <a:spLocks noGrp="1"/>
          </p:cNvSpPr>
          <p:nvPr>
            <p:ph type="sldNum" sz="quarter" idx="12"/>
          </p:nvPr>
        </p:nvSpPr>
        <p:spPr/>
        <p:txBody>
          <a:bodyPr/>
          <a:lstStyle/>
          <a:p>
            <a:fld id="{45D9AB59-0105-4465-A6D1-B6EA0E3646B6}" type="slidenum">
              <a:rPr lang="en-CA" smtClean="0"/>
              <a:t>‹#›</a:t>
            </a:fld>
            <a:endParaRPr lang="en-CA"/>
          </a:p>
        </p:txBody>
      </p:sp>
    </p:spTree>
    <p:extLst>
      <p:ext uri="{BB962C8B-B14F-4D97-AF65-F5344CB8AC3E}">
        <p14:creationId xmlns:p14="http://schemas.microsoft.com/office/powerpoint/2010/main" val="1911954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EC81F4F-9CC7-4520-B55C-3DA04E7A8B47}"/>
              </a:ext>
            </a:extLst>
          </p:cNvPr>
          <p:cNvSpPr>
            <a:spLocks noGrp="1"/>
          </p:cNvSpPr>
          <p:nvPr>
            <p:ph type="title"/>
          </p:nvPr>
        </p:nvSpPr>
        <p:spPr>
          <a:xfrm>
            <a:off x="839788" y="365125"/>
            <a:ext cx="10515600" cy="1325563"/>
          </a:xfrm>
        </p:spPr>
        <p:txBody>
          <a:bodyPr/>
          <a:lstStyle/>
          <a:p>
            <a:r>
              <a:rPr lang="zh-CN" altLang="en-US"/>
              <a:t>单击此处编辑母版标题样式</a:t>
            </a:r>
            <a:endParaRPr lang="en-CA"/>
          </a:p>
        </p:txBody>
      </p:sp>
      <p:sp>
        <p:nvSpPr>
          <p:cNvPr id="3" name="文本占位符 2">
            <a:extLst>
              <a:ext uri="{FF2B5EF4-FFF2-40B4-BE49-F238E27FC236}">
                <a16:creationId xmlns:a16="http://schemas.microsoft.com/office/drawing/2014/main" xmlns="" id="{C9DEB2EE-257C-4DDC-8C58-4F959AA327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4B4696F7-2035-45CC-982A-B132F007DB53}"/>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CA"/>
          </a:p>
        </p:txBody>
      </p:sp>
      <p:sp>
        <p:nvSpPr>
          <p:cNvPr id="5" name="文本占位符 4">
            <a:extLst>
              <a:ext uri="{FF2B5EF4-FFF2-40B4-BE49-F238E27FC236}">
                <a16:creationId xmlns:a16="http://schemas.microsoft.com/office/drawing/2014/main" xmlns="" id="{D009EF80-F831-4F7A-A7AC-37B7686230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A84F53C4-C627-40A8-8C05-73C24C538AA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CA"/>
          </a:p>
        </p:txBody>
      </p:sp>
      <p:sp>
        <p:nvSpPr>
          <p:cNvPr id="7" name="日期占位符 6">
            <a:extLst>
              <a:ext uri="{FF2B5EF4-FFF2-40B4-BE49-F238E27FC236}">
                <a16:creationId xmlns:a16="http://schemas.microsoft.com/office/drawing/2014/main" xmlns="" id="{E11DEA33-30AD-4668-B2A0-D9676A95F9D9}"/>
              </a:ext>
            </a:extLst>
          </p:cNvPr>
          <p:cNvSpPr>
            <a:spLocks noGrp="1"/>
          </p:cNvSpPr>
          <p:nvPr>
            <p:ph type="dt" sz="half" idx="10"/>
          </p:nvPr>
        </p:nvSpPr>
        <p:spPr/>
        <p:txBody>
          <a:bodyPr/>
          <a:lstStyle/>
          <a:p>
            <a:fld id="{0D78390E-8391-4C9A-968B-55E1944D2077}" type="datetimeFigureOut">
              <a:rPr lang="en-CA" smtClean="0"/>
              <a:t>2018-07-31</a:t>
            </a:fld>
            <a:endParaRPr lang="en-CA"/>
          </a:p>
        </p:txBody>
      </p:sp>
      <p:sp>
        <p:nvSpPr>
          <p:cNvPr id="8" name="页脚占位符 7">
            <a:extLst>
              <a:ext uri="{FF2B5EF4-FFF2-40B4-BE49-F238E27FC236}">
                <a16:creationId xmlns:a16="http://schemas.microsoft.com/office/drawing/2014/main" xmlns="" id="{31E4213A-EB16-4BC7-8C35-10B8F175A704}"/>
              </a:ext>
            </a:extLst>
          </p:cNvPr>
          <p:cNvSpPr>
            <a:spLocks noGrp="1"/>
          </p:cNvSpPr>
          <p:nvPr>
            <p:ph type="ftr" sz="quarter" idx="11"/>
          </p:nvPr>
        </p:nvSpPr>
        <p:spPr/>
        <p:txBody>
          <a:bodyPr/>
          <a:lstStyle/>
          <a:p>
            <a:endParaRPr lang="en-CA"/>
          </a:p>
        </p:txBody>
      </p:sp>
      <p:sp>
        <p:nvSpPr>
          <p:cNvPr id="9" name="灯片编号占位符 8">
            <a:extLst>
              <a:ext uri="{FF2B5EF4-FFF2-40B4-BE49-F238E27FC236}">
                <a16:creationId xmlns:a16="http://schemas.microsoft.com/office/drawing/2014/main" xmlns="" id="{802682B5-6BD2-4018-923E-7EFB88F73B7F}"/>
              </a:ext>
            </a:extLst>
          </p:cNvPr>
          <p:cNvSpPr>
            <a:spLocks noGrp="1"/>
          </p:cNvSpPr>
          <p:nvPr>
            <p:ph type="sldNum" sz="quarter" idx="12"/>
          </p:nvPr>
        </p:nvSpPr>
        <p:spPr/>
        <p:txBody>
          <a:bodyPr/>
          <a:lstStyle/>
          <a:p>
            <a:fld id="{45D9AB59-0105-4465-A6D1-B6EA0E3646B6}" type="slidenum">
              <a:rPr lang="en-CA" smtClean="0"/>
              <a:t>‹#›</a:t>
            </a:fld>
            <a:endParaRPr lang="en-CA"/>
          </a:p>
        </p:txBody>
      </p:sp>
    </p:spTree>
    <p:extLst>
      <p:ext uri="{BB962C8B-B14F-4D97-AF65-F5344CB8AC3E}">
        <p14:creationId xmlns:p14="http://schemas.microsoft.com/office/powerpoint/2010/main" val="2136885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3E93B3B-679C-450B-8094-4EF2A0F654B0}"/>
              </a:ext>
            </a:extLst>
          </p:cNvPr>
          <p:cNvSpPr>
            <a:spLocks noGrp="1"/>
          </p:cNvSpPr>
          <p:nvPr>
            <p:ph type="title"/>
          </p:nvPr>
        </p:nvSpPr>
        <p:spPr/>
        <p:txBody>
          <a:bodyPr/>
          <a:lstStyle/>
          <a:p>
            <a:r>
              <a:rPr lang="zh-CN" altLang="en-US"/>
              <a:t>单击此处编辑母版标题样式</a:t>
            </a:r>
            <a:endParaRPr lang="en-CA"/>
          </a:p>
        </p:txBody>
      </p:sp>
      <p:sp>
        <p:nvSpPr>
          <p:cNvPr id="3" name="日期占位符 2">
            <a:extLst>
              <a:ext uri="{FF2B5EF4-FFF2-40B4-BE49-F238E27FC236}">
                <a16:creationId xmlns:a16="http://schemas.microsoft.com/office/drawing/2014/main" xmlns="" id="{0F2509BF-2D06-416A-9595-EE81385F7F06}"/>
              </a:ext>
            </a:extLst>
          </p:cNvPr>
          <p:cNvSpPr>
            <a:spLocks noGrp="1"/>
          </p:cNvSpPr>
          <p:nvPr>
            <p:ph type="dt" sz="half" idx="10"/>
          </p:nvPr>
        </p:nvSpPr>
        <p:spPr/>
        <p:txBody>
          <a:bodyPr/>
          <a:lstStyle/>
          <a:p>
            <a:fld id="{0D78390E-8391-4C9A-968B-55E1944D2077}" type="datetimeFigureOut">
              <a:rPr lang="en-CA" smtClean="0"/>
              <a:t>2018-07-31</a:t>
            </a:fld>
            <a:endParaRPr lang="en-CA"/>
          </a:p>
        </p:txBody>
      </p:sp>
      <p:sp>
        <p:nvSpPr>
          <p:cNvPr id="4" name="页脚占位符 3">
            <a:extLst>
              <a:ext uri="{FF2B5EF4-FFF2-40B4-BE49-F238E27FC236}">
                <a16:creationId xmlns:a16="http://schemas.microsoft.com/office/drawing/2014/main" xmlns="" id="{69B2EA1C-9E20-4A21-81A4-925AD23F636C}"/>
              </a:ext>
            </a:extLst>
          </p:cNvPr>
          <p:cNvSpPr>
            <a:spLocks noGrp="1"/>
          </p:cNvSpPr>
          <p:nvPr>
            <p:ph type="ftr" sz="quarter" idx="11"/>
          </p:nvPr>
        </p:nvSpPr>
        <p:spPr/>
        <p:txBody>
          <a:bodyPr/>
          <a:lstStyle/>
          <a:p>
            <a:endParaRPr lang="en-CA"/>
          </a:p>
        </p:txBody>
      </p:sp>
      <p:sp>
        <p:nvSpPr>
          <p:cNvPr id="5" name="灯片编号占位符 4">
            <a:extLst>
              <a:ext uri="{FF2B5EF4-FFF2-40B4-BE49-F238E27FC236}">
                <a16:creationId xmlns:a16="http://schemas.microsoft.com/office/drawing/2014/main" xmlns="" id="{EAB3ED6E-1427-45FF-BBE4-333E515F8B41}"/>
              </a:ext>
            </a:extLst>
          </p:cNvPr>
          <p:cNvSpPr>
            <a:spLocks noGrp="1"/>
          </p:cNvSpPr>
          <p:nvPr>
            <p:ph type="sldNum" sz="quarter" idx="12"/>
          </p:nvPr>
        </p:nvSpPr>
        <p:spPr/>
        <p:txBody>
          <a:bodyPr/>
          <a:lstStyle/>
          <a:p>
            <a:fld id="{45D9AB59-0105-4465-A6D1-B6EA0E3646B6}" type="slidenum">
              <a:rPr lang="en-CA" smtClean="0"/>
              <a:t>‹#›</a:t>
            </a:fld>
            <a:endParaRPr lang="en-CA"/>
          </a:p>
        </p:txBody>
      </p:sp>
    </p:spTree>
    <p:extLst>
      <p:ext uri="{BB962C8B-B14F-4D97-AF65-F5344CB8AC3E}">
        <p14:creationId xmlns:p14="http://schemas.microsoft.com/office/powerpoint/2010/main" val="1214078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DFE6DADF-8573-4C2C-87DA-E617A065AF03}"/>
              </a:ext>
            </a:extLst>
          </p:cNvPr>
          <p:cNvSpPr>
            <a:spLocks noGrp="1"/>
          </p:cNvSpPr>
          <p:nvPr>
            <p:ph type="dt" sz="half" idx="10"/>
          </p:nvPr>
        </p:nvSpPr>
        <p:spPr/>
        <p:txBody>
          <a:bodyPr/>
          <a:lstStyle/>
          <a:p>
            <a:fld id="{0D78390E-8391-4C9A-968B-55E1944D2077}" type="datetimeFigureOut">
              <a:rPr lang="en-CA" smtClean="0"/>
              <a:t>2018-07-31</a:t>
            </a:fld>
            <a:endParaRPr lang="en-CA"/>
          </a:p>
        </p:txBody>
      </p:sp>
      <p:sp>
        <p:nvSpPr>
          <p:cNvPr id="3" name="页脚占位符 2">
            <a:extLst>
              <a:ext uri="{FF2B5EF4-FFF2-40B4-BE49-F238E27FC236}">
                <a16:creationId xmlns:a16="http://schemas.microsoft.com/office/drawing/2014/main" xmlns="" id="{7171D07C-D865-4AD2-8532-449323329AB5}"/>
              </a:ext>
            </a:extLst>
          </p:cNvPr>
          <p:cNvSpPr>
            <a:spLocks noGrp="1"/>
          </p:cNvSpPr>
          <p:nvPr>
            <p:ph type="ftr" sz="quarter" idx="11"/>
          </p:nvPr>
        </p:nvSpPr>
        <p:spPr/>
        <p:txBody>
          <a:bodyPr/>
          <a:lstStyle/>
          <a:p>
            <a:endParaRPr lang="en-CA"/>
          </a:p>
        </p:txBody>
      </p:sp>
      <p:sp>
        <p:nvSpPr>
          <p:cNvPr id="4" name="灯片编号占位符 3">
            <a:extLst>
              <a:ext uri="{FF2B5EF4-FFF2-40B4-BE49-F238E27FC236}">
                <a16:creationId xmlns:a16="http://schemas.microsoft.com/office/drawing/2014/main" xmlns="" id="{7B81A98E-D3BA-486C-A293-3DD3973A3D05}"/>
              </a:ext>
            </a:extLst>
          </p:cNvPr>
          <p:cNvSpPr>
            <a:spLocks noGrp="1"/>
          </p:cNvSpPr>
          <p:nvPr>
            <p:ph type="sldNum" sz="quarter" idx="12"/>
          </p:nvPr>
        </p:nvSpPr>
        <p:spPr/>
        <p:txBody>
          <a:bodyPr/>
          <a:lstStyle/>
          <a:p>
            <a:fld id="{45D9AB59-0105-4465-A6D1-B6EA0E3646B6}" type="slidenum">
              <a:rPr lang="en-CA" smtClean="0"/>
              <a:t>‹#›</a:t>
            </a:fld>
            <a:endParaRPr lang="en-CA"/>
          </a:p>
        </p:txBody>
      </p:sp>
    </p:spTree>
    <p:extLst>
      <p:ext uri="{BB962C8B-B14F-4D97-AF65-F5344CB8AC3E}">
        <p14:creationId xmlns:p14="http://schemas.microsoft.com/office/powerpoint/2010/main" val="2561623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57CE52C-F3D8-4640-B99F-CEF73CB1727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CA"/>
          </a:p>
        </p:txBody>
      </p:sp>
      <p:sp>
        <p:nvSpPr>
          <p:cNvPr id="3" name="内容占位符 2">
            <a:extLst>
              <a:ext uri="{FF2B5EF4-FFF2-40B4-BE49-F238E27FC236}">
                <a16:creationId xmlns:a16="http://schemas.microsoft.com/office/drawing/2014/main" xmlns="" id="{36DDE80E-6305-451F-80B6-78D9010509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CA"/>
          </a:p>
        </p:txBody>
      </p:sp>
      <p:sp>
        <p:nvSpPr>
          <p:cNvPr id="4" name="文本占位符 3">
            <a:extLst>
              <a:ext uri="{FF2B5EF4-FFF2-40B4-BE49-F238E27FC236}">
                <a16:creationId xmlns:a16="http://schemas.microsoft.com/office/drawing/2014/main" xmlns="" id="{2A7C9FF2-AC96-4731-BFDF-A1755360F8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BC84BA0C-09FE-43B1-A577-4E97BE36602A}"/>
              </a:ext>
            </a:extLst>
          </p:cNvPr>
          <p:cNvSpPr>
            <a:spLocks noGrp="1"/>
          </p:cNvSpPr>
          <p:nvPr>
            <p:ph type="dt" sz="half" idx="10"/>
          </p:nvPr>
        </p:nvSpPr>
        <p:spPr/>
        <p:txBody>
          <a:bodyPr/>
          <a:lstStyle/>
          <a:p>
            <a:fld id="{0D78390E-8391-4C9A-968B-55E1944D2077}" type="datetimeFigureOut">
              <a:rPr lang="en-CA" smtClean="0"/>
              <a:t>2018-07-31</a:t>
            </a:fld>
            <a:endParaRPr lang="en-CA"/>
          </a:p>
        </p:txBody>
      </p:sp>
      <p:sp>
        <p:nvSpPr>
          <p:cNvPr id="6" name="页脚占位符 5">
            <a:extLst>
              <a:ext uri="{FF2B5EF4-FFF2-40B4-BE49-F238E27FC236}">
                <a16:creationId xmlns:a16="http://schemas.microsoft.com/office/drawing/2014/main" xmlns="" id="{789BDE6E-14C1-4507-A7FF-D6E78232CC65}"/>
              </a:ext>
            </a:extLst>
          </p:cNvPr>
          <p:cNvSpPr>
            <a:spLocks noGrp="1"/>
          </p:cNvSpPr>
          <p:nvPr>
            <p:ph type="ftr" sz="quarter" idx="11"/>
          </p:nvPr>
        </p:nvSpPr>
        <p:spPr/>
        <p:txBody>
          <a:bodyPr/>
          <a:lstStyle/>
          <a:p>
            <a:endParaRPr lang="en-CA"/>
          </a:p>
        </p:txBody>
      </p:sp>
      <p:sp>
        <p:nvSpPr>
          <p:cNvPr id="7" name="灯片编号占位符 6">
            <a:extLst>
              <a:ext uri="{FF2B5EF4-FFF2-40B4-BE49-F238E27FC236}">
                <a16:creationId xmlns:a16="http://schemas.microsoft.com/office/drawing/2014/main" xmlns="" id="{BC087A3A-468F-4252-A74D-4FFD419E5BB1}"/>
              </a:ext>
            </a:extLst>
          </p:cNvPr>
          <p:cNvSpPr>
            <a:spLocks noGrp="1"/>
          </p:cNvSpPr>
          <p:nvPr>
            <p:ph type="sldNum" sz="quarter" idx="12"/>
          </p:nvPr>
        </p:nvSpPr>
        <p:spPr/>
        <p:txBody>
          <a:bodyPr/>
          <a:lstStyle/>
          <a:p>
            <a:fld id="{45D9AB59-0105-4465-A6D1-B6EA0E3646B6}" type="slidenum">
              <a:rPr lang="en-CA" smtClean="0"/>
              <a:t>‹#›</a:t>
            </a:fld>
            <a:endParaRPr lang="en-CA"/>
          </a:p>
        </p:txBody>
      </p:sp>
    </p:spTree>
    <p:extLst>
      <p:ext uri="{BB962C8B-B14F-4D97-AF65-F5344CB8AC3E}">
        <p14:creationId xmlns:p14="http://schemas.microsoft.com/office/powerpoint/2010/main" val="4003238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EBC8BE0-4EEC-4064-A0BB-D7D2CFF356E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CA"/>
          </a:p>
        </p:txBody>
      </p:sp>
      <p:sp>
        <p:nvSpPr>
          <p:cNvPr id="3" name="图片占位符 2">
            <a:extLst>
              <a:ext uri="{FF2B5EF4-FFF2-40B4-BE49-F238E27FC236}">
                <a16:creationId xmlns:a16="http://schemas.microsoft.com/office/drawing/2014/main" xmlns="" id="{B8AF9258-108D-4640-A6EA-F2A5143FCD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文本占位符 3">
            <a:extLst>
              <a:ext uri="{FF2B5EF4-FFF2-40B4-BE49-F238E27FC236}">
                <a16:creationId xmlns:a16="http://schemas.microsoft.com/office/drawing/2014/main" xmlns="" id="{9F179005-6DC8-4206-BF8D-093E4FCD2A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D7DE38B9-C63B-4CA3-BA4D-21F509408014}"/>
              </a:ext>
            </a:extLst>
          </p:cNvPr>
          <p:cNvSpPr>
            <a:spLocks noGrp="1"/>
          </p:cNvSpPr>
          <p:nvPr>
            <p:ph type="dt" sz="half" idx="10"/>
          </p:nvPr>
        </p:nvSpPr>
        <p:spPr/>
        <p:txBody>
          <a:bodyPr/>
          <a:lstStyle/>
          <a:p>
            <a:fld id="{0D78390E-8391-4C9A-968B-55E1944D2077}" type="datetimeFigureOut">
              <a:rPr lang="en-CA" smtClean="0"/>
              <a:t>2018-07-31</a:t>
            </a:fld>
            <a:endParaRPr lang="en-CA"/>
          </a:p>
        </p:txBody>
      </p:sp>
      <p:sp>
        <p:nvSpPr>
          <p:cNvPr id="6" name="页脚占位符 5">
            <a:extLst>
              <a:ext uri="{FF2B5EF4-FFF2-40B4-BE49-F238E27FC236}">
                <a16:creationId xmlns:a16="http://schemas.microsoft.com/office/drawing/2014/main" xmlns="" id="{2A3E7C25-F5AC-4982-8FC3-42309D709BAD}"/>
              </a:ext>
            </a:extLst>
          </p:cNvPr>
          <p:cNvSpPr>
            <a:spLocks noGrp="1"/>
          </p:cNvSpPr>
          <p:nvPr>
            <p:ph type="ftr" sz="quarter" idx="11"/>
          </p:nvPr>
        </p:nvSpPr>
        <p:spPr/>
        <p:txBody>
          <a:bodyPr/>
          <a:lstStyle/>
          <a:p>
            <a:endParaRPr lang="en-CA"/>
          </a:p>
        </p:txBody>
      </p:sp>
      <p:sp>
        <p:nvSpPr>
          <p:cNvPr id="7" name="灯片编号占位符 6">
            <a:extLst>
              <a:ext uri="{FF2B5EF4-FFF2-40B4-BE49-F238E27FC236}">
                <a16:creationId xmlns:a16="http://schemas.microsoft.com/office/drawing/2014/main" xmlns="" id="{C705D58A-374E-4B67-ACC7-1360C62D2784}"/>
              </a:ext>
            </a:extLst>
          </p:cNvPr>
          <p:cNvSpPr>
            <a:spLocks noGrp="1"/>
          </p:cNvSpPr>
          <p:nvPr>
            <p:ph type="sldNum" sz="quarter" idx="12"/>
          </p:nvPr>
        </p:nvSpPr>
        <p:spPr/>
        <p:txBody>
          <a:bodyPr/>
          <a:lstStyle/>
          <a:p>
            <a:fld id="{45D9AB59-0105-4465-A6D1-B6EA0E3646B6}" type="slidenum">
              <a:rPr lang="en-CA" smtClean="0"/>
              <a:t>‹#›</a:t>
            </a:fld>
            <a:endParaRPr lang="en-CA"/>
          </a:p>
        </p:txBody>
      </p:sp>
    </p:spTree>
    <p:extLst>
      <p:ext uri="{BB962C8B-B14F-4D97-AF65-F5344CB8AC3E}">
        <p14:creationId xmlns:p14="http://schemas.microsoft.com/office/powerpoint/2010/main" val="1815617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B69128DF-7760-438D-9896-6CA2576F71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CA"/>
          </a:p>
        </p:txBody>
      </p:sp>
      <p:sp>
        <p:nvSpPr>
          <p:cNvPr id="3" name="文本占位符 2">
            <a:extLst>
              <a:ext uri="{FF2B5EF4-FFF2-40B4-BE49-F238E27FC236}">
                <a16:creationId xmlns:a16="http://schemas.microsoft.com/office/drawing/2014/main" xmlns="" id="{0CAB1E4B-4DF4-4745-AF10-AB69F51444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CA"/>
          </a:p>
        </p:txBody>
      </p:sp>
      <p:sp>
        <p:nvSpPr>
          <p:cNvPr id="4" name="日期占位符 3">
            <a:extLst>
              <a:ext uri="{FF2B5EF4-FFF2-40B4-BE49-F238E27FC236}">
                <a16:creationId xmlns:a16="http://schemas.microsoft.com/office/drawing/2014/main" xmlns="" id="{01D18D21-469E-42B7-B162-A09321F2B3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78390E-8391-4C9A-968B-55E1944D2077}" type="datetimeFigureOut">
              <a:rPr lang="en-CA" smtClean="0"/>
              <a:t>2018-07-31</a:t>
            </a:fld>
            <a:endParaRPr lang="en-CA"/>
          </a:p>
        </p:txBody>
      </p:sp>
      <p:sp>
        <p:nvSpPr>
          <p:cNvPr id="5" name="页脚占位符 4">
            <a:extLst>
              <a:ext uri="{FF2B5EF4-FFF2-40B4-BE49-F238E27FC236}">
                <a16:creationId xmlns:a16="http://schemas.microsoft.com/office/drawing/2014/main" xmlns="" id="{DDB09C8F-B260-4C1B-9E34-95B1AE7D69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灯片编号占位符 5">
            <a:extLst>
              <a:ext uri="{FF2B5EF4-FFF2-40B4-BE49-F238E27FC236}">
                <a16:creationId xmlns:a16="http://schemas.microsoft.com/office/drawing/2014/main" xmlns="" id="{6A252FDF-897E-48B8-846F-72166F2FBC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9AB59-0105-4465-A6D1-B6EA0E3646B6}" type="slidenum">
              <a:rPr lang="en-CA" smtClean="0"/>
              <a:t>‹#›</a:t>
            </a:fld>
            <a:endParaRPr lang="en-CA"/>
          </a:p>
        </p:txBody>
      </p:sp>
    </p:spTree>
    <p:extLst>
      <p:ext uri="{BB962C8B-B14F-4D97-AF65-F5344CB8AC3E}">
        <p14:creationId xmlns:p14="http://schemas.microsoft.com/office/powerpoint/2010/main" val="1801802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6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DD7FA58-3C9F-4933-A73F-39F198F19F33}"/>
              </a:ext>
            </a:extLst>
          </p:cNvPr>
          <p:cNvSpPr>
            <a:spLocks noGrp="1"/>
          </p:cNvSpPr>
          <p:nvPr>
            <p:ph type="ctrTitle"/>
          </p:nvPr>
        </p:nvSpPr>
        <p:spPr/>
        <p:txBody>
          <a:bodyPr>
            <a:normAutofit/>
          </a:bodyPr>
          <a:lstStyle/>
          <a:p>
            <a:r>
              <a:rPr lang="en-CA" sz="5400" dirty="0">
                <a:solidFill>
                  <a:srgbClr val="002060"/>
                </a:solidFill>
                <a:latin typeface="Arial" panose="020B0604020202020204" pitchFamily="34" charset="0"/>
                <a:cs typeface="Arial" panose="020B0604020202020204" pitchFamily="34" charset="0"/>
              </a:rPr>
              <a:t>Chapter 10 Design for Fire Safety</a:t>
            </a:r>
          </a:p>
        </p:txBody>
      </p:sp>
      <p:sp>
        <p:nvSpPr>
          <p:cNvPr id="3" name="副标题 2">
            <a:extLst>
              <a:ext uri="{FF2B5EF4-FFF2-40B4-BE49-F238E27FC236}">
                <a16:creationId xmlns:a16="http://schemas.microsoft.com/office/drawing/2014/main" xmlns="" id="{6EEFEC4C-7ED7-49AC-A39D-00A241A8C931}"/>
              </a:ext>
            </a:extLst>
          </p:cNvPr>
          <p:cNvSpPr>
            <a:spLocks noGrp="1"/>
          </p:cNvSpPr>
          <p:nvPr>
            <p:ph type="subTitle" idx="1"/>
          </p:nvPr>
        </p:nvSpPr>
        <p:spPr/>
        <p:txBody>
          <a:bodyPr>
            <a:normAutofit/>
          </a:bodyPr>
          <a:lstStyle/>
          <a:p>
            <a:endParaRPr lang="en-CA" sz="3900" dirty="0">
              <a:latin typeface="Georgia" panose="02040502050405020303" pitchFamily="18" charset="0"/>
              <a:cs typeface="Calibri" panose="020F0502020204030204" pitchFamily="34" charset="0"/>
            </a:endParaRPr>
          </a:p>
          <a:p>
            <a:r>
              <a:rPr lang="en-CA" sz="3200" dirty="0">
                <a:solidFill>
                  <a:srgbClr val="002060"/>
                </a:solidFill>
                <a:latin typeface="Arial" panose="020B0604020202020204" pitchFamily="34" charset="0"/>
                <a:cs typeface="Arial" panose="020B0604020202020204" pitchFamily="34" charset="0"/>
              </a:rPr>
              <a:t>CIVE480 Timber Structures</a:t>
            </a:r>
            <a:br>
              <a:rPr lang="en-CA" sz="3200" dirty="0">
                <a:solidFill>
                  <a:srgbClr val="002060"/>
                </a:solidFill>
                <a:latin typeface="Arial" panose="020B0604020202020204" pitchFamily="34" charset="0"/>
                <a:cs typeface="Arial" panose="020B0604020202020204" pitchFamily="34" charset="0"/>
              </a:rPr>
            </a:br>
            <a:r>
              <a:rPr lang="en-CA" sz="3200" dirty="0">
                <a:solidFill>
                  <a:srgbClr val="002060"/>
                </a:solidFill>
                <a:latin typeface="Arial" panose="020B0604020202020204" pitchFamily="34" charset="0"/>
                <a:cs typeface="Arial" panose="020B0604020202020204" pitchFamily="34" charset="0"/>
              </a:rPr>
              <a:t>2019</a:t>
            </a:r>
          </a:p>
        </p:txBody>
      </p:sp>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968100" y="5519992"/>
            <a:ext cx="2106168" cy="813816"/>
          </a:xfrm>
          <a:prstGeom prst="rect">
            <a:avLst/>
          </a:prstGeom>
        </p:spPr>
      </p:pic>
    </p:spTree>
    <p:extLst>
      <p:ext uri="{BB962C8B-B14F-4D97-AF65-F5344CB8AC3E}">
        <p14:creationId xmlns:p14="http://schemas.microsoft.com/office/powerpoint/2010/main" val="1828693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0000" y="360000"/>
            <a:ext cx="11062720" cy="1077218"/>
          </a:xfrm>
          <a:prstGeom prst="rect">
            <a:avLst/>
          </a:prstGeom>
        </p:spPr>
        <p:txBody>
          <a:bodyPr wrap="square">
            <a:spAutoFit/>
          </a:bodyPr>
          <a:lstStyle/>
          <a:p>
            <a:pPr lvl="0"/>
            <a:r>
              <a:rPr lang="en-CA" sz="3200" dirty="0">
                <a:solidFill>
                  <a:srgbClr val="002060"/>
                </a:solidFill>
                <a:latin typeface="Arial" panose="020B0604020202020204" pitchFamily="34" charset="0"/>
                <a:cs typeface="Arial" panose="020B0604020202020204" pitchFamily="34" charset="0"/>
              </a:rPr>
              <a:t>Example 1: Using NBCC Division B, Appendix </a:t>
            </a:r>
            <a:r>
              <a:rPr lang="en-CA" sz="3200" u="sng" dirty="0">
                <a:solidFill>
                  <a:srgbClr val="002060"/>
                </a:solidFill>
                <a:latin typeface="Arial" panose="020B0604020202020204" pitchFamily="34" charset="0"/>
                <a:cs typeface="Arial" panose="020B0604020202020204" pitchFamily="34" charset="0"/>
              </a:rPr>
              <a:t>D-2.3</a:t>
            </a:r>
            <a:r>
              <a:rPr lang="en-CA" sz="3200" dirty="0">
                <a:solidFill>
                  <a:srgbClr val="002060"/>
                </a:solidFill>
                <a:latin typeface="Arial" panose="020B0604020202020204" pitchFamily="34" charset="0"/>
                <a:cs typeface="Arial" panose="020B0604020202020204" pitchFamily="34" charset="0"/>
              </a:rPr>
              <a:t> – Lightweight woodframe interior partitions</a:t>
            </a:r>
            <a:endParaRPr lang="en-US" sz="3200" dirty="0">
              <a:solidFill>
                <a:srgbClr val="002060"/>
              </a:solidFill>
              <a:latin typeface="Arial" panose="020B0604020202020204" pitchFamily="34" charset="0"/>
              <a:cs typeface="Arial" panose="020B0604020202020204" pitchFamily="34" charset="0"/>
            </a:endParaRPr>
          </a:p>
        </p:txBody>
      </p:sp>
      <p:sp>
        <p:nvSpPr>
          <p:cNvPr id="7" name="Slide Number Placeholder 3"/>
          <p:cNvSpPr>
            <a:spLocks noGrp="1"/>
          </p:cNvSpPr>
          <p:nvPr>
            <p:ph type="sldNum" sz="quarter" idx="12"/>
          </p:nvPr>
        </p:nvSpPr>
        <p:spPr>
          <a:xfrm>
            <a:off x="11468558" y="6216815"/>
            <a:ext cx="610320" cy="528064"/>
          </a:xfrm>
        </p:spPr>
        <p:txBody>
          <a:bodyPr/>
          <a:lstStyle/>
          <a:p>
            <a:fld id="{79AA0B8D-5002-4A0E-8DCD-D60B08B37DCE}" type="slidenum">
              <a:rPr lang="en-CA" sz="3200" smtClean="0">
                <a:solidFill>
                  <a:schemeClr val="tx1"/>
                </a:solidFill>
              </a:rPr>
              <a:t>10</a:t>
            </a:fld>
            <a:endParaRPr lang="en-CA" sz="3200" dirty="0">
              <a:solidFill>
                <a:schemeClr val="tx1"/>
              </a:solidFill>
            </a:endParaRPr>
          </a:p>
        </p:txBody>
      </p:sp>
      <p:sp>
        <p:nvSpPr>
          <p:cNvPr id="9" name="Rectangle 8"/>
          <p:cNvSpPr/>
          <p:nvPr/>
        </p:nvSpPr>
        <p:spPr>
          <a:xfrm>
            <a:off x="540000" y="1560329"/>
            <a:ext cx="10928558" cy="1200329"/>
          </a:xfrm>
          <a:prstGeom prst="rect">
            <a:avLst/>
          </a:prstGeom>
        </p:spPr>
        <p:txBody>
          <a:bodyPr wrap="square">
            <a:spAutoFit/>
          </a:bodyPr>
          <a:lstStyle/>
          <a:p>
            <a:pPr lvl="0">
              <a:spcBef>
                <a:spcPct val="20000"/>
              </a:spcBef>
              <a:defRPr/>
            </a:pPr>
            <a:r>
              <a:rPr lang="en-US" sz="2400" dirty="0">
                <a:latin typeface="Times New Roman" panose="02020603050405020304" pitchFamily="18" charset="0"/>
                <a:cs typeface="Times New Roman" panose="02020603050405020304" pitchFamily="18" charset="0"/>
              </a:rPr>
              <a:t>Determine the fire-resistance rating of an interior partition (i.e. interior non-loadbearing wall assembly) with 12.7 mm Type X gypsum board (GB) on both sides of wood studs spaced at 400 mm on center.</a:t>
            </a:r>
          </a:p>
        </p:txBody>
      </p:sp>
      <p:pic>
        <p:nvPicPr>
          <p:cNvPr id="2" name="Picture 1">
            <a:extLst>
              <a:ext uri="{FF2B5EF4-FFF2-40B4-BE49-F238E27FC236}">
                <a16:creationId xmlns:a16="http://schemas.microsoft.com/office/drawing/2014/main" xmlns="" id="{E7863B29-6AF1-4A3F-9CE0-1514152796C6}"/>
              </a:ext>
            </a:extLst>
          </p:cNvPr>
          <p:cNvPicPr>
            <a:picLocks noChangeAspect="1"/>
          </p:cNvPicPr>
          <p:nvPr/>
        </p:nvPicPr>
        <p:blipFill>
          <a:blip r:embed="rId2"/>
          <a:stretch>
            <a:fillRect/>
          </a:stretch>
        </p:blipFill>
        <p:spPr>
          <a:xfrm>
            <a:off x="1805767" y="3327010"/>
            <a:ext cx="7628790" cy="945074"/>
          </a:xfrm>
          <a:prstGeom prst="rect">
            <a:avLst/>
          </a:prstGeom>
        </p:spPr>
      </p:pic>
      <p:cxnSp>
        <p:nvCxnSpPr>
          <p:cNvPr id="5" name="Straight Arrow Connector 4">
            <a:extLst>
              <a:ext uri="{FF2B5EF4-FFF2-40B4-BE49-F238E27FC236}">
                <a16:creationId xmlns:a16="http://schemas.microsoft.com/office/drawing/2014/main" xmlns="" id="{F579FB89-75E0-4291-97AC-30AE677C02F5}"/>
              </a:ext>
            </a:extLst>
          </p:cNvPr>
          <p:cNvCxnSpPr>
            <a:cxnSpLocks/>
          </p:cNvCxnSpPr>
          <p:nvPr/>
        </p:nvCxnSpPr>
        <p:spPr>
          <a:xfrm flipH="1" flipV="1">
            <a:off x="3221398" y="3772642"/>
            <a:ext cx="589440" cy="6815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xmlns="" id="{E971CE70-51F0-431C-8CF0-616C68ABB7A4}"/>
              </a:ext>
            </a:extLst>
          </p:cNvPr>
          <p:cNvCxnSpPr>
            <a:cxnSpLocks/>
          </p:cNvCxnSpPr>
          <p:nvPr/>
        </p:nvCxnSpPr>
        <p:spPr>
          <a:xfrm flipH="1" flipV="1">
            <a:off x="6443531" y="4171686"/>
            <a:ext cx="491465" cy="2825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xmlns="" id="{91EBA592-B518-48AE-9F62-E46F70BBEF19}"/>
              </a:ext>
            </a:extLst>
          </p:cNvPr>
          <p:cNvCxnSpPr>
            <a:cxnSpLocks/>
          </p:cNvCxnSpPr>
          <p:nvPr/>
        </p:nvCxnSpPr>
        <p:spPr>
          <a:xfrm flipV="1">
            <a:off x="6934996" y="3539150"/>
            <a:ext cx="1" cy="9150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xmlns="" id="{1EC9CC3F-FD09-40F3-8AC9-342E0F8F2F61}"/>
              </a:ext>
            </a:extLst>
          </p:cNvPr>
          <p:cNvSpPr txBox="1"/>
          <p:nvPr/>
        </p:nvSpPr>
        <p:spPr>
          <a:xfrm>
            <a:off x="2488573" y="4492972"/>
            <a:ext cx="3256085" cy="1015663"/>
          </a:xfrm>
          <a:prstGeom prst="rect">
            <a:avLst/>
          </a:prstGeom>
          <a:noFill/>
        </p:spPr>
        <p:txBody>
          <a:bodyPr wrap="square" rtlCol="0">
            <a:spAutoFit/>
          </a:bodyPr>
          <a:lstStyle/>
          <a:p>
            <a:r>
              <a:rPr lang="en-CA" sz="2000" dirty="0">
                <a:latin typeface="Times New Roman" panose="02020603050405020304" pitchFamily="18" charset="0"/>
                <a:cs typeface="Times New Roman" panose="02020603050405020304" pitchFamily="18" charset="0"/>
              </a:rPr>
              <a:t>38 × 89 mm (minimum) wood studs, 400 o.c. (20 minutes)</a:t>
            </a:r>
          </a:p>
        </p:txBody>
      </p:sp>
      <p:sp>
        <p:nvSpPr>
          <p:cNvPr id="16" name="TextBox 15">
            <a:extLst>
              <a:ext uri="{FF2B5EF4-FFF2-40B4-BE49-F238E27FC236}">
                <a16:creationId xmlns:a16="http://schemas.microsoft.com/office/drawing/2014/main" xmlns="" id="{B1884E55-EF6B-402E-8E17-E9F5FDA13393}"/>
              </a:ext>
            </a:extLst>
          </p:cNvPr>
          <p:cNvSpPr txBox="1"/>
          <p:nvPr/>
        </p:nvSpPr>
        <p:spPr>
          <a:xfrm>
            <a:off x="7426461" y="4437928"/>
            <a:ext cx="3256085" cy="707886"/>
          </a:xfrm>
          <a:prstGeom prst="rect">
            <a:avLst/>
          </a:prstGeom>
          <a:noFill/>
        </p:spPr>
        <p:txBody>
          <a:bodyPr wrap="square" rtlCol="0">
            <a:spAutoFit/>
          </a:bodyPr>
          <a:lstStyle/>
          <a:p>
            <a:r>
              <a:rPr lang="en-CA" sz="2000" dirty="0">
                <a:latin typeface="Times New Roman" panose="02020603050405020304" pitchFamily="18" charset="0"/>
                <a:cs typeface="Times New Roman" panose="02020603050405020304" pitchFamily="18" charset="0"/>
              </a:rPr>
              <a:t>One layer 12.7 mm Type X gypsum board (25 minutes)</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18000"/>
            <a:ext cx="1397529" cy="540000"/>
          </a:xfrm>
          <a:prstGeom prst="rect">
            <a:avLst/>
          </a:prstGeom>
        </p:spPr>
      </p:pic>
      <p:cxnSp>
        <p:nvCxnSpPr>
          <p:cNvPr id="20" name="Straight Connector 19"/>
          <p:cNvCxnSpPr/>
          <p:nvPr/>
        </p:nvCxnSpPr>
        <p:spPr>
          <a:xfrm>
            <a:off x="6934996" y="4454231"/>
            <a:ext cx="252017" cy="0"/>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3810838" y="4454231"/>
            <a:ext cx="252017"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8658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0000" y="360000"/>
            <a:ext cx="11062720" cy="646331"/>
          </a:xfrm>
          <a:prstGeom prst="rect">
            <a:avLst/>
          </a:prstGeom>
        </p:spPr>
        <p:txBody>
          <a:bodyPr wrap="square">
            <a:spAutoFit/>
          </a:bodyPr>
          <a:lstStyle/>
          <a:p>
            <a:pPr lvl="0"/>
            <a:r>
              <a:rPr lang="en-CA" sz="3600" dirty="0">
                <a:solidFill>
                  <a:srgbClr val="002060"/>
                </a:solidFill>
                <a:latin typeface="Arial" panose="020B0604020202020204" pitchFamily="34" charset="0"/>
                <a:cs typeface="Arial" panose="020B0604020202020204" pitchFamily="34" charset="0"/>
              </a:rPr>
              <a:t>Example 1 – Solution </a:t>
            </a:r>
            <a:endParaRPr lang="en-US" sz="3600" dirty="0">
              <a:solidFill>
                <a:srgbClr val="002060"/>
              </a:solidFill>
              <a:latin typeface="Arial" panose="020B0604020202020204" pitchFamily="34" charset="0"/>
              <a:cs typeface="Arial" panose="020B0604020202020204" pitchFamily="34" charset="0"/>
            </a:endParaRPr>
          </a:p>
        </p:txBody>
      </p:sp>
      <p:sp>
        <p:nvSpPr>
          <p:cNvPr id="7" name="Slide Number Placeholder 3"/>
          <p:cNvSpPr>
            <a:spLocks noGrp="1"/>
          </p:cNvSpPr>
          <p:nvPr>
            <p:ph type="sldNum" sz="quarter" idx="12"/>
          </p:nvPr>
        </p:nvSpPr>
        <p:spPr>
          <a:xfrm>
            <a:off x="11468558" y="6216815"/>
            <a:ext cx="610320" cy="528064"/>
          </a:xfrm>
        </p:spPr>
        <p:txBody>
          <a:bodyPr/>
          <a:lstStyle/>
          <a:p>
            <a:fld id="{79AA0B8D-5002-4A0E-8DCD-D60B08B37DCE}" type="slidenum">
              <a:rPr lang="en-CA" sz="3200" smtClean="0">
                <a:solidFill>
                  <a:schemeClr val="tx1"/>
                </a:solidFill>
              </a:rPr>
              <a:t>11</a:t>
            </a:fld>
            <a:endParaRPr lang="en-CA" sz="3200" dirty="0">
              <a:solidFill>
                <a:schemeClr val="tx1"/>
              </a:solidFill>
            </a:endParaRPr>
          </a:p>
        </p:txBody>
      </p:sp>
      <p:sp>
        <p:nvSpPr>
          <p:cNvPr id="9" name="Rectangle 8"/>
          <p:cNvSpPr/>
          <p:nvPr/>
        </p:nvSpPr>
        <p:spPr>
          <a:xfrm>
            <a:off x="540000" y="1006331"/>
            <a:ext cx="10253692" cy="2677656"/>
          </a:xfrm>
          <a:prstGeom prst="rect">
            <a:avLst/>
          </a:prstGeom>
        </p:spPr>
        <p:txBody>
          <a:bodyPr wrap="square">
            <a:spAutoFit/>
          </a:bodyPr>
          <a:lstStyle/>
          <a:p>
            <a:pPr marL="457200" lvl="0" indent="-457200">
              <a:spcBef>
                <a:spcPct val="20000"/>
              </a:spcBef>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Tables are located on Slide #9 </a:t>
            </a:r>
          </a:p>
          <a:p>
            <a:pPr marL="457200" lvl="0" indent="-457200">
              <a:spcBef>
                <a:spcPct val="20000"/>
              </a:spcBef>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From Table 10.2a:</a:t>
            </a:r>
          </a:p>
          <a:p>
            <a:pPr marL="914400" lvl="1" indent="-457200">
              <a:spcBef>
                <a:spcPct val="20000"/>
              </a:spcBef>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Time assigned to 12.7 mm Type X GB 		25</a:t>
            </a:r>
          </a:p>
          <a:p>
            <a:pPr marL="457200" indent="-457200">
              <a:spcBef>
                <a:spcPct val="20000"/>
              </a:spcBef>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From Table 10.3:</a:t>
            </a:r>
          </a:p>
          <a:p>
            <a:pPr marL="914400" lvl="1" indent="-457200">
              <a:spcBef>
                <a:spcPct val="20000"/>
              </a:spcBef>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Time assigned to wood studs at 400 mm o.c. 	20</a:t>
            </a:r>
          </a:p>
          <a:p>
            <a:pPr marL="457200" indent="-457200">
              <a:spcBef>
                <a:spcPct val="20000"/>
              </a:spcBef>
              <a:buFont typeface="Wingdings" panose="05000000000000000000" pitchFamily="2" charset="2"/>
              <a:buChar char="§"/>
              <a:defRPr/>
            </a:pPr>
            <a:r>
              <a:rPr lang="en-US" sz="2400" b="1" dirty="0">
                <a:latin typeface="Times New Roman" panose="02020603050405020304" pitchFamily="18" charset="0"/>
                <a:cs typeface="Times New Roman" panose="02020603050405020304" pitchFamily="18" charset="0"/>
              </a:rPr>
              <a:t>Fire-resistance rating of interior partition: 		45 minutes</a:t>
            </a:r>
          </a:p>
        </p:txBody>
      </p:sp>
      <p:cxnSp>
        <p:nvCxnSpPr>
          <p:cNvPr id="4" name="Straight Connector 3">
            <a:extLst>
              <a:ext uri="{FF2B5EF4-FFF2-40B4-BE49-F238E27FC236}">
                <a16:creationId xmlns:a16="http://schemas.microsoft.com/office/drawing/2014/main" xmlns="" id="{3A1CF7CF-8C59-422B-BB62-CC74A203A653}"/>
              </a:ext>
            </a:extLst>
          </p:cNvPr>
          <p:cNvCxnSpPr/>
          <p:nvPr/>
        </p:nvCxnSpPr>
        <p:spPr>
          <a:xfrm>
            <a:off x="7710854" y="3209845"/>
            <a:ext cx="1881554" cy="0"/>
          </a:xfrm>
          <a:prstGeom prst="line">
            <a:avLst/>
          </a:prstGeom>
        </p:spPr>
        <p:style>
          <a:lnRef idx="1">
            <a:schemeClr val="dk1"/>
          </a:lnRef>
          <a:fillRef idx="0">
            <a:schemeClr val="dk1"/>
          </a:fillRef>
          <a:effectRef idx="0">
            <a:schemeClr val="dk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18000"/>
            <a:ext cx="1397529" cy="540000"/>
          </a:xfrm>
          <a:prstGeom prst="rect">
            <a:avLst/>
          </a:prstGeom>
        </p:spPr>
      </p:pic>
    </p:spTree>
    <p:extLst>
      <p:ext uri="{BB962C8B-B14F-4D97-AF65-F5344CB8AC3E}">
        <p14:creationId xmlns:p14="http://schemas.microsoft.com/office/powerpoint/2010/main" val="1395205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0000" y="360000"/>
            <a:ext cx="11062720" cy="1077218"/>
          </a:xfrm>
          <a:prstGeom prst="rect">
            <a:avLst/>
          </a:prstGeom>
        </p:spPr>
        <p:txBody>
          <a:bodyPr wrap="square">
            <a:spAutoFit/>
          </a:bodyPr>
          <a:lstStyle/>
          <a:p>
            <a:pPr lvl="0"/>
            <a:r>
              <a:rPr lang="en-CA" sz="3200" dirty="0">
                <a:solidFill>
                  <a:srgbClr val="002060"/>
                </a:solidFill>
                <a:latin typeface="Arial" panose="020B0604020202020204" pitchFamily="34" charset="0"/>
                <a:cs typeface="Arial" panose="020B0604020202020204" pitchFamily="34" charset="0"/>
              </a:rPr>
              <a:t>Example 2: Using NBCC Division B, Appendix </a:t>
            </a:r>
            <a:r>
              <a:rPr lang="en-CA" sz="3200" u="sng" dirty="0">
                <a:solidFill>
                  <a:srgbClr val="002060"/>
                </a:solidFill>
                <a:latin typeface="Arial" panose="020B0604020202020204" pitchFamily="34" charset="0"/>
                <a:cs typeface="Arial" panose="020B0604020202020204" pitchFamily="34" charset="0"/>
              </a:rPr>
              <a:t>D-2.3</a:t>
            </a:r>
            <a:r>
              <a:rPr lang="en-CA" sz="3200" dirty="0">
                <a:solidFill>
                  <a:srgbClr val="002060"/>
                </a:solidFill>
                <a:latin typeface="Arial" panose="020B0604020202020204" pitchFamily="34" charset="0"/>
                <a:cs typeface="Arial" panose="020B0604020202020204" pitchFamily="34" charset="0"/>
              </a:rPr>
              <a:t> – Lightweight woodframe exterior wall assemblies</a:t>
            </a:r>
            <a:endParaRPr lang="en-US" sz="3200" dirty="0">
              <a:solidFill>
                <a:srgbClr val="002060"/>
              </a:solidFill>
              <a:latin typeface="Arial" panose="020B0604020202020204" pitchFamily="34" charset="0"/>
              <a:cs typeface="Arial" panose="020B0604020202020204" pitchFamily="34" charset="0"/>
            </a:endParaRPr>
          </a:p>
        </p:txBody>
      </p:sp>
      <p:sp>
        <p:nvSpPr>
          <p:cNvPr id="7" name="Slide Number Placeholder 3"/>
          <p:cNvSpPr>
            <a:spLocks noGrp="1"/>
          </p:cNvSpPr>
          <p:nvPr>
            <p:ph type="sldNum" sz="quarter" idx="12"/>
          </p:nvPr>
        </p:nvSpPr>
        <p:spPr>
          <a:xfrm>
            <a:off x="11468558" y="6216815"/>
            <a:ext cx="610320" cy="528064"/>
          </a:xfrm>
        </p:spPr>
        <p:txBody>
          <a:bodyPr/>
          <a:lstStyle/>
          <a:p>
            <a:fld id="{79AA0B8D-5002-4A0E-8DCD-D60B08B37DCE}" type="slidenum">
              <a:rPr lang="en-CA" sz="3200" smtClean="0">
                <a:solidFill>
                  <a:schemeClr val="tx1"/>
                </a:solidFill>
              </a:rPr>
              <a:t>12</a:t>
            </a:fld>
            <a:endParaRPr lang="en-CA" sz="3200" dirty="0">
              <a:solidFill>
                <a:schemeClr val="tx1"/>
              </a:solidFill>
            </a:endParaRPr>
          </a:p>
        </p:txBody>
      </p:sp>
      <p:sp>
        <p:nvSpPr>
          <p:cNvPr id="9" name="Rectangle 8"/>
          <p:cNvSpPr/>
          <p:nvPr/>
        </p:nvSpPr>
        <p:spPr>
          <a:xfrm>
            <a:off x="589280" y="1560329"/>
            <a:ext cx="10819356" cy="1200329"/>
          </a:xfrm>
          <a:prstGeom prst="rect">
            <a:avLst/>
          </a:prstGeom>
        </p:spPr>
        <p:txBody>
          <a:bodyPr wrap="square">
            <a:spAutoFit/>
          </a:bodyPr>
          <a:lstStyle/>
          <a:p>
            <a:pPr lvl="0">
              <a:spcBef>
                <a:spcPct val="20000"/>
              </a:spcBef>
              <a:defRPr/>
            </a:pPr>
            <a:r>
              <a:rPr lang="en-US" sz="2400" dirty="0">
                <a:latin typeface="Times New Roman" panose="02020603050405020304" pitchFamily="18" charset="0"/>
                <a:cs typeface="Times New Roman" panose="02020603050405020304" pitchFamily="18" charset="0"/>
              </a:rPr>
              <a:t>Determine the fire-resistance rating of a loadbearing wood stud exterior wall assembly with 12.7 mm Type X gypsum board (GB) on the interior side and plywood sheathing and wood shingle siding on the exterior with studs spaced at 400 mm on the center.</a:t>
            </a:r>
          </a:p>
        </p:txBody>
      </p:sp>
      <p:pic>
        <p:nvPicPr>
          <p:cNvPr id="2" name="Picture 1">
            <a:extLst>
              <a:ext uri="{FF2B5EF4-FFF2-40B4-BE49-F238E27FC236}">
                <a16:creationId xmlns:a16="http://schemas.microsoft.com/office/drawing/2014/main" xmlns="" id="{91823B7E-60AA-4FCC-AEEB-FF53E684E57B}"/>
              </a:ext>
            </a:extLst>
          </p:cNvPr>
          <p:cNvPicPr>
            <a:picLocks noChangeAspect="1"/>
          </p:cNvPicPr>
          <p:nvPr/>
        </p:nvPicPr>
        <p:blipFill>
          <a:blip r:embed="rId2"/>
          <a:stretch>
            <a:fillRect/>
          </a:stretch>
        </p:blipFill>
        <p:spPr>
          <a:xfrm>
            <a:off x="1830256" y="4325748"/>
            <a:ext cx="7937588" cy="1049515"/>
          </a:xfrm>
          <a:prstGeom prst="rect">
            <a:avLst/>
          </a:prstGeom>
        </p:spPr>
      </p:pic>
      <p:cxnSp>
        <p:nvCxnSpPr>
          <p:cNvPr id="5" name="Straight Arrow Connector 4">
            <a:extLst>
              <a:ext uri="{FF2B5EF4-FFF2-40B4-BE49-F238E27FC236}">
                <a16:creationId xmlns:a16="http://schemas.microsoft.com/office/drawing/2014/main" xmlns="" id="{5B4F4D02-B749-44BB-906B-8E6858F8B151}"/>
              </a:ext>
            </a:extLst>
          </p:cNvPr>
          <p:cNvCxnSpPr>
            <a:cxnSpLocks/>
          </p:cNvCxnSpPr>
          <p:nvPr/>
        </p:nvCxnSpPr>
        <p:spPr>
          <a:xfrm flipV="1">
            <a:off x="5187297" y="4850504"/>
            <a:ext cx="680118" cy="7059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xmlns="" id="{07DF8282-1FA8-4035-B062-F6576C6E1DB0}"/>
              </a:ext>
            </a:extLst>
          </p:cNvPr>
          <p:cNvCxnSpPr>
            <a:cxnSpLocks/>
          </p:cNvCxnSpPr>
          <p:nvPr/>
        </p:nvCxnSpPr>
        <p:spPr>
          <a:xfrm flipH="1">
            <a:off x="4508881" y="4104034"/>
            <a:ext cx="558775" cy="6083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xmlns="" id="{69C4D07E-5BEF-4E2D-8277-D7BB4EE48333}"/>
              </a:ext>
            </a:extLst>
          </p:cNvPr>
          <p:cNvCxnSpPr>
            <a:cxnSpLocks/>
          </p:cNvCxnSpPr>
          <p:nvPr/>
        </p:nvCxnSpPr>
        <p:spPr>
          <a:xfrm flipH="1" flipV="1">
            <a:off x="7665312" y="5248168"/>
            <a:ext cx="188692" cy="3158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xmlns="" id="{52E8DBDB-46CB-485A-9336-64A9361EBB6C}"/>
              </a:ext>
            </a:extLst>
          </p:cNvPr>
          <p:cNvCxnSpPr>
            <a:cxnSpLocks/>
          </p:cNvCxnSpPr>
          <p:nvPr/>
        </p:nvCxnSpPr>
        <p:spPr>
          <a:xfrm flipH="1">
            <a:off x="7520869" y="4104034"/>
            <a:ext cx="486540" cy="3492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xmlns="" id="{B7E8078B-E8E4-48FD-9112-F595B3B67CAA}"/>
              </a:ext>
            </a:extLst>
          </p:cNvPr>
          <p:cNvSpPr txBox="1"/>
          <p:nvPr/>
        </p:nvSpPr>
        <p:spPr>
          <a:xfrm>
            <a:off x="3506101" y="5579928"/>
            <a:ext cx="2836751" cy="923330"/>
          </a:xfrm>
          <a:prstGeom prst="rect">
            <a:avLst/>
          </a:prstGeom>
          <a:noFill/>
        </p:spPr>
        <p:txBody>
          <a:bodyPr wrap="square" rtlCol="0">
            <a:spAutoFit/>
          </a:bodyPr>
          <a:lstStyle/>
          <a:p>
            <a:pPr>
              <a:lnSpc>
                <a:spcPct val="90000"/>
              </a:lnSpc>
            </a:pPr>
            <a:r>
              <a:rPr lang="en-CA" sz="2000" dirty="0">
                <a:latin typeface="Times New Roman" panose="02020603050405020304" pitchFamily="18" charset="0"/>
                <a:cs typeface="Times New Roman" panose="02020603050405020304" pitchFamily="18" charset="0"/>
              </a:rPr>
              <a:t>38 × 89 mm (minimum) wood studs, 400 o.c. (20 minutes)</a:t>
            </a:r>
          </a:p>
        </p:txBody>
      </p:sp>
      <p:sp>
        <p:nvSpPr>
          <p:cNvPr id="19" name="TextBox 18">
            <a:extLst>
              <a:ext uri="{FF2B5EF4-FFF2-40B4-BE49-F238E27FC236}">
                <a16:creationId xmlns:a16="http://schemas.microsoft.com/office/drawing/2014/main" xmlns="" id="{2E1A1A52-0961-463A-A20E-2D8F67D14184}"/>
              </a:ext>
            </a:extLst>
          </p:cNvPr>
          <p:cNvSpPr txBox="1"/>
          <p:nvPr/>
        </p:nvSpPr>
        <p:spPr>
          <a:xfrm>
            <a:off x="7333268" y="5585885"/>
            <a:ext cx="2687630" cy="923330"/>
          </a:xfrm>
          <a:prstGeom prst="rect">
            <a:avLst/>
          </a:prstGeom>
          <a:noFill/>
        </p:spPr>
        <p:txBody>
          <a:bodyPr wrap="square" rtlCol="0">
            <a:spAutoFit/>
          </a:bodyPr>
          <a:lstStyle/>
          <a:p>
            <a:pPr>
              <a:lnSpc>
                <a:spcPct val="90000"/>
              </a:lnSpc>
            </a:pPr>
            <a:r>
              <a:rPr lang="en-CA" sz="2000" dirty="0">
                <a:latin typeface="Times New Roman" panose="02020603050405020304" pitchFamily="18" charset="0"/>
                <a:cs typeface="Times New Roman" panose="02020603050405020304" pitchFamily="18" charset="0"/>
              </a:rPr>
              <a:t>7.5 mm exterior grade plywood &amp; wood shingle siding </a:t>
            </a:r>
          </a:p>
        </p:txBody>
      </p:sp>
      <p:sp>
        <p:nvSpPr>
          <p:cNvPr id="21" name="TextBox 20">
            <a:extLst>
              <a:ext uri="{FF2B5EF4-FFF2-40B4-BE49-F238E27FC236}">
                <a16:creationId xmlns:a16="http://schemas.microsoft.com/office/drawing/2014/main" xmlns="" id="{E40AD7EC-A336-4035-82AE-2E9F3F3C1779}"/>
              </a:ext>
            </a:extLst>
          </p:cNvPr>
          <p:cNvSpPr txBox="1"/>
          <p:nvPr/>
        </p:nvSpPr>
        <p:spPr>
          <a:xfrm>
            <a:off x="3498643" y="3225077"/>
            <a:ext cx="4188793" cy="923330"/>
          </a:xfrm>
          <a:prstGeom prst="rect">
            <a:avLst/>
          </a:prstGeom>
          <a:noFill/>
        </p:spPr>
        <p:txBody>
          <a:bodyPr wrap="square" rtlCol="0">
            <a:spAutoFit/>
          </a:bodyPr>
          <a:lstStyle/>
          <a:p>
            <a:pPr>
              <a:lnSpc>
                <a:spcPct val="90000"/>
              </a:lnSpc>
            </a:pPr>
            <a:r>
              <a:rPr lang="en-CA" sz="2000" dirty="0">
                <a:latin typeface="Times New Roman" panose="02020603050405020304" pitchFamily="18" charset="0"/>
                <a:cs typeface="Times New Roman" panose="02020603050405020304" pitchFamily="18" charset="0"/>
              </a:rPr>
              <a:t>Mineral fibre insulation, mass per unit area not less than 1.22 kg/m</a:t>
            </a:r>
            <a:r>
              <a:rPr lang="en-CA" sz="2000" baseline="30000" dirty="0">
                <a:latin typeface="Times New Roman" panose="02020603050405020304" pitchFamily="18" charset="0"/>
                <a:cs typeface="Times New Roman" panose="02020603050405020304" pitchFamily="18" charset="0"/>
              </a:rPr>
              <a:t>2</a:t>
            </a:r>
            <a:r>
              <a:rPr lang="en-CA" sz="2000" dirty="0">
                <a:latin typeface="Times New Roman" panose="02020603050405020304" pitchFamily="18" charset="0"/>
                <a:cs typeface="Times New Roman" panose="02020603050405020304" pitchFamily="18" charset="0"/>
              </a:rPr>
              <a:t> of wall surface (rock or slag 15 minutes)</a:t>
            </a:r>
          </a:p>
        </p:txBody>
      </p:sp>
      <p:sp>
        <p:nvSpPr>
          <p:cNvPr id="23" name="TextBox 22">
            <a:extLst>
              <a:ext uri="{FF2B5EF4-FFF2-40B4-BE49-F238E27FC236}">
                <a16:creationId xmlns:a16="http://schemas.microsoft.com/office/drawing/2014/main" xmlns="" id="{2D0FEC7C-B7E7-41C7-9E9D-E18F6E22527E}"/>
              </a:ext>
            </a:extLst>
          </p:cNvPr>
          <p:cNvSpPr txBox="1"/>
          <p:nvPr/>
        </p:nvSpPr>
        <p:spPr>
          <a:xfrm>
            <a:off x="7854004" y="3228520"/>
            <a:ext cx="2201290" cy="923330"/>
          </a:xfrm>
          <a:prstGeom prst="rect">
            <a:avLst/>
          </a:prstGeom>
          <a:noFill/>
        </p:spPr>
        <p:txBody>
          <a:bodyPr wrap="square" rtlCol="0">
            <a:spAutoFit/>
          </a:bodyPr>
          <a:lstStyle/>
          <a:p>
            <a:pPr>
              <a:lnSpc>
                <a:spcPct val="90000"/>
              </a:lnSpc>
            </a:pPr>
            <a:r>
              <a:rPr lang="en-CA" sz="2000" dirty="0">
                <a:latin typeface="Times New Roman" panose="02020603050405020304" pitchFamily="18" charset="0"/>
                <a:cs typeface="Times New Roman" panose="02020603050405020304" pitchFamily="18" charset="0"/>
              </a:rPr>
              <a:t>One layer 12.7 mm Type X gypsum board (25 minutes)</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18000"/>
            <a:ext cx="1397529" cy="540000"/>
          </a:xfrm>
          <a:prstGeom prst="rect">
            <a:avLst/>
          </a:prstGeom>
        </p:spPr>
      </p:pic>
      <p:sp>
        <p:nvSpPr>
          <p:cNvPr id="4" name="Rectangle 3"/>
          <p:cNvSpPr/>
          <p:nvPr/>
        </p:nvSpPr>
        <p:spPr>
          <a:xfrm>
            <a:off x="1914247" y="4104034"/>
            <a:ext cx="1838965" cy="369332"/>
          </a:xfrm>
          <a:prstGeom prst="rect">
            <a:avLst/>
          </a:prstGeom>
        </p:spPr>
        <p:txBody>
          <a:bodyPr wrap="none">
            <a:spAutoFit/>
          </a:bodyPr>
          <a:lstStyle/>
          <a:p>
            <a:r>
              <a:rPr lang="en-CA" dirty="0">
                <a:latin typeface="Times New Roman" panose="02020603050405020304" pitchFamily="18" charset="0"/>
                <a:cs typeface="Times New Roman" panose="02020603050405020304" pitchFamily="18" charset="0"/>
              </a:rPr>
              <a:t>Interior (fire side)</a:t>
            </a:r>
            <a:endParaRPr lang="en-CA" dirty="0"/>
          </a:p>
        </p:txBody>
      </p:sp>
      <p:sp>
        <p:nvSpPr>
          <p:cNvPr id="17" name="Rectangle 16"/>
          <p:cNvSpPr/>
          <p:nvPr/>
        </p:nvSpPr>
        <p:spPr>
          <a:xfrm>
            <a:off x="1914246" y="5210596"/>
            <a:ext cx="2569934" cy="369332"/>
          </a:xfrm>
          <a:prstGeom prst="rect">
            <a:avLst/>
          </a:prstGeom>
        </p:spPr>
        <p:txBody>
          <a:bodyPr wrap="none">
            <a:spAutoFit/>
          </a:bodyPr>
          <a:lstStyle/>
          <a:p>
            <a:r>
              <a:rPr lang="en-CA" dirty="0">
                <a:latin typeface="Times New Roman" panose="02020603050405020304" pitchFamily="18" charset="0"/>
                <a:cs typeface="Times New Roman" panose="02020603050405020304" pitchFamily="18" charset="0"/>
              </a:rPr>
              <a:t>Exterior (unexposed side)</a:t>
            </a:r>
            <a:endParaRPr lang="en-CA" dirty="0"/>
          </a:p>
        </p:txBody>
      </p:sp>
    </p:spTree>
    <p:extLst>
      <p:ext uri="{BB962C8B-B14F-4D97-AF65-F5344CB8AC3E}">
        <p14:creationId xmlns:p14="http://schemas.microsoft.com/office/powerpoint/2010/main" val="2955181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999" y="274836"/>
            <a:ext cx="11062720" cy="646331"/>
          </a:xfrm>
          <a:prstGeom prst="rect">
            <a:avLst/>
          </a:prstGeom>
        </p:spPr>
        <p:txBody>
          <a:bodyPr wrap="square">
            <a:spAutoFit/>
          </a:bodyPr>
          <a:lstStyle/>
          <a:p>
            <a:pPr lvl="0"/>
            <a:r>
              <a:rPr lang="en-CA" sz="3600" dirty="0">
                <a:solidFill>
                  <a:srgbClr val="002060"/>
                </a:solidFill>
                <a:latin typeface="Arial" panose="020B0604020202020204" pitchFamily="34" charset="0"/>
                <a:cs typeface="Arial" panose="020B0604020202020204" pitchFamily="34" charset="0"/>
              </a:rPr>
              <a:t>Example 2: Solution</a:t>
            </a:r>
            <a:endParaRPr lang="en-US" sz="3600" dirty="0">
              <a:solidFill>
                <a:srgbClr val="002060"/>
              </a:solidFill>
              <a:latin typeface="Arial" panose="020B0604020202020204" pitchFamily="34" charset="0"/>
              <a:cs typeface="Arial" panose="020B0604020202020204" pitchFamily="34" charset="0"/>
            </a:endParaRPr>
          </a:p>
        </p:txBody>
      </p:sp>
      <p:sp>
        <p:nvSpPr>
          <p:cNvPr id="7" name="Slide Number Placeholder 3"/>
          <p:cNvSpPr>
            <a:spLocks noGrp="1"/>
          </p:cNvSpPr>
          <p:nvPr>
            <p:ph type="sldNum" sz="quarter" idx="12"/>
          </p:nvPr>
        </p:nvSpPr>
        <p:spPr>
          <a:xfrm>
            <a:off x="11468558" y="6216815"/>
            <a:ext cx="610320" cy="528064"/>
          </a:xfrm>
        </p:spPr>
        <p:txBody>
          <a:bodyPr/>
          <a:lstStyle/>
          <a:p>
            <a:fld id="{79AA0B8D-5002-4A0E-8DCD-D60B08B37DCE}" type="slidenum">
              <a:rPr lang="en-CA" sz="3200" smtClean="0">
                <a:solidFill>
                  <a:schemeClr val="tx1"/>
                </a:solidFill>
              </a:rPr>
              <a:t>13</a:t>
            </a:fld>
            <a:endParaRPr lang="en-CA" sz="3200" dirty="0">
              <a:solidFill>
                <a:schemeClr val="tx1"/>
              </a:solidFill>
            </a:endParaRPr>
          </a:p>
        </p:txBody>
      </p:sp>
      <p:sp>
        <p:nvSpPr>
          <p:cNvPr id="9" name="Rectangle 8"/>
          <p:cNvSpPr/>
          <p:nvPr/>
        </p:nvSpPr>
        <p:spPr>
          <a:xfrm>
            <a:off x="408023" y="1360665"/>
            <a:ext cx="10253692" cy="400110"/>
          </a:xfrm>
          <a:prstGeom prst="rect">
            <a:avLst/>
          </a:prstGeom>
        </p:spPr>
        <p:txBody>
          <a:bodyPr wrap="square">
            <a:spAutoFit/>
          </a:bodyPr>
          <a:lstStyle/>
          <a:p>
            <a:pPr lvl="0">
              <a:spcBef>
                <a:spcPct val="20000"/>
              </a:spcBef>
              <a:defRPr/>
            </a:pPr>
            <a:r>
              <a:rPr lang="en-US" sz="2000" dirty="0">
                <a:latin typeface="Times New Roman" panose="02020603050405020304" pitchFamily="18" charset="0"/>
                <a:cs typeface="Times New Roman" panose="02020603050405020304" pitchFamily="18" charset="0"/>
              </a:rPr>
              <a:t>Table 10.5</a:t>
            </a:r>
            <a:r>
              <a:rPr lang="en-CA" sz="2000" dirty="0">
                <a:latin typeface="Times New Roman" panose="02020603050405020304" pitchFamily="18" charset="0"/>
                <a:cs typeface="Times New Roman" panose="02020603050405020304" pitchFamily="18" charset="0"/>
              </a:rPr>
              <a:t> Examples of time assigned for additional protection </a:t>
            </a:r>
            <a:endParaRPr lang="en-US" sz="2000" dirty="0">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xmlns="" id="{D3295162-5110-40A9-9A4D-23E454698205}"/>
              </a:ext>
            </a:extLst>
          </p:cNvPr>
          <p:cNvGraphicFramePr>
            <a:graphicFrameLocks noGrp="1"/>
          </p:cNvGraphicFramePr>
          <p:nvPr>
            <p:extLst>
              <p:ext uri="{D42A27DB-BD31-4B8C-83A1-F6EECF244321}">
                <p14:modId xmlns:p14="http://schemas.microsoft.com/office/powerpoint/2010/main" val="2509807498"/>
              </p:ext>
            </p:extLst>
          </p:nvPr>
        </p:nvGraphicFramePr>
        <p:xfrm>
          <a:off x="507383" y="1853678"/>
          <a:ext cx="11266335" cy="3931920"/>
        </p:xfrm>
        <a:graphic>
          <a:graphicData uri="http://schemas.openxmlformats.org/drawingml/2006/table">
            <a:tbl>
              <a:tblPr firstRow="1" bandRow="1">
                <a:tableStyleId>{5C22544A-7EE6-4342-B048-85BDC9FD1C3A}</a:tableStyleId>
              </a:tblPr>
              <a:tblGrid>
                <a:gridCol w="9724292">
                  <a:extLst>
                    <a:ext uri="{9D8B030D-6E8A-4147-A177-3AD203B41FA5}">
                      <a16:colId xmlns:a16="http://schemas.microsoft.com/office/drawing/2014/main" xmlns="" val="895045377"/>
                    </a:ext>
                  </a:extLst>
                </a:gridCol>
                <a:gridCol w="1542043">
                  <a:extLst>
                    <a:ext uri="{9D8B030D-6E8A-4147-A177-3AD203B41FA5}">
                      <a16:colId xmlns:a16="http://schemas.microsoft.com/office/drawing/2014/main" xmlns="" val="3957121235"/>
                    </a:ext>
                  </a:extLst>
                </a:gridCol>
              </a:tblGrid>
              <a:tr h="417358">
                <a:tc>
                  <a:txBody>
                    <a:bodyPr/>
                    <a:lstStyle/>
                    <a:p>
                      <a:r>
                        <a:rPr lang="en-CA" sz="1800" dirty="0">
                          <a:latin typeface="Times New Roman" panose="02020603050405020304" pitchFamily="18" charset="0"/>
                          <a:cs typeface="Times New Roman" panose="02020603050405020304" pitchFamily="18" charset="0"/>
                        </a:rPr>
                        <a:t>Description of Additional Protection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800" dirty="0">
                          <a:latin typeface="Times New Roman" panose="02020603050405020304" pitchFamily="18" charset="0"/>
                          <a:cs typeface="Times New Roman" panose="02020603050405020304" pitchFamily="18" charset="0"/>
                        </a:rPr>
                        <a:t>Time, minutes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017927845"/>
                  </a:ext>
                </a:extLst>
              </a:tr>
              <a:tr h="626859">
                <a:tc>
                  <a:txBody>
                    <a:bodyPr/>
                    <a:lstStyle/>
                    <a:p>
                      <a:r>
                        <a:rPr lang="en-CA" sz="1800" dirty="0">
                          <a:latin typeface="Times New Roman" panose="02020603050405020304" pitchFamily="18" charset="0"/>
                          <a:cs typeface="Times New Roman" panose="02020603050405020304" pitchFamily="18" charset="0"/>
                        </a:rPr>
                        <a:t>Add to the fire-resistance rating of wood stud walls, sheathed with gypsum board or lath and plaster, if the spaces between the studs are filled with preformed insulation of rock or slag fibres conforming to CAN/ULC-S702, </a:t>
                      </a:r>
                      <a:r>
                        <a:rPr lang="en-CA" sz="1800" i="1" dirty="0">
                          <a:latin typeface="Times New Roman" panose="02020603050405020304" pitchFamily="18" charset="0"/>
                          <a:cs typeface="Times New Roman" panose="02020603050405020304" pitchFamily="18" charset="0"/>
                        </a:rPr>
                        <a:t>Mineral Fibre Thermal Insulation for Building</a:t>
                      </a:r>
                      <a:r>
                        <a:rPr lang="en-CA" sz="1800" i="0" dirty="0">
                          <a:latin typeface="Times New Roman" panose="02020603050405020304" pitchFamily="18" charset="0"/>
                          <a:cs typeface="Times New Roman" panose="02020603050405020304" pitchFamily="18" charset="0"/>
                        </a:rPr>
                        <a:t>, and with a mass per unit area of not less than 1.22 kg/m</a:t>
                      </a:r>
                      <a:r>
                        <a:rPr lang="en-CA" sz="1800" i="0" baseline="30000" dirty="0">
                          <a:latin typeface="Times New Roman" panose="02020603050405020304" pitchFamily="18" charset="0"/>
                          <a:cs typeface="Times New Roman" panose="02020603050405020304" pitchFamily="18" charset="0"/>
                        </a:rPr>
                        <a:t>2</a:t>
                      </a:r>
                      <a:r>
                        <a:rPr lang="en-CA" sz="1800" i="0" baseline="0" dirty="0">
                          <a:latin typeface="Times New Roman" panose="02020603050405020304" pitchFamily="18" charset="0"/>
                          <a:cs typeface="Times New Roman" panose="02020603050405020304" pitchFamily="18" charset="0"/>
                        </a:rPr>
                        <a:t> of wall surface</a:t>
                      </a:r>
                      <a:endParaRPr lang="en-CA"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800" dirty="0">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670976528"/>
                  </a:ext>
                </a:extLst>
              </a:tr>
              <a:tr h="626859">
                <a:tc>
                  <a:txBody>
                    <a:bodyPr/>
                    <a:lstStyle/>
                    <a:p>
                      <a:r>
                        <a:rPr lang="en-CA" sz="1800" dirty="0">
                          <a:latin typeface="Times New Roman" panose="02020603050405020304" pitchFamily="18" charset="0"/>
                          <a:cs typeface="Times New Roman" panose="02020603050405020304" pitchFamily="18" charset="0"/>
                        </a:rPr>
                        <a:t>Add to the fire-resistance rating of non-loadbearing wood stud walls, sheathed with gypsum board or lath and plaster, if the spaces between the studs are filled with preformed insulation of glass fibres conforming to CAAN/ULC-S702, </a:t>
                      </a:r>
                      <a:r>
                        <a:rPr lang="en-CA" sz="1800" i="1" dirty="0">
                          <a:latin typeface="Times New Roman" panose="02020603050405020304" pitchFamily="18" charset="0"/>
                          <a:cs typeface="Times New Roman" panose="02020603050405020304" pitchFamily="18" charset="0"/>
                        </a:rPr>
                        <a:t>Mineral Fibre Thermal Insulation for Building</a:t>
                      </a:r>
                      <a:r>
                        <a:rPr lang="en-CA" sz="1800" i="0" dirty="0">
                          <a:latin typeface="Times New Roman" panose="02020603050405020304" pitchFamily="18" charset="0"/>
                          <a:cs typeface="Times New Roman" panose="02020603050405020304" pitchFamily="18" charset="0"/>
                        </a:rPr>
                        <a:t>, and with a mass per unit area of not less than 0.6 kg/m</a:t>
                      </a:r>
                      <a:r>
                        <a:rPr lang="en-CA" sz="1800" i="0" baseline="30000" dirty="0">
                          <a:latin typeface="Times New Roman" panose="02020603050405020304" pitchFamily="18" charset="0"/>
                          <a:cs typeface="Times New Roman" panose="02020603050405020304" pitchFamily="18" charset="0"/>
                        </a:rPr>
                        <a:t>2</a:t>
                      </a:r>
                      <a:r>
                        <a:rPr lang="en-CA" sz="1800" i="0" baseline="0" dirty="0">
                          <a:latin typeface="Times New Roman" panose="02020603050405020304" pitchFamily="18" charset="0"/>
                          <a:cs typeface="Times New Roman" panose="02020603050405020304" pitchFamily="18" charset="0"/>
                        </a:rPr>
                        <a:t> of wall surface</a:t>
                      </a:r>
                      <a:endParaRPr lang="en-CA"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800" dirty="0">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874765141"/>
                  </a:ext>
                </a:extLst>
              </a:tr>
              <a:tr h="626859">
                <a:tc>
                  <a:txBody>
                    <a:bodyPr/>
                    <a:lstStyle/>
                    <a:p>
                      <a:r>
                        <a:rPr lang="en-CA" sz="1800" dirty="0">
                          <a:latin typeface="Times New Roman" panose="02020603050405020304" pitchFamily="18" charset="0"/>
                          <a:cs typeface="Times New Roman" panose="02020603050405020304" pitchFamily="18" charset="0"/>
                        </a:rPr>
                        <a:t>Add to the fire-resistance rating of loadbearing wood stud walls sheathed with gypsum board if the spaces between the studs are filled with insulation of cellulose fibres conforming to CAN/ULC-S703, </a:t>
                      </a:r>
                      <a:r>
                        <a:rPr lang="en-CA" sz="1800" i="1" dirty="0">
                          <a:latin typeface="Times New Roman" panose="02020603050405020304" pitchFamily="18" charset="0"/>
                          <a:cs typeface="Times New Roman" panose="02020603050405020304" pitchFamily="18" charset="0"/>
                        </a:rPr>
                        <a:t>Cellulose Fibre Insulation (CFI) for Buildings</a:t>
                      </a:r>
                      <a:r>
                        <a:rPr lang="en-CA" sz="1800" i="0" dirty="0">
                          <a:latin typeface="Times New Roman" panose="02020603050405020304" pitchFamily="18" charset="0"/>
                          <a:cs typeface="Times New Roman" panose="02020603050405020304" pitchFamily="18" charset="0"/>
                        </a:rPr>
                        <a:t>, and having a density of not less than 50 kg/m</a:t>
                      </a:r>
                      <a:r>
                        <a:rPr lang="en-CA" sz="1800" i="0" baseline="30000" dirty="0">
                          <a:latin typeface="Times New Roman" panose="02020603050405020304" pitchFamily="18" charset="0"/>
                          <a:cs typeface="Times New Roman" panose="02020603050405020304" pitchFamily="18" charset="0"/>
                        </a:rPr>
                        <a:t>3</a:t>
                      </a:r>
                      <a:endParaRPr lang="en-CA"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800" dirty="0">
                          <a:latin typeface="Times New Roman" panose="02020603050405020304" pitchFamily="18" charset="0"/>
                          <a:cs typeface="Times New Roman" panose="02020603050405020304" pitchFamily="18"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4198756106"/>
                  </a:ext>
                </a:extLst>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18000"/>
            <a:ext cx="1397529" cy="540000"/>
          </a:xfrm>
          <a:prstGeom prst="rect">
            <a:avLst/>
          </a:prstGeom>
        </p:spPr>
      </p:pic>
    </p:spTree>
    <p:extLst>
      <p:ext uri="{BB962C8B-B14F-4D97-AF65-F5344CB8AC3E}">
        <p14:creationId xmlns:p14="http://schemas.microsoft.com/office/powerpoint/2010/main" val="3185514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0000" y="360000"/>
            <a:ext cx="11062720" cy="646331"/>
          </a:xfrm>
          <a:prstGeom prst="rect">
            <a:avLst/>
          </a:prstGeom>
        </p:spPr>
        <p:txBody>
          <a:bodyPr wrap="square">
            <a:spAutoFit/>
          </a:bodyPr>
          <a:lstStyle/>
          <a:p>
            <a:pPr lvl="0"/>
            <a:r>
              <a:rPr lang="en-CA" sz="3600" dirty="0">
                <a:solidFill>
                  <a:srgbClr val="002060"/>
                </a:solidFill>
                <a:latin typeface="Arial" panose="020B0604020202020204" pitchFamily="34" charset="0"/>
                <a:cs typeface="Arial" panose="020B0604020202020204" pitchFamily="34" charset="0"/>
              </a:rPr>
              <a:t>Example 2 – Solution </a:t>
            </a:r>
            <a:endParaRPr lang="en-US" sz="3600" dirty="0">
              <a:solidFill>
                <a:srgbClr val="002060"/>
              </a:solidFill>
              <a:latin typeface="Arial" panose="020B0604020202020204" pitchFamily="34" charset="0"/>
              <a:cs typeface="Arial" panose="020B0604020202020204" pitchFamily="34" charset="0"/>
            </a:endParaRPr>
          </a:p>
        </p:txBody>
      </p:sp>
      <p:sp>
        <p:nvSpPr>
          <p:cNvPr id="7" name="Slide Number Placeholder 3"/>
          <p:cNvSpPr>
            <a:spLocks noGrp="1"/>
          </p:cNvSpPr>
          <p:nvPr>
            <p:ph type="sldNum" sz="quarter" idx="12"/>
          </p:nvPr>
        </p:nvSpPr>
        <p:spPr>
          <a:xfrm>
            <a:off x="11468558" y="6216815"/>
            <a:ext cx="610320" cy="528064"/>
          </a:xfrm>
        </p:spPr>
        <p:txBody>
          <a:bodyPr/>
          <a:lstStyle/>
          <a:p>
            <a:fld id="{79AA0B8D-5002-4A0E-8DCD-D60B08B37DCE}" type="slidenum">
              <a:rPr lang="en-CA" sz="3200" smtClean="0">
                <a:solidFill>
                  <a:schemeClr val="tx1"/>
                </a:solidFill>
              </a:rPr>
              <a:t>14</a:t>
            </a:fld>
            <a:endParaRPr lang="en-CA" sz="3200" dirty="0">
              <a:solidFill>
                <a:schemeClr val="tx1"/>
              </a:solidFill>
            </a:endParaRPr>
          </a:p>
        </p:txBody>
      </p:sp>
      <p:sp>
        <p:nvSpPr>
          <p:cNvPr id="9" name="Rectangle 8"/>
          <p:cNvSpPr/>
          <p:nvPr/>
        </p:nvSpPr>
        <p:spPr>
          <a:xfrm>
            <a:off x="540000" y="1134415"/>
            <a:ext cx="10253692" cy="3564053"/>
          </a:xfrm>
          <a:prstGeom prst="rect">
            <a:avLst/>
          </a:prstGeom>
        </p:spPr>
        <p:txBody>
          <a:bodyPr wrap="square">
            <a:spAutoFit/>
          </a:bodyPr>
          <a:lstStyle/>
          <a:p>
            <a:pPr marL="457200" lvl="0" indent="-457200">
              <a:spcBef>
                <a:spcPct val="20000"/>
              </a:spcBef>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From Table 10.2a:</a:t>
            </a:r>
          </a:p>
          <a:p>
            <a:pPr marL="914400" lvl="1" indent="-457200">
              <a:spcBef>
                <a:spcPct val="20000"/>
              </a:spcBef>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Time assigned to 12.7 mm Type X GB 		25</a:t>
            </a:r>
          </a:p>
          <a:p>
            <a:pPr marL="457200" indent="-457200">
              <a:spcBef>
                <a:spcPct val="20000"/>
              </a:spcBef>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From Table 10.5:</a:t>
            </a:r>
          </a:p>
          <a:p>
            <a:pPr marL="914400" lvl="1" indent="-457200">
              <a:spcBef>
                <a:spcPct val="20000"/>
              </a:spcBef>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Time assigned to mineral fiber insulation 		15</a:t>
            </a:r>
          </a:p>
          <a:p>
            <a:pPr marL="457200" indent="-457200">
              <a:spcBef>
                <a:spcPct val="20000"/>
              </a:spcBef>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From Table 10.3:</a:t>
            </a:r>
          </a:p>
          <a:p>
            <a:pPr marL="914400" lvl="1" indent="-457200">
              <a:spcBef>
                <a:spcPct val="20000"/>
              </a:spcBef>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Time assigned to wood studs at 400 mm o.c. 	20</a:t>
            </a:r>
          </a:p>
          <a:p>
            <a:pPr marL="457200" indent="-457200">
              <a:spcBef>
                <a:spcPct val="20000"/>
              </a:spcBef>
              <a:buFont typeface="Wingdings" panose="05000000000000000000" pitchFamily="2" charset="2"/>
              <a:buChar char="§"/>
              <a:defRPr/>
            </a:pPr>
            <a:r>
              <a:rPr lang="en-US" sz="2400" b="1" dirty="0">
                <a:latin typeface="Times New Roman" panose="02020603050405020304" pitchFamily="18" charset="0"/>
                <a:cs typeface="Times New Roman" panose="02020603050405020304" pitchFamily="18" charset="0"/>
              </a:rPr>
              <a:t>Fire-resistance rating of exterior wall:			60 minutes</a:t>
            </a:r>
          </a:p>
          <a:p>
            <a:pPr marL="457200" indent="-457200">
              <a:spcBef>
                <a:spcPct val="20000"/>
              </a:spcBef>
              <a:buFont typeface="Wingdings" panose="05000000000000000000" pitchFamily="2" charset="2"/>
              <a:buChar char="§"/>
              <a:defRPr/>
            </a:pPr>
            <a:endParaRPr lang="en-US" sz="2400"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xmlns="" id="{3A3030DF-CF63-4FB4-9A71-818E28EA5817}"/>
              </a:ext>
            </a:extLst>
          </p:cNvPr>
          <p:cNvCxnSpPr/>
          <p:nvPr/>
        </p:nvCxnSpPr>
        <p:spPr>
          <a:xfrm>
            <a:off x="7728438" y="3807722"/>
            <a:ext cx="1881554" cy="0"/>
          </a:xfrm>
          <a:prstGeom prst="line">
            <a:avLst/>
          </a:prstGeom>
        </p:spPr>
        <p:style>
          <a:lnRef idx="1">
            <a:schemeClr val="dk1"/>
          </a:lnRef>
          <a:fillRef idx="0">
            <a:schemeClr val="dk1"/>
          </a:fillRef>
          <a:effectRef idx="0">
            <a:schemeClr val="dk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18000"/>
            <a:ext cx="1397529" cy="540000"/>
          </a:xfrm>
          <a:prstGeom prst="rect">
            <a:avLst/>
          </a:prstGeom>
        </p:spPr>
      </p:pic>
    </p:spTree>
    <p:extLst>
      <p:ext uri="{BB962C8B-B14F-4D97-AF65-F5344CB8AC3E}">
        <p14:creationId xmlns:p14="http://schemas.microsoft.com/office/powerpoint/2010/main" val="29003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800" dirty="0">
                <a:solidFill>
                  <a:srgbClr val="002060"/>
                </a:solidFill>
                <a:latin typeface="Arial" panose="020B0604020202020204" pitchFamily="34" charset="0"/>
                <a:cs typeface="Arial" panose="020B0604020202020204" pitchFamily="34" charset="0"/>
              </a:rPr>
              <a:t>10.3 Mass Timber</a:t>
            </a:r>
            <a:br>
              <a:rPr lang="en-CA" sz="4800" dirty="0">
                <a:solidFill>
                  <a:srgbClr val="002060"/>
                </a:solidFill>
                <a:latin typeface="Arial" panose="020B0604020202020204" pitchFamily="34" charset="0"/>
                <a:cs typeface="Arial" panose="020B0604020202020204" pitchFamily="34" charset="0"/>
              </a:rPr>
            </a:br>
            <a:endParaRPr lang="en-CA" sz="4800" dirty="0">
              <a:solidFill>
                <a:srgbClr val="002060"/>
              </a:solidFill>
              <a:latin typeface="Arial" panose="020B0604020202020204" pitchFamily="34" charset="0"/>
              <a:cs typeface="Arial" panose="020B0604020202020204" pitchFamily="34" charset="0"/>
            </a:endParaRPr>
          </a:p>
        </p:txBody>
      </p:sp>
      <p:sp>
        <p:nvSpPr>
          <p:cNvPr id="5" name="Slide Number Placeholder 3"/>
          <p:cNvSpPr>
            <a:spLocks noGrp="1"/>
          </p:cNvSpPr>
          <p:nvPr>
            <p:ph type="sldNum" sz="quarter" idx="12"/>
          </p:nvPr>
        </p:nvSpPr>
        <p:spPr>
          <a:xfrm>
            <a:off x="11468558" y="6216815"/>
            <a:ext cx="610320" cy="528064"/>
          </a:xfrm>
        </p:spPr>
        <p:txBody>
          <a:bodyPr/>
          <a:lstStyle/>
          <a:p>
            <a:fld id="{79AA0B8D-5002-4A0E-8DCD-D60B08B37DCE}" type="slidenum">
              <a:rPr lang="en-CA" sz="3200" smtClean="0">
                <a:solidFill>
                  <a:schemeClr val="tx1"/>
                </a:solidFill>
              </a:rPr>
              <a:t>15</a:t>
            </a:fld>
            <a:endParaRPr lang="en-CA" sz="3200"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18000"/>
            <a:ext cx="1397529" cy="540000"/>
          </a:xfrm>
          <a:prstGeom prst="rect">
            <a:avLst/>
          </a:prstGeom>
        </p:spPr>
      </p:pic>
    </p:spTree>
    <p:extLst>
      <p:ext uri="{BB962C8B-B14F-4D97-AF65-F5344CB8AC3E}">
        <p14:creationId xmlns:p14="http://schemas.microsoft.com/office/powerpoint/2010/main" val="592742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0000" y="360000"/>
            <a:ext cx="11062720" cy="646331"/>
          </a:xfrm>
          <a:prstGeom prst="rect">
            <a:avLst/>
          </a:prstGeom>
        </p:spPr>
        <p:txBody>
          <a:bodyPr wrap="square">
            <a:spAutoFit/>
          </a:bodyPr>
          <a:lstStyle/>
          <a:p>
            <a:pPr lvl="0"/>
            <a:r>
              <a:rPr lang="en-CA" sz="3600" dirty="0">
                <a:solidFill>
                  <a:srgbClr val="002060"/>
                </a:solidFill>
                <a:latin typeface="Arial" panose="020B0604020202020204" pitchFamily="34" charset="0"/>
                <a:cs typeface="Arial" panose="020B0604020202020204" pitchFamily="34" charset="0"/>
              </a:rPr>
              <a:t>1) Mass timber </a:t>
            </a:r>
            <a:endParaRPr lang="en-US" sz="3600" dirty="0">
              <a:solidFill>
                <a:srgbClr val="002060"/>
              </a:solidFill>
              <a:latin typeface="Arial" panose="020B0604020202020204" pitchFamily="34" charset="0"/>
              <a:cs typeface="Arial" panose="020B0604020202020204" pitchFamily="34" charset="0"/>
            </a:endParaRPr>
          </a:p>
        </p:txBody>
      </p:sp>
      <p:sp>
        <p:nvSpPr>
          <p:cNvPr id="7" name="Slide Number Placeholder 3"/>
          <p:cNvSpPr>
            <a:spLocks noGrp="1"/>
          </p:cNvSpPr>
          <p:nvPr>
            <p:ph type="sldNum" sz="quarter" idx="12"/>
          </p:nvPr>
        </p:nvSpPr>
        <p:spPr>
          <a:xfrm>
            <a:off x="11468558" y="6216815"/>
            <a:ext cx="610320" cy="528064"/>
          </a:xfrm>
        </p:spPr>
        <p:txBody>
          <a:bodyPr/>
          <a:lstStyle/>
          <a:p>
            <a:fld id="{79AA0B8D-5002-4A0E-8DCD-D60B08B37DCE}" type="slidenum">
              <a:rPr lang="en-CA" sz="3200" smtClean="0">
                <a:solidFill>
                  <a:schemeClr val="tx1"/>
                </a:solidFill>
              </a:rPr>
              <a:t>16</a:t>
            </a:fld>
            <a:endParaRPr lang="en-CA" sz="3200" dirty="0">
              <a:solidFill>
                <a:schemeClr val="tx1"/>
              </a:solidFill>
            </a:endParaRPr>
          </a:p>
        </p:txBody>
      </p:sp>
      <p:sp>
        <p:nvSpPr>
          <p:cNvPr id="9" name="Rectangle 8"/>
          <p:cNvSpPr/>
          <p:nvPr/>
        </p:nvSpPr>
        <p:spPr>
          <a:xfrm>
            <a:off x="539999" y="1152000"/>
            <a:ext cx="10253692" cy="2591479"/>
          </a:xfrm>
          <a:prstGeom prst="rect">
            <a:avLst/>
          </a:prstGeom>
        </p:spPr>
        <p:txBody>
          <a:bodyPr wrap="square">
            <a:spAutoFit/>
          </a:bodyPr>
          <a:lstStyle/>
          <a:p>
            <a:pPr marL="457200" lvl="0" indent="-457200">
              <a:spcBef>
                <a:spcPct val="20000"/>
              </a:spcBef>
              <a:buFont typeface="Wingdings" panose="05000000000000000000" pitchFamily="2" charset="2"/>
              <a:buChar char="§"/>
              <a:defRPr/>
            </a:pPr>
            <a:r>
              <a:rPr lang="en-US" sz="2800" dirty="0">
                <a:latin typeface="Times New Roman" panose="02020603050405020304" pitchFamily="18" charset="0"/>
                <a:cs typeface="Times New Roman" panose="02020603050405020304" pitchFamily="18" charset="0"/>
              </a:rPr>
              <a:t>Large-cross-sectioned solid-sawn beams and columns</a:t>
            </a:r>
          </a:p>
          <a:p>
            <a:pPr marL="457200" lvl="0" indent="-457200">
              <a:spcBef>
                <a:spcPct val="20000"/>
              </a:spcBef>
              <a:buFont typeface="Wingdings" panose="05000000000000000000" pitchFamily="2" charset="2"/>
              <a:buChar char="§"/>
              <a:defRPr/>
            </a:pPr>
            <a:r>
              <a:rPr lang="en-US" sz="2800" dirty="0">
                <a:latin typeface="Times New Roman" panose="02020603050405020304" pitchFamily="18" charset="0"/>
                <a:cs typeface="Times New Roman" panose="02020603050405020304" pitchFamily="18" charset="0"/>
              </a:rPr>
              <a:t>Glued laminated timber (glulam)</a:t>
            </a:r>
          </a:p>
          <a:p>
            <a:pPr marL="457200" lvl="0" indent="-457200">
              <a:spcBef>
                <a:spcPct val="20000"/>
              </a:spcBef>
              <a:buFont typeface="Wingdings" panose="05000000000000000000" pitchFamily="2" charset="2"/>
              <a:buChar char="§"/>
              <a:defRPr/>
            </a:pPr>
            <a:r>
              <a:rPr lang="en-US" sz="2800" dirty="0">
                <a:latin typeface="Times New Roman" panose="02020603050405020304" pitchFamily="18" charset="0"/>
                <a:cs typeface="Times New Roman" panose="02020603050405020304" pitchFamily="18" charset="0"/>
              </a:rPr>
              <a:t>Structural composite lumber (SCL)</a:t>
            </a:r>
          </a:p>
          <a:p>
            <a:pPr marL="457200" lvl="0" indent="-457200">
              <a:spcBef>
                <a:spcPct val="20000"/>
              </a:spcBef>
              <a:buFont typeface="Wingdings" panose="05000000000000000000" pitchFamily="2" charset="2"/>
              <a:buChar char="§"/>
              <a:defRPr/>
            </a:pPr>
            <a:r>
              <a:rPr lang="en-US" sz="2800" dirty="0">
                <a:latin typeface="Times New Roman" panose="02020603050405020304" pitchFamily="18" charset="0"/>
                <a:cs typeface="Times New Roman" panose="02020603050405020304" pitchFamily="18" charset="0"/>
              </a:rPr>
              <a:t>Built-up solid wood walls, floors and roofs</a:t>
            </a:r>
          </a:p>
          <a:p>
            <a:pPr marL="457200" lvl="0" indent="-457200">
              <a:spcBef>
                <a:spcPct val="20000"/>
              </a:spcBef>
              <a:buFont typeface="Wingdings" panose="05000000000000000000" pitchFamily="2" charset="2"/>
              <a:buChar char="§"/>
              <a:defRPr/>
            </a:pPr>
            <a:r>
              <a:rPr lang="en-US" sz="2800" dirty="0">
                <a:latin typeface="Times New Roman" panose="02020603050405020304" pitchFamily="18" charset="0"/>
                <a:cs typeface="Times New Roman" panose="02020603050405020304" pitchFamily="18" charset="0"/>
              </a:rPr>
              <a:t>Cross-laminated timber (CLT)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18000"/>
            <a:ext cx="1397529" cy="540000"/>
          </a:xfrm>
          <a:prstGeom prst="rect">
            <a:avLst/>
          </a:prstGeom>
        </p:spPr>
      </p:pic>
    </p:spTree>
    <p:extLst>
      <p:ext uri="{BB962C8B-B14F-4D97-AF65-F5344CB8AC3E}">
        <p14:creationId xmlns:p14="http://schemas.microsoft.com/office/powerpoint/2010/main" val="1213682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999" y="254492"/>
            <a:ext cx="11062720" cy="1077218"/>
          </a:xfrm>
          <a:prstGeom prst="rect">
            <a:avLst/>
          </a:prstGeom>
        </p:spPr>
        <p:txBody>
          <a:bodyPr wrap="square">
            <a:spAutoFit/>
          </a:bodyPr>
          <a:lstStyle/>
          <a:p>
            <a:pPr lvl="0"/>
            <a:r>
              <a:rPr lang="en-CA" sz="3200" dirty="0">
                <a:solidFill>
                  <a:srgbClr val="002060"/>
                </a:solidFill>
                <a:latin typeface="Arial" panose="020B0604020202020204" pitchFamily="34" charset="0"/>
                <a:cs typeface="Arial" panose="020B0604020202020204" pitchFamily="34" charset="0"/>
              </a:rPr>
              <a:t>2) </a:t>
            </a:r>
            <a:r>
              <a:rPr lang="en-US" sz="3200" dirty="0">
                <a:solidFill>
                  <a:srgbClr val="002060"/>
                </a:solidFill>
                <a:latin typeface="Arial" panose="020B0604020202020204" pitchFamily="34" charset="0"/>
                <a:cs typeface="Arial" panose="020B0604020202020204" pitchFamily="34" charset="0"/>
              </a:rPr>
              <a:t>NBCC Division B, Appendix </a:t>
            </a:r>
            <a:r>
              <a:rPr lang="en-US" sz="3200" u="sng" dirty="0">
                <a:solidFill>
                  <a:srgbClr val="002060"/>
                </a:solidFill>
                <a:latin typeface="Arial" panose="020B0604020202020204" pitchFamily="34" charset="0"/>
                <a:cs typeface="Arial" panose="020B0604020202020204" pitchFamily="34" charset="0"/>
              </a:rPr>
              <a:t>D-2.11</a:t>
            </a:r>
            <a:r>
              <a:rPr lang="en-US" sz="3200" dirty="0">
                <a:solidFill>
                  <a:srgbClr val="002060"/>
                </a:solidFill>
                <a:latin typeface="Arial" panose="020B0604020202020204" pitchFamily="34" charset="0"/>
                <a:cs typeface="Arial" panose="020B0604020202020204" pitchFamily="34" charset="0"/>
              </a:rPr>
              <a:t> Method for Glulam Beams and Column</a:t>
            </a:r>
          </a:p>
        </p:txBody>
      </p:sp>
      <p:sp>
        <p:nvSpPr>
          <p:cNvPr id="7" name="Slide Number Placeholder 3"/>
          <p:cNvSpPr>
            <a:spLocks noGrp="1"/>
          </p:cNvSpPr>
          <p:nvPr>
            <p:ph type="sldNum" sz="quarter" idx="12"/>
          </p:nvPr>
        </p:nvSpPr>
        <p:spPr>
          <a:xfrm>
            <a:off x="11468558" y="6216815"/>
            <a:ext cx="610320" cy="528064"/>
          </a:xfrm>
        </p:spPr>
        <p:txBody>
          <a:bodyPr/>
          <a:lstStyle/>
          <a:p>
            <a:fld id="{79AA0B8D-5002-4A0E-8DCD-D60B08B37DCE}" type="slidenum">
              <a:rPr lang="en-CA" sz="3200" smtClean="0">
                <a:solidFill>
                  <a:schemeClr val="tx1"/>
                </a:solidFill>
              </a:rPr>
              <a:t>17</a:t>
            </a:fld>
            <a:endParaRPr lang="en-CA" sz="3200" dirty="0">
              <a:solidFill>
                <a:schemeClr val="tx1"/>
              </a:solidFill>
            </a:endParaRPr>
          </a:p>
        </p:txBody>
      </p:sp>
      <mc:AlternateContent xmlns:mc="http://schemas.openxmlformats.org/markup-compatibility/2006" xmlns:a14="http://schemas.microsoft.com/office/drawing/2010/main">
        <mc:Choice Requires="a14">
          <p:sp>
            <p:nvSpPr>
              <p:cNvPr id="9" name="Rectangle 8"/>
              <p:cNvSpPr/>
              <p:nvPr/>
            </p:nvSpPr>
            <p:spPr>
              <a:xfrm>
                <a:off x="698763" y="1331710"/>
                <a:ext cx="9614161" cy="3101875"/>
              </a:xfrm>
              <a:prstGeom prst="rect">
                <a:avLst/>
              </a:prstGeom>
            </p:spPr>
            <p:txBody>
              <a:bodyPr wrap="square">
                <a:spAutoFit/>
              </a:bodyPr>
              <a:lstStyle/>
              <a:p>
                <a:pPr marL="457200" lvl="0" indent="-457200">
                  <a:spcBef>
                    <a:spcPct val="20000"/>
                  </a:spcBef>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Method of calculation (refer to D-2.11.2)</a:t>
                </a:r>
              </a:p>
              <a:p>
                <a:pPr lvl="0">
                  <a:spcBef>
                    <a:spcPct val="20000"/>
                  </a:spcBef>
                  <a:defRPr/>
                </a:pPr>
                <a:r>
                  <a:rPr lang="en-CA" sz="2400" b="0" dirty="0">
                    <a:cs typeface="Times New Roman" panose="02020603050405020304" pitchFamily="18" charset="0"/>
                  </a:rPr>
                  <a:t>	</a:t>
                </a:r>
                <a14:m>
                  <m:oMath xmlns:m="http://schemas.openxmlformats.org/officeDocument/2006/math">
                    <m:r>
                      <a:rPr lang="en-CA" sz="2400" b="0" i="1" smtClean="0">
                        <a:latin typeface="Cambria Math" panose="02040503050406030204" pitchFamily="18" charset="0"/>
                        <a:cs typeface="Times New Roman" panose="02020603050405020304" pitchFamily="18" charset="0"/>
                      </a:rPr>
                      <m:t>𝐹𝑅𝑅</m:t>
                    </m:r>
                    <m:r>
                      <a:rPr lang="en-CA" sz="2400" b="0" i="1" smtClean="0">
                        <a:latin typeface="Cambria Math" panose="02040503050406030204" pitchFamily="18" charset="0"/>
                        <a:cs typeface="Times New Roman" panose="02020603050405020304" pitchFamily="18" charset="0"/>
                      </a:rPr>
                      <m:t>=0.1</m:t>
                    </m:r>
                    <m:r>
                      <a:rPr lang="en-CA" sz="2400" b="0" i="1" smtClean="0">
                        <a:latin typeface="Cambria Math" panose="02040503050406030204" pitchFamily="18" charset="0"/>
                        <a:cs typeface="Times New Roman" panose="02020603050405020304" pitchFamily="18" charset="0"/>
                      </a:rPr>
                      <m:t>𝑓𝐵</m:t>
                    </m:r>
                    <m:d>
                      <m:dPr>
                        <m:begChr m:val="["/>
                        <m:endChr m:val="]"/>
                        <m:ctrlPr>
                          <a:rPr lang="en-CA" sz="2400" b="0" i="1" smtClean="0">
                            <a:latin typeface="Cambria Math"/>
                            <a:cs typeface="Times New Roman" panose="02020603050405020304" pitchFamily="18" charset="0"/>
                          </a:rPr>
                        </m:ctrlPr>
                      </m:dPr>
                      <m:e>
                        <m:r>
                          <a:rPr lang="en-CA" sz="2400" b="0" i="1" smtClean="0">
                            <a:latin typeface="Cambria Math" panose="02040503050406030204" pitchFamily="18" charset="0"/>
                            <a:cs typeface="Times New Roman" panose="02020603050405020304" pitchFamily="18" charset="0"/>
                          </a:rPr>
                          <m:t>4−</m:t>
                        </m:r>
                        <m:f>
                          <m:fPr>
                            <m:ctrlPr>
                              <a:rPr lang="en-CA" sz="2400" b="0" i="1" smtClean="0">
                                <a:latin typeface="Cambria Math"/>
                                <a:cs typeface="Times New Roman" panose="02020603050405020304" pitchFamily="18" charset="0"/>
                              </a:rPr>
                            </m:ctrlPr>
                          </m:fPr>
                          <m:num>
                            <m:r>
                              <a:rPr lang="en-CA" sz="2400" b="0" i="1" smtClean="0">
                                <a:latin typeface="Cambria Math" panose="02040503050406030204" pitchFamily="18" charset="0"/>
                                <a:cs typeface="Times New Roman" panose="02020603050405020304" pitchFamily="18" charset="0"/>
                              </a:rPr>
                              <m:t>2</m:t>
                            </m:r>
                            <m:r>
                              <a:rPr lang="en-CA" sz="2400" b="0" i="1" smtClean="0">
                                <a:latin typeface="Cambria Math" panose="02040503050406030204" pitchFamily="18" charset="0"/>
                                <a:cs typeface="Times New Roman" panose="02020603050405020304" pitchFamily="18" charset="0"/>
                              </a:rPr>
                              <m:t>𝐵</m:t>
                            </m:r>
                          </m:num>
                          <m:den>
                            <m:r>
                              <a:rPr lang="en-CA" sz="2400" b="0" i="1" smtClean="0">
                                <a:latin typeface="Cambria Math" panose="02040503050406030204" pitchFamily="18" charset="0"/>
                                <a:cs typeface="Times New Roman" panose="02020603050405020304" pitchFamily="18" charset="0"/>
                              </a:rPr>
                              <m:t>𝐷</m:t>
                            </m:r>
                          </m:den>
                        </m:f>
                      </m:e>
                    </m:d>
                  </m:oMath>
                </a14:m>
                <a:r>
                  <a:rPr lang="en-US" sz="2400" dirty="0">
                    <a:latin typeface="Times New Roman" panose="02020603050405020304" pitchFamily="18" charset="0"/>
                    <a:cs typeface="Times New Roman" panose="02020603050405020304" pitchFamily="18" charset="0"/>
                  </a:rPr>
                  <a:t>	for beams exposed to fire on 4 sides</a:t>
                </a:r>
              </a:p>
              <a:p>
                <a:pPr lvl="0">
                  <a:spcBef>
                    <a:spcPct val="20000"/>
                  </a:spcBef>
                  <a:defRPr/>
                </a:pPr>
                <a:r>
                  <a:rPr lang="en-CA" sz="2400" b="0" dirty="0">
                    <a:cs typeface="Times New Roman" panose="02020603050405020304" pitchFamily="18" charset="0"/>
                  </a:rPr>
                  <a:t>	</a:t>
                </a:r>
                <a14:m>
                  <m:oMath xmlns:m="http://schemas.openxmlformats.org/officeDocument/2006/math">
                    <m:r>
                      <a:rPr lang="en-CA" sz="2400" b="0" i="1" smtClean="0">
                        <a:latin typeface="Cambria Math" panose="02040503050406030204" pitchFamily="18" charset="0"/>
                        <a:cs typeface="Times New Roman" panose="02020603050405020304" pitchFamily="18" charset="0"/>
                      </a:rPr>
                      <m:t>𝐹𝑅𝑅</m:t>
                    </m:r>
                    <m:r>
                      <a:rPr lang="en-CA" sz="2400" b="0" i="1" smtClean="0">
                        <a:latin typeface="Cambria Math" panose="02040503050406030204" pitchFamily="18" charset="0"/>
                        <a:cs typeface="Times New Roman" panose="02020603050405020304" pitchFamily="18" charset="0"/>
                      </a:rPr>
                      <m:t>=0.1</m:t>
                    </m:r>
                    <m:r>
                      <a:rPr lang="en-CA" sz="2400" b="0" i="1" smtClean="0">
                        <a:latin typeface="Cambria Math" panose="02040503050406030204" pitchFamily="18" charset="0"/>
                        <a:cs typeface="Times New Roman" panose="02020603050405020304" pitchFamily="18" charset="0"/>
                      </a:rPr>
                      <m:t>𝑓𝐵</m:t>
                    </m:r>
                    <m:d>
                      <m:dPr>
                        <m:begChr m:val="["/>
                        <m:endChr m:val="]"/>
                        <m:ctrlPr>
                          <a:rPr lang="en-CA" sz="2400" b="0" i="1" smtClean="0">
                            <a:latin typeface="Cambria Math"/>
                            <a:cs typeface="Times New Roman" panose="02020603050405020304" pitchFamily="18" charset="0"/>
                          </a:rPr>
                        </m:ctrlPr>
                      </m:dPr>
                      <m:e>
                        <m:r>
                          <a:rPr lang="en-CA" sz="2400" b="0" i="1" smtClean="0">
                            <a:latin typeface="Cambria Math" panose="02040503050406030204" pitchFamily="18" charset="0"/>
                            <a:cs typeface="Times New Roman" panose="02020603050405020304" pitchFamily="18" charset="0"/>
                          </a:rPr>
                          <m:t>4−</m:t>
                        </m:r>
                        <m:f>
                          <m:fPr>
                            <m:ctrlPr>
                              <a:rPr lang="en-CA" sz="2400" b="0" i="1" smtClean="0">
                                <a:latin typeface="Cambria Math"/>
                                <a:cs typeface="Times New Roman" panose="02020603050405020304" pitchFamily="18" charset="0"/>
                              </a:rPr>
                            </m:ctrlPr>
                          </m:fPr>
                          <m:num>
                            <m:r>
                              <a:rPr lang="en-CA" sz="2400" b="0" i="1" smtClean="0">
                                <a:latin typeface="Cambria Math" panose="02040503050406030204" pitchFamily="18" charset="0"/>
                                <a:cs typeface="Times New Roman" panose="02020603050405020304" pitchFamily="18" charset="0"/>
                              </a:rPr>
                              <m:t>𝐵</m:t>
                            </m:r>
                          </m:num>
                          <m:den>
                            <m:r>
                              <a:rPr lang="en-CA" sz="2400" b="0" i="1" smtClean="0">
                                <a:latin typeface="Cambria Math" panose="02040503050406030204" pitchFamily="18" charset="0"/>
                                <a:cs typeface="Times New Roman" panose="02020603050405020304" pitchFamily="18" charset="0"/>
                              </a:rPr>
                              <m:t>𝐷</m:t>
                            </m:r>
                          </m:den>
                        </m:f>
                      </m:e>
                    </m:d>
                  </m:oMath>
                </a14:m>
                <a:r>
                  <a:rPr lang="en-US" sz="2400" dirty="0">
                    <a:latin typeface="Times New Roman" panose="02020603050405020304" pitchFamily="18" charset="0"/>
                    <a:cs typeface="Times New Roman" panose="02020603050405020304" pitchFamily="18" charset="0"/>
                  </a:rPr>
                  <a:t>		for beams exposed to fire on 3 sides</a:t>
                </a:r>
              </a:p>
              <a:p>
                <a:pPr lvl="0">
                  <a:spcBef>
                    <a:spcPct val="20000"/>
                  </a:spcBef>
                  <a:defRPr/>
                </a:pPr>
                <a:r>
                  <a:rPr lang="en-CA" sz="2400" b="0" dirty="0">
                    <a:cs typeface="Times New Roman" panose="02020603050405020304" pitchFamily="18" charset="0"/>
                  </a:rPr>
                  <a:t>	</a:t>
                </a:r>
                <a14:m>
                  <m:oMath xmlns:m="http://schemas.openxmlformats.org/officeDocument/2006/math">
                    <m:r>
                      <a:rPr lang="en-CA" sz="2400" b="0" i="1" smtClean="0">
                        <a:latin typeface="Cambria Math" panose="02040503050406030204" pitchFamily="18" charset="0"/>
                        <a:cs typeface="Times New Roman" panose="02020603050405020304" pitchFamily="18" charset="0"/>
                      </a:rPr>
                      <m:t>𝐹𝑅𝑅</m:t>
                    </m:r>
                    <m:r>
                      <a:rPr lang="en-CA" sz="2400" b="0" i="1" smtClean="0">
                        <a:latin typeface="Cambria Math" panose="02040503050406030204" pitchFamily="18" charset="0"/>
                        <a:cs typeface="Times New Roman" panose="02020603050405020304" pitchFamily="18" charset="0"/>
                      </a:rPr>
                      <m:t>=0.1</m:t>
                    </m:r>
                    <m:r>
                      <a:rPr lang="en-CA" sz="2400" b="0" i="1" smtClean="0">
                        <a:latin typeface="Cambria Math" panose="02040503050406030204" pitchFamily="18" charset="0"/>
                        <a:cs typeface="Times New Roman" panose="02020603050405020304" pitchFamily="18" charset="0"/>
                      </a:rPr>
                      <m:t>𝑓𝐵</m:t>
                    </m:r>
                    <m:d>
                      <m:dPr>
                        <m:begChr m:val="["/>
                        <m:endChr m:val="]"/>
                        <m:ctrlPr>
                          <a:rPr lang="en-CA" sz="2400" b="0" i="1" smtClean="0">
                            <a:latin typeface="Cambria Math"/>
                            <a:cs typeface="Times New Roman" panose="02020603050405020304" pitchFamily="18" charset="0"/>
                          </a:rPr>
                        </m:ctrlPr>
                      </m:dPr>
                      <m:e>
                        <m:r>
                          <a:rPr lang="en-CA" sz="2400" b="0" i="1" smtClean="0">
                            <a:latin typeface="Cambria Math" panose="02040503050406030204" pitchFamily="18" charset="0"/>
                            <a:cs typeface="Times New Roman" panose="02020603050405020304" pitchFamily="18" charset="0"/>
                          </a:rPr>
                          <m:t>3−</m:t>
                        </m:r>
                        <m:f>
                          <m:fPr>
                            <m:ctrlPr>
                              <a:rPr lang="en-CA" sz="2400" b="0" i="1" smtClean="0">
                                <a:latin typeface="Cambria Math"/>
                                <a:cs typeface="Times New Roman" panose="02020603050405020304" pitchFamily="18" charset="0"/>
                              </a:rPr>
                            </m:ctrlPr>
                          </m:fPr>
                          <m:num>
                            <m:r>
                              <a:rPr lang="en-CA" sz="2400" b="0" i="1" smtClean="0">
                                <a:latin typeface="Cambria Math" panose="02040503050406030204" pitchFamily="18" charset="0"/>
                                <a:cs typeface="Times New Roman" panose="02020603050405020304" pitchFamily="18" charset="0"/>
                              </a:rPr>
                              <m:t>𝐵</m:t>
                            </m:r>
                          </m:num>
                          <m:den>
                            <m:r>
                              <a:rPr lang="en-CA" sz="2400" b="0" i="1" smtClean="0">
                                <a:latin typeface="Cambria Math" panose="02040503050406030204" pitchFamily="18" charset="0"/>
                                <a:cs typeface="Times New Roman" panose="02020603050405020304" pitchFamily="18" charset="0"/>
                              </a:rPr>
                              <m:t>𝐷</m:t>
                            </m:r>
                          </m:den>
                        </m:f>
                      </m:e>
                    </m:d>
                  </m:oMath>
                </a14:m>
                <a:r>
                  <a:rPr lang="en-US" sz="2400" dirty="0">
                    <a:latin typeface="Times New Roman" panose="02020603050405020304" pitchFamily="18" charset="0"/>
                    <a:cs typeface="Times New Roman" panose="02020603050405020304" pitchFamily="18" charset="0"/>
                  </a:rPr>
                  <a:t>		for columns exposed to fire on 4 sides</a:t>
                </a:r>
              </a:p>
              <a:p>
                <a:pPr lvl="0">
                  <a:spcBef>
                    <a:spcPct val="20000"/>
                  </a:spcBef>
                  <a:defRPr/>
                </a:pPr>
                <a:r>
                  <a:rPr lang="en-CA" sz="2400" b="0" dirty="0">
                    <a:cs typeface="Times New Roman" panose="02020603050405020304" pitchFamily="18" charset="0"/>
                  </a:rPr>
                  <a:t>	</a:t>
                </a:r>
                <a14:m>
                  <m:oMath xmlns:m="http://schemas.openxmlformats.org/officeDocument/2006/math">
                    <m:r>
                      <a:rPr lang="en-CA" sz="2400" b="0" i="1" smtClean="0">
                        <a:latin typeface="Cambria Math" panose="02040503050406030204" pitchFamily="18" charset="0"/>
                        <a:cs typeface="Times New Roman" panose="02020603050405020304" pitchFamily="18" charset="0"/>
                      </a:rPr>
                      <m:t>𝐹𝑅𝑅</m:t>
                    </m:r>
                    <m:r>
                      <a:rPr lang="en-CA" sz="2400" b="0" i="1" smtClean="0">
                        <a:latin typeface="Cambria Math" panose="02040503050406030204" pitchFamily="18" charset="0"/>
                        <a:cs typeface="Times New Roman" panose="02020603050405020304" pitchFamily="18" charset="0"/>
                      </a:rPr>
                      <m:t>=0.1</m:t>
                    </m:r>
                    <m:r>
                      <a:rPr lang="en-CA" sz="2400" b="0" i="1" smtClean="0">
                        <a:latin typeface="Cambria Math" panose="02040503050406030204" pitchFamily="18" charset="0"/>
                        <a:cs typeface="Times New Roman" panose="02020603050405020304" pitchFamily="18" charset="0"/>
                      </a:rPr>
                      <m:t>𝑓𝐵</m:t>
                    </m:r>
                    <m:d>
                      <m:dPr>
                        <m:begChr m:val="["/>
                        <m:endChr m:val="]"/>
                        <m:ctrlPr>
                          <a:rPr lang="en-CA" sz="2400" b="0" i="1" smtClean="0">
                            <a:latin typeface="Cambria Math"/>
                            <a:cs typeface="Times New Roman" panose="02020603050405020304" pitchFamily="18" charset="0"/>
                          </a:rPr>
                        </m:ctrlPr>
                      </m:dPr>
                      <m:e>
                        <m:r>
                          <a:rPr lang="en-CA" sz="2400" b="0" i="1" smtClean="0">
                            <a:latin typeface="Cambria Math" panose="02040503050406030204" pitchFamily="18" charset="0"/>
                            <a:cs typeface="Times New Roman" panose="02020603050405020304" pitchFamily="18" charset="0"/>
                          </a:rPr>
                          <m:t>3−</m:t>
                        </m:r>
                        <m:f>
                          <m:fPr>
                            <m:ctrlPr>
                              <a:rPr lang="en-CA" sz="2400" b="0" i="1" smtClean="0">
                                <a:latin typeface="Cambria Math"/>
                                <a:cs typeface="Times New Roman" panose="02020603050405020304" pitchFamily="18" charset="0"/>
                              </a:rPr>
                            </m:ctrlPr>
                          </m:fPr>
                          <m:num>
                            <m:r>
                              <a:rPr lang="en-CA" sz="2400" b="0" i="1" smtClean="0">
                                <a:latin typeface="Cambria Math" panose="02040503050406030204" pitchFamily="18" charset="0"/>
                                <a:cs typeface="Times New Roman" panose="02020603050405020304" pitchFamily="18" charset="0"/>
                              </a:rPr>
                              <m:t>𝐵</m:t>
                            </m:r>
                          </m:num>
                          <m:den>
                            <m:r>
                              <a:rPr lang="en-CA" sz="2400" b="0" i="1" smtClean="0">
                                <a:latin typeface="Cambria Math" panose="02040503050406030204" pitchFamily="18" charset="0"/>
                                <a:cs typeface="Times New Roman" panose="02020603050405020304" pitchFamily="18" charset="0"/>
                              </a:rPr>
                              <m:t>2</m:t>
                            </m:r>
                            <m:r>
                              <a:rPr lang="en-CA" sz="2400" b="0" i="1" smtClean="0">
                                <a:latin typeface="Cambria Math" panose="02040503050406030204" pitchFamily="18" charset="0"/>
                                <a:cs typeface="Times New Roman" panose="02020603050405020304" pitchFamily="18" charset="0"/>
                              </a:rPr>
                              <m:t>𝐷</m:t>
                            </m:r>
                          </m:den>
                        </m:f>
                      </m:e>
                    </m:d>
                  </m:oMath>
                </a14:m>
                <a:r>
                  <a:rPr lang="en-US" sz="2400" dirty="0">
                    <a:latin typeface="Times New Roman" panose="02020603050405020304" pitchFamily="18" charset="0"/>
                    <a:cs typeface="Times New Roman" panose="02020603050405020304" pitchFamily="18" charset="0"/>
                  </a:rPr>
                  <a:t>	for columns exposed to fire on 3 sides</a:t>
                </a:r>
              </a:p>
            </p:txBody>
          </p:sp>
        </mc:Choice>
        <mc:Fallback xmlns="">
          <p:sp>
            <p:nvSpPr>
              <p:cNvPr id="9" name="Rectangle 8"/>
              <p:cNvSpPr>
                <a:spLocks noRot="1" noChangeAspect="1" noMove="1" noResize="1" noEditPoints="1" noAdjustHandles="1" noChangeArrowheads="1" noChangeShapeType="1" noTextEdit="1"/>
              </p:cNvSpPr>
              <p:nvPr/>
            </p:nvSpPr>
            <p:spPr>
              <a:xfrm>
                <a:off x="698763" y="1331710"/>
                <a:ext cx="9614161" cy="3101875"/>
              </a:xfrm>
              <a:prstGeom prst="rect">
                <a:avLst/>
              </a:prstGeom>
              <a:blipFill>
                <a:blip r:embed="rId2"/>
                <a:stretch>
                  <a:fillRect l="-888" t="-1572" b="-589"/>
                </a:stretch>
              </a:blipFill>
            </p:spPr>
            <p:txBody>
              <a:bodyPr/>
              <a:lstStyle/>
              <a:p>
                <a:r>
                  <a:rPr lang="en-CA">
                    <a:noFill/>
                  </a:rPr>
                  <a:t> </a:t>
                </a:r>
              </a:p>
            </p:txBody>
          </p:sp>
        </mc:Fallback>
      </mc:AlternateContent>
      <p:sp>
        <p:nvSpPr>
          <p:cNvPr id="2" name="TextBox 1">
            <a:extLst>
              <a:ext uri="{FF2B5EF4-FFF2-40B4-BE49-F238E27FC236}">
                <a16:creationId xmlns:a16="http://schemas.microsoft.com/office/drawing/2014/main" xmlns="" id="{C83D0C4C-3A53-457F-B987-3756A5DCAE78}"/>
              </a:ext>
            </a:extLst>
          </p:cNvPr>
          <p:cNvSpPr txBox="1"/>
          <p:nvPr/>
        </p:nvSpPr>
        <p:spPr>
          <a:xfrm>
            <a:off x="698764" y="4497475"/>
            <a:ext cx="10928559" cy="1631216"/>
          </a:xfrm>
          <a:prstGeom prst="rect">
            <a:avLst/>
          </a:prstGeom>
          <a:noFill/>
        </p:spPr>
        <p:txBody>
          <a:bodyPr wrap="square" rtlCol="0">
            <a:spAutoFit/>
          </a:bodyPr>
          <a:lstStyle/>
          <a:p>
            <a:pPr lvl="0">
              <a:defRPr/>
            </a:pPr>
            <a:r>
              <a:rPr lang="en-US" sz="2000" dirty="0">
                <a:solidFill>
                  <a:prstClr val="black"/>
                </a:solidFill>
                <a:latin typeface="Times New Roman" panose="02020603050405020304" pitchFamily="18" charset="0"/>
                <a:cs typeface="Times New Roman" panose="02020603050405020304" pitchFamily="18" charset="0"/>
              </a:rPr>
              <a:t>where:</a:t>
            </a:r>
          </a:p>
          <a:p>
            <a:pPr marL="457200" lvl="0" indent="-457200">
              <a:buFont typeface="Arial" panose="020B0604020202020204" pitchFamily="34" charset="0"/>
              <a:buChar char="•"/>
              <a:defRPr/>
            </a:pPr>
            <a:r>
              <a:rPr lang="en-US" sz="2000" dirty="0">
                <a:solidFill>
                  <a:prstClr val="black"/>
                </a:solidFill>
                <a:latin typeface="Times New Roman" panose="02020603050405020304" pitchFamily="18" charset="0"/>
                <a:cs typeface="Times New Roman" panose="02020603050405020304" pitchFamily="18" charset="0"/>
              </a:rPr>
              <a:t>FRR = fire resistance time in minutes</a:t>
            </a:r>
          </a:p>
          <a:p>
            <a:pPr marL="457200" lvl="0" indent="-457200">
              <a:buFont typeface="Arial" panose="020B0604020202020204" pitchFamily="34" charset="0"/>
              <a:buChar char="•"/>
              <a:defRPr/>
            </a:pPr>
            <a:r>
              <a:rPr lang="en-US" sz="2000" dirty="0">
                <a:solidFill>
                  <a:prstClr val="black"/>
                </a:solidFill>
                <a:latin typeface="Times New Roman" panose="02020603050405020304" pitchFamily="18" charset="0"/>
                <a:cs typeface="Times New Roman" panose="02020603050405020304" pitchFamily="18" charset="0"/>
              </a:rPr>
              <a:t>f = the load factor shown in Figure 10.1 on next slide</a:t>
            </a:r>
          </a:p>
          <a:p>
            <a:pPr marL="457200" lvl="0" indent="-457200">
              <a:buFont typeface="Arial" panose="020B0604020202020204" pitchFamily="34" charset="0"/>
              <a:buChar char="•"/>
              <a:defRPr/>
            </a:pPr>
            <a:r>
              <a:rPr lang="en-US" sz="2000" dirty="0">
                <a:solidFill>
                  <a:prstClr val="black"/>
                </a:solidFill>
                <a:latin typeface="Times New Roman" panose="02020603050405020304" pitchFamily="18" charset="0"/>
                <a:cs typeface="Times New Roman" panose="02020603050405020304" pitchFamily="18" charset="0"/>
              </a:rPr>
              <a:t>B = the full dimension of the smaller side of the beam or column in mm before exposure to the fire</a:t>
            </a:r>
          </a:p>
          <a:p>
            <a:pPr marL="457200" lvl="0" indent="-457200">
              <a:buFont typeface="Arial" panose="020B0604020202020204" pitchFamily="34" charset="0"/>
              <a:buChar char="•"/>
              <a:defRPr/>
            </a:pPr>
            <a:r>
              <a:rPr lang="en-US" sz="2000" dirty="0">
                <a:solidFill>
                  <a:prstClr val="black"/>
                </a:solidFill>
                <a:latin typeface="Times New Roman" panose="02020603050405020304" pitchFamily="18" charset="0"/>
                <a:cs typeface="Times New Roman" panose="02020603050405020304" pitchFamily="18" charset="0"/>
              </a:rPr>
              <a:t>D = the full dimension of the larger side of the beam or column in mm before exposure to fire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18000"/>
            <a:ext cx="1397529" cy="540000"/>
          </a:xfrm>
          <a:prstGeom prst="rect">
            <a:avLst/>
          </a:prstGeom>
        </p:spPr>
      </p:pic>
    </p:spTree>
    <p:extLst>
      <p:ext uri="{BB962C8B-B14F-4D97-AF65-F5344CB8AC3E}">
        <p14:creationId xmlns:p14="http://schemas.microsoft.com/office/powerpoint/2010/main" val="3169486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11468558" y="6216815"/>
            <a:ext cx="610320" cy="528064"/>
          </a:xfrm>
        </p:spPr>
        <p:txBody>
          <a:bodyPr/>
          <a:lstStyle/>
          <a:p>
            <a:fld id="{79AA0B8D-5002-4A0E-8DCD-D60B08B37DCE}" type="slidenum">
              <a:rPr lang="en-CA" sz="3200" smtClean="0">
                <a:solidFill>
                  <a:schemeClr val="tx1"/>
                </a:solidFill>
              </a:rPr>
              <a:t>18</a:t>
            </a:fld>
            <a:endParaRPr lang="en-CA" sz="3200" dirty="0">
              <a:solidFill>
                <a:schemeClr val="tx1"/>
              </a:solidFill>
            </a:endParaRPr>
          </a:p>
        </p:txBody>
      </p:sp>
      <p:sp>
        <p:nvSpPr>
          <p:cNvPr id="10" name="AutoShape 2" descr="http://t10.baidu.com/it/u=4006527200,2801502287&amp;fm=23&amp;gp=0.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12" name="AutoShape 6" descr="http://t2.baidu.com/it/u=1404957320,694743365&amp;fm=23&amp;gp=0.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13" name="AutoShape 8" descr="data:image/jpeg;base64,/9j/4AAQSkZJRgABAQAAAQABAAD/2wCEAAkGBhMSERUUExQVFBUWGR4aGBgYFxgcGxsYFxgYFx0ZGyAYHSYgGBwjHRgYHy8gIycpLCwsFx4xNjAqNSYrLCkBCQoKDgwOGg8PGjQlHyQpLC8sLC8sLywsLCwsLCwsLCkqLCwsLCwsLCwpLCwsLCwsLCwsLCwsLCwsLCwsLCksLP/AABEIARMAuAMBIgACEQEDEQH/xAAbAAACAwEBAQAAAAAAAAAAAAAEBQIDBgABB//EAEMQAAIBAgQEAwYEAwcEAQQDAAECEQMhAAQSMQUiQVFhcYEGEzJCkaFSsdHwYsHhBxQjM3KC8RVDkqLCc7LS4iQ0Y//EABoBAAIDAQEAAAAAAAAAAAAAAAMEAQIFAAb/xAA3EQABBAAEAwYEBQMFAQAAAAABAAIDEQQSITFBUfATImFxgZEyocHRBSOx4fFCUoIUM3Ki0hX/2gAMAwEAAhEDEQA/APn5y4PwtjwvUXxHjfHnuUPwt9ceFai9Z++MXrVe4K45lT8S4rNFT8LY8bMfiXFbBTsfri4bSGSFJndfHFbVVO4jHpLDrOK3q9xgjQgvdS8j8Jx5rbtOOFEET0xMLNh03O/7/pgoCRkxGXQJlkKZYSTcHf0++KuI5WCT0nttirL1zT8e9+nj44aiqpUNsh3JtHn4+G+BnMHWNUtebTTxSLIs5qkNeFt5SMF1kIVrHY9PDEsrQnMiokFGBHiIXr3NvSdhbDo0sMPht1lLO/EjAOzDbWXy5Yga79h4T+o2xo+H5NlQbSTMdh+uAOEZdQIkNUX5R4kn1IkiBtaYwwzGagEAw20/hJFp7b4DMHB1bUih3dBA33SjidV9XNLAWHYeEdMChmPhhlpIA7bGbdxgbM5MzKm3bFDpv7pzD4gEVsh/dfiOPQyDxxAKvUziS1B0GOIT4IVgrMdhGPfdsdzjwaz4Y9NH8TYpsiLgqjczj0Vuy48DoO5xIVz8qxiFK9COfDHY8KMdzH78MdiFy5tB7riOgj4XnEqlT8SeotihlQ7EjzxIHW6s4qb1W+YTilnU9xiRDDYziKqWNx64KAEtI+t1DT+E4spofmuf39cdTTePr+/3bFhIHe28T9/QTglLOdNm2UdJNyYAOOarFlEk28ZEfT97Y7QXggwv3628Pzvj2plQQFUR4+dv3+eDdmKtx9Epmo0FMAbgyfsNp26/fHkc6z8zKhXoQx6zv6dYOGnDeBhPC92O5PYA7eBIk7heuIcSy3Pqptzrtq7gCCL727z57YuDXko7L3Q+TyRo/wCIJBIjTIKid/E9QJ8d9yaufckKQOa20b2nfAPCa7MxWoZIEgRsBCx57YY5moFUsROm/jhebE1KG0jM/DBNEZSdR4ckvqcKFGwMSQBUtI5XYiNhZR8Jk6t9wCyoMEyJFjsYnxEEHttvtvgCkr1P81gEmQetp2Fj8x+tzjQjJBqShTPLdCd/Ij4TfdfUQJw29+YpURCqca5JPVrgMEImYiLCbbT0B6beNsSZBuo338POcUrwc06iXYpJgNuvcHoRtcWPhiQy7U2GnmUwAOomIA/EOsG/bqcB7Gx3T6KznBrqcPVQbLq0mBq/e+BNTC2mMMFcN8Jv2n8rW+mOrUwQFMz9D54UOuy0GTlho7JcQx3OOAUdZxKvldG8kdx/PEFbsuO32T7XgqYqjouJy58MQBbyx4V7titdbolr00x8zY7ERpHQnHuO1XK8l+hDYoep3T6YjpDbAjFtIdN/HEhtIUuJA0CgMuN/t/xiWgmD9vPF7WxUtInmNh47/wBPzwUa7LNmfrr7L2gispgww3Exudx+X074qDiCpmR0H6fvzxPL1dJkDUr7zHjO+3W+2+I1OGhg7CYMaSDHLB3HmBcmD98GaBeqFI7KNFLJ5J9RJJYnpNh5kdY6DBmZyxWCLxuAIO3T6d8eUeLqZUA6l7iAdr/0i+KK2dcNJM/aPLEEHipaC4d0aIqjxt6qkFdMH9enfx8cAV9YaRJkzFzOKa3El18o5uvSR28/H88MqFIOjMGgrBuDsTEyJiDA2+YYufEJFweJLb14IbhuYY1jrUrCWkXIkevTBfFM0BSaDJtaP4h0OJZfKtSqe8DDS1JzKk2bTBv+yJE4ka9WpSqrqdiwUKCWP/cW4H+04XdCHPDlpjGujb2Nb8eOqU1MxU+ZWU9Z/l0wyyGbeko3I3I697djj2jwsBoaosKCbS0QJY2EeESOnXC/M8QVTDTHX9P64YHgs2bOX1wRz8SbMlTBAEgztG++xnvA9cWcSpvBCkISbfhbflv8JjvbxjC450/LEdO39cMRxZQp97tttvvPqd9sVIN2DryTOUhtubp8/NB0KoVWDAKZEgrAkTbuN5t6dsEU6xP+kbk7gbdN+3fa2AM1lzUNRlfl3VQCbcqwD/u8sX1AANAksY6mBGwHQ+fn3x0jQpjdn0ROXqAqJ6mPXFGYyhmVNuo7fTBhp6AtgFgXF1JgX8LnceG2LKoJBK77wf317+GAFoB13KJFNlvLsOCRwvVifT9cSUr0UnB1TLg7RqjqPzwI4YbkLgZ5LThmbILC9Ut0UDHYrMdWJx2IpMWraFEuBPecMKOUCiT549LKtonv4dib98QLyGK20wDFrTIMeeINvHLwWdFGL+V+Kgy62BWBPcH62xdnKEBT1/46bDEuHtqCE7qSCfDSSDi3iFVWIC9OvnhqIABZWPc9sgY3lr52UuoUBLeJkz39bR+7YtfMMB+/364toUCDt648rUJwtJM4P0Oi2cJhmOgBe3X1v5/wllfMgGQL9Yt+zi6jQNQErBgTuNpjrvcj64qzNGBPTveP3+uKMnWKNqAOlgRBWzBgVO/rfwww236qhc2K2NIPgiOJUH5WKmDsNOnSZ2EAdb+MjcjFnDKTisqwQzWIJERvzAEhum9vC2D0yJki+kzy795gi+wm3lOKc2o1SjCQAAVMjoIMbdP3JwxRLVjsd37G36Jtk+FICWsTAt8t+oVgfHcntabWvSWqpBETsQpS0kxzCbTttFonCz2ezjF3D6iQsyTYyRMfQffB/G89pokqpmREGNzHbzwi6XLII65J2nOHaApRxikaShFsrEiV3YAIeaZm5NgQLAjxV0qNQ1AAh1yIkXE7eQ+uDQzPHvWJjYdukmLTbfww1zOSmSh0k79j0sTt6WM3jDrWkBJTvLjaWNw9xLFdIA6gJPSQvcnoBbAb1FY6TcDy/nifFKuj/D+HYtPxE6bSdoAY/XriiiAdsCPdNrSjIljDTpaYZfN6ZgfSw/Xw+vfHlUjSdI0n7C4mAbQQCCNjPpiCUsWVEEdT5YD27i4UjOwUTIy6ta5n6fZE0eJmQoVQu0SbDw9LYmlaWiItYeAgWj9BgKkQCL4LfToY7mwXtJJ/TBpGgtWLh3vMwbzVjKCd74FzCQoBXVi1TpiRY7G0T1jrjlzCVJX4oEmP3e+FW92rFhaLmHMaNEJe9Ei6xH5eeOweuX07beWOxL9+7qEePFECn7qijX01FBuvw+h6+eJZZYqMh+YFfUXH5YHZeRT4R6qf0jBOYbmFRCCbN69QfUY40E+1tjzHzCjlPnXuAR5r/ScVHMaJVgSCZB6j9R+mIPUFWQFIafQeuLAgEBiajDZf1/r9OuOAPFVkkYNteK9y+ovOthTg3JNvKcEV/hIBhYgO158huT5d7kYgctI1VSAPwjb+v7viS56ixnQS0AQWtAAFha3qcHYABss+R+d2rq8ApFGYyuzASGFoEjlg2i/YDaTivMcOChYaGW+/n5d/DpEbn0cS5tIdAT8qwYjrIsLf8DAmap3kfXDDXUNBSzJS2OSt/oh83m6gGliRvtABEAbi8W22wDl1bWApALHqbeRwdnaNSYLK3dVMx42sT5TieSylN1YEHUCI0mCQwMi4IJUgWieY9sNNmaI8rgpLHOfY4+iN9m1irUGoOYFwDFzeJi354v4+x/u95EsL7dW8B0GI5aiGdzSDa2VQQSAQ+pSTNgJIY+uJ8Syjsn+Ox+NWJmTGkiLfCbncDbGaWAuz9aI/a5fyqWczusQC6sCLaTuNpPbbY4uyHEKlPlUkgiw3v3HbBeayVMBn59TQEDEKBMxa5Kqqnr2xRlqLhuXT621eAn9/bGm2VgjocUq5jg7VMMjlXqVNTEAkEQPLc+Pnt2wVRy7USFWFkgF43kxp0jaTbt0kCcLKL1NYklSDsLRhv/1JiAOUnreGIIi3j5fTC2YVRCr/ALj8oOvsrUy9Nxtp1E6SpJX9AY6R1IgbhdxCgyVAsgCLnpMnafCD133wZT90hkl0B3QgQ3hzER9WI74EhlEH/ETqDcjx8fPfyws9oIulqxyOY+s1jkuqtSICrdy1zeygbdvHF+ZoqvulAgwWPqYH2H3wKtHdqV/DqP1/Pw649y2aGrVVaTYeg6D6YWdYFeifj7NxzAC7s6KziiEuEHyKB/uNz+f2wuWppfUu03Hj4+Bv+xhnSeddQ/xN9bD7kYVI2gyRIMDBIzaFiGlretymdOqWYkExE7SfI/0x2I5TieksTZQII0mNx9h1MY7DQw5OtLFfIb3+SF9+VgRqUmRbva3fbbwx4KAB1MSoPSbn9/uMGsEFhIjrM+BJB9e/XANeuKR31sbzuf8A9cB7Ig6LVdisw8ESiEi3+Gv/ALH9P3vit+IpTBFNdRG8fzOBFq1KraTYRIAO9+seEnBf91RVMnwtYCf3/XBRGG7pF8znaNS93qVCHqHSgIMHbvEdf3bB9B006lsD1O57+M/ucCVqIB1sdQ6T0G+37GLaPEQbFFtsTvEzt2v2wVzm8EuWuItSoZOeZQZmJO/X6DwW/jg+nlejdQYItzAE9ZsYI9RgejnJYHVaQCALAHvI9Y/LBdekT8Toq+Bknt5+pAwBxO6LHGHCjwVVTh6uNMPrXcGF5elzYdRJ7CxjEWyC0q6lgwpiZuTuNr3677+GG44urSdJBk2AgEm5M+p6T3wmznECWJIHp2HcHfE3omCwu0a3QDmtFwestZHWnaIgkHxGxOxgG3h54nnB/d6c1CGEwIBAFibC/QfUDtGEHsxXGqqQCo5f/leOlsW+0mZBp0yQWGqY/wBpM/fChkl7bKPh9OXuoELOzzdbqjN5VK9dRTJ0EAErtdySbzaDPh6YHXhgpkmo0N8oYXnpI38doMbnEspxQqy6RYEEAWH7nrh3/wBXpEBnBkG0TO8xPSYuevUHDvBc1mQVRpK6eQMALJO5kRbYeJJIPTp44FzOUEhmsdgTcd4I2I/iHqMGUFqAysOszEgHebSbX8x548zGbJdg2lgCRGx87m8iLg374qDaVliawW3dXZunSZdRIUd5EHw8fI/bCnLVaigmQyhoA6wZIvt0xLNZulGhQxJYbkEAiew3vgjIsCrbdI8ZBsB/t9fGMGGyALGuy8VlbmQ6W6/1GPKjq55xpbo3Q+ff8/HpgLOaS4FNoKkgxf08gR364hRz3NpqGB1MfmOnn98DfDxCbixB4o4rULaCRpidwAQPP+e1sDZog8oBETMiP3/XDPJMAyhVB8yLjbcna/p3xVxWmoB0nS3RduomOwifrt1wLs61CcGKzGnbJfVrup1C4Ah06RsSBtB79DvY47FLK1tNiPQ47DTMQANUtJhHZu6E9r11vJYimskmNJgnlt1JsIBHQbajnsrRU3Jk9R4+PfFlbNswspCDoBae5PU+JFumCsjw0teIB/SfX1nywIEtGqrI5sju5sqnoq56n+FTvHc/yH2we1hpaSW+Veg/n+7gXMq9JgTpi+9h+z6/bCutnDLKoM/MdyfpsPz74nMXJcxm9VVmFBqGDKiwjrAiR6/84KRQFMAx1MTvinJKWO0DubX7Ww4Xh50NF7XJgACfOEFvtvjqUl5OjUGtJioCwqxMm/U9O/WTAvi1ci4YaWIUfEzfDck7nc+AHocNNGhURaZd2kljqCm194JUDqdI63xbluFNUYapquNkT4VHiRAA8oB6NgjnaUAixxcXFLaoEDQGad2PUXE32Eg7n0GK1QjmkWMEG3SetrifocavO8BNGlra5mNCAnSDO2038B136g0+H++0jQ55RqFSQggtcxdtz+Hc74XkGWiUaLEVmjHolXC6Lq9WB71TpJbVsIYks0wpEjfrtiHFVd/dADQJkGflVVgzsTv6iMbTI8BQaQ51xcKBpRfJRA8zA288U8a9m/dwFIl11shErebEGbiN462jCpnAkAI3/hcxmZha07fysOaB+Ll3iAVmY7Lba5238cXpSGkgnS+4J2jaD3U2vzDbbB1XLijJIZYEAASpkrdSbjbrO2+GeU4N7+lrUBhsVMiRa+9jPlsLnYtMp2qrLOTUfuky5LlEwrESYiD9LMPEYX5lCH78s6tVrCT8W4H188NKyPQbkOxvTqC4Pfp23EHwjHuYyYaqWAW5Kso2nblsBc/KQDcwGwZoCXkjddgrNVwd4gg+s7wcMKOZB3HI1rAcp7H+RO/1GI57JKAdJi1lMWNiRe46yLjywtJamwO07xe09QfLEuaAdCqG3jVNcwhUhvi7Ou/ke/kfQxgHiMfMpDTG23n2wXQVYs2oG8CYwZn8oDPS958b2+u2x7YoHELmsAFWhuHZiKakLLJ8U76RZWEW2gSZg+Bxbm8sGXUBrQbR8SeXYeFwOvRinT3i8y2IMC+x8v5SRGGlDV8U6O8bH0ixv09Ix2UkpuOZtUQhAQN9UdCVInHuG2SyKMnKw1KTHrB7/n9RjsVOHadQVf8A+hI3TKOvVKxT5b7z8U2t1kflv4YM4dqUEBiQDJZth4L/AF+gwZmOCBQsKmqL3Mm7dTft0Gx2wtzlZlHOCFHyr599vpiridgoZE1uqjxCpyEq3xGBFvE/bz33ExgTKZa/VjvA/P8AqcQ9/wC8YSQeygGABfr/AFJwzyuRlTI9Li8joD57km/TFwNNUJzwCrMlTUQAvvX6KLgfTc+X1w5y1EkAuw1AyFWDAtEdF6y1z4jDH2b9nfeUwx5EPRd2g7knp+xGG/tBw73WWiigBLL3k+cXY+Z/TFqoWdlOZvwxjUrNLlBVrU6QAE3sTbuZ3LG/WfHH0ChladFABpRR6X/mcYvhPCHVkqMedSWABOm66QO1o2F/O+NDnISrLsKmkrMkACCCR2jrF/K+nAv9QGiwFYYd7jTjzNDrrkl3tJx5CRT2SRJIvciSPwiJuL9jijJ53TymAoghgU6gsdpLWIMzcR0xR7SVkrggAEzIaIjw7mevjfCThfEtE0qmxkDe07Ie6EzbpJPkJsxcTqmHYduUZR5reez2aoPUYOdK0QLudKg1CAAuq8FQTPZbWxR7TceoVqyhDKhSp1AhTBOx/wCMA+wns+a/vKjgmjqhQTdtMgjwgMB57Yc+3WUpl0QqANM8oAjmO2MvEPuSy79k7go4mvygEnXy2+aRnh7sVuSrG+nf4ZHwra4A6/5g6QcQynHEpV/dAhqR+YHUQ2kfMCdQm3XzMXXcf4l7tBRpLpLAGZJgHUCqze8xNrW6kkPg4WmGkAuykc2wkRY7A+c40xNVG0kcMLdmHkOKee2IX3a1FhjMAi8g9B42wspqKh2JIF9IvAkEG3MLG0EWNsE1Mmr02lgYYHSdu0i8k3PfYyRgTgeSNPMU2LgJJ3A67jyJ6zF9r3OJQavj7Jd0D2klp2O3FL84HCmeenvI3S9t+215FrHCrMgMB1HQxB3jb+Yt44+kcf4SHRnTlqATI+YdZ7267+OMScsGpqAdp+xPqN9wQfPBSKQTIOASbIwAywSQZA2m1/URMR1MYYZj/EWfjXcjqp7jt+XhEYV5ymVY72gyDHbwGx7R9cGZDW3NOgzci0+n8xgbmm7CLGRVFQ98NNpjvpM/p98QWmhSwYGfMN59QR69PV7w+jTYspJ5gSbx1Gw/p3mcRzeSNEhmYFZhQFFtz59BMH9MTqqGNpsN3S3LAoJEzvy77dMe4KrabDmlr6xe8777yOu3hjsWBSOrDShnc47N8XSB2wLxH3zsFlW7osMZvb+I+EmMM8zwllmQe0XnV0G157R1xHJ5M6tTKwKjmUGSQpnmiyCAAZk2264CHFt2teUscB2enPRK8tlSGXUSoAvq/la/ph5l11qQqlpgDcSQRsAbCN5PUbYM4T7JNWqgs29iqm0hZkkdIvYHcQcaLLZemisGA+CABZO1zOw3gzubGZxLpvDn8kuMO5x30oHTfVMMrnCtJRTQnSFUmLAkD6/vfrTmHBVXd9Tc0/hAmBP2P5RBlfW4zylVkiZvYCwHmdpiwsN4nC8VKlVgoDVG6KB369h54UfO6TQa6ent9062Nkfv6+/2THPca1AKADChYvpEdup9IFrAYWtUeq0XdugA/kLDzxoMj7EtY5htM3FJBqqEC/S4Hjbzw+yGXK8mXo+6AkExzyPxMbU/zwQYZzu/KaCXfi2tGVgtZ3Kex5ADZpxRX8Iu5HkLxgbPezYzYNKjlWoFTy1tauWXxNNtNzeJMCDNwG1VdcvQJatU940/CCT9TufthHn/AG0qOfdZWncmAiadR/TzwJ+KhZ3IBmPPh7osOFxEv5j+63metVovZXgn9zy6USZIkkg/MxBI/lhV7dD/ABaf+j/5HDnguUrUaKrXKmoWJbSSQNUkCTufTCf22P8AiU/9H8zjHeSXEu3T2CAGIGU2NVk80UHM1A1rAcvxgTcqOp++OzXs8bmkdcboY1r3B6EjY+I64G4rXdCrKjsIvoAaL9Rv64My+c2JsejA3GxsRsfD0xoQytEYEg05jh5o+KwpkkLond7+08fJKA7LY9OhGxHntgxeIakVDFiTfcTO3QiSe2+/TDhwta1RddrOsBx6fN5D6HCvOcBYDVTIqp4fEPMYZDSBmjNjrcLNLy12SUUetiiFzZpooRi6lLobkHY+W/f6yMIczl6lPlgkpIIIMwL9bqRPqO8XuSuy+PTxHkf5YPpZtalQF73vAgiFgGF3jw+5wRk3Dy8v2QpYGyD0O2/7rIMgd+UAarQSLbC3cX8t8V08qFcg6w0fELgD63Xfr9dsP85w+muqqLR8wi5mAI2JYwJ8dovivOcJImAFJ3tqU9YncXHiLdMMdqaF8bS5iynezok1FOv/ADg/OmpTgvLFwDeGU7fl2/PfDDh3C9bAAAuFBAlRYdeWBc9fuBirMcNdOSC4F/dtZh4r+o37EYsBpqrvfnNN0pD1oKMpkHdYCqIEyIA2M/EJjrGOxdqWoraSNYFkYXJ2IHQmJuL+Ax2CBthJkyNNFa7N8OSpVZwzw6gkKSsiQACN4M+Hji0BaSEqgVAhIFgGJ2B8Tb0f6i532hAJ90pa0S2w6mBuZtv2GB8zwutUGurUYmDyKtwRBgEkCwJJI20t2nGdmMv9NnjyTQjDB3jQv101XtHiApoiJzaBAYz4jzIv126WGB011W0qDUboqjb6WGGPBPZ1DqavUYqDyoggsImSdgPX642vBcmI5V9xRX8Nixm4Lm58YA88EMBcTJO6uKucS1lRxarNcP8AY64/vD6T0pU7uSdgexPpjY5fgQp04o6KI0zGmWJPRn6eYGLstVoh2dCHb4QAASAIsI9AST0xhM3xnPZo+7pKz9DpsB4sdl+owB2Ojj7sDbPMosOBlxNmV2UDe1qDxehkw0v7yod4jbt5W3O+MznfbSvmW93l0Ziflpjv1J2HngzIf2dgD3merAgXKKdKD/UxufSPPDCt7U5bLJ7vK0lgdQNK+f4nPifrjMmmdIbkdfhwWlh4omd3CsznmdglvD/7PatTnzlXQu5RDeP4nNh6T54aHjeSySlMtTVj1K7H/U5kt98ZnOcZzGacJJcnZF2t1Cjt3w04T7DVXaa5FNeiggufOLKPUnwGIYySXRo0TMzI2d7GyWf7R1f6eae5DiTV8uKrQGLbCYEOB+WFPtll2102gxouY8TiHDPbXLrWpZXK0jpNTSWYwZJvA3me5HlinjXtI7ZlAab0wVAXmBm5ksIi94g2jc4OMJY31SDZXRTZ2spupA8Dss3muIe7ZbSCPyOOWnTq3ptobrHXzXY+f3x5SzuWz1jNGqqkki6RaSe328zgbO8Eq0bkak6Ol1+23rinZlm2hWu3ExSHK7Q+Kvd2p/GIH4lkr6jdfy8cGUs6bGfJlI28DcHC3LcVYfFzD7/Xri9aKPJptoY7gbHzXY+Yv445r8pv4TzG3qOvJElhzNyvGYeO/ofv7plmsvRrAFp1Rd1WDPionUPH7DCTPcDdBqWKifiW/wBRuMH5OjUZwhWGMwwPKYBN5uhMdbT1wWM24gEkEbeU7GbMJkx4nDYxLHGpd/7h9R15LJk/D3C3QH/E7+h6Hisv/eDBDXkb9QdwfGCAfTDTL1Q5LLpMqJB3nsdrCT5z5DEuKZEVSrqqg31RIDE7EgXHj54W5jLKE1UzDC8hjA0sUIggE8yv9B0vhxjXZbbRAWZJq8NksO0+w65JrkcxTouXKHYTaCAxi9hq779+2Hz0qVdejj7j+Yxj6mYZqbCxLLp1dRIi42MSemC8jUGsaX0QIDTvCgDVMbkX8fTF4cQ0toc9lEmDkY45h42NkFxfJe6zAVjqBFiQs6SCLyLkfsY7HvGFqViKh3VdMgWLEEgz0O/bwx2DGeMbqjcPO68qbV8pQy505h2q1QJ/u9ASR1522X8/DDzgvDK+ZRK1ZFy9PV7wS1yACqgyNRGkmdgwAXZjFWa45kMi7VKSBqrAA1HJJMQOVfGB8IwOg4ln3n3T06e+qtygj/TOofQ+mM04o5fyW0OZ2/frRM/6TW8Q6vDj7cPVPc5x/KZYHQBVb8TxE/l+Zwjbi+d4g0UEZl2LHlpjzJ38t/DDfLexmTysVM3U98/Zvh/2oLn1t4DE+I+3EDTQQIosCQJA8FFl++M2WXObecx+XstPDRgaYSP/ACPX6Jz7P8NGRy8V6iF2JLsJAPZQNzA7DvbCnP8At5TRdGWQQNmIgeij+f0w/wAnk9WXDRNWpSu7SSS6dzcCTsLeGMXVyWQyraqz/wB4qD/t0/hB/iP9fTHMjc/U6DmgQGBz3ult7r2HHrxKBGbzGdq6QWqt/wCqjx+VB9JwxHAaOWOrO1l8KNOS58z08ojxwq4n7d1WXRRC5an+GmIPqRF/IDGUzXEokk+ZJ/XDDI2N+EWfH7J58s7xRPZt5N39+HotlmfbUUgUydFMup3eA1RvMmfvq88Osv7UVKuTpkVAhjQxWWqsyQGgRu3K03+P1x8pT3tQjSCA3wlgeb/SoBd/9qnzxqfYHJVswM1Qo1Cp0qxLgKSw1AKq3KqQSCxP4LDD7IZasrKllwrKDRx339ymGd4SiZ2jmVDU11o4ggkC9oAIEaStybr4gYSvxjXV1Bqh/wANpLBSbI5sAB4Ye8K9lM2DFUe7QOG11RMMCD/hoDJmLlioi8bYu477B0qRinVAOkDnDHWGTmsgOkXN+kjfDAhcdUn27W227voLKcPoDL5YwCHqkLqmeVQC3QQJYLf+LtgylxqpQVAhAJlyNwVNgCPQm34hiL+z1dqyioppqTpBiUA3ARlkEG+8Hre+M+c2azM9M9bo8AKBAhanwMBIHNpO2+BywveDomIZomUHlaxM5lswecf3eofmW6E+I6fbzxDNcHqU+aNS9HUysd7bev1xmEzBDaWBVhurAg/Q9PHDPh3GKlEzTYgdRup8xjMfERoVsQyOYLidY5HUenJM6OdYb8w++Df74Ku7aj2O/wCuBqfEMtX/AMxTQc/MnwE+I+X93wYOBBFkQ6m+oX9bbYVc3KnG4iN+jhldy+xSv3hpnmBUdGF19T8vr9ceV6a1FdUfQSxLFYYF/hbUNie5sfHFrZso5U8y/e4++Bq3CEeTQc0XJk6die5U/mI9cHbIAbHdPMbeo68kOWE13hmHzHkfv7oapRemgLqDFtSSRHfuPI48Rwbg+o3/AK4mM5WoA++Xb50EqR3P4T4EDHooUqvMje7buvwnzH/GJOmp9xsubTm1v4HQqVPNMqkdDGwHQ9vl9LWFrY7AtbXT/wAxbfjW6+vb1x2DCWStEucNCSSR18l9Fyns3kMgQ9UitXBkFgGYN3C/L5sZ8cU8U9uajWpD3Y77t9dh6fXAGT9mqpl80RlqI3Z2GonsB/M+gOOr+1WUy1spR964/wC7VmJ7gbn/ANcLGKR5/MNITBhWG2jtHf8AX7fqvKPAs1X54CKbmpVbSI7mZY/T1GPc1nuH5TSwDZup8pJIpalNyOjwY/F6YUUPad6+ZpnNN72mWgo1qY1SoJUWgEg37Xw79oETO0TK/wCSxg6SqimQRCgEFobci3ODeIw5DFGPh35lBxU0zv8AdPd/tboPufkkHGfbfMZizPpT8Ccqx49W9TjN1+IwQBcnYC5PkBc4Hr8MqqWZUqvSUwSokAkatOqCJF5jt0x9Q9jfYXLNlaOYdS3vE1MNRWndiIdp1vEbFwp7YZGG/qebQDjWxjJE2l83pZKvUkwwCxqCrrYSQBIHLTuQOdl8sfQfZj+zBPeMarhvdlfgIctqQP8AGQFQcw+BQf4r4fe0HEaS5VqNEAi0CkgWmoDjbYFrdO2+MNwv2mrZdkpVXLZYsNRXldQYEkAf4kC5HMT3wzHkbsKWZPJNKD3l9Oy9DJ5IMKSqrEX089Rj/G5JP1bGJ9neOrlszUqVH0o1MqoKSwflgBgDK2JgHxjG4ORCUDUpKurSCjVOa7wAdIIgc0xI8sfIs9VcEjlqASCack2tLIw1jYdxhoApBkZPFa7gvtSc8Xo0hcMTqcFQg5iNUAs0wCLXKMCb4VVMs7VXZa1OodJZFAqggIjuBLKZgAETF1HU4zHsdxQjM1XRjTimY0kgyHT6Wn64YZH2+zFctTapWAZHJJrEiyMYgrBBwzEAWkkda+B+iq8EO0TLhPtxRapUZzpEEgaDuD8AiZMwRc3We+FvszSdZliCVIlFgLLUzCrI5eW4AHxbHGW4XmTBCpcdVnba5Pw/XGu9lxUZ5104FnUBnsVd5JWB8kQs4XsuRXR6aojN8KDLzorID8VMSinxTlNM/wCn3R88IuJ8GehphgNWqFZpHISDzgDRtMOAInmMHGi43xj3CKyjXVafdlHhSATJ1WYATBUhTcWi+FnBXqNUZ3Y6m1HkAGnUtQFh8OppabC8G+AShuzhaLhTLGbDtEiGZKnS4Kk3APUdwdmHiJGGPD+NVKJmm5XuNwfMG2GOb4fysHRai7saYHbd6ZET/EVVv48ZLiVMpVqU018jQbFliJkEyVt0JbrfCJw7X/CttuMoVKLviFtqfGsvXI98vunNtaXUna4/588TzPBXUalh1/El9vuDhDwPhy04rOC2lSw7arabRNyyiQes23wTleKVKSl1MM7bjYkczErsZ1AYWlwoaLBTGHxbw6o9uR60R1LPEWPMPv8A1xGhw2gX1oIJBBUWF+sdCPDE6fGqFa1ZPdOf+4gtPdl/59MdX4VUA1IBVTo9MyPUbj7+eEsrm+C1GzxPIDhlPjt6FX5ke7QleYAbRBjr5+WOxTlnqRzAEdusfkcdiGEDfX1RHtdaTcR4vUrNrquznux28ugHlhf/AHgkSPh/Gx0p6E/EfBZPhhn7NcFTNU8yw1GpRpg0wwUsztIEIeRUEXLaomdQjFf/AEKlT585mNbfgpsG9DVaVHlTD+mN1mEA1evLyfiNd2IUo0uBvUyb5oH3qioKSrDKHdokKBzvAINys3tbG19ofY7MLVSrSqxKrz1m92J0gkqgGpgfwAEgzPYZfJe1KqDToq+XoXlqQuWIAu1RwzyLEBh05cNfYn2kX+8ihVH94eqwSizDRFzGuJJUCLRaIvuHGiJuhCznSTPs2iuJ5H3WQ9wKlWoWfU1ULpVTExTUsLbk/B8W2A/ZbjdVs1Ty+cZq1NuSmwLagxMDUtQwQbywBjucaj+0OkyImqtpVAG0pRXTqcsgJUnVEDfV6dMfO/7/AFqZWpQ0VHRgwZTJBBmSjgNPofPBJJM2jh1t9EFjDVhfU/bigaWVhCtMMeYhNRKrzRLEE8xG0ffHynN5p4aFWpawT1sVaGG/SRhjmval6rCqSWGx1XdCRdW1eoiysJsOgWcyAqQ1EiWuEm9iQdE3YSNviHWdyE95BbI9hTqp/aFWzGXXroAWrTDMujTABASDBgQ7FiD2tIWdya5oe8owKvVbDUxkysQFqWMoLG5Xqq50GuKnIrO6gzykkCOaeoWO9sNeG1nqK9I0kBMt8IWyiYMQeliIuT3x2atTsnYnZm2wahC8IqulaprjVo0nWt/8xCZ6/CDi9KWXTW1JecAxrJIi5MCbH67eZN1fJ5uo2h1ZAttVQMdugMM7AbxMCx7YlmPZmqmzLI3uYMqjWgEAc25tcYq6TkdFR2ZzrAAWf4Zw+rWA6ILajZB9Nz4AEntjS0M2tHTSoLraQTcqSwnnYowKkCYAaEEkkseUFKlRG11KbAopK6tXyi+meVfQYTZnjFRg0IqK5vpSAZMxfpbbwxcOBHdKIX1q9unJPONe0jV6qhdVRaYgPy/EbtzgLqWQIZ7mJk2xf7P1XNRQHUQRIALSCVUgmQNj0nzxnstlne/yjq1lH8vQYeLUWkPdIAzn4pAM9bg/KN9Pq22kTeuZJOkJ0Gyf+0XEhRpalUNU1FU3TS3KYbYoQLwpM7T2R8Hes9V3qOxZx8ojTYgsJIJaJ+nxWxVxHjdSoEWSypeS3Lqt8LPfTA/ER2A6k8AR3YBKqBlgwEZxBdKZBJKzGvYfUYKx+V1tGqu1jjH3lRnslXRQvxotyaYJJuZZ0POCJNxK73vOOr5IscwUaFygUOfiBDSZKgalIOrUQW22thz7RcSNFNJVGqNJpuNQUaSAZWA9Nl7XFxc4z+Z9oWRYqVDXFVStSVcCCQ2kVAdYE/LLL/DikjIncNUwyWZlEHRDGpABaApsHBDIT2DC0+Bg+GC8nn6lI6qbFT4bHzGxwFk8imsPQrFASAyOyjUs3Van+VUtPK4Q/wAJwR7Q+6oZqpSXUiAgqwU6SGUNzU2giJIlCBb4ThCTB8WrTi/Eb7so68lpMr7TU6lq66G/Gm3qP0nHmMuDy6rFPxqZT1MAofBwuOxnPw1HULSZI0i2P08/uiavtJWaF0olFTPuo0r/AOFOIP8AE1/4sKs7m6ZqFwtz0LF48tZP0OrwjFCZZ38vKPWB+cYJo5FRvLkdBf69B5yfLGu6QlYbYWt8UKarubT/AE8+g8NsMeDU6lCqlRW0VFIKnradpjeRtiFXOpT3IXwW5/8ALYf7RgA8YLMBSAUkxqO8nrJv9IxLWuOq58gApbTNcaqe8NRwGRhBkFrG5R5M1VMdTPKCCpEYXZ7gquQaLAEiRTZgG/2FgPeD6N3GNlmfZuu+oUUVqJ2qIytqWZBapqJ7GJA8BiGc9mUbKr//ACV98pIYArWBAgAcp0yBAlmixvgpB4oObKAW1fXBYRchnFDOAyhSFJZgGv0hiGja+2HnDuE18zli7aP8MchqBQrAA7M3KTYgFe3XDP8A6QKVBhczGpmJYwrA6QBCIJF1Ab/UJxnqeqk6tRb4fkbYj8PNP2a2IIoUuLs91VppwnhdW7VCWMEKNlFiN2Gto30wu2KODcTOWq85ZqJ1MyLBl9BCyLEjUVMc0DaCcbHjhHuVcf4PvEpkQ6rdzSMKCNT8rMNQgDTt1x8mfidyCxBFtNSxBHTUo/NR54I6B5bp1aVjc3MSd1ueEcYXNmsqKwZSWdmUFmQK7bBpYlkDX6+EDA7UTTFSoHD6QX0mmyyF3Go1G3EDynucZz2Zzb0/f1NTBgqwwZh+MAAowgX2BwXmOO1atGsrs5HuyY97WMmR0aoQd+owuXFpy+XAJlseZpef1+isPHlqU3CqQWsCyrHyw1zDH4xeTBEzjzh/CmOXIDH4t/iBgCzDc7yIDb7Yy6Z7SIZx9yfKBb6kY1Hs7nj7pmlyDcDShMTBeLHTuDzfphiOB7joEvI5uXUodMhWDaiA2kEhgA4JVS2kG5U2iLG+2F1fNZurreDpgatOn4bgTFyLdfXD3jObd6hVCKS7Fpu0mdzB03HTfBHBODoyOmon4TIJDBpbm1Qb3PyjzG+KBtEhGaaALq9ll6XD3JBdtE7azc+S/E3oMPqOYWmPc0VDmefVEHSd6l40jcIDpFiSxjSWns69NiwdY0sQTpQyFJEmdLSQBZibziGU4bmwxD0KlTUZJKsP9yusAfXT4Y6iBoiB5cTdVytLvaKu1dkGsn3awAz6omJhmltNrazIA6bYSM7oYYH9R/8AIecjHuczqLWqIb6HZQ4O4ViAZURsOx88EUc1IgEOD0MT/NWP3wJ7XA2USN7aoKvJ1UXUVRCzCOYNb/aGAP7tizL8QqqBTZBWpzAXTrUE2stmpE90KeuIVMsjG0o3Y/1v+eKalOom4kd/0I28sc2Qhc6FrtlpkzNNadGgQcv7qsKsOzfA/wAdNaiwUVv/APQAWgud8djOZfPaQ2nSpbdtCau1iR/+J8cdgwkbxS5heFF+JA8qA1D4CF9QPzJxRX9+43UD8Kkb+nLP6YIyGWQqF1Hl3W4uSTMfaZwcppC0DbuPGD279J8cUADToFcuDhqUlXhgF6rwewkt+v29cEoFpxCin4vOo+g5h9YxLOBUlaU6ibwLgedz98UUcoTeB4kmftt9cFMvIIeQNGZxTH/qYCg6goOwA+KDE6RM3B3Prvg/gntPWNamKWhQlmLqIKEhIKqP4gAAe3nheKlLkSrT94dgwco0SWjqpAnDHLZrLUVJCohNiCC7FZDTLSDcD5QLfQhdG1l8UIAudtot/wC3nuHXTTK1GL3NyshKiiWsl3NP4djucfMM0LMpLp0PzenNzD6nGqzvC2dVrKxHKIZ7BlIFub4rEiAD498BZ3huukrtpM2lXWRHQ6yNURsTI7kRgBPNAbmumpJQz9YotMVQCvw3EVF/A4aJIFhqlSLWtJea4O1ekajo9JxyyVY6vP5mAtzXYSJ1fFgehwRKjOCWbTTdhotGlGYFpBtIGx9cPPZTgnvUzCFyoRl3klQSwkCwJaABfpeAJwUTPoAK7aJo7rO8Gyr0GbUYWQTpIIeAwjyvceHTF/Ea2uky0wEJ3CwA42g/v6741eV9lcujI9Z6lZWYQdSiACOg1Bx4SJmwG+A63A6NT/LZkYKvNeLKoPJpmJjrN5xRxcXZkWuF9deCyXDPZ+zM8sFGoqoJBjxHxeSnzIwdT4nUUh2Gin8tMgAsRsZIGiPxCIFlwbxnIVMvQLe8uzQHBuRpJYX2b4bdRsSDdC/CjCuaklzswM7Az1ny/YIJnVqENwCuOcLElnYljJ+YyTNi389XmcPvZ8gSxLLqUiTUIEakCkkjQs84GoQYOFfDuGrJm8AmSVC2BOxMnzMDz2wxyha1Rm0INiGt/uYWJgC3WwAAAGBWd1V2fYr3j3tE9Ot7qpKqAIIVSGBAu6g3IuNyLfDgIcQRKRI0skwAPhBMgAiJHqvocVcQp0WUMwtMBkJU3JYmIKi52gb2jYBZjLU1RlphiWiS5GwMxAH3nB80bo74oga4OAVFb3VQy6lGYk6kgqT6WPpGOy/B5DEF5H4RNr3K9RYdcRylYry6QR37dYN4jffDfhmZJ1XHTqI32g8vX97YE6SxvSMG5TtaTvmHpjm0ugtIvHoYK+kDFuX4sOjafBrjykXHkRGCuL5kE6CnMQCWNrjbcSe9zGAs9kCROkEeFiPUfzwJzQd1PaEbbeKvr+7Pxch6ERB8un0jHYjw+upOkqQwAv3tHQT0x2B5SEQzgK3J5fmimhLHq1z9PhA67W74ZZjK7KanMFuZIFixkmDAhtiNgDaYxNc+KWqacKBdVI5ulz8U+ZgG8YQZjPVagIChF3ImWPnqMm+w74jKTratnbsAvVIMtspJI2Aif3tidOrqsilo/DsPMnb1GBlybNdjHmb/AL+mNPQ4epEmWXcA2UCZHKu3nI22wRuuyDM4MHNKKGUqtVSnZdRAlOYgNF59e8Ya5b2fj5FTuahFR/8AxHIh/wBUeeLl4YWrSwK0hEtZQQALKbdvHb6s8zn6QMrqIGwFhYRGptxvbSd99sXDAN0MYoNGqOXiOWqvpc1UqAAEBUdeUBZB1Lp22I9Thjl61E0PcLSUrXaAarKGnYEBCIm0DUenfGUoMxZhSQKzXOhSzE+LGW+lsE5fhL6iahTVpOkOdR1SNwJMgSYPbbHGikQWB1tCcZrgK5VG1CwAOkAsJayjSgiZ8P65Slx00w4pkAMIYQPGLHYjUenXG59qfaWjVpikoYEgAF2iBIJCqBpF13ZhcXi5HzHilKolm5x0LCZjtN1I6ixGA9prX1Wo2HS/oth7IZylmMtVGYdS4YKnvDVVShD6p9yepaL9zgX2lqUsvQU0Wpq+vTFN6jjQQ0khzPxEbYScAJai6U/8w1NWkEyVVYkT/q74jx2sy0VRzLh9WktJAKwCd+x+uDh52SZj/M6pTr8X106aVCAEJg/DeAO9rQIHbDnJ5enUpKAQZnlbmvud+YdLqROMjkfeOeW3duw2uTJ9PTGpyWcCqV1EhbkBh+FV5laFJkbhpExBIwLPqm3RaaqqvkaSIywVEjUVKuoie5BFyLXNpkxj3K5ZACVq69SssBSFOpSvNMEgTMAE2wCcrVUlkkggE6W1QSoLTBJImd8RpcQFgyxH4YH2gr9IOCCgs8uBdZQ3FOHmkFZIQkkMFeRHLBAPMASSIM7dMD1qNQdFfxp7jzUj8h64dcTr066p7sDWoiCQCQfFus9j1OPa2RRjHzAAn5SJ22G891JxQtO4Wi2Vr91l2q3BEGDcbH6G0/XDClWRbR/htaZ8R5AEW6fUHFXGOHQxLagbC99UACxG5t2wCXeieR2HWDsSOv7GIq91a61Cb5nLug/HT8pWfX4T4WOAmzMAGGQbAkErNj59u++C6FSo51hwCQJKi+2x2+l8HUcmxp7kCTtBB2mRbt2Pl1xUd3Zd2gf8WhWfytTS2p4INidxB8iI6WMbY7F3Eshpg8qGYOn0+WZHW0DHYI02ECQNBRnGqjvVamW0qhAgSJsDeeomIi2KaGSEEKpY/s3PTp2xUlEkliVEkmWPWTsq3w5ocLBRW1kgmJYaVG9wBNrEeeOyqjpsooK3I0EQDYt4cx+swPqfLB9CuzuqooUkgTGoiTE3tbwHrgzg/s+Kh5KdSuR1jTTHqTceRGNrwv2Fqxz1BRX8FEQfVuv388Ea0nZKuc9+6yC8LEyULE7PXYibbqi8zf8AtjqHDS+ZZEpBizHQGlVADMZIAA2jqY2K2xpOKZdKNYqpkKZbaSAIOqYBvN5HjHU7+z3Kg1a5cf4iEegYv4mCYBv3GL5OFqrWjUddaqeR9gHYD31UKv4KSgD1MQf/ABw/yHshlqXw0gT+J+Y/+2HqriYp4vTQrL5LW4ejZ9KHu92JDMBp+EsAq6YIsAZJmMKfaHgddaZigX1GzhE92ABGl/hG2xgEXx9hzPAVZtaM1JpmViJPUq0qT4xOM/mvYpncGtmDWUH/ALmo9DECYHSY+22M6QZHWSPXr6FaDZWFoFVS+SZbhDU6TRUSmzAkpS1OS2k6Rr+FVmJGo9cA57IGpbWj6TyrUYow/hk2byDY+8ZP2XoIwaJMEELyrBI6C8xA363m2PnfEsrTL1NSD4iPoYAv1gbi9sBM7Wnf5dfojNcXWAOuvFYygWpaUakVk76AFvblkmdzcyThnwJkq5kpoC85kCNJhtO0CN/ERO2GGX4GFPJWNNS2wuIuQCpkE+JHTGh4VwenTuDrO82F+8KAJ8xhuEiV3dI68P4QpCGNIIOq8zPs1Re+nQ34ksZ79sZb2m4C9JZOmqptqIIYT1JW59beGN/hb7RAf3arqFghP0E4edEEjuvn9LKE015UIEghhF9TXDDY7WLDbbFGZV6QUgOFvytcCIgqYAgzuI23ODeG1yqC4MHUYj4G1ATplhtsR1HXGrT2bR6asrMjFblYgk7yuxv+W+A5L2VS3VfP8znxUWGseh3E+RM/ngKsilYse8X+3T1AxqOO+zZpKWZFZZ+JIUibXU8v73wh/wClKUBCtq6lGkiy3gzImbiOt8DLeau17m7oLhiAOwBF15RzkEgjoknbVtjT8PKik0oSQZaCytGlRqAaZGqx1C2obSMY/MakZWB1G8HSQwiJnfofEYP4VxUJUDAmkd2EWkAzEm0iRDDYkGRiWmk0CHAlE57KBqjOlYGT8DjQR4Ag6T9RjsTzWdy9ZWhWWrvoSWRiO1tVOex1ATvjsHbEXbIZLFDJ5dQrNAkNAm+7N0Nsa6nl1MAiZAvJmCWtO8WFpx2OwAKjQDa+rcOpAKAAAMNKa47HYc4IBXxb2kzDNmKwZmILtK6jp5HYLyzFvLe+98bz+z+kBXzkADnXbzqY7HYzIyTKb5n6rXxDQIG0OH/lbkDGV9ruM1qTotN9IJvAHh1InHY7DgWWzdaNWkGbwzRPgYHnitEAZh2Bj7Y7HYx5/h9SmGqqmsOm+5G52GqPyGPlHEhNaqb2J692g/bHY7CTk3DxXtOmPeURFiVBHcSN8NM8oGYSAFmCQAAJ0k7CwuBb9cdjsPYQAsH/ADb9VWb4vQpB/Z1x2vmKbe+fXpiCQoPTsBPrh97Tf/1a3/02/wDtOOx2PQf0+iQPxr5rxKzLEjkix6F3keIPbH1PhY/wKf8ApH7vvjzHYTw3xOTeKHcYq+K0waTgieU/kcfO6d6d785H2Jx2OwyQNUqxJuLOffBZJEHe/wArdTfoMLzUPvDt8R6DuR1x2Owo3cJn+g9c07ytIaB5enzdNugx2Ox2CPOpQeAX/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14" name="AutoShape 10" descr="http://t2.baidu.com/it/u=1404957320,694743365&amp;fm=23&amp;gp=0.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pic>
        <p:nvPicPr>
          <p:cNvPr id="2" name="Picture 1"/>
          <p:cNvPicPr>
            <a:picLocks noChangeAspect="1"/>
          </p:cNvPicPr>
          <p:nvPr/>
        </p:nvPicPr>
        <p:blipFill>
          <a:blip r:embed="rId2"/>
          <a:stretch>
            <a:fillRect/>
          </a:stretch>
        </p:blipFill>
        <p:spPr>
          <a:xfrm>
            <a:off x="1602628" y="321365"/>
            <a:ext cx="5317628" cy="4783001"/>
          </a:xfrm>
          <a:prstGeom prst="rect">
            <a:avLst/>
          </a:prstGeom>
        </p:spPr>
      </p:pic>
      <p:pic>
        <p:nvPicPr>
          <p:cNvPr id="3" name="Picture 2"/>
          <p:cNvPicPr>
            <a:picLocks noChangeAspect="1"/>
          </p:cNvPicPr>
          <p:nvPr/>
        </p:nvPicPr>
        <p:blipFill>
          <a:blip r:embed="rId3"/>
          <a:stretch>
            <a:fillRect/>
          </a:stretch>
        </p:blipFill>
        <p:spPr>
          <a:xfrm>
            <a:off x="7211253" y="0"/>
            <a:ext cx="4980748" cy="4783001"/>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318000"/>
            <a:ext cx="1397529" cy="540000"/>
          </a:xfrm>
          <a:prstGeom prst="rect">
            <a:avLst/>
          </a:prstGeom>
        </p:spPr>
      </p:pic>
      <p:sp>
        <p:nvSpPr>
          <p:cNvPr id="11" name="Rectangle 8">
            <a:extLst>
              <a:ext uri="{FF2B5EF4-FFF2-40B4-BE49-F238E27FC236}">
                <a16:creationId xmlns:a16="http://schemas.microsoft.com/office/drawing/2014/main" xmlns="" id="{12156BA3-8AB8-4D67-B96B-DA7792B3E4B3}"/>
              </a:ext>
            </a:extLst>
          </p:cNvPr>
          <p:cNvSpPr/>
          <p:nvPr/>
        </p:nvSpPr>
        <p:spPr>
          <a:xfrm>
            <a:off x="13110" y="1454395"/>
            <a:ext cx="1589518" cy="1754326"/>
          </a:xfrm>
          <a:prstGeom prst="rect">
            <a:avLst/>
          </a:prstGeom>
        </p:spPr>
        <p:txBody>
          <a:bodyPr wrap="square">
            <a:spAutoFit/>
          </a:bodyPr>
          <a:lstStyle/>
          <a:p>
            <a:pPr lvl="0">
              <a:spcBef>
                <a:spcPct val="20000"/>
              </a:spcBef>
              <a:defRPr/>
            </a:pPr>
            <a:r>
              <a:rPr lang="en-US" dirty="0">
                <a:latin typeface="Times New Roman" panose="02020603050405020304" pitchFamily="18" charset="0"/>
                <a:cs typeface="Times New Roman" panose="02020603050405020304" pitchFamily="18" charset="0"/>
              </a:rPr>
              <a:t>Figure 10.1 </a:t>
            </a:r>
            <a:r>
              <a:rPr lang="en-CA" dirty="0">
                <a:latin typeface="Times New Roman" panose="02020603050405020304" pitchFamily="18" charset="0"/>
                <a:cs typeface="Times New Roman" panose="02020603050405020304" pitchFamily="18" charset="0"/>
              </a:rPr>
              <a:t>Load factor for glulam fire-resistance calculations (NBCC 2015) </a:t>
            </a:r>
            <a:endParaRPr lang="en-US" dirty="0">
              <a:latin typeface="Times New Roman" panose="02020603050405020304" pitchFamily="18" charset="0"/>
              <a:cs typeface="Times New Roman" panose="02020603050405020304" pitchFamily="18" charset="0"/>
            </a:endParaRPr>
          </a:p>
        </p:txBody>
      </p:sp>
      <p:sp>
        <p:nvSpPr>
          <p:cNvPr id="4" name="Rectangle 3"/>
          <p:cNvSpPr/>
          <p:nvPr/>
        </p:nvSpPr>
        <p:spPr>
          <a:xfrm>
            <a:off x="912409" y="5223282"/>
            <a:ext cx="6120780" cy="1015663"/>
          </a:xfrm>
          <a:prstGeom prst="rect">
            <a:avLst/>
          </a:prstGeom>
        </p:spPr>
        <p:txBody>
          <a:bodyPr wrap="square">
            <a:spAutoFit/>
          </a:bodyPr>
          <a:lstStyle/>
          <a:p>
            <a:r>
              <a:rPr lang="en-CA" sz="2000" dirty="0">
                <a:latin typeface="Times New Roman" panose="02020603050405020304" pitchFamily="18" charset="0"/>
                <a:cs typeface="Times New Roman" panose="02020603050405020304" pitchFamily="18" charset="0"/>
              </a:rPr>
              <a:t>k = the effective length factor obtained from CSA O86, “Engineering Design in Wood,”</a:t>
            </a:r>
          </a:p>
          <a:p>
            <a:r>
              <a:rPr lang="en-CA" sz="2000" dirty="0">
                <a:latin typeface="Times New Roman" panose="02020603050405020304" pitchFamily="18" charset="0"/>
                <a:cs typeface="Times New Roman" panose="02020603050405020304" pitchFamily="18" charset="0"/>
              </a:rPr>
              <a:t>L = the unsupported length of a column in millimetres.</a:t>
            </a:r>
          </a:p>
        </p:txBody>
      </p:sp>
      <p:sp>
        <p:nvSpPr>
          <p:cNvPr id="5" name="Rectangle 4"/>
          <p:cNvSpPr/>
          <p:nvPr/>
        </p:nvSpPr>
        <p:spPr>
          <a:xfrm>
            <a:off x="7868418" y="5104366"/>
            <a:ext cx="4065181" cy="646331"/>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Figure 10.2 </a:t>
            </a:r>
            <a:r>
              <a:rPr lang="en-CA" dirty="0">
                <a:latin typeface="Times New Roman" panose="02020603050405020304" pitchFamily="18" charset="0"/>
                <a:cs typeface="Times New Roman" panose="02020603050405020304" pitchFamily="18" charset="0"/>
              </a:rPr>
              <a:t>Full dimensions of glued-laminated beams and columns</a:t>
            </a:r>
          </a:p>
        </p:txBody>
      </p:sp>
    </p:spTree>
    <p:extLst>
      <p:ext uri="{BB962C8B-B14F-4D97-AF65-F5344CB8AC3E}">
        <p14:creationId xmlns:p14="http://schemas.microsoft.com/office/powerpoint/2010/main" val="447033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0000" y="360000"/>
            <a:ext cx="11062720" cy="1077218"/>
          </a:xfrm>
          <a:prstGeom prst="rect">
            <a:avLst/>
          </a:prstGeom>
        </p:spPr>
        <p:txBody>
          <a:bodyPr wrap="square">
            <a:spAutoFit/>
          </a:bodyPr>
          <a:lstStyle/>
          <a:p>
            <a:pPr lvl="0"/>
            <a:r>
              <a:rPr lang="en-CA" sz="3200" dirty="0">
                <a:solidFill>
                  <a:srgbClr val="002060"/>
                </a:solidFill>
                <a:latin typeface="Arial" panose="020B0604020202020204" pitchFamily="34" charset="0"/>
                <a:cs typeface="Arial" panose="020B0604020202020204" pitchFamily="34" charset="0"/>
              </a:rPr>
              <a:t>Example 3: Using NBC Division B, Appendix </a:t>
            </a:r>
            <a:r>
              <a:rPr lang="en-CA" sz="3200" u="sng" dirty="0">
                <a:solidFill>
                  <a:srgbClr val="002060"/>
                </a:solidFill>
                <a:latin typeface="Arial" panose="020B0604020202020204" pitchFamily="34" charset="0"/>
                <a:cs typeface="Arial" panose="020B0604020202020204" pitchFamily="34" charset="0"/>
              </a:rPr>
              <a:t>D-2.11</a:t>
            </a:r>
            <a:r>
              <a:rPr lang="en-CA" sz="3200" dirty="0">
                <a:solidFill>
                  <a:srgbClr val="002060"/>
                </a:solidFill>
                <a:latin typeface="Arial" panose="020B0604020202020204" pitchFamily="34" charset="0"/>
                <a:cs typeface="Arial" panose="020B0604020202020204" pitchFamily="34" charset="0"/>
              </a:rPr>
              <a:t> – Beams </a:t>
            </a:r>
            <a:endParaRPr lang="en-US" sz="3200" dirty="0">
              <a:solidFill>
                <a:srgbClr val="002060"/>
              </a:solidFill>
              <a:latin typeface="Arial" panose="020B0604020202020204" pitchFamily="34" charset="0"/>
              <a:cs typeface="Arial" panose="020B0604020202020204" pitchFamily="34" charset="0"/>
            </a:endParaRPr>
          </a:p>
        </p:txBody>
      </p:sp>
      <p:sp>
        <p:nvSpPr>
          <p:cNvPr id="7" name="Slide Number Placeholder 3"/>
          <p:cNvSpPr>
            <a:spLocks noGrp="1"/>
          </p:cNvSpPr>
          <p:nvPr>
            <p:ph type="sldNum" sz="quarter" idx="12"/>
          </p:nvPr>
        </p:nvSpPr>
        <p:spPr>
          <a:xfrm>
            <a:off x="11468558" y="6216815"/>
            <a:ext cx="610320" cy="528064"/>
          </a:xfrm>
        </p:spPr>
        <p:txBody>
          <a:bodyPr/>
          <a:lstStyle/>
          <a:p>
            <a:fld id="{79AA0B8D-5002-4A0E-8DCD-D60B08B37DCE}" type="slidenum">
              <a:rPr lang="en-CA" sz="3200" smtClean="0">
                <a:solidFill>
                  <a:schemeClr val="tx1"/>
                </a:solidFill>
              </a:rPr>
              <a:t>19</a:t>
            </a:fld>
            <a:endParaRPr lang="en-CA" sz="3200" dirty="0">
              <a:solidFill>
                <a:schemeClr val="tx1"/>
              </a:solidFill>
            </a:endParaRPr>
          </a:p>
        </p:txBody>
      </p:sp>
      <mc:AlternateContent xmlns:mc="http://schemas.openxmlformats.org/markup-compatibility/2006" xmlns:a14="http://schemas.microsoft.com/office/drawing/2010/main">
        <mc:Choice Requires="a14">
          <p:sp>
            <p:nvSpPr>
              <p:cNvPr id="9" name="Rectangle 8"/>
              <p:cNvSpPr/>
              <p:nvPr/>
            </p:nvSpPr>
            <p:spPr>
              <a:xfrm>
                <a:off x="540000" y="1560329"/>
                <a:ext cx="11062720" cy="4962769"/>
              </a:xfrm>
              <a:prstGeom prst="rect">
                <a:avLst/>
              </a:prstGeom>
            </p:spPr>
            <p:txBody>
              <a:bodyPr wrap="square">
                <a:spAutoFit/>
              </a:bodyPr>
              <a:lstStyle/>
              <a:p>
                <a:pPr marL="457200" lvl="0" indent="-457200">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Determine the fire-resistance rating of a glulam beam exposed on 3 sides</a:t>
                </a:r>
              </a:p>
              <a:p>
                <a:pPr marL="457200" lvl="0" indent="-457200">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Dimensions are 175</a:t>
                </a:r>
                <a:r>
                  <a:rPr lang="en-CA" sz="2400" dirty="0">
                    <a:latin typeface="Times New Roman" panose="02020603050405020304" pitchFamily="18" charset="0"/>
                    <a:cs typeface="Times New Roman" panose="02020603050405020304" pitchFamily="18" charset="0"/>
                  </a:rPr>
                  <a:t> × </a:t>
                </a:r>
                <a:r>
                  <a:rPr lang="en-US" sz="2400" dirty="0">
                    <a:latin typeface="Times New Roman" panose="02020603050405020304" pitchFamily="18" charset="0"/>
                    <a:cs typeface="Times New Roman" panose="02020603050405020304" pitchFamily="18" charset="0"/>
                  </a:rPr>
                  <a:t>380 mm</a:t>
                </a:r>
              </a:p>
              <a:p>
                <a:pPr marL="457200" lvl="0" indent="-457200">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Stressed to 80% of its factored bending moment resistance</a:t>
                </a:r>
              </a:p>
              <a:p>
                <a:pPr lvl="0">
                  <a:spcBef>
                    <a:spcPct val="20000"/>
                  </a:spcBef>
                  <a:defRPr/>
                </a:pPr>
                <a:r>
                  <a:rPr lang="en-US" sz="2400" b="1" dirty="0">
                    <a:latin typeface="Times New Roman" panose="02020603050405020304" pitchFamily="18" charset="0"/>
                    <a:cs typeface="Times New Roman" panose="02020603050405020304" pitchFamily="18" charset="0"/>
                  </a:rPr>
                  <a:t>Solution</a:t>
                </a:r>
                <a:endParaRPr lang="en-US" sz="2400" dirty="0">
                  <a:latin typeface="Times New Roman" panose="02020603050405020304" pitchFamily="18" charset="0"/>
                  <a:cs typeface="Times New Roman" panose="02020603050405020304" pitchFamily="18" charset="0"/>
                </a:endParaRPr>
              </a:p>
              <a:p>
                <a:pPr marL="457200" lvl="0" indent="-457200">
                  <a:spcBef>
                    <a:spcPct val="20000"/>
                  </a:spcBef>
                  <a:buFont typeface="Arial" panose="020B0604020202020204" pitchFamily="34" charset="0"/>
                  <a:buChar char="•"/>
                  <a:defRPr/>
                </a:pPr>
                <a:r>
                  <a:rPr lang="en-US" sz="2400" dirty="0">
                    <a:latin typeface="Times New Roman" panose="02020603050405020304" pitchFamily="18" charset="0"/>
                    <a:cs typeface="Times New Roman" panose="02020603050405020304" pitchFamily="18" charset="0"/>
                  </a:rPr>
                  <a:t>B = 175 mm</a:t>
                </a:r>
              </a:p>
              <a:p>
                <a:pPr marL="457200" lvl="0" indent="-457200">
                  <a:spcBef>
                    <a:spcPct val="20000"/>
                  </a:spcBef>
                  <a:buFont typeface="Arial" panose="020B0604020202020204" pitchFamily="34" charset="0"/>
                  <a:buChar char="•"/>
                  <a:defRPr/>
                </a:pPr>
                <a:r>
                  <a:rPr lang="en-US" sz="2400" dirty="0">
                    <a:latin typeface="Times New Roman" panose="02020603050405020304" pitchFamily="18" charset="0"/>
                    <a:cs typeface="Times New Roman" panose="02020603050405020304" pitchFamily="18" charset="0"/>
                  </a:rPr>
                  <a:t>D = 380 mm</a:t>
                </a:r>
              </a:p>
              <a:p>
                <a:pPr marL="457200" lvl="0" indent="-457200">
                  <a:spcBef>
                    <a:spcPct val="20000"/>
                  </a:spcBef>
                  <a:buFont typeface="Arial" panose="020B0604020202020204" pitchFamily="34" charset="0"/>
                  <a:buChar char="•"/>
                  <a:defRPr/>
                </a:pPr>
                <a:r>
                  <a:rPr lang="en-US" sz="2400" dirty="0">
                    <a:latin typeface="Times New Roman" panose="02020603050405020304" pitchFamily="18" charset="0"/>
                    <a:cs typeface="Times New Roman" panose="02020603050405020304" pitchFamily="18" charset="0"/>
                  </a:rPr>
                  <a:t>From Figure 10.1 (on previous slide), f = 1.075 for a beam designed to carry a factored load equal to 80% of factored bending moment</a:t>
                </a:r>
              </a:p>
              <a:p>
                <a:pPr lvl="0" algn="ctr">
                  <a:spcBef>
                    <a:spcPct val="20000"/>
                  </a:spcBef>
                  <a:defRPr/>
                </a:pPr>
                <a14:m>
                  <m:oMath xmlns:m="http://schemas.openxmlformats.org/officeDocument/2006/math">
                    <m:r>
                      <a:rPr lang="en-CA" sz="2400" b="0" i="1" smtClean="0">
                        <a:latin typeface="Cambria Math" panose="02040503050406030204" pitchFamily="18" charset="0"/>
                        <a:cs typeface="Times New Roman" panose="02020603050405020304" pitchFamily="18" charset="0"/>
                      </a:rPr>
                      <m:t>𝐹𝑅𝑅</m:t>
                    </m:r>
                    <m:r>
                      <a:rPr lang="en-CA" sz="2400" b="0" i="1" smtClean="0">
                        <a:latin typeface="Cambria Math" panose="02040503050406030204" pitchFamily="18" charset="0"/>
                        <a:cs typeface="Times New Roman" panose="02020603050405020304" pitchFamily="18" charset="0"/>
                      </a:rPr>
                      <m:t>=0.1</m:t>
                    </m:r>
                    <m:r>
                      <a:rPr lang="en-CA" sz="2400" b="0" i="1" smtClean="0">
                        <a:latin typeface="Cambria Math" panose="02040503050406030204" pitchFamily="18" charset="0"/>
                        <a:cs typeface="Times New Roman" panose="02020603050405020304" pitchFamily="18" charset="0"/>
                      </a:rPr>
                      <m:t>𝑓𝐵</m:t>
                    </m:r>
                    <m:d>
                      <m:dPr>
                        <m:begChr m:val="["/>
                        <m:endChr m:val="]"/>
                        <m:ctrlPr>
                          <a:rPr lang="en-CA" sz="2400" b="0" i="1" smtClean="0">
                            <a:latin typeface="Cambria Math"/>
                            <a:cs typeface="Times New Roman" panose="02020603050405020304" pitchFamily="18" charset="0"/>
                          </a:rPr>
                        </m:ctrlPr>
                      </m:dPr>
                      <m:e>
                        <m:r>
                          <a:rPr lang="en-CA" sz="2400" b="0" i="1" smtClean="0">
                            <a:latin typeface="Cambria Math" panose="02040503050406030204" pitchFamily="18" charset="0"/>
                            <a:cs typeface="Times New Roman" panose="02020603050405020304" pitchFamily="18" charset="0"/>
                          </a:rPr>
                          <m:t>4−</m:t>
                        </m:r>
                        <m:f>
                          <m:fPr>
                            <m:ctrlPr>
                              <a:rPr lang="en-CA" sz="2400" b="0" i="1" smtClean="0">
                                <a:latin typeface="Cambria Math"/>
                                <a:cs typeface="Times New Roman" panose="02020603050405020304" pitchFamily="18" charset="0"/>
                              </a:rPr>
                            </m:ctrlPr>
                          </m:fPr>
                          <m:num>
                            <m:r>
                              <a:rPr lang="en-CA" sz="2400" b="0" i="1" smtClean="0">
                                <a:latin typeface="Cambria Math" panose="02040503050406030204" pitchFamily="18" charset="0"/>
                                <a:cs typeface="Times New Roman" panose="02020603050405020304" pitchFamily="18" charset="0"/>
                              </a:rPr>
                              <m:t>𝐵</m:t>
                            </m:r>
                          </m:num>
                          <m:den>
                            <m:r>
                              <a:rPr lang="en-CA" sz="2400" b="0" i="1" smtClean="0">
                                <a:latin typeface="Cambria Math" panose="02040503050406030204" pitchFamily="18" charset="0"/>
                                <a:cs typeface="Times New Roman" panose="02020603050405020304" pitchFamily="18" charset="0"/>
                              </a:rPr>
                              <m:t>𝐷</m:t>
                            </m:r>
                          </m:den>
                        </m:f>
                      </m:e>
                    </m:d>
                    <m:r>
                      <a:rPr lang="en-CA" sz="2400" b="0" i="1" smtClean="0">
                        <a:latin typeface="Cambria Math" panose="02040503050406030204" pitchFamily="18" charset="0"/>
                        <a:cs typeface="Times New Roman" panose="02020603050405020304" pitchFamily="18" charset="0"/>
                      </a:rPr>
                      <m:t>=0.1</m:t>
                    </m:r>
                    <m:d>
                      <m:dPr>
                        <m:ctrlPr>
                          <a:rPr lang="en-CA" sz="2400" b="0" i="1" smtClean="0">
                            <a:latin typeface="Cambria Math"/>
                            <a:cs typeface="Times New Roman" panose="02020603050405020304" pitchFamily="18" charset="0"/>
                          </a:rPr>
                        </m:ctrlPr>
                      </m:dPr>
                      <m:e>
                        <m:r>
                          <a:rPr lang="en-CA" sz="2400" b="0" i="1" smtClean="0">
                            <a:latin typeface="Cambria Math" panose="02040503050406030204" pitchFamily="18" charset="0"/>
                            <a:cs typeface="Times New Roman" panose="02020603050405020304" pitchFamily="18" charset="0"/>
                          </a:rPr>
                          <m:t>1.075</m:t>
                        </m:r>
                      </m:e>
                    </m:d>
                    <m:d>
                      <m:dPr>
                        <m:ctrlPr>
                          <a:rPr lang="en-CA" sz="2400" b="0" i="1" smtClean="0">
                            <a:latin typeface="Cambria Math"/>
                            <a:cs typeface="Times New Roman" panose="02020603050405020304" pitchFamily="18" charset="0"/>
                          </a:rPr>
                        </m:ctrlPr>
                      </m:dPr>
                      <m:e>
                        <m:r>
                          <a:rPr lang="en-CA" sz="2400" b="0" i="1" smtClean="0">
                            <a:latin typeface="Cambria Math" panose="02040503050406030204" pitchFamily="18" charset="0"/>
                            <a:cs typeface="Times New Roman" panose="02020603050405020304" pitchFamily="18" charset="0"/>
                          </a:rPr>
                          <m:t>175</m:t>
                        </m:r>
                      </m:e>
                    </m:d>
                    <m:d>
                      <m:dPr>
                        <m:begChr m:val="["/>
                        <m:endChr m:val="]"/>
                        <m:ctrlPr>
                          <a:rPr lang="en-CA" sz="2400" b="0" i="1" smtClean="0">
                            <a:latin typeface="Cambria Math"/>
                            <a:cs typeface="Times New Roman" panose="02020603050405020304" pitchFamily="18" charset="0"/>
                          </a:rPr>
                        </m:ctrlPr>
                      </m:dPr>
                      <m:e>
                        <m:r>
                          <a:rPr lang="en-CA" sz="2400" b="0" i="1" smtClean="0">
                            <a:latin typeface="Cambria Math" panose="02040503050406030204" pitchFamily="18" charset="0"/>
                            <a:cs typeface="Times New Roman" panose="02020603050405020304" pitchFamily="18" charset="0"/>
                          </a:rPr>
                          <m:t>4−</m:t>
                        </m:r>
                        <m:f>
                          <m:fPr>
                            <m:ctrlPr>
                              <a:rPr lang="en-CA" sz="2400" b="0" i="1" smtClean="0">
                                <a:latin typeface="Cambria Math"/>
                                <a:cs typeface="Times New Roman" panose="02020603050405020304" pitchFamily="18" charset="0"/>
                              </a:rPr>
                            </m:ctrlPr>
                          </m:fPr>
                          <m:num>
                            <m:r>
                              <a:rPr lang="en-CA" sz="2400" b="0" i="1" smtClean="0">
                                <a:latin typeface="Cambria Math" panose="02040503050406030204" pitchFamily="18" charset="0"/>
                                <a:cs typeface="Times New Roman" panose="02020603050405020304" pitchFamily="18" charset="0"/>
                              </a:rPr>
                              <m:t>175</m:t>
                            </m:r>
                          </m:num>
                          <m:den>
                            <m:r>
                              <a:rPr lang="en-CA" sz="2400" b="0" i="1" smtClean="0">
                                <a:latin typeface="Cambria Math" panose="02040503050406030204" pitchFamily="18" charset="0"/>
                                <a:cs typeface="Times New Roman" panose="02020603050405020304" pitchFamily="18" charset="0"/>
                              </a:rPr>
                              <m:t>380</m:t>
                            </m:r>
                          </m:den>
                        </m:f>
                      </m:e>
                    </m:d>
                    <m:r>
                      <a:rPr lang="en-CA" sz="2400" b="0" i="1" smtClean="0">
                        <a:latin typeface="Cambria Math" panose="02040503050406030204" pitchFamily="18" charset="0"/>
                        <a:cs typeface="Times New Roman" panose="02020603050405020304" pitchFamily="18" charset="0"/>
                      </a:rPr>
                      <m:t>=</m:t>
                    </m:r>
                    <m:r>
                      <a:rPr lang="en-CA" sz="2400" b="1" i="1" smtClean="0">
                        <a:latin typeface="Cambria Math" panose="02040503050406030204" pitchFamily="18" charset="0"/>
                        <a:cs typeface="Times New Roman" panose="02020603050405020304" pitchFamily="18" charset="0"/>
                      </a:rPr>
                      <m:t>𝟔𝟔</m:t>
                    </m:r>
                    <m:r>
                      <a:rPr lang="en-CA" sz="2400" b="1" i="1" smtClean="0">
                        <a:latin typeface="Cambria Math" panose="02040503050406030204" pitchFamily="18" charset="0"/>
                        <a:cs typeface="Times New Roman" panose="02020603050405020304" pitchFamily="18" charset="0"/>
                      </a:rPr>
                      <m:t>.</m:t>
                    </m:r>
                    <m:r>
                      <a:rPr lang="en-CA" sz="2400" b="1" i="1" smtClean="0">
                        <a:latin typeface="Cambria Math" panose="02040503050406030204" pitchFamily="18" charset="0"/>
                        <a:cs typeface="Times New Roman" panose="02020603050405020304" pitchFamily="18" charset="0"/>
                      </a:rPr>
                      <m:t>𝟔</m:t>
                    </m:r>
                  </m:oMath>
                </a14:m>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minutes</a:t>
                </a:r>
              </a:p>
              <a:p>
                <a:pPr marL="457200" lvl="0" indent="-457200">
                  <a:spcBef>
                    <a:spcPct val="20000"/>
                  </a:spcBef>
                  <a:buFont typeface="Arial" panose="020B0604020202020204" pitchFamily="34" charset="0"/>
                  <a:buChar char="•"/>
                  <a:defRPr/>
                </a:pPr>
                <a:r>
                  <a:rPr lang="en-US" sz="2400" dirty="0">
                    <a:latin typeface="Times New Roman" panose="02020603050405020304" pitchFamily="18" charset="0"/>
                    <a:cs typeface="Times New Roman" panose="02020603050405020304" pitchFamily="18" charset="0"/>
                  </a:rPr>
                  <a:t>Therefore, this beam could be used to support a floor assembly having a one-hour fire-resistance rating</a:t>
                </a:r>
              </a:p>
            </p:txBody>
          </p:sp>
        </mc:Choice>
        <mc:Fallback xmlns="">
          <p:sp>
            <p:nvSpPr>
              <p:cNvPr id="9" name="Rectangle 8"/>
              <p:cNvSpPr>
                <a:spLocks noRot="1" noChangeAspect="1" noMove="1" noResize="1" noEditPoints="1" noAdjustHandles="1" noChangeArrowheads="1" noChangeShapeType="1" noTextEdit="1"/>
              </p:cNvSpPr>
              <p:nvPr/>
            </p:nvSpPr>
            <p:spPr>
              <a:xfrm>
                <a:off x="540000" y="1560329"/>
                <a:ext cx="11062720" cy="4962769"/>
              </a:xfrm>
              <a:prstGeom prst="rect">
                <a:avLst/>
              </a:prstGeom>
              <a:blipFill>
                <a:blip r:embed="rId2"/>
                <a:stretch>
                  <a:fillRect l="-882" t="-983"/>
                </a:stretch>
              </a:blipFill>
            </p:spPr>
            <p:txBody>
              <a:bodyPr/>
              <a:lstStyle/>
              <a:p>
                <a:r>
                  <a:rPr lang="en-CA">
                    <a:noFill/>
                  </a:rPr>
                  <a:t> </a:t>
                </a:r>
              </a:p>
            </p:txBody>
          </p:sp>
        </mc:Fallback>
      </mc:AlternateContent>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18000"/>
            <a:ext cx="1397529" cy="540000"/>
          </a:xfrm>
          <a:prstGeom prst="rect">
            <a:avLst/>
          </a:prstGeom>
        </p:spPr>
      </p:pic>
    </p:spTree>
    <p:extLst>
      <p:ext uri="{BB962C8B-B14F-4D97-AF65-F5344CB8AC3E}">
        <p14:creationId xmlns:p14="http://schemas.microsoft.com/office/powerpoint/2010/main" val="2939475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800" dirty="0">
                <a:solidFill>
                  <a:srgbClr val="002060"/>
                </a:solidFill>
                <a:latin typeface="Arial" panose="020B0604020202020204" pitchFamily="34" charset="0"/>
                <a:cs typeface="Arial" panose="020B0604020202020204" pitchFamily="34" charset="0"/>
              </a:rPr>
              <a:t>10.1 General Information</a:t>
            </a:r>
            <a:r>
              <a:rPr lang="en-CA" dirty="0"/>
              <a:t/>
            </a:r>
            <a:br>
              <a:rPr lang="en-CA" dirty="0"/>
            </a:br>
            <a:endParaRPr lang="en-CA" dirty="0"/>
          </a:p>
        </p:txBody>
      </p:sp>
      <p:sp>
        <p:nvSpPr>
          <p:cNvPr id="5" name="Slide Number Placeholder 3"/>
          <p:cNvSpPr>
            <a:spLocks noGrp="1"/>
          </p:cNvSpPr>
          <p:nvPr>
            <p:ph type="sldNum" sz="quarter" idx="12"/>
          </p:nvPr>
        </p:nvSpPr>
        <p:spPr>
          <a:xfrm>
            <a:off x="11468558" y="6216815"/>
            <a:ext cx="610320" cy="528064"/>
          </a:xfrm>
        </p:spPr>
        <p:txBody>
          <a:bodyPr/>
          <a:lstStyle/>
          <a:p>
            <a:fld id="{79AA0B8D-5002-4A0E-8DCD-D60B08B37DCE}" type="slidenum">
              <a:rPr lang="en-CA" sz="3200" smtClean="0">
                <a:solidFill>
                  <a:schemeClr val="tx1"/>
                </a:solidFill>
              </a:rPr>
              <a:t>2</a:t>
            </a:fld>
            <a:endParaRPr lang="en-CA" sz="3200" dirty="0">
              <a:solidFill>
                <a:schemeClr val="tx1"/>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18000"/>
            <a:ext cx="1397529" cy="540000"/>
          </a:xfrm>
          <a:prstGeom prst="rect">
            <a:avLst/>
          </a:prstGeom>
        </p:spPr>
      </p:pic>
    </p:spTree>
    <p:extLst>
      <p:ext uri="{BB962C8B-B14F-4D97-AF65-F5344CB8AC3E}">
        <p14:creationId xmlns:p14="http://schemas.microsoft.com/office/powerpoint/2010/main" val="4226540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0000" y="360000"/>
            <a:ext cx="11062720" cy="646331"/>
          </a:xfrm>
          <a:prstGeom prst="rect">
            <a:avLst/>
          </a:prstGeom>
        </p:spPr>
        <p:txBody>
          <a:bodyPr wrap="square">
            <a:spAutoFit/>
          </a:bodyPr>
          <a:lstStyle/>
          <a:p>
            <a:pPr lvl="0"/>
            <a:r>
              <a:rPr lang="en-CA" sz="3600" dirty="0">
                <a:solidFill>
                  <a:srgbClr val="002060"/>
                </a:solidFill>
                <a:latin typeface="Arial" panose="020B0604020202020204" pitchFamily="34" charset="0"/>
                <a:cs typeface="Arial" panose="020B0604020202020204" pitchFamily="34" charset="0"/>
              </a:rPr>
              <a:t>3) </a:t>
            </a:r>
            <a:r>
              <a:rPr lang="en-US" sz="3600" dirty="0">
                <a:solidFill>
                  <a:srgbClr val="002060"/>
                </a:solidFill>
                <a:latin typeface="Arial" panose="020B0604020202020204" pitchFamily="34" charset="0"/>
                <a:cs typeface="Arial" panose="020B0604020202020204" pitchFamily="34" charset="0"/>
              </a:rPr>
              <a:t>CSA-O86 Annex B Method (</a:t>
            </a:r>
            <a:r>
              <a:rPr lang="en-CA" sz="3600" dirty="0">
                <a:solidFill>
                  <a:srgbClr val="002060"/>
                </a:solidFill>
                <a:latin typeface="Arial" panose="020B0604020202020204" pitchFamily="34" charset="0"/>
                <a:cs typeface="Arial" panose="020B0604020202020204" pitchFamily="34" charset="0"/>
              </a:rPr>
              <a:t>Alternative</a:t>
            </a:r>
            <a:r>
              <a:rPr lang="en-US" sz="3600" dirty="0">
                <a:solidFill>
                  <a:srgbClr val="002060"/>
                </a:solidFill>
                <a:latin typeface="Arial" panose="020B0604020202020204" pitchFamily="34" charset="0"/>
                <a:cs typeface="Arial" panose="020B0604020202020204" pitchFamily="34" charset="0"/>
              </a:rPr>
              <a:t>)</a:t>
            </a:r>
          </a:p>
        </p:txBody>
      </p:sp>
      <p:sp>
        <p:nvSpPr>
          <p:cNvPr id="7" name="Slide Number Placeholder 3"/>
          <p:cNvSpPr>
            <a:spLocks noGrp="1"/>
          </p:cNvSpPr>
          <p:nvPr>
            <p:ph type="sldNum" sz="quarter" idx="12"/>
          </p:nvPr>
        </p:nvSpPr>
        <p:spPr>
          <a:xfrm>
            <a:off x="11468558" y="6216815"/>
            <a:ext cx="610320" cy="528064"/>
          </a:xfrm>
        </p:spPr>
        <p:txBody>
          <a:bodyPr/>
          <a:lstStyle/>
          <a:p>
            <a:fld id="{79AA0B8D-5002-4A0E-8DCD-D60B08B37DCE}" type="slidenum">
              <a:rPr lang="en-CA" sz="3200" smtClean="0">
                <a:solidFill>
                  <a:schemeClr val="tx1"/>
                </a:solidFill>
              </a:rPr>
              <a:t>20</a:t>
            </a:fld>
            <a:endParaRPr lang="en-CA" sz="3200" dirty="0">
              <a:solidFill>
                <a:schemeClr val="tx1"/>
              </a:solidFill>
            </a:endParaRPr>
          </a:p>
        </p:txBody>
      </p:sp>
      <p:sp>
        <p:nvSpPr>
          <p:cNvPr id="9" name="Rectangle 8"/>
          <p:cNvSpPr/>
          <p:nvPr/>
        </p:nvSpPr>
        <p:spPr>
          <a:xfrm>
            <a:off x="539999" y="1152000"/>
            <a:ext cx="11243506" cy="1040285"/>
          </a:xfrm>
          <a:prstGeom prst="rect">
            <a:avLst/>
          </a:prstGeom>
        </p:spPr>
        <p:txBody>
          <a:bodyPr wrap="square">
            <a:spAutoFit/>
          </a:bodyPr>
          <a:lstStyle/>
          <a:p>
            <a:pPr marL="457200" lvl="0" indent="-457200">
              <a:spcBef>
                <a:spcPct val="20000"/>
              </a:spcBef>
              <a:buFont typeface="Wingdings" panose="05000000000000000000" pitchFamily="2" charset="2"/>
              <a:buChar char="§"/>
              <a:defRPr/>
            </a:pPr>
            <a:r>
              <a:rPr lang="en-US" sz="2800" dirty="0">
                <a:latin typeface="Times New Roman" panose="02020603050405020304" pitchFamily="18" charset="0"/>
                <a:cs typeface="Times New Roman" panose="02020603050405020304" pitchFamily="18" charset="0"/>
              </a:rPr>
              <a:t>Reduced cross-section approach</a:t>
            </a:r>
          </a:p>
          <a:p>
            <a:pPr marL="457200" lvl="0" indent="-457200">
              <a:spcBef>
                <a:spcPct val="20000"/>
              </a:spcBef>
              <a:buFont typeface="Wingdings" panose="05000000000000000000" pitchFamily="2" charset="2"/>
              <a:buChar char="§"/>
              <a:defRPr/>
            </a:pPr>
            <a:r>
              <a:rPr lang="en-CA" sz="2800" dirty="0">
                <a:latin typeface="Times New Roman" panose="02020603050405020304" pitchFamily="18" charset="0"/>
                <a:cs typeface="Times New Roman" panose="02020603050405020304" pitchFamily="18" charset="0"/>
              </a:rPr>
              <a:t>Adjustment factor for fire resistance, </a:t>
            </a:r>
            <a:r>
              <a:rPr lang="en-CA" sz="2800" dirty="0" err="1">
                <a:latin typeface="Times New Roman" panose="02020603050405020304" pitchFamily="18" charset="0"/>
                <a:cs typeface="Times New Roman" panose="02020603050405020304" pitchFamily="18" charset="0"/>
              </a:rPr>
              <a:t>K</a:t>
            </a:r>
            <a:r>
              <a:rPr lang="en-CA" sz="2800" baseline="-25000" dirty="0" err="1">
                <a:latin typeface="Times New Roman" panose="02020603050405020304" pitchFamily="18" charset="0"/>
                <a:cs typeface="Times New Roman" panose="02020603050405020304" pitchFamily="18" charset="0"/>
              </a:rPr>
              <a:t>fi</a:t>
            </a:r>
            <a:r>
              <a:rPr lang="en-CA" sz="2800" dirty="0">
                <a:latin typeface="Times New Roman" panose="02020603050405020304" pitchFamily="18" charset="0"/>
                <a:cs typeface="Times New Roman" panose="02020603050405020304" pitchFamily="18" charset="0"/>
              </a:rPr>
              <a:t> (refer to B.3.9 of Annex B)</a:t>
            </a:r>
            <a:endParaRPr lang="en-US" sz="2800" dirty="0">
              <a:latin typeface="Times New Roman" panose="02020603050405020304" pitchFamily="18" charset="0"/>
              <a:cs typeface="Times New Roman" panose="02020603050405020304" pitchFamily="18" charset="0"/>
            </a:endParaRPr>
          </a:p>
        </p:txBody>
      </p:sp>
      <p:graphicFrame>
        <p:nvGraphicFramePr>
          <p:cNvPr id="5" name="Table 7">
            <a:extLst>
              <a:ext uri="{FF2B5EF4-FFF2-40B4-BE49-F238E27FC236}">
                <a16:creationId xmlns:a16="http://schemas.microsoft.com/office/drawing/2014/main" xmlns="" id="{A2E7A09D-ADBA-4928-B2AA-95FCA34771B1}"/>
              </a:ext>
            </a:extLst>
          </p:cNvPr>
          <p:cNvGraphicFramePr>
            <a:graphicFrameLocks noGrp="1"/>
          </p:cNvGraphicFramePr>
          <p:nvPr>
            <p:extLst>
              <p:ext uri="{D42A27DB-BD31-4B8C-83A1-F6EECF244321}">
                <p14:modId xmlns:p14="http://schemas.microsoft.com/office/powerpoint/2010/main" val="1671978392"/>
              </p:ext>
            </p:extLst>
          </p:nvPr>
        </p:nvGraphicFramePr>
        <p:xfrm>
          <a:off x="1383543" y="2917868"/>
          <a:ext cx="9287599" cy="2761488"/>
        </p:xfrm>
        <a:graphic>
          <a:graphicData uri="http://schemas.openxmlformats.org/drawingml/2006/table">
            <a:tbl>
              <a:tblPr firstRow="1" bandRow="1">
                <a:tableStyleId>{5C22544A-7EE6-4342-B048-85BDC9FD1C3A}</a:tableStyleId>
              </a:tblPr>
              <a:tblGrid>
                <a:gridCol w="7067985">
                  <a:extLst>
                    <a:ext uri="{9D8B030D-6E8A-4147-A177-3AD203B41FA5}">
                      <a16:colId xmlns:a16="http://schemas.microsoft.com/office/drawing/2014/main" xmlns="" val="981862983"/>
                    </a:ext>
                  </a:extLst>
                </a:gridCol>
                <a:gridCol w="2219614">
                  <a:extLst>
                    <a:ext uri="{9D8B030D-6E8A-4147-A177-3AD203B41FA5}">
                      <a16:colId xmlns:a16="http://schemas.microsoft.com/office/drawing/2014/main" xmlns="" val="3552674865"/>
                    </a:ext>
                  </a:extLst>
                </a:gridCol>
              </a:tblGrid>
              <a:tr h="401285">
                <a:tc>
                  <a:txBody>
                    <a:bodyPr/>
                    <a:lstStyle/>
                    <a:p>
                      <a:pPr>
                        <a:lnSpc>
                          <a:spcPct val="90000"/>
                        </a:lnSpc>
                      </a:pPr>
                      <a:r>
                        <a:rPr lang="en-CA" sz="2400" dirty="0">
                          <a:latin typeface="Times New Roman" panose="02020603050405020304" pitchFamily="18" charset="0"/>
                          <a:cs typeface="Times New Roman" panose="02020603050405020304" pitchFamily="18" charset="0"/>
                        </a:rPr>
                        <a:t>Product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90000"/>
                        </a:lnSpc>
                      </a:pPr>
                      <a:r>
                        <a:rPr lang="en-CA" sz="2400" dirty="0" err="1">
                          <a:latin typeface="Times New Roman" panose="02020603050405020304" pitchFamily="18" charset="0"/>
                          <a:cs typeface="Times New Roman" panose="02020603050405020304" pitchFamily="18" charset="0"/>
                        </a:rPr>
                        <a:t>K</a:t>
                      </a:r>
                      <a:r>
                        <a:rPr lang="en-CA" sz="2400" baseline="-25000" dirty="0" err="1">
                          <a:latin typeface="Times New Roman" panose="02020603050405020304" pitchFamily="18" charset="0"/>
                          <a:cs typeface="Times New Roman" panose="02020603050405020304" pitchFamily="18" charset="0"/>
                        </a:rPr>
                        <a:t>fi</a:t>
                      </a:r>
                      <a:endParaRPr lang="en-CA"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26755639"/>
                  </a:ext>
                </a:extLst>
              </a:tr>
              <a:tr h="401285">
                <a:tc>
                  <a:txBody>
                    <a:bodyPr/>
                    <a:lstStyle/>
                    <a:p>
                      <a:pPr>
                        <a:lnSpc>
                          <a:spcPct val="90000"/>
                        </a:lnSpc>
                      </a:pPr>
                      <a:r>
                        <a:rPr lang="en-CA" sz="2400" dirty="0">
                          <a:latin typeface="Times New Roman" panose="02020603050405020304" pitchFamily="18" charset="0"/>
                          <a:cs typeface="Times New Roman" panose="02020603050405020304" pitchFamily="18" charset="0"/>
                        </a:rPr>
                        <a:t>Timber and plank decking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90000"/>
                        </a:lnSpc>
                      </a:pPr>
                      <a:r>
                        <a:rPr lang="en-CA" sz="2400" dirty="0">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70289800"/>
                  </a:ext>
                </a:extLst>
              </a:tr>
              <a:tr h="401285">
                <a:tc>
                  <a:txBody>
                    <a:bodyPr/>
                    <a:lstStyle/>
                    <a:p>
                      <a:pPr>
                        <a:lnSpc>
                          <a:spcPct val="90000"/>
                        </a:lnSpc>
                      </a:pPr>
                      <a:r>
                        <a:rPr lang="en-CA" sz="2400" dirty="0">
                          <a:latin typeface="Times New Roman" panose="02020603050405020304" pitchFamily="18" charset="0"/>
                          <a:cs typeface="Times New Roman" panose="02020603050405020304" pitchFamily="18" charset="0"/>
                        </a:rPr>
                        <a:t>Glued-laminated timber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90000"/>
                        </a:lnSpc>
                      </a:pPr>
                      <a:r>
                        <a:rPr lang="en-CA" sz="2400" dirty="0">
                          <a:latin typeface="Times New Roman" panose="02020603050405020304" pitchFamily="18" charset="0"/>
                          <a:cs typeface="Times New Roman" panose="02020603050405020304" pitchFamily="18" charset="0"/>
                        </a:rPr>
                        <a:t>1.35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08962495"/>
                  </a:ext>
                </a:extLst>
              </a:tr>
              <a:tr h="401285">
                <a:tc>
                  <a:txBody>
                    <a:bodyPr/>
                    <a:lstStyle/>
                    <a:p>
                      <a:pPr>
                        <a:lnSpc>
                          <a:spcPct val="90000"/>
                        </a:lnSpc>
                      </a:pPr>
                      <a:r>
                        <a:rPr lang="en-CA" sz="2400" dirty="0">
                          <a:latin typeface="Times New Roman" panose="02020603050405020304" pitchFamily="18" charset="0"/>
                          <a:cs typeface="Times New Roman" panose="02020603050405020304" pitchFamily="18" charset="0"/>
                        </a:rPr>
                        <a:t>Structural composite lumber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90000"/>
                        </a:lnSpc>
                      </a:pPr>
                      <a:r>
                        <a:rPr lang="en-CA" sz="2400" dirty="0">
                          <a:latin typeface="Times New Roman" panose="02020603050405020304" pitchFamily="18" charset="0"/>
                          <a:cs typeface="Times New Roman" panose="02020603050405020304" pitchFamily="18" charset="0"/>
                        </a:rPr>
                        <a:t>1.25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37718344"/>
                  </a:ext>
                </a:extLst>
              </a:tr>
              <a:tr h="1029382">
                <a:tc>
                  <a:txBody>
                    <a:bodyPr/>
                    <a:lstStyle/>
                    <a:p>
                      <a:pPr>
                        <a:lnSpc>
                          <a:spcPct val="90000"/>
                        </a:lnSpc>
                      </a:pPr>
                      <a:r>
                        <a:rPr lang="en-CA" sz="2400" dirty="0">
                          <a:latin typeface="Times New Roman" panose="02020603050405020304" pitchFamily="18" charset="0"/>
                          <a:cs typeface="Times New Roman" panose="02020603050405020304" pitchFamily="18" charset="0"/>
                        </a:rPr>
                        <a:t>Cross-laminated timber</a:t>
                      </a:r>
                    </a:p>
                    <a:p>
                      <a:pPr>
                        <a:lnSpc>
                          <a:spcPct val="90000"/>
                        </a:lnSpc>
                      </a:pPr>
                      <a:r>
                        <a:rPr lang="en-CA" sz="2400" dirty="0">
                          <a:latin typeface="Times New Roman" panose="02020603050405020304" pitchFamily="18" charset="0"/>
                          <a:cs typeface="Times New Roman" panose="02020603050405020304" pitchFamily="18" charset="0"/>
                        </a:rPr>
                        <a:t>-V1-V2 stress grade</a:t>
                      </a:r>
                    </a:p>
                    <a:p>
                      <a:pPr>
                        <a:lnSpc>
                          <a:spcPct val="90000"/>
                        </a:lnSpc>
                      </a:pPr>
                      <a:r>
                        <a:rPr lang="en-CA" sz="2400" dirty="0">
                          <a:latin typeface="Times New Roman" panose="02020603050405020304" pitchFamily="18" charset="0"/>
                          <a:cs typeface="Times New Roman" panose="02020603050405020304" pitchFamily="18" charset="0"/>
                        </a:rPr>
                        <a:t>-E1-E3 stress grade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90000"/>
                        </a:lnSpc>
                      </a:pPr>
                      <a:endParaRPr lang="en-CA" sz="2400" dirty="0">
                        <a:latin typeface="Times New Roman" panose="02020603050405020304" pitchFamily="18" charset="0"/>
                        <a:cs typeface="Times New Roman" panose="02020603050405020304" pitchFamily="18" charset="0"/>
                      </a:endParaRPr>
                    </a:p>
                    <a:p>
                      <a:pPr>
                        <a:lnSpc>
                          <a:spcPct val="90000"/>
                        </a:lnSpc>
                      </a:pPr>
                      <a:r>
                        <a:rPr lang="en-CA" sz="2400" dirty="0">
                          <a:latin typeface="Times New Roman" panose="02020603050405020304" pitchFamily="18" charset="0"/>
                          <a:cs typeface="Times New Roman" panose="02020603050405020304" pitchFamily="18" charset="0"/>
                        </a:rPr>
                        <a:t>1.5</a:t>
                      </a:r>
                    </a:p>
                    <a:p>
                      <a:pPr>
                        <a:lnSpc>
                          <a:spcPct val="90000"/>
                        </a:lnSpc>
                      </a:pPr>
                      <a:r>
                        <a:rPr lang="en-CA" sz="2400" dirty="0">
                          <a:latin typeface="Times New Roman" panose="02020603050405020304" pitchFamily="18" charset="0"/>
                          <a:cs typeface="Times New Roman" panose="02020603050405020304" pitchFamily="18" charset="0"/>
                        </a:rPr>
                        <a:t>1.25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64246844"/>
                  </a:ext>
                </a:extLst>
              </a:tr>
            </a:tbl>
          </a:graphicData>
        </a:graphic>
      </p:graphicFrame>
      <p:sp>
        <p:nvSpPr>
          <p:cNvPr id="6" name="Rectangle 1">
            <a:extLst>
              <a:ext uri="{FF2B5EF4-FFF2-40B4-BE49-F238E27FC236}">
                <a16:creationId xmlns:a16="http://schemas.microsoft.com/office/drawing/2014/main" xmlns="" id="{29524394-7E81-4DB2-9DA0-FA665A614268}"/>
              </a:ext>
            </a:extLst>
          </p:cNvPr>
          <p:cNvSpPr/>
          <p:nvPr/>
        </p:nvSpPr>
        <p:spPr>
          <a:xfrm>
            <a:off x="2187786" y="2309934"/>
            <a:ext cx="7014677" cy="461665"/>
          </a:xfrm>
          <a:prstGeom prst="rect">
            <a:avLst/>
          </a:prstGeom>
        </p:spPr>
        <p:txBody>
          <a:bodyPr wrap="none">
            <a:spAutoFit/>
          </a:bodyPr>
          <a:lstStyle/>
          <a:p>
            <a:pPr lvl="0">
              <a:spcBef>
                <a:spcPct val="20000"/>
              </a:spcBef>
              <a:defRPr/>
            </a:pPr>
            <a:r>
              <a:rPr lang="en-CA" sz="2400" b="1" dirty="0">
                <a:latin typeface="Times New Roman" panose="02020603050405020304" pitchFamily="18" charset="0"/>
                <a:cs typeface="Times New Roman" panose="02020603050405020304" pitchFamily="18" charset="0"/>
              </a:rPr>
              <a:t>Table B.3.9:</a:t>
            </a:r>
            <a:r>
              <a:rPr lang="en-CA" sz="2400" dirty="0">
                <a:latin typeface="Times New Roman" panose="02020603050405020304" pitchFamily="18" charset="0"/>
                <a:cs typeface="Times New Roman" panose="02020603050405020304" pitchFamily="18" charset="0"/>
              </a:rPr>
              <a:t> Adjustment Factor for Fire Resistance, </a:t>
            </a:r>
            <a:r>
              <a:rPr lang="en-CA" sz="2400" dirty="0" err="1">
                <a:latin typeface="Times New Roman" panose="02020603050405020304" pitchFamily="18" charset="0"/>
                <a:cs typeface="Times New Roman" panose="02020603050405020304" pitchFamily="18" charset="0"/>
              </a:rPr>
              <a:t>K</a:t>
            </a:r>
            <a:r>
              <a:rPr lang="en-CA" sz="2400" baseline="-25000" dirty="0" err="1">
                <a:latin typeface="Times New Roman" panose="02020603050405020304" pitchFamily="18" charset="0"/>
                <a:cs typeface="Times New Roman" panose="02020603050405020304" pitchFamily="18" charset="0"/>
              </a:rPr>
              <a:t>fi</a:t>
            </a:r>
            <a:endParaRPr lang="en-CA" sz="2400" dirty="0">
              <a:latin typeface="Times New Roman" panose="02020603050405020304" pitchFamily="18" charset="0"/>
              <a:cs typeface="Times New Roman" panose="02020603050405020304" pitchFamily="18" charset="0"/>
            </a:endParaRPr>
          </a:p>
        </p:txBody>
      </p:sp>
      <p:sp>
        <p:nvSpPr>
          <p:cNvPr id="8" name="Rectangle 1">
            <a:extLst>
              <a:ext uri="{FF2B5EF4-FFF2-40B4-BE49-F238E27FC236}">
                <a16:creationId xmlns:a16="http://schemas.microsoft.com/office/drawing/2014/main" xmlns="" id="{8392B5F9-4EFF-4F08-A6CE-D384A144C491}"/>
              </a:ext>
            </a:extLst>
          </p:cNvPr>
          <p:cNvSpPr/>
          <p:nvPr/>
        </p:nvSpPr>
        <p:spPr>
          <a:xfrm>
            <a:off x="1285312" y="5864972"/>
            <a:ext cx="9752880" cy="400110"/>
          </a:xfrm>
          <a:prstGeom prst="rect">
            <a:avLst/>
          </a:prstGeom>
        </p:spPr>
        <p:txBody>
          <a:bodyPr wrap="square">
            <a:spAutoFit/>
          </a:bodyPr>
          <a:lstStyle/>
          <a:p>
            <a:pPr lvl="0">
              <a:defRPr/>
            </a:pPr>
            <a:r>
              <a:rPr lang="en-CA" sz="2000" b="1" dirty="0">
                <a:latin typeface="Times New Roman" panose="02020603050405020304" pitchFamily="18" charset="0"/>
                <a:cs typeface="Times New Roman" panose="02020603050405020304" pitchFamily="18" charset="0"/>
              </a:rPr>
              <a:t>Note:</a:t>
            </a:r>
            <a:r>
              <a:rPr lang="en-CA" sz="2000" dirty="0">
                <a:latin typeface="Times New Roman" panose="02020603050405020304" pitchFamily="18" charset="0"/>
                <a:cs typeface="Times New Roman" panose="02020603050405020304" pitchFamily="18" charset="0"/>
              </a:rPr>
              <a:t> adjustment factor for fire resistance, </a:t>
            </a:r>
            <a:r>
              <a:rPr lang="en-CA" sz="2000" dirty="0" err="1">
                <a:latin typeface="Times New Roman" panose="02020603050405020304" pitchFamily="18" charset="0"/>
                <a:cs typeface="Times New Roman" panose="02020603050405020304" pitchFamily="18" charset="0"/>
              </a:rPr>
              <a:t>K</a:t>
            </a:r>
            <a:r>
              <a:rPr lang="en-CA" sz="2000" baseline="-25000" dirty="0" err="1">
                <a:latin typeface="Times New Roman" panose="02020603050405020304" pitchFamily="18" charset="0"/>
                <a:cs typeface="Times New Roman" panose="02020603050405020304" pitchFamily="18" charset="0"/>
              </a:rPr>
              <a:t>fi</a:t>
            </a:r>
            <a:r>
              <a:rPr lang="en-CA" sz="2000" dirty="0">
                <a:latin typeface="Times New Roman" panose="02020603050405020304" pitchFamily="18" charset="0"/>
                <a:cs typeface="Times New Roman" panose="02020603050405020304" pitchFamily="18" charset="0"/>
              </a:rPr>
              <a:t>, converts specified strength to mean strength</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18000"/>
            <a:ext cx="1397529" cy="540000"/>
          </a:xfrm>
          <a:prstGeom prst="rect">
            <a:avLst/>
          </a:prstGeom>
        </p:spPr>
      </p:pic>
    </p:spTree>
    <p:extLst>
      <p:ext uri="{BB962C8B-B14F-4D97-AF65-F5344CB8AC3E}">
        <p14:creationId xmlns:p14="http://schemas.microsoft.com/office/powerpoint/2010/main" val="790057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0000" y="360000"/>
            <a:ext cx="11062720" cy="646331"/>
          </a:xfrm>
          <a:prstGeom prst="rect">
            <a:avLst/>
          </a:prstGeom>
        </p:spPr>
        <p:txBody>
          <a:bodyPr wrap="square">
            <a:spAutoFit/>
          </a:bodyPr>
          <a:lstStyle/>
          <a:p>
            <a:pPr lvl="0"/>
            <a:r>
              <a:rPr lang="en-CA" sz="3600" dirty="0">
                <a:solidFill>
                  <a:srgbClr val="002060"/>
                </a:solidFill>
                <a:latin typeface="Arial" panose="020B0604020202020204" pitchFamily="34" charset="0"/>
                <a:cs typeface="Arial" panose="020B0604020202020204" pitchFamily="34" charset="0"/>
              </a:rPr>
              <a:t>4) Char Depth</a:t>
            </a:r>
            <a:endParaRPr lang="en-US" sz="3600" dirty="0">
              <a:solidFill>
                <a:srgbClr val="002060"/>
              </a:solidFill>
              <a:latin typeface="Arial" panose="020B0604020202020204" pitchFamily="34" charset="0"/>
              <a:cs typeface="Arial" panose="020B0604020202020204" pitchFamily="34" charset="0"/>
            </a:endParaRPr>
          </a:p>
        </p:txBody>
      </p:sp>
      <p:sp>
        <p:nvSpPr>
          <p:cNvPr id="7" name="Slide Number Placeholder 3"/>
          <p:cNvSpPr>
            <a:spLocks noGrp="1"/>
          </p:cNvSpPr>
          <p:nvPr>
            <p:ph type="sldNum" sz="quarter" idx="12"/>
          </p:nvPr>
        </p:nvSpPr>
        <p:spPr>
          <a:xfrm>
            <a:off x="11468558" y="6216815"/>
            <a:ext cx="610320" cy="528064"/>
          </a:xfrm>
        </p:spPr>
        <p:txBody>
          <a:bodyPr/>
          <a:lstStyle/>
          <a:p>
            <a:fld id="{79AA0B8D-5002-4A0E-8DCD-D60B08B37DCE}" type="slidenum">
              <a:rPr lang="en-CA" sz="3200" smtClean="0">
                <a:solidFill>
                  <a:schemeClr val="tx1"/>
                </a:solidFill>
              </a:rPr>
              <a:t>21</a:t>
            </a:fld>
            <a:endParaRPr lang="en-CA" sz="3200" dirty="0">
              <a:solidFill>
                <a:schemeClr val="tx1"/>
              </a:solidFill>
            </a:endParaRPr>
          </a:p>
        </p:txBody>
      </p:sp>
      <p:sp>
        <p:nvSpPr>
          <p:cNvPr id="9" name="Rectangle 8"/>
          <p:cNvSpPr/>
          <p:nvPr/>
        </p:nvSpPr>
        <p:spPr>
          <a:xfrm>
            <a:off x="539999" y="1152000"/>
            <a:ext cx="10253692" cy="523220"/>
          </a:xfrm>
          <a:prstGeom prst="rect">
            <a:avLst/>
          </a:prstGeom>
        </p:spPr>
        <p:txBody>
          <a:bodyPr wrap="square">
            <a:spAutoFit/>
          </a:bodyPr>
          <a:lstStyle/>
          <a:p>
            <a:pPr marL="457200" lvl="0" indent="-457200">
              <a:spcBef>
                <a:spcPct val="20000"/>
              </a:spcBef>
              <a:buFont typeface="Wingdings" panose="05000000000000000000" pitchFamily="2" charset="2"/>
              <a:buChar char="§"/>
              <a:defRPr/>
            </a:pPr>
            <a:r>
              <a:rPr lang="en-US" sz="2800" u="sng" dirty="0">
                <a:latin typeface="Times New Roman" panose="02020603050405020304" pitchFamily="18" charset="0"/>
                <a:cs typeface="Times New Roman" panose="02020603050405020304" pitchFamily="18" charset="0"/>
              </a:rPr>
              <a:t>Design charring rates</a:t>
            </a:r>
          </a:p>
        </p:txBody>
      </p:sp>
      <p:graphicFrame>
        <p:nvGraphicFramePr>
          <p:cNvPr id="5" name="Table 7">
            <a:extLst>
              <a:ext uri="{FF2B5EF4-FFF2-40B4-BE49-F238E27FC236}">
                <a16:creationId xmlns:a16="http://schemas.microsoft.com/office/drawing/2014/main" xmlns="" id="{A78BF8D0-6F0C-4060-9FEC-930FCC15F0D5}"/>
              </a:ext>
            </a:extLst>
          </p:cNvPr>
          <p:cNvGraphicFramePr>
            <a:graphicFrameLocks noGrp="1"/>
          </p:cNvGraphicFramePr>
          <p:nvPr>
            <p:extLst>
              <p:ext uri="{D42A27DB-BD31-4B8C-83A1-F6EECF244321}">
                <p14:modId xmlns:p14="http://schemas.microsoft.com/office/powerpoint/2010/main" val="3406903566"/>
              </p:ext>
            </p:extLst>
          </p:nvPr>
        </p:nvGraphicFramePr>
        <p:xfrm>
          <a:off x="1098832" y="2622007"/>
          <a:ext cx="9544029" cy="2455055"/>
        </p:xfrm>
        <a:graphic>
          <a:graphicData uri="http://schemas.openxmlformats.org/drawingml/2006/table">
            <a:tbl>
              <a:tblPr firstRow="1" bandRow="1">
                <a:tableStyleId>{5C22544A-7EE6-4342-B048-85BDC9FD1C3A}</a:tableStyleId>
              </a:tblPr>
              <a:tblGrid>
                <a:gridCol w="3823546">
                  <a:extLst>
                    <a:ext uri="{9D8B030D-6E8A-4147-A177-3AD203B41FA5}">
                      <a16:colId xmlns:a16="http://schemas.microsoft.com/office/drawing/2014/main" xmlns="" val="981862983"/>
                    </a:ext>
                  </a:extLst>
                </a:gridCol>
                <a:gridCol w="2854295">
                  <a:extLst>
                    <a:ext uri="{9D8B030D-6E8A-4147-A177-3AD203B41FA5}">
                      <a16:colId xmlns:a16="http://schemas.microsoft.com/office/drawing/2014/main" xmlns="" val="3552674865"/>
                    </a:ext>
                  </a:extLst>
                </a:gridCol>
                <a:gridCol w="2866188">
                  <a:extLst>
                    <a:ext uri="{9D8B030D-6E8A-4147-A177-3AD203B41FA5}">
                      <a16:colId xmlns:a16="http://schemas.microsoft.com/office/drawing/2014/main" xmlns="" val="2018739454"/>
                    </a:ext>
                  </a:extLst>
                </a:gridCol>
              </a:tblGrid>
              <a:tr h="491011">
                <a:tc>
                  <a:txBody>
                    <a:bodyPr/>
                    <a:lstStyle/>
                    <a:p>
                      <a:endParaRPr lang="en-CA"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2000" dirty="0">
                          <a:latin typeface="Times New Roman" panose="02020603050405020304" pitchFamily="18" charset="0"/>
                          <a:cs typeface="Times New Roman" panose="02020603050405020304" pitchFamily="18" charset="0"/>
                        </a:rPr>
                        <a:t>β</a:t>
                      </a:r>
                      <a:r>
                        <a:rPr lang="en-CA" sz="2000" baseline="-25000" dirty="0">
                          <a:latin typeface="Times New Roman" panose="02020603050405020304" pitchFamily="18" charset="0"/>
                          <a:cs typeface="Times New Roman" panose="02020603050405020304" pitchFamily="18" charset="0"/>
                        </a:rPr>
                        <a:t>o</a:t>
                      </a:r>
                      <a:endParaRPr lang="en-CA"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2000" dirty="0">
                          <a:latin typeface="Times New Roman" panose="02020603050405020304" pitchFamily="18" charset="0"/>
                          <a:cs typeface="Times New Roman" panose="02020603050405020304" pitchFamily="18" charset="0"/>
                        </a:rPr>
                        <a:t>β</a:t>
                      </a:r>
                      <a:r>
                        <a:rPr lang="en-CA" sz="2000" baseline="-25000" dirty="0">
                          <a:latin typeface="Times New Roman" panose="02020603050405020304" pitchFamily="18" charset="0"/>
                          <a:cs typeface="Times New Roman" panose="02020603050405020304" pitchFamily="18" charset="0"/>
                        </a:rPr>
                        <a:t>n</a:t>
                      </a:r>
                      <a:endParaRPr lang="en-CA"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26755639"/>
                  </a:ext>
                </a:extLst>
              </a:tr>
              <a:tr h="491011">
                <a:tc>
                  <a:txBody>
                    <a:bodyPr/>
                    <a:lstStyle/>
                    <a:p>
                      <a:r>
                        <a:rPr lang="en-CA" sz="2000" dirty="0">
                          <a:latin typeface="Times New Roman" panose="02020603050405020304" pitchFamily="18" charset="0"/>
                          <a:cs typeface="Times New Roman" panose="02020603050405020304" pitchFamily="18" charset="0"/>
                        </a:rPr>
                        <a:t>Timber and plank decking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2000" dirty="0">
                          <a:latin typeface="Times New Roman" panose="02020603050405020304" pitchFamily="18" charset="0"/>
                          <a:cs typeface="Times New Roman" panose="02020603050405020304" pitchFamily="18" charset="0"/>
                        </a:rPr>
                        <a:t>0.65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2000" dirty="0">
                          <a:latin typeface="Times New Roman" panose="02020603050405020304" pitchFamily="18" charset="0"/>
                          <a:cs typeface="Times New Roman" panose="02020603050405020304" pitchFamily="18" charset="0"/>
                        </a:rPr>
                        <a:t>0.80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58636798"/>
                  </a:ext>
                </a:extLst>
              </a:tr>
              <a:tr h="491011">
                <a:tc>
                  <a:txBody>
                    <a:bodyPr/>
                    <a:lstStyle/>
                    <a:p>
                      <a:r>
                        <a:rPr lang="en-CA" sz="2000" dirty="0">
                          <a:latin typeface="Times New Roman" panose="02020603050405020304" pitchFamily="18" charset="0"/>
                          <a:cs typeface="Times New Roman" panose="02020603050405020304" pitchFamily="18" charset="0"/>
                        </a:rPr>
                        <a:t>Glued-laminated timber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dirty="0">
                          <a:latin typeface="Times New Roman" panose="02020603050405020304" pitchFamily="18" charset="0"/>
                          <a:cs typeface="Times New Roman" panose="02020603050405020304" pitchFamily="18" charset="0"/>
                        </a:rPr>
                        <a:t>0.65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2000" dirty="0">
                          <a:latin typeface="Times New Roman" panose="02020603050405020304" pitchFamily="18" charset="0"/>
                          <a:cs typeface="Times New Roman" panose="02020603050405020304" pitchFamily="18" charset="0"/>
                        </a:rPr>
                        <a:t>0.70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70289800"/>
                  </a:ext>
                </a:extLst>
              </a:tr>
              <a:tr h="491011">
                <a:tc>
                  <a:txBody>
                    <a:bodyPr/>
                    <a:lstStyle/>
                    <a:p>
                      <a:r>
                        <a:rPr lang="en-CA" sz="2000" dirty="0">
                          <a:latin typeface="Times New Roman" panose="02020603050405020304" pitchFamily="18" charset="0"/>
                          <a:cs typeface="Times New Roman" panose="02020603050405020304" pitchFamily="18" charset="0"/>
                        </a:rPr>
                        <a:t>Structural Composite Lumber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dirty="0">
                          <a:latin typeface="Times New Roman" panose="02020603050405020304" pitchFamily="18" charset="0"/>
                          <a:cs typeface="Times New Roman" panose="02020603050405020304" pitchFamily="18" charset="0"/>
                        </a:rPr>
                        <a:t>0.65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2000" dirty="0">
                          <a:latin typeface="Times New Roman" panose="02020603050405020304" pitchFamily="18" charset="0"/>
                          <a:cs typeface="Times New Roman" panose="02020603050405020304" pitchFamily="18" charset="0"/>
                        </a:rPr>
                        <a:t>0.70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54039211"/>
                  </a:ext>
                </a:extLst>
              </a:tr>
              <a:tr h="491011">
                <a:tc>
                  <a:txBody>
                    <a:bodyPr/>
                    <a:lstStyle/>
                    <a:p>
                      <a:r>
                        <a:rPr lang="en-CA" sz="2000" dirty="0">
                          <a:latin typeface="Times New Roman" panose="02020603050405020304" pitchFamily="18" charset="0"/>
                          <a:cs typeface="Times New Roman" panose="02020603050405020304" pitchFamily="18" charset="0"/>
                        </a:rPr>
                        <a:t>Cross-laminated timber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dirty="0">
                          <a:latin typeface="Times New Roman" panose="02020603050405020304" pitchFamily="18" charset="0"/>
                          <a:cs typeface="Times New Roman" panose="02020603050405020304" pitchFamily="18" charset="0"/>
                        </a:rPr>
                        <a:t>0.65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2000" dirty="0">
                          <a:latin typeface="Times New Roman" panose="02020603050405020304" pitchFamily="18" charset="0"/>
                          <a:cs typeface="Times New Roman" panose="02020603050405020304" pitchFamily="18" charset="0"/>
                        </a:rPr>
                        <a:t>0.80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64246844"/>
                  </a:ext>
                </a:extLst>
              </a:tr>
            </a:tbl>
          </a:graphicData>
        </a:graphic>
      </p:graphicFrame>
      <p:sp>
        <p:nvSpPr>
          <p:cNvPr id="6" name="Rectangle 1">
            <a:extLst>
              <a:ext uri="{FF2B5EF4-FFF2-40B4-BE49-F238E27FC236}">
                <a16:creationId xmlns:a16="http://schemas.microsoft.com/office/drawing/2014/main" xmlns="" id="{E656E33A-A208-4068-929E-7C20F1B4A3C3}"/>
              </a:ext>
            </a:extLst>
          </p:cNvPr>
          <p:cNvSpPr/>
          <p:nvPr/>
        </p:nvSpPr>
        <p:spPr>
          <a:xfrm>
            <a:off x="1193099" y="2128043"/>
            <a:ext cx="8642046" cy="400110"/>
          </a:xfrm>
          <a:prstGeom prst="rect">
            <a:avLst/>
          </a:prstGeom>
        </p:spPr>
        <p:txBody>
          <a:bodyPr wrap="none">
            <a:spAutoFit/>
          </a:bodyPr>
          <a:lstStyle/>
          <a:p>
            <a:pPr lvl="0">
              <a:spcBef>
                <a:spcPct val="20000"/>
              </a:spcBef>
              <a:defRPr/>
            </a:pPr>
            <a:r>
              <a:rPr lang="en-CA" sz="2000" b="1" dirty="0">
                <a:latin typeface="Times New Roman" panose="02020603050405020304" pitchFamily="18" charset="0"/>
                <a:cs typeface="Times New Roman" panose="02020603050405020304" pitchFamily="18" charset="0"/>
              </a:rPr>
              <a:t>Table B.4.2: </a:t>
            </a:r>
            <a:r>
              <a:rPr lang="en-CA" sz="2000" dirty="0">
                <a:latin typeface="Times New Roman" panose="02020603050405020304" pitchFamily="18" charset="0"/>
                <a:cs typeface="Times New Roman" panose="02020603050405020304" pitchFamily="18" charset="0"/>
              </a:rPr>
              <a:t>Design Charring Rates for Wood and Wood-based Products, mm/min</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18000"/>
            <a:ext cx="1397529" cy="540000"/>
          </a:xfrm>
          <a:prstGeom prst="rect">
            <a:avLst/>
          </a:prstGeom>
        </p:spPr>
      </p:pic>
    </p:spTree>
    <p:extLst>
      <p:ext uri="{BB962C8B-B14F-4D97-AF65-F5344CB8AC3E}">
        <p14:creationId xmlns:p14="http://schemas.microsoft.com/office/powerpoint/2010/main" val="1448477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40000" y="1077956"/>
            <a:ext cx="10253692" cy="4881336"/>
          </a:xfrm>
          <a:prstGeom prst="rect">
            <a:avLst/>
          </a:prstGeom>
        </p:spPr>
        <p:txBody>
          <a:bodyPr wrap="square">
            <a:spAutoFit/>
          </a:bodyPr>
          <a:lstStyle/>
          <a:p>
            <a:pPr marL="457200" lvl="0" indent="-457200">
              <a:spcBef>
                <a:spcPct val="20000"/>
              </a:spcBef>
              <a:buFont typeface="Wingdings" panose="05000000000000000000" pitchFamily="2" charset="2"/>
              <a:buChar char="§"/>
              <a:defRPr/>
            </a:pPr>
            <a:r>
              <a:rPr lang="en-US" sz="2800" u="sng" dirty="0">
                <a:latin typeface="Times New Roman" panose="02020603050405020304" pitchFamily="18" charset="0"/>
                <a:cs typeface="Times New Roman" panose="02020603050405020304" pitchFamily="18" charset="0"/>
              </a:rPr>
              <a:t>One-dimensional char depth</a:t>
            </a:r>
          </a:p>
          <a:p>
            <a:pPr lvl="0" algn="ctr">
              <a:spcBef>
                <a:spcPct val="20000"/>
              </a:spcBef>
              <a:defRPr/>
            </a:pPr>
            <a:r>
              <a:rPr lang="en-US" sz="3200" dirty="0" err="1">
                <a:latin typeface="Times New Roman" panose="02020603050405020304" pitchFamily="18" charset="0"/>
                <a:cs typeface="Times New Roman" panose="02020603050405020304" pitchFamily="18" charset="0"/>
              </a:rPr>
              <a:t>x</a:t>
            </a:r>
            <a:r>
              <a:rPr lang="en-US" sz="3200" baseline="-25000" dirty="0" err="1">
                <a:latin typeface="Times New Roman" panose="02020603050405020304" pitchFamily="18" charset="0"/>
                <a:cs typeface="Times New Roman" panose="02020603050405020304" pitchFamily="18" charset="0"/>
              </a:rPr>
              <a:t>c,o</a:t>
            </a:r>
            <a:r>
              <a:rPr lang="en-US" sz="3200" dirty="0">
                <a:latin typeface="Times New Roman" panose="02020603050405020304" pitchFamily="18" charset="0"/>
                <a:cs typeface="Times New Roman" panose="02020603050405020304" pitchFamily="18" charset="0"/>
              </a:rPr>
              <a:t> = </a:t>
            </a:r>
            <a:r>
              <a:rPr lang="el-GR" sz="3200" dirty="0">
                <a:latin typeface="Times New Roman" panose="02020603050405020304" pitchFamily="18" charset="0"/>
                <a:cs typeface="Times New Roman" panose="02020603050405020304" pitchFamily="18" charset="0"/>
              </a:rPr>
              <a:t>β</a:t>
            </a:r>
            <a:r>
              <a:rPr lang="en-CA" sz="3200" baseline="-25000" dirty="0" err="1">
                <a:latin typeface="Times New Roman" panose="02020603050405020304" pitchFamily="18" charset="0"/>
                <a:cs typeface="Times New Roman" panose="02020603050405020304" pitchFamily="18" charset="0"/>
              </a:rPr>
              <a:t>o</a:t>
            </a:r>
            <a:r>
              <a:rPr lang="en-CA" sz="3200" dirty="0" err="1">
                <a:latin typeface="Times New Roman" panose="02020603050405020304" pitchFamily="18" charset="0"/>
                <a:cs typeface="Times New Roman" panose="02020603050405020304" pitchFamily="18" charset="0"/>
              </a:rPr>
              <a:t>t</a:t>
            </a:r>
            <a:endParaRPr lang="en-CA" sz="3200" dirty="0">
              <a:latin typeface="Times New Roman" panose="02020603050405020304" pitchFamily="18" charset="0"/>
              <a:cs typeface="Times New Roman" panose="02020603050405020304" pitchFamily="18" charset="0"/>
            </a:endParaRPr>
          </a:p>
          <a:p>
            <a:pPr lvl="0">
              <a:defRPr/>
            </a:pPr>
            <a:r>
              <a:rPr lang="en-CA" sz="2400" dirty="0">
                <a:latin typeface="Times New Roman" panose="02020603050405020304" pitchFamily="18" charset="0"/>
                <a:cs typeface="Times New Roman" panose="02020603050405020304" pitchFamily="18" charset="0"/>
              </a:rPr>
              <a:t>where:</a:t>
            </a:r>
          </a:p>
          <a:p>
            <a:pPr marL="457200" lvl="0" indent="-457200">
              <a:buFont typeface="Arial" panose="020B0604020202020204" pitchFamily="34" charset="0"/>
              <a:buChar char="•"/>
              <a:defRPr/>
            </a:pPr>
            <a:r>
              <a:rPr lang="en-CA" sz="2400" dirty="0">
                <a:latin typeface="Times New Roman" panose="02020603050405020304" pitchFamily="18" charset="0"/>
                <a:cs typeface="Times New Roman" panose="02020603050405020304" pitchFamily="18" charset="0"/>
              </a:rPr>
              <a:t>β</a:t>
            </a:r>
            <a:r>
              <a:rPr lang="en-CA" sz="2400" baseline="-25000" dirty="0">
                <a:latin typeface="Times New Roman" panose="02020603050405020304" pitchFamily="18" charset="0"/>
                <a:cs typeface="Times New Roman" panose="02020603050405020304" pitchFamily="18" charset="0"/>
              </a:rPr>
              <a:t>o</a:t>
            </a:r>
            <a:r>
              <a:rPr lang="en-CA" sz="2400" dirty="0">
                <a:latin typeface="Times New Roman" panose="02020603050405020304" pitchFamily="18" charset="0"/>
                <a:cs typeface="Times New Roman" panose="02020603050405020304" pitchFamily="18" charset="0"/>
              </a:rPr>
              <a:t> = one-dimensional charring rate, mm/min</a:t>
            </a:r>
          </a:p>
          <a:p>
            <a:pPr marL="457200" lvl="0" indent="-457200">
              <a:buFont typeface="Arial" panose="020B0604020202020204" pitchFamily="34" charset="0"/>
              <a:buChar char="•"/>
              <a:defRPr/>
            </a:pPr>
            <a:r>
              <a:rPr lang="en-CA" sz="2400" dirty="0">
                <a:latin typeface="Times New Roman" panose="02020603050405020304" pitchFamily="18" charset="0"/>
                <a:cs typeface="Times New Roman" panose="02020603050405020304" pitchFamily="18" charset="0"/>
              </a:rPr>
              <a:t>t = fire exposure duration, min</a:t>
            </a:r>
            <a:endParaRPr lang="en-US" sz="2400" dirty="0">
              <a:latin typeface="Times New Roman" panose="02020603050405020304" pitchFamily="18" charset="0"/>
              <a:cs typeface="Times New Roman" panose="02020603050405020304" pitchFamily="18" charset="0"/>
            </a:endParaRPr>
          </a:p>
          <a:p>
            <a:pPr lvl="0">
              <a:spcBef>
                <a:spcPct val="20000"/>
              </a:spcBef>
              <a:defRPr/>
            </a:pPr>
            <a:endParaRPr lang="en-US" sz="2400" dirty="0">
              <a:latin typeface="Times New Roman" panose="02020603050405020304" pitchFamily="18" charset="0"/>
              <a:cs typeface="Times New Roman" panose="02020603050405020304" pitchFamily="18" charset="0"/>
            </a:endParaRPr>
          </a:p>
          <a:p>
            <a:pPr marL="457200" lvl="0" indent="-457200">
              <a:spcBef>
                <a:spcPct val="20000"/>
              </a:spcBef>
              <a:buFont typeface="Wingdings" panose="05000000000000000000" pitchFamily="2" charset="2"/>
              <a:buChar char="§"/>
              <a:defRPr/>
            </a:pPr>
            <a:r>
              <a:rPr lang="en-US" sz="2800" u="sng" dirty="0">
                <a:latin typeface="Times New Roman" panose="02020603050405020304" pitchFamily="18" charset="0"/>
                <a:cs typeface="Times New Roman" panose="02020603050405020304" pitchFamily="18" charset="0"/>
              </a:rPr>
              <a:t>Notional char depth</a:t>
            </a:r>
          </a:p>
          <a:p>
            <a:pPr lvl="0" algn="ctr">
              <a:spcBef>
                <a:spcPct val="20000"/>
              </a:spcBef>
              <a:defRPr/>
            </a:pPr>
            <a:r>
              <a:rPr lang="en-US" sz="3200" dirty="0" err="1">
                <a:latin typeface="Times New Roman" panose="02020603050405020304" pitchFamily="18" charset="0"/>
                <a:cs typeface="Times New Roman" panose="02020603050405020304" pitchFamily="18" charset="0"/>
              </a:rPr>
              <a:t>x</a:t>
            </a:r>
            <a:r>
              <a:rPr lang="en-US" sz="3200" baseline="-25000" dirty="0" err="1">
                <a:latin typeface="Times New Roman" panose="02020603050405020304" pitchFamily="18" charset="0"/>
                <a:cs typeface="Times New Roman" panose="02020603050405020304" pitchFamily="18" charset="0"/>
              </a:rPr>
              <a:t>c,n</a:t>
            </a:r>
            <a:r>
              <a:rPr lang="en-US" sz="3200" dirty="0">
                <a:latin typeface="Times New Roman" panose="02020603050405020304" pitchFamily="18" charset="0"/>
                <a:cs typeface="Times New Roman" panose="02020603050405020304" pitchFamily="18" charset="0"/>
              </a:rPr>
              <a:t> = </a:t>
            </a:r>
            <a:r>
              <a:rPr lang="el-GR" sz="3200" dirty="0">
                <a:latin typeface="Times New Roman" panose="02020603050405020304" pitchFamily="18" charset="0"/>
                <a:cs typeface="Times New Roman" panose="02020603050405020304" pitchFamily="18" charset="0"/>
              </a:rPr>
              <a:t>β</a:t>
            </a:r>
            <a:r>
              <a:rPr lang="en-CA" sz="3200" baseline="-25000" dirty="0" err="1">
                <a:latin typeface="Times New Roman" panose="02020603050405020304" pitchFamily="18" charset="0"/>
                <a:cs typeface="Times New Roman" panose="02020603050405020304" pitchFamily="18" charset="0"/>
              </a:rPr>
              <a:t>n</a:t>
            </a:r>
            <a:r>
              <a:rPr lang="en-CA" sz="3200" dirty="0" err="1">
                <a:latin typeface="Times New Roman" panose="02020603050405020304" pitchFamily="18" charset="0"/>
                <a:cs typeface="Times New Roman" panose="02020603050405020304" pitchFamily="18" charset="0"/>
              </a:rPr>
              <a:t>t</a:t>
            </a:r>
            <a:endParaRPr lang="en-CA" sz="3200" dirty="0">
              <a:latin typeface="Times New Roman" panose="02020603050405020304" pitchFamily="18" charset="0"/>
              <a:cs typeface="Times New Roman" panose="02020603050405020304" pitchFamily="18" charset="0"/>
            </a:endParaRPr>
          </a:p>
          <a:p>
            <a:pPr lvl="0">
              <a:defRPr/>
            </a:pPr>
            <a:r>
              <a:rPr lang="en-CA" sz="2400" dirty="0">
                <a:latin typeface="Times New Roman" panose="02020603050405020304" pitchFamily="18" charset="0"/>
                <a:cs typeface="Times New Roman" panose="02020603050405020304" pitchFamily="18" charset="0"/>
              </a:rPr>
              <a:t>where:</a:t>
            </a:r>
          </a:p>
          <a:p>
            <a:pPr marL="457200" lvl="0" indent="-457200">
              <a:buFont typeface="Arial" panose="020B0604020202020204" pitchFamily="34" charset="0"/>
              <a:buChar char="•"/>
              <a:defRPr/>
            </a:pPr>
            <a:r>
              <a:rPr lang="en-CA" sz="2400" dirty="0">
                <a:latin typeface="Times New Roman" panose="02020603050405020304" pitchFamily="18" charset="0"/>
                <a:cs typeface="Times New Roman" panose="02020603050405020304" pitchFamily="18" charset="0"/>
              </a:rPr>
              <a:t>β</a:t>
            </a:r>
            <a:r>
              <a:rPr lang="en-CA" sz="2400" baseline="-25000" dirty="0">
                <a:latin typeface="Times New Roman" panose="02020603050405020304" pitchFamily="18" charset="0"/>
                <a:cs typeface="Times New Roman" panose="02020603050405020304" pitchFamily="18" charset="0"/>
              </a:rPr>
              <a:t>n</a:t>
            </a:r>
            <a:r>
              <a:rPr lang="en-CA" sz="2400" dirty="0">
                <a:latin typeface="Times New Roman" panose="02020603050405020304" pitchFamily="18" charset="0"/>
                <a:cs typeface="Times New Roman" panose="02020603050405020304" pitchFamily="18" charset="0"/>
              </a:rPr>
              <a:t> = notional charring rate, mm/min</a:t>
            </a:r>
          </a:p>
          <a:p>
            <a:pPr marL="457200" lvl="0" indent="-457200">
              <a:buFont typeface="Arial" panose="020B0604020202020204" pitchFamily="34" charset="0"/>
              <a:buChar char="•"/>
              <a:defRPr/>
            </a:pPr>
            <a:r>
              <a:rPr lang="en-CA" sz="2400" dirty="0">
                <a:latin typeface="Times New Roman" panose="02020603050405020304" pitchFamily="18" charset="0"/>
                <a:cs typeface="Times New Roman" panose="02020603050405020304" pitchFamily="18" charset="0"/>
              </a:rPr>
              <a:t>t = fire exposure duration, min</a:t>
            </a:r>
            <a:endParaRPr lang="en-US"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540000" y="360000"/>
            <a:ext cx="11062720" cy="646331"/>
          </a:xfrm>
          <a:prstGeom prst="rect">
            <a:avLst/>
          </a:prstGeom>
        </p:spPr>
        <p:txBody>
          <a:bodyPr wrap="square">
            <a:spAutoFit/>
          </a:bodyPr>
          <a:lstStyle/>
          <a:p>
            <a:pPr lvl="0"/>
            <a:r>
              <a:rPr lang="en-CA" sz="3600" dirty="0">
                <a:solidFill>
                  <a:srgbClr val="002060"/>
                </a:solidFill>
                <a:latin typeface="Arial" panose="020B0604020202020204" pitchFamily="34" charset="0"/>
                <a:cs typeface="Arial" panose="020B0604020202020204" pitchFamily="34" charset="0"/>
              </a:rPr>
              <a:t>4) Char depth</a:t>
            </a:r>
            <a:endParaRPr lang="en-US" sz="3600" dirty="0">
              <a:solidFill>
                <a:srgbClr val="002060"/>
              </a:solidFill>
              <a:latin typeface="Arial" panose="020B0604020202020204" pitchFamily="34" charset="0"/>
              <a:cs typeface="Arial" panose="020B0604020202020204" pitchFamily="34" charset="0"/>
            </a:endParaRPr>
          </a:p>
        </p:txBody>
      </p:sp>
      <p:sp>
        <p:nvSpPr>
          <p:cNvPr id="7" name="Slide Number Placeholder 3"/>
          <p:cNvSpPr>
            <a:spLocks noGrp="1"/>
          </p:cNvSpPr>
          <p:nvPr>
            <p:ph type="sldNum" sz="quarter" idx="12"/>
          </p:nvPr>
        </p:nvSpPr>
        <p:spPr>
          <a:xfrm>
            <a:off x="11468558" y="6216815"/>
            <a:ext cx="610320" cy="528064"/>
          </a:xfrm>
        </p:spPr>
        <p:txBody>
          <a:bodyPr/>
          <a:lstStyle/>
          <a:p>
            <a:fld id="{79AA0B8D-5002-4A0E-8DCD-D60B08B37DCE}" type="slidenum">
              <a:rPr lang="en-CA" sz="3200" smtClean="0">
                <a:solidFill>
                  <a:schemeClr val="tx1"/>
                </a:solidFill>
              </a:rPr>
              <a:t>22</a:t>
            </a:fld>
            <a:endParaRPr lang="en-CA" sz="3200" dirty="0">
              <a:solidFill>
                <a:schemeClr val="tx1"/>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18000"/>
            <a:ext cx="1397529" cy="540000"/>
          </a:xfrm>
          <a:prstGeom prst="rect">
            <a:avLst/>
          </a:prstGeom>
        </p:spPr>
      </p:pic>
    </p:spTree>
    <p:extLst>
      <p:ext uri="{BB962C8B-B14F-4D97-AF65-F5344CB8AC3E}">
        <p14:creationId xmlns:p14="http://schemas.microsoft.com/office/powerpoint/2010/main" val="2862402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Rectangle 8"/>
              <p:cNvSpPr/>
              <p:nvPr/>
            </p:nvSpPr>
            <p:spPr>
              <a:xfrm>
                <a:off x="540000" y="1077956"/>
                <a:ext cx="10253692" cy="2762744"/>
              </a:xfrm>
              <a:prstGeom prst="rect">
                <a:avLst/>
              </a:prstGeom>
            </p:spPr>
            <p:txBody>
              <a:bodyPr wrap="square">
                <a:spAutoFit/>
              </a:bodyPr>
              <a:lstStyle/>
              <a:p>
                <a:pPr marL="457200" lvl="0" indent="-457200">
                  <a:buFont typeface="Wingdings" panose="05000000000000000000" pitchFamily="2" charset="2"/>
                  <a:buChar char="§"/>
                  <a:defRPr/>
                </a:pPr>
                <a:r>
                  <a:rPr lang="en-US" sz="2800" u="sng" dirty="0">
                    <a:latin typeface="Times New Roman" panose="02020603050405020304" pitchFamily="18" charset="0"/>
                    <a:cs typeface="Times New Roman" panose="02020603050405020304" pitchFamily="18" charset="0"/>
                  </a:rPr>
                  <a:t>Zero-strength layer depth</a:t>
                </a:r>
              </a:p>
              <a:p>
                <a:pPr lvl="0" algn="ctr">
                  <a:spcBef>
                    <a:spcPct val="20000"/>
                  </a:spcBef>
                  <a:defRPr/>
                </a:pPr>
                <a:r>
                  <a:rPr lang="en-US" sz="3200" dirty="0">
                    <a:latin typeface="Times New Roman" panose="02020603050405020304" pitchFamily="18" charset="0"/>
                    <a:cs typeface="Times New Roman" panose="02020603050405020304" pitchFamily="18" charset="0"/>
                  </a:rPr>
                  <a:t>x</a:t>
                </a:r>
                <a:r>
                  <a:rPr lang="en-US" sz="3200" baseline="-25000" dirty="0" err="1">
                    <a:latin typeface="Times New Roman" panose="02020603050405020304" pitchFamily="18" charset="0"/>
                    <a:cs typeface="Times New Roman" panose="02020603050405020304" pitchFamily="18" charset="0"/>
                  </a:rPr>
                  <a:t>t</a:t>
                </a:r>
                <a:r>
                  <a:rPr lang="en-US" sz="32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3200" i="1" dirty="0">
                            <a:latin typeface="Cambria Math"/>
                            <a:cs typeface="Times New Roman" panose="02020603050405020304" pitchFamily="18" charset="0"/>
                          </a:rPr>
                        </m:ctrlPr>
                      </m:fPr>
                      <m:num>
                        <m:r>
                          <a:rPr lang="en-US" sz="3200" i="1" dirty="0">
                            <a:latin typeface="Cambria Math" panose="02040503050406030204" pitchFamily="18" charset="0"/>
                            <a:cs typeface="Times New Roman" panose="02020603050405020304" pitchFamily="18" charset="0"/>
                          </a:rPr>
                          <m:t>7</m:t>
                        </m:r>
                        <m:r>
                          <a:rPr lang="en-US" sz="3200" i="1" dirty="0">
                            <a:latin typeface="Cambria Math" panose="02040503050406030204" pitchFamily="18" charset="0"/>
                            <a:cs typeface="Times New Roman" panose="02020603050405020304" pitchFamily="18" charset="0"/>
                          </a:rPr>
                          <m:t>𝑡</m:t>
                        </m:r>
                      </m:num>
                      <m:den>
                        <m:r>
                          <a:rPr lang="en-US" sz="3200" i="1" dirty="0">
                            <a:latin typeface="Cambria Math" panose="02040503050406030204" pitchFamily="18" charset="0"/>
                            <a:cs typeface="Times New Roman" panose="02020603050405020304" pitchFamily="18" charset="0"/>
                          </a:rPr>
                          <m:t>20</m:t>
                        </m:r>
                      </m:den>
                    </m:f>
                  </m:oMath>
                </a14:m>
                <a:r>
                  <a:rPr lang="en-US" sz="3200" dirty="0">
                    <a:latin typeface="Times New Roman" panose="02020603050405020304" pitchFamily="18" charset="0"/>
                    <a:cs typeface="Times New Roman" panose="02020603050405020304" pitchFamily="18" charset="0"/>
                  </a:rPr>
                  <a:t> (for t &lt; 20)</a:t>
                </a:r>
              </a:p>
              <a:p>
                <a:pPr lvl="0" algn="ctr">
                  <a:spcBef>
                    <a:spcPct val="20000"/>
                  </a:spcBef>
                  <a:defRPr/>
                </a:pPr>
                <a:r>
                  <a:rPr lang="en-US" sz="3200" dirty="0" err="1">
                    <a:latin typeface="Times New Roman" panose="02020603050405020304" pitchFamily="18" charset="0"/>
                    <a:cs typeface="Times New Roman" panose="02020603050405020304" pitchFamily="18" charset="0"/>
                  </a:rPr>
                  <a:t>x</a:t>
                </a:r>
                <a:r>
                  <a:rPr lang="en-US" sz="3200" baseline="-25000" dirty="0" err="1">
                    <a:latin typeface="Times New Roman" panose="02020603050405020304" pitchFamily="18" charset="0"/>
                    <a:cs typeface="Times New Roman" panose="02020603050405020304" pitchFamily="18" charset="0"/>
                  </a:rPr>
                  <a:t>t</a:t>
                </a:r>
                <a:r>
                  <a:rPr lang="en-US" sz="3200" dirty="0">
                    <a:latin typeface="Times New Roman" panose="02020603050405020304" pitchFamily="18" charset="0"/>
                    <a:cs typeface="Times New Roman" panose="02020603050405020304" pitchFamily="18" charset="0"/>
                  </a:rPr>
                  <a:t> = 7 (for t ≥ 20)</a:t>
                </a:r>
              </a:p>
              <a:p>
                <a:pPr lvl="0">
                  <a:defRPr/>
                </a:pPr>
                <a:r>
                  <a:rPr lang="en-CA" sz="2400" dirty="0">
                    <a:latin typeface="Times New Roman" panose="02020603050405020304" pitchFamily="18" charset="0"/>
                    <a:cs typeface="Times New Roman" panose="02020603050405020304" pitchFamily="18" charset="0"/>
                  </a:rPr>
                  <a:t>where:</a:t>
                </a:r>
              </a:p>
              <a:p>
                <a:pPr marL="457200" lvl="0" indent="-457200">
                  <a:spcBef>
                    <a:spcPct val="20000"/>
                  </a:spcBef>
                  <a:buFont typeface="Arial" panose="020B0604020202020204" pitchFamily="34" charset="0"/>
                  <a:buChar char="•"/>
                  <a:defRPr/>
                </a:pPr>
                <a:r>
                  <a:rPr lang="en-US" sz="2400" dirty="0">
                    <a:latin typeface="Times New Roman" panose="02020603050405020304" pitchFamily="18" charset="0"/>
                    <a:cs typeface="Times New Roman" panose="02020603050405020304" pitchFamily="18" charset="0"/>
                  </a:rPr>
                  <a:t>t = fire exposure duration, min</a:t>
                </a:r>
              </a:p>
            </p:txBody>
          </p:sp>
        </mc:Choice>
        <mc:Fallback xmlns="">
          <p:sp>
            <p:nvSpPr>
              <p:cNvPr id="9" name="Rectangle 8"/>
              <p:cNvSpPr>
                <a:spLocks noRot="1" noChangeAspect="1" noMove="1" noResize="1" noEditPoints="1" noAdjustHandles="1" noChangeArrowheads="1" noChangeShapeType="1" noTextEdit="1"/>
              </p:cNvSpPr>
              <p:nvPr/>
            </p:nvSpPr>
            <p:spPr>
              <a:xfrm>
                <a:off x="540000" y="1077956"/>
                <a:ext cx="10253692" cy="2762744"/>
              </a:xfrm>
              <a:prstGeom prst="rect">
                <a:avLst/>
              </a:prstGeom>
              <a:blipFill>
                <a:blip r:embed="rId2"/>
                <a:stretch>
                  <a:fillRect l="-1070" t="-2428" b="-4194"/>
                </a:stretch>
              </a:blipFill>
            </p:spPr>
            <p:txBody>
              <a:bodyPr/>
              <a:lstStyle/>
              <a:p>
                <a:r>
                  <a:rPr lang="en-CA">
                    <a:noFill/>
                  </a:rPr>
                  <a:t> </a:t>
                </a:r>
              </a:p>
            </p:txBody>
          </p:sp>
        </mc:Fallback>
      </mc:AlternateContent>
      <p:sp>
        <p:nvSpPr>
          <p:cNvPr id="3" name="Rectangle 2"/>
          <p:cNvSpPr/>
          <p:nvPr/>
        </p:nvSpPr>
        <p:spPr>
          <a:xfrm>
            <a:off x="540000" y="360000"/>
            <a:ext cx="11062720" cy="646331"/>
          </a:xfrm>
          <a:prstGeom prst="rect">
            <a:avLst/>
          </a:prstGeom>
        </p:spPr>
        <p:txBody>
          <a:bodyPr wrap="square">
            <a:spAutoFit/>
          </a:bodyPr>
          <a:lstStyle/>
          <a:p>
            <a:pPr lvl="0"/>
            <a:r>
              <a:rPr lang="en-CA" sz="3600" dirty="0">
                <a:solidFill>
                  <a:srgbClr val="002060"/>
                </a:solidFill>
                <a:latin typeface="Arial" panose="020B0604020202020204" pitchFamily="34" charset="0"/>
                <a:cs typeface="Arial" panose="020B0604020202020204" pitchFamily="34" charset="0"/>
              </a:rPr>
              <a:t>5) </a:t>
            </a:r>
            <a:r>
              <a:rPr lang="en-US" sz="3600" dirty="0">
                <a:solidFill>
                  <a:srgbClr val="002060"/>
                </a:solidFill>
                <a:latin typeface="Arial" panose="020B0604020202020204" pitchFamily="34" charset="0"/>
                <a:cs typeface="Arial" panose="020B0604020202020204" pitchFamily="34" charset="0"/>
              </a:rPr>
              <a:t>Zero-strength layer </a:t>
            </a:r>
          </a:p>
        </p:txBody>
      </p:sp>
      <p:sp>
        <p:nvSpPr>
          <p:cNvPr id="7" name="Slide Number Placeholder 3"/>
          <p:cNvSpPr>
            <a:spLocks noGrp="1"/>
          </p:cNvSpPr>
          <p:nvPr>
            <p:ph type="sldNum" sz="quarter" idx="12"/>
          </p:nvPr>
        </p:nvSpPr>
        <p:spPr>
          <a:xfrm>
            <a:off x="11468558" y="6216815"/>
            <a:ext cx="610320" cy="528064"/>
          </a:xfrm>
        </p:spPr>
        <p:txBody>
          <a:bodyPr/>
          <a:lstStyle/>
          <a:p>
            <a:fld id="{79AA0B8D-5002-4A0E-8DCD-D60B08B37DCE}" type="slidenum">
              <a:rPr lang="en-CA" sz="3200" smtClean="0">
                <a:solidFill>
                  <a:schemeClr val="tx1"/>
                </a:solidFill>
              </a:rPr>
              <a:t>23</a:t>
            </a:fld>
            <a:endParaRPr lang="en-CA" sz="3200" dirty="0">
              <a:solidFill>
                <a:schemeClr val="tx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18000"/>
            <a:ext cx="1397529" cy="540000"/>
          </a:xfrm>
          <a:prstGeom prst="rect">
            <a:avLst/>
          </a:prstGeom>
        </p:spPr>
      </p:pic>
    </p:spTree>
    <p:extLst>
      <p:ext uri="{BB962C8B-B14F-4D97-AF65-F5344CB8AC3E}">
        <p14:creationId xmlns:p14="http://schemas.microsoft.com/office/powerpoint/2010/main" val="3998058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0000" y="360000"/>
            <a:ext cx="11062720" cy="523220"/>
          </a:xfrm>
          <a:prstGeom prst="rect">
            <a:avLst/>
          </a:prstGeom>
        </p:spPr>
        <p:txBody>
          <a:bodyPr wrap="square">
            <a:spAutoFit/>
          </a:bodyPr>
          <a:lstStyle/>
          <a:p>
            <a:pPr lvl="0"/>
            <a:r>
              <a:rPr lang="en-CA" sz="2800" dirty="0">
                <a:solidFill>
                  <a:srgbClr val="002060"/>
                </a:solidFill>
                <a:latin typeface="Arial" panose="020B0604020202020204" pitchFamily="34" charset="0"/>
                <a:cs typeface="Arial" panose="020B0604020202020204" pitchFamily="34" charset="0"/>
              </a:rPr>
              <a:t>Example 4: Using CSA O96 Annex B Calculation Method – Beams </a:t>
            </a:r>
            <a:endParaRPr lang="en-US" sz="2800" dirty="0">
              <a:solidFill>
                <a:srgbClr val="002060"/>
              </a:solidFill>
              <a:latin typeface="Arial" panose="020B0604020202020204" pitchFamily="34" charset="0"/>
              <a:cs typeface="Arial" panose="020B0604020202020204" pitchFamily="34" charset="0"/>
            </a:endParaRPr>
          </a:p>
        </p:txBody>
      </p:sp>
      <p:sp>
        <p:nvSpPr>
          <p:cNvPr id="7" name="Slide Number Placeholder 3"/>
          <p:cNvSpPr>
            <a:spLocks noGrp="1"/>
          </p:cNvSpPr>
          <p:nvPr>
            <p:ph type="sldNum" sz="quarter" idx="12"/>
          </p:nvPr>
        </p:nvSpPr>
        <p:spPr>
          <a:xfrm>
            <a:off x="11468558" y="6216815"/>
            <a:ext cx="610320" cy="528064"/>
          </a:xfrm>
        </p:spPr>
        <p:txBody>
          <a:bodyPr/>
          <a:lstStyle/>
          <a:p>
            <a:fld id="{79AA0B8D-5002-4A0E-8DCD-D60B08B37DCE}" type="slidenum">
              <a:rPr lang="en-CA" sz="3200" smtClean="0">
                <a:solidFill>
                  <a:schemeClr val="tx1"/>
                </a:solidFill>
              </a:rPr>
              <a:t>24</a:t>
            </a:fld>
            <a:endParaRPr lang="en-CA" sz="3200" dirty="0">
              <a:solidFill>
                <a:schemeClr val="tx1"/>
              </a:solidFill>
            </a:endParaRPr>
          </a:p>
        </p:txBody>
      </p:sp>
      <p:sp>
        <p:nvSpPr>
          <p:cNvPr id="9" name="Rectangle 8"/>
          <p:cNvSpPr/>
          <p:nvPr/>
        </p:nvSpPr>
        <p:spPr>
          <a:xfrm>
            <a:off x="441611" y="1063969"/>
            <a:ext cx="7202084" cy="5170646"/>
          </a:xfrm>
          <a:prstGeom prst="rect">
            <a:avLst/>
          </a:prstGeom>
        </p:spPr>
        <p:txBody>
          <a:bodyPr wrap="square">
            <a:spAutoFit/>
          </a:bodyPr>
          <a:lstStyle/>
          <a:p>
            <a:pPr marL="457200" lvl="0" indent="-457200">
              <a:buFont typeface="Wingdings" panose="05000000000000000000" pitchFamily="2" charset="2"/>
              <a:buChar char="§"/>
              <a:defRPr/>
            </a:pPr>
            <a:r>
              <a:rPr lang="en-US" sz="2200" dirty="0">
                <a:latin typeface="Times New Roman" panose="02020603050405020304" pitchFamily="18" charset="0"/>
                <a:cs typeface="Times New Roman" panose="02020603050405020304" pitchFamily="18" charset="0"/>
              </a:rPr>
              <a:t>The following example illustrates how a 1-hour fire-resistance rating may be verified for a glulam beam using the calculation method in Annex B of CSA O86, under the following conditions:</a:t>
            </a:r>
          </a:p>
          <a:p>
            <a:pPr marL="457200" lvl="0" indent="-457200">
              <a:buFont typeface="Wingdings" panose="05000000000000000000" pitchFamily="2" charset="2"/>
              <a:buChar char="§"/>
              <a:defRPr/>
            </a:pPr>
            <a:r>
              <a:rPr lang="en-US" sz="2200" dirty="0">
                <a:latin typeface="Times New Roman" panose="02020603050405020304" pitchFamily="18" charset="0"/>
                <a:cs typeface="Times New Roman" panose="02020603050405020304" pitchFamily="18" charset="0"/>
              </a:rPr>
              <a:t>Species and grade: </a:t>
            </a:r>
            <a:r>
              <a:rPr lang="en-US" sz="2200" dirty="0" err="1">
                <a:latin typeface="Times New Roman" panose="02020603050405020304" pitchFamily="18" charset="0"/>
                <a:cs typeface="Times New Roman" panose="02020603050405020304" pitchFamily="18" charset="0"/>
              </a:rPr>
              <a:t>D.Fir</a:t>
            </a:r>
            <a:r>
              <a:rPr lang="en-US" sz="2200" dirty="0">
                <a:latin typeface="Times New Roman" panose="02020603050405020304" pitchFamily="18" charset="0"/>
                <a:cs typeface="Times New Roman" panose="02020603050405020304" pitchFamily="18" charset="0"/>
              </a:rPr>
              <a:t>-L, 20f-E</a:t>
            </a:r>
          </a:p>
          <a:p>
            <a:pPr marL="457200" lvl="0" indent="-457200">
              <a:buFont typeface="Wingdings" panose="05000000000000000000" pitchFamily="2" charset="2"/>
              <a:buChar char="§"/>
              <a:defRPr/>
            </a:pPr>
            <a:r>
              <a:rPr lang="en-US" sz="2200" dirty="0">
                <a:latin typeface="Times New Roman" panose="02020603050405020304" pitchFamily="18" charset="0"/>
                <a:cs typeface="Times New Roman" panose="02020603050405020304" pitchFamily="18" charset="0"/>
              </a:rPr>
              <a:t>Beam dimensions: 215 × 456 mm</a:t>
            </a:r>
          </a:p>
          <a:p>
            <a:pPr marL="457200" lvl="0" indent="-457200">
              <a:buFont typeface="Wingdings" panose="05000000000000000000" pitchFamily="2" charset="2"/>
              <a:buChar char="§"/>
              <a:defRPr/>
            </a:pPr>
            <a:r>
              <a:rPr lang="en-US" sz="2200" dirty="0">
                <a:latin typeface="Times New Roman" panose="02020603050405020304" pitchFamily="18" charset="0"/>
                <a:cs typeface="Times New Roman" panose="02020603050405020304" pitchFamily="18" charset="0"/>
              </a:rPr>
              <a:t>Compressive edge assumed fully laterally supported by floor deck (K</a:t>
            </a:r>
            <a:r>
              <a:rPr lang="en-US" sz="2200" baseline="-25000" dirty="0">
                <a:latin typeface="Times New Roman" panose="02020603050405020304" pitchFamily="18" charset="0"/>
                <a:cs typeface="Times New Roman" panose="02020603050405020304" pitchFamily="18" charset="0"/>
              </a:rPr>
              <a:t>L</a:t>
            </a:r>
            <a:r>
              <a:rPr lang="en-US" sz="2200" dirty="0">
                <a:latin typeface="Times New Roman" panose="02020603050405020304" pitchFamily="18" charset="0"/>
                <a:cs typeface="Times New Roman" panose="02020603050405020304" pitchFamily="18" charset="0"/>
              </a:rPr>
              <a:t> = 1.0)</a:t>
            </a:r>
          </a:p>
          <a:p>
            <a:pPr marL="457200" lvl="0" indent="-457200">
              <a:buFont typeface="Wingdings" panose="05000000000000000000" pitchFamily="2" charset="2"/>
              <a:buChar char="§"/>
              <a:defRPr/>
            </a:pPr>
            <a:r>
              <a:rPr lang="en-US" sz="2200" dirty="0">
                <a:latin typeface="Times New Roman" panose="02020603050405020304" pitchFamily="18" charset="0"/>
                <a:cs typeface="Times New Roman" panose="02020603050405020304" pitchFamily="18" charset="0"/>
              </a:rPr>
              <a:t>Tributary width of floor deck for beam is 4.0 m</a:t>
            </a:r>
          </a:p>
          <a:p>
            <a:pPr marL="457200" lvl="0" indent="-457200">
              <a:buFont typeface="Wingdings" panose="05000000000000000000" pitchFamily="2" charset="2"/>
              <a:buChar char="§"/>
              <a:defRPr/>
            </a:pPr>
            <a:r>
              <a:rPr lang="en-US" sz="2200" dirty="0">
                <a:latin typeface="Times New Roman" panose="02020603050405020304" pitchFamily="18" charset="0"/>
                <a:cs typeface="Times New Roman" panose="02020603050405020304" pitchFamily="18" charset="0"/>
              </a:rPr>
              <a:t>Beam span = 7.0 m</a:t>
            </a:r>
          </a:p>
          <a:p>
            <a:pPr marL="457200" lvl="0" indent="-457200">
              <a:buFont typeface="Wingdings" panose="05000000000000000000" pitchFamily="2" charset="2"/>
              <a:buChar char="§"/>
              <a:defRPr/>
            </a:pPr>
            <a:r>
              <a:rPr lang="en-US" sz="2200" dirty="0">
                <a:latin typeface="Times New Roman" panose="02020603050405020304" pitchFamily="18" charset="0"/>
                <a:cs typeface="Times New Roman" panose="02020603050405020304" pitchFamily="18" charset="0"/>
              </a:rPr>
              <a:t>Specified dead load = 2.0 kPa (includes partitions)</a:t>
            </a:r>
          </a:p>
          <a:p>
            <a:pPr marL="457200" lvl="0" indent="-457200">
              <a:buFont typeface="Wingdings" panose="05000000000000000000" pitchFamily="2" charset="2"/>
              <a:buChar char="§"/>
              <a:defRPr/>
            </a:pPr>
            <a:r>
              <a:rPr lang="en-US" sz="2200" dirty="0">
                <a:latin typeface="Times New Roman" panose="02020603050405020304" pitchFamily="18" charset="0"/>
                <a:cs typeface="Times New Roman" panose="02020603050405020304" pitchFamily="18" charset="0"/>
              </a:rPr>
              <a:t>Specified live load = 2.4 kPa (commercial use and occupancy)</a:t>
            </a:r>
          </a:p>
          <a:p>
            <a:pPr marL="457200" lvl="0" indent="-457200">
              <a:buFont typeface="Wingdings" panose="05000000000000000000" pitchFamily="2" charset="2"/>
              <a:buChar char="§"/>
              <a:defRPr/>
            </a:pPr>
            <a:r>
              <a:rPr lang="en-US" sz="2200" dirty="0">
                <a:latin typeface="Times New Roman" panose="02020603050405020304" pitchFamily="18" charset="0"/>
                <a:cs typeface="Times New Roman" panose="02020603050405020304" pitchFamily="18" charset="0"/>
              </a:rPr>
              <a:t>Exposed to fire on three sides (top side protected by floor deck)</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18000"/>
            <a:ext cx="1397529" cy="540000"/>
          </a:xfrm>
          <a:prstGeom prst="rect">
            <a:avLst/>
          </a:prstGeom>
        </p:spPr>
      </p:pic>
      <p:pic>
        <p:nvPicPr>
          <p:cNvPr id="6" name="Picture 5">
            <a:extLst>
              <a:ext uri="{FF2B5EF4-FFF2-40B4-BE49-F238E27FC236}">
                <a16:creationId xmlns:a16="http://schemas.microsoft.com/office/drawing/2014/main" xmlns="" id="{5611CE34-EAA4-4C74-84EB-257AEA9F401D}"/>
              </a:ext>
            </a:extLst>
          </p:cNvPr>
          <p:cNvPicPr>
            <a:picLocks noChangeAspect="1"/>
          </p:cNvPicPr>
          <p:nvPr/>
        </p:nvPicPr>
        <p:blipFill>
          <a:blip r:embed="rId3"/>
          <a:stretch>
            <a:fillRect/>
          </a:stretch>
        </p:blipFill>
        <p:spPr>
          <a:xfrm>
            <a:off x="7938534" y="1410190"/>
            <a:ext cx="3712273" cy="3654059"/>
          </a:xfrm>
          <a:prstGeom prst="rect">
            <a:avLst/>
          </a:prstGeom>
        </p:spPr>
      </p:pic>
      <p:sp>
        <p:nvSpPr>
          <p:cNvPr id="8" name="TextBox 7">
            <a:extLst>
              <a:ext uri="{FF2B5EF4-FFF2-40B4-BE49-F238E27FC236}">
                <a16:creationId xmlns:a16="http://schemas.microsoft.com/office/drawing/2014/main" xmlns="" id="{D50F4979-C6C6-418C-ACBF-8AE575CBFAF2}"/>
              </a:ext>
            </a:extLst>
          </p:cNvPr>
          <p:cNvSpPr txBox="1"/>
          <p:nvPr/>
        </p:nvSpPr>
        <p:spPr>
          <a:xfrm>
            <a:off x="10118003" y="1116906"/>
            <a:ext cx="439616" cy="400110"/>
          </a:xfrm>
          <a:prstGeom prst="rect">
            <a:avLst/>
          </a:prstGeom>
          <a:noFill/>
        </p:spPr>
        <p:txBody>
          <a:bodyPr wrap="square" rtlCol="0">
            <a:spAutoFit/>
          </a:bodyPr>
          <a:lstStyle/>
          <a:p>
            <a:r>
              <a:rPr lang="en-CA" sz="2000" dirty="0">
                <a:latin typeface="Times New Roman" panose="02020603050405020304" pitchFamily="18" charset="0"/>
                <a:cs typeface="Times New Roman" panose="02020603050405020304" pitchFamily="18" charset="0"/>
              </a:rPr>
              <a:t>b</a:t>
            </a:r>
          </a:p>
        </p:txBody>
      </p:sp>
      <p:sp>
        <p:nvSpPr>
          <p:cNvPr id="10" name="TextBox 9">
            <a:extLst>
              <a:ext uri="{FF2B5EF4-FFF2-40B4-BE49-F238E27FC236}">
                <a16:creationId xmlns:a16="http://schemas.microsoft.com/office/drawing/2014/main" xmlns="" id="{7EB33EC9-11FF-4C1E-94B3-AE00664AE73A}"/>
              </a:ext>
            </a:extLst>
          </p:cNvPr>
          <p:cNvSpPr txBox="1"/>
          <p:nvPr/>
        </p:nvSpPr>
        <p:spPr>
          <a:xfrm>
            <a:off x="11211191" y="3806993"/>
            <a:ext cx="439616" cy="400110"/>
          </a:xfrm>
          <a:prstGeom prst="rect">
            <a:avLst/>
          </a:prstGeom>
          <a:noFill/>
        </p:spPr>
        <p:txBody>
          <a:bodyPr wrap="square" rtlCol="0">
            <a:spAutoFit/>
          </a:bodyPr>
          <a:lstStyle/>
          <a:p>
            <a:r>
              <a:rPr lang="en-CA" sz="2000" dirty="0" err="1">
                <a:latin typeface="Times New Roman" panose="02020603050405020304" pitchFamily="18" charset="0"/>
                <a:cs typeface="Times New Roman" panose="02020603050405020304" pitchFamily="18" charset="0"/>
              </a:rPr>
              <a:t>x</a:t>
            </a:r>
            <a:r>
              <a:rPr lang="en-CA" sz="2000" baseline="-25000" dirty="0" err="1">
                <a:latin typeface="Times New Roman" panose="02020603050405020304" pitchFamily="18" charset="0"/>
                <a:cs typeface="Times New Roman" panose="02020603050405020304" pitchFamily="18" charset="0"/>
              </a:rPr>
              <a:t>t</a:t>
            </a:r>
            <a:endParaRPr lang="en-CA" sz="20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BC0FDFEB-6B66-4B0B-88D1-1E0612C78F53}"/>
              </a:ext>
            </a:extLst>
          </p:cNvPr>
          <p:cNvSpPr txBox="1"/>
          <p:nvPr/>
        </p:nvSpPr>
        <p:spPr>
          <a:xfrm>
            <a:off x="11221217" y="4207103"/>
            <a:ext cx="552501" cy="400110"/>
          </a:xfrm>
          <a:prstGeom prst="rect">
            <a:avLst/>
          </a:prstGeom>
          <a:noFill/>
        </p:spPr>
        <p:txBody>
          <a:bodyPr wrap="square" rtlCol="0">
            <a:spAutoFit/>
          </a:bodyPr>
          <a:lstStyle/>
          <a:p>
            <a:r>
              <a:rPr lang="en-CA" sz="2000" dirty="0" err="1">
                <a:latin typeface="Times New Roman" panose="02020603050405020304" pitchFamily="18" charset="0"/>
                <a:cs typeface="Times New Roman" panose="02020603050405020304" pitchFamily="18" charset="0"/>
              </a:rPr>
              <a:t>x</a:t>
            </a:r>
            <a:r>
              <a:rPr lang="en-CA" sz="2000" baseline="-25000" dirty="0" err="1">
                <a:latin typeface="Times New Roman" panose="02020603050405020304" pitchFamily="18" charset="0"/>
                <a:cs typeface="Times New Roman" panose="02020603050405020304" pitchFamily="18" charset="0"/>
              </a:rPr>
              <a:t>c,n</a:t>
            </a:r>
            <a:endParaRPr lang="en-CA" sz="20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46D549EC-7484-40F6-B77F-629404ECAA7E}"/>
              </a:ext>
            </a:extLst>
          </p:cNvPr>
          <p:cNvSpPr txBox="1"/>
          <p:nvPr/>
        </p:nvSpPr>
        <p:spPr>
          <a:xfrm>
            <a:off x="11540789" y="4007048"/>
            <a:ext cx="439616" cy="400110"/>
          </a:xfrm>
          <a:prstGeom prst="rect">
            <a:avLst/>
          </a:prstGeom>
          <a:noFill/>
        </p:spPr>
        <p:txBody>
          <a:bodyPr wrap="square" rtlCol="0">
            <a:spAutoFit/>
          </a:bodyPr>
          <a:lstStyle/>
          <a:p>
            <a:r>
              <a:rPr lang="en-CA" sz="2000" dirty="0" err="1">
                <a:latin typeface="Times New Roman" panose="02020603050405020304" pitchFamily="18" charset="0"/>
                <a:cs typeface="Times New Roman" panose="02020603050405020304" pitchFamily="18" charset="0"/>
              </a:rPr>
              <a:t>x</a:t>
            </a:r>
            <a:r>
              <a:rPr lang="en-CA" sz="2000" baseline="-25000" dirty="0" err="1">
                <a:latin typeface="Times New Roman" panose="02020603050405020304" pitchFamily="18" charset="0"/>
                <a:cs typeface="Times New Roman" panose="02020603050405020304" pitchFamily="18" charset="0"/>
              </a:rPr>
              <a:t>r</a:t>
            </a:r>
            <a:endParaRPr lang="en-CA" sz="20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BE1D7EF3-06A8-47E9-94D3-7A9571D44221}"/>
              </a:ext>
            </a:extLst>
          </p:cNvPr>
          <p:cNvSpPr txBox="1"/>
          <p:nvPr/>
        </p:nvSpPr>
        <p:spPr>
          <a:xfrm>
            <a:off x="8965994" y="4664139"/>
            <a:ext cx="439616" cy="400110"/>
          </a:xfrm>
          <a:prstGeom prst="rect">
            <a:avLst/>
          </a:prstGeom>
          <a:noFill/>
        </p:spPr>
        <p:txBody>
          <a:bodyPr wrap="square" rtlCol="0">
            <a:spAutoFit/>
          </a:bodyPr>
          <a:lstStyle/>
          <a:p>
            <a:r>
              <a:rPr lang="en-CA" sz="2000" dirty="0" err="1">
                <a:latin typeface="Times New Roman" panose="02020603050405020304" pitchFamily="18" charset="0"/>
                <a:cs typeface="Times New Roman" panose="02020603050405020304" pitchFamily="18" charset="0"/>
              </a:rPr>
              <a:t>x</a:t>
            </a:r>
            <a:r>
              <a:rPr lang="en-CA" sz="2000" baseline="-25000" dirty="0" err="1">
                <a:latin typeface="Times New Roman" panose="02020603050405020304" pitchFamily="18" charset="0"/>
                <a:cs typeface="Times New Roman" panose="02020603050405020304" pitchFamily="18" charset="0"/>
              </a:rPr>
              <a:t>t</a:t>
            </a:r>
            <a:endParaRPr lang="en-CA" sz="20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E6A1C1DB-C39C-435A-A1A8-8B70FFE05276}"/>
              </a:ext>
            </a:extLst>
          </p:cNvPr>
          <p:cNvSpPr txBox="1"/>
          <p:nvPr/>
        </p:nvSpPr>
        <p:spPr>
          <a:xfrm>
            <a:off x="8528213" y="4661883"/>
            <a:ext cx="573931" cy="400110"/>
          </a:xfrm>
          <a:prstGeom prst="rect">
            <a:avLst/>
          </a:prstGeom>
          <a:noFill/>
        </p:spPr>
        <p:txBody>
          <a:bodyPr wrap="square" rtlCol="0">
            <a:spAutoFit/>
          </a:bodyPr>
          <a:lstStyle/>
          <a:p>
            <a:r>
              <a:rPr lang="en-CA" sz="2000" dirty="0" err="1">
                <a:latin typeface="Times New Roman" panose="02020603050405020304" pitchFamily="18" charset="0"/>
                <a:cs typeface="Times New Roman" panose="02020603050405020304" pitchFamily="18" charset="0"/>
              </a:rPr>
              <a:t>x</a:t>
            </a:r>
            <a:r>
              <a:rPr lang="en-CA" sz="2000" baseline="-25000" dirty="0" err="1">
                <a:latin typeface="Times New Roman" panose="02020603050405020304" pitchFamily="18" charset="0"/>
                <a:cs typeface="Times New Roman" panose="02020603050405020304" pitchFamily="18" charset="0"/>
              </a:rPr>
              <a:t>c,n</a:t>
            </a:r>
            <a:endParaRPr lang="en-CA" sz="20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C40A272B-CA19-4830-819A-F5997A2E52FF}"/>
              </a:ext>
            </a:extLst>
          </p:cNvPr>
          <p:cNvSpPr txBox="1"/>
          <p:nvPr/>
        </p:nvSpPr>
        <p:spPr>
          <a:xfrm>
            <a:off x="8775224" y="4957423"/>
            <a:ext cx="439616" cy="400110"/>
          </a:xfrm>
          <a:prstGeom prst="rect">
            <a:avLst/>
          </a:prstGeom>
          <a:noFill/>
        </p:spPr>
        <p:txBody>
          <a:bodyPr wrap="square" rtlCol="0">
            <a:spAutoFit/>
          </a:bodyPr>
          <a:lstStyle/>
          <a:p>
            <a:r>
              <a:rPr lang="en-CA" sz="2000" dirty="0" err="1">
                <a:latin typeface="Times New Roman" panose="02020603050405020304" pitchFamily="18" charset="0"/>
                <a:cs typeface="Times New Roman" panose="02020603050405020304" pitchFamily="18" charset="0"/>
              </a:rPr>
              <a:t>x</a:t>
            </a:r>
            <a:r>
              <a:rPr lang="en-CA" sz="2000" baseline="-25000" dirty="0" err="1">
                <a:latin typeface="Times New Roman" panose="02020603050405020304" pitchFamily="18" charset="0"/>
                <a:cs typeface="Times New Roman" panose="02020603050405020304" pitchFamily="18" charset="0"/>
              </a:rPr>
              <a:t>r</a:t>
            </a:r>
            <a:endParaRPr lang="en-CA" sz="20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xmlns="" id="{34B22109-7F9C-45AC-B87B-CD845FA331D6}"/>
              </a:ext>
            </a:extLst>
          </p:cNvPr>
          <p:cNvSpPr txBox="1"/>
          <p:nvPr/>
        </p:nvSpPr>
        <p:spPr>
          <a:xfrm>
            <a:off x="10337811" y="4637331"/>
            <a:ext cx="439616" cy="400110"/>
          </a:xfrm>
          <a:prstGeom prst="rect">
            <a:avLst/>
          </a:prstGeom>
          <a:noFill/>
        </p:spPr>
        <p:txBody>
          <a:bodyPr wrap="square" rtlCol="0">
            <a:spAutoFit/>
          </a:bodyPr>
          <a:lstStyle/>
          <a:p>
            <a:r>
              <a:rPr lang="en-CA" sz="2000" dirty="0" err="1">
                <a:latin typeface="Times New Roman" panose="02020603050405020304" pitchFamily="18" charset="0"/>
                <a:cs typeface="Times New Roman" panose="02020603050405020304" pitchFamily="18" charset="0"/>
              </a:rPr>
              <a:t>x</a:t>
            </a:r>
            <a:r>
              <a:rPr lang="en-CA" sz="2000" baseline="-25000" dirty="0" err="1">
                <a:latin typeface="Times New Roman" panose="02020603050405020304" pitchFamily="18" charset="0"/>
                <a:cs typeface="Times New Roman" panose="02020603050405020304" pitchFamily="18" charset="0"/>
              </a:rPr>
              <a:t>t</a:t>
            </a:r>
            <a:endParaRPr lang="en-CA" sz="20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xmlns="" id="{5A837AD9-6BB4-4B7F-8155-89D1473DA817}"/>
              </a:ext>
            </a:extLst>
          </p:cNvPr>
          <p:cNvSpPr txBox="1"/>
          <p:nvPr/>
        </p:nvSpPr>
        <p:spPr>
          <a:xfrm>
            <a:off x="10602247" y="4646905"/>
            <a:ext cx="552501" cy="400110"/>
          </a:xfrm>
          <a:prstGeom prst="rect">
            <a:avLst/>
          </a:prstGeom>
          <a:noFill/>
        </p:spPr>
        <p:txBody>
          <a:bodyPr wrap="square" rtlCol="0">
            <a:spAutoFit/>
          </a:bodyPr>
          <a:lstStyle/>
          <a:p>
            <a:r>
              <a:rPr lang="en-CA" sz="2000" dirty="0" err="1">
                <a:latin typeface="Times New Roman" panose="02020603050405020304" pitchFamily="18" charset="0"/>
                <a:cs typeface="Times New Roman" panose="02020603050405020304" pitchFamily="18" charset="0"/>
              </a:rPr>
              <a:t>x</a:t>
            </a:r>
            <a:r>
              <a:rPr lang="en-CA" sz="2000" baseline="-25000" dirty="0" err="1">
                <a:latin typeface="Times New Roman" panose="02020603050405020304" pitchFamily="18" charset="0"/>
                <a:cs typeface="Times New Roman" panose="02020603050405020304" pitchFamily="18" charset="0"/>
              </a:rPr>
              <a:t>c,n</a:t>
            </a:r>
            <a:endParaRPr lang="en-CA" sz="20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xmlns="" id="{C1BF7443-A2A1-4B0C-AC45-8E89A598DD5E}"/>
              </a:ext>
            </a:extLst>
          </p:cNvPr>
          <p:cNvSpPr txBox="1"/>
          <p:nvPr/>
        </p:nvSpPr>
        <p:spPr>
          <a:xfrm>
            <a:off x="10502610" y="4954229"/>
            <a:ext cx="439616" cy="400110"/>
          </a:xfrm>
          <a:prstGeom prst="rect">
            <a:avLst/>
          </a:prstGeom>
          <a:noFill/>
        </p:spPr>
        <p:txBody>
          <a:bodyPr wrap="square" rtlCol="0">
            <a:spAutoFit/>
          </a:bodyPr>
          <a:lstStyle/>
          <a:p>
            <a:r>
              <a:rPr lang="en-CA" sz="2000" dirty="0" err="1">
                <a:latin typeface="Times New Roman" panose="02020603050405020304" pitchFamily="18" charset="0"/>
                <a:cs typeface="Times New Roman" panose="02020603050405020304" pitchFamily="18" charset="0"/>
              </a:rPr>
              <a:t>x</a:t>
            </a:r>
            <a:r>
              <a:rPr lang="en-CA" sz="2000" baseline="-25000" dirty="0" err="1">
                <a:latin typeface="Times New Roman" panose="02020603050405020304" pitchFamily="18" charset="0"/>
                <a:cs typeface="Times New Roman" panose="02020603050405020304" pitchFamily="18" charset="0"/>
              </a:rPr>
              <a:t>r</a:t>
            </a:r>
            <a:endParaRPr lang="en-CA" sz="2000" dirty="0">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xmlns="" id="{3D917A89-911B-49C5-BC49-26A10D46E73B}"/>
              </a:ext>
            </a:extLst>
          </p:cNvPr>
          <p:cNvSpPr/>
          <p:nvPr/>
        </p:nvSpPr>
        <p:spPr>
          <a:xfrm>
            <a:off x="9617061" y="1529971"/>
            <a:ext cx="273091" cy="14566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20" name="TextBox 19">
            <a:extLst>
              <a:ext uri="{FF2B5EF4-FFF2-40B4-BE49-F238E27FC236}">
                <a16:creationId xmlns:a16="http://schemas.microsoft.com/office/drawing/2014/main" xmlns="" id="{A6F3ECE9-FEDE-4657-A69A-86B542E74F7A}"/>
              </a:ext>
            </a:extLst>
          </p:cNvPr>
          <p:cNvSpPr txBox="1"/>
          <p:nvPr/>
        </p:nvSpPr>
        <p:spPr>
          <a:xfrm>
            <a:off x="9511168" y="1246595"/>
            <a:ext cx="418186" cy="400110"/>
          </a:xfrm>
          <a:prstGeom prst="rect">
            <a:avLst/>
          </a:prstGeom>
          <a:solidFill>
            <a:schemeClr val="bg1"/>
          </a:solidFill>
        </p:spPr>
        <p:txBody>
          <a:bodyPr wrap="square" rtlCol="0">
            <a:spAutoFit/>
          </a:bodyPr>
          <a:lstStyle/>
          <a:p>
            <a:r>
              <a:rPr lang="en-CA" sz="2000" dirty="0">
                <a:latin typeface="Times New Roman" panose="02020603050405020304" pitchFamily="18" charset="0"/>
                <a:cs typeface="Times New Roman" panose="02020603050405020304" pitchFamily="18" charset="0"/>
              </a:rPr>
              <a:t>b</a:t>
            </a:r>
            <a:r>
              <a:rPr lang="en-CA" sz="2000" baseline="-25000" dirty="0">
                <a:latin typeface="Times New Roman" panose="02020603050405020304" pitchFamily="18" charset="0"/>
                <a:cs typeface="Times New Roman" panose="02020603050405020304" pitchFamily="18" charset="0"/>
              </a:rPr>
              <a:t>f</a:t>
            </a:r>
            <a:endParaRPr lang="en-CA" sz="2000" dirty="0">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xmlns="" id="{52E29FFA-E54C-4C5C-9E11-AAC297BE247B}"/>
              </a:ext>
            </a:extLst>
          </p:cNvPr>
          <p:cNvSpPr/>
          <p:nvPr/>
        </p:nvSpPr>
        <p:spPr>
          <a:xfrm>
            <a:off x="7985071" y="2910137"/>
            <a:ext cx="210489" cy="26427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22" name="Rectangle 21">
            <a:extLst>
              <a:ext uri="{FF2B5EF4-FFF2-40B4-BE49-F238E27FC236}">
                <a16:creationId xmlns:a16="http://schemas.microsoft.com/office/drawing/2014/main" xmlns="" id="{AABB956B-EFB2-4D79-A61D-9B7C84DF10EB}"/>
              </a:ext>
            </a:extLst>
          </p:cNvPr>
          <p:cNvSpPr/>
          <p:nvPr/>
        </p:nvSpPr>
        <p:spPr>
          <a:xfrm>
            <a:off x="8274672" y="2941085"/>
            <a:ext cx="210489" cy="26427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23" name="TextBox 22">
            <a:extLst>
              <a:ext uri="{FF2B5EF4-FFF2-40B4-BE49-F238E27FC236}">
                <a16:creationId xmlns:a16="http://schemas.microsoft.com/office/drawing/2014/main" xmlns="" id="{D980FA8E-DAAC-4642-92D1-EAB3447E34EB}"/>
              </a:ext>
            </a:extLst>
          </p:cNvPr>
          <p:cNvSpPr txBox="1"/>
          <p:nvPr/>
        </p:nvSpPr>
        <p:spPr>
          <a:xfrm>
            <a:off x="7938534" y="2842219"/>
            <a:ext cx="315260" cy="400110"/>
          </a:xfrm>
          <a:prstGeom prst="rect">
            <a:avLst/>
          </a:prstGeom>
          <a:noFill/>
        </p:spPr>
        <p:txBody>
          <a:bodyPr wrap="square" rtlCol="0">
            <a:spAutoFit/>
          </a:bodyPr>
          <a:lstStyle/>
          <a:p>
            <a:r>
              <a:rPr lang="en-CA" sz="2000" dirty="0">
                <a:latin typeface="Times New Roman" panose="02020603050405020304" pitchFamily="18" charset="0"/>
                <a:cs typeface="Times New Roman" panose="02020603050405020304" pitchFamily="18" charset="0"/>
              </a:rPr>
              <a:t>d</a:t>
            </a:r>
          </a:p>
        </p:txBody>
      </p:sp>
      <p:sp>
        <p:nvSpPr>
          <p:cNvPr id="24" name="TextBox 23">
            <a:extLst>
              <a:ext uri="{FF2B5EF4-FFF2-40B4-BE49-F238E27FC236}">
                <a16:creationId xmlns:a16="http://schemas.microsoft.com/office/drawing/2014/main" xmlns="" id="{6B97F731-78DF-44E3-BBFF-E4560A565EAB}"/>
              </a:ext>
            </a:extLst>
          </p:cNvPr>
          <p:cNvSpPr txBox="1"/>
          <p:nvPr/>
        </p:nvSpPr>
        <p:spPr>
          <a:xfrm>
            <a:off x="8160108" y="2848940"/>
            <a:ext cx="439616" cy="400110"/>
          </a:xfrm>
          <a:prstGeom prst="rect">
            <a:avLst/>
          </a:prstGeom>
          <a:noFill/>
        </p:spPr>
        <p:txBody>
          <a:bodyPr wrap="square" rtlCol="0">
            <a:spAutoFit/>
          </a:bodyPr>
          <a:lstStyle/>
          <a:p>
            <a:r>
              <a:rPr lang="en-CA" sz="2000" dirty="0">
                <a:latin typeface="Times New Roman" panose="02020603050405020304" pitchFamily="18" charset="0"/>
                <a:cs typeface="Times New Roman" panose="02020603050405020304" pitchFamily="18" charset="0"/>
              </a:rPr>
              <a:t>d</a:t>
            </a:r>
            <a:r>
              <a:rPr lang="en-CA" sz="2000" baseline="-25000" dirty="0">
                <a:latin typeface="Times New Roman" panose="02020603050405020304" pitchFamily="18" charset="0"/>
                <a:cs typeface="Times New Roman" panose="02020603050405020304" pitchFamily="18" charset="0"/>
              </a:rPr>
              <a:t>f</a:t>
            </a:r>
            <a:endParaRPr lang="en-CA"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25177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0000" y="360000"/>
            <a:ext cx="6445262" cy="584775"/>
          </a:xfrm>
          <a:prstGeom prst="rect">
            <a:avLst/>
          </a:prstGeom>
        </p:spPr>
        <p:txBody>
          <a:bodyPr wrap="square">
            <a:spAutoFit/>
          </a:bodyPr>
          <a:lstStyle/>
          <a:p>
            <a:pPr lvl="0"/>
            <a:r>
              <a:rPr lang="en-CA" sz="3200" dirty="0">
                <a:solidFill>
                  <a:srgbClr val="002060"/>
                </a:solidFill>
                <a:latin typeface="Arial" panose="020B0604020202020204" pitchFamily="34" charset="0"/>
                <a:cs typeface="Arial" panose="020B0604020202020204" pitchFamily="34" charset="0"/>
              </a:rPr>
              <a:t>Example 4 – Solution </a:t>
            </a:r>
            <a:endParaRPr lang="en-US" sz="3200" dirty="0">
              <a:solidFill>
                <a:srgbClr val="002060"/>
              </a:solidFill>
              <a:latin typeface="Arial" panose="020B0604020202020204" pitchFamily="34" charset="0"/>
              <a:cs typeface="Arial" panose="020B0604020202020204" pitchFamily="34" charset="0"/>
            </a:endParaRPr>
          </a:p>
        </p:txBody>
      </p:sp>
      <p:sp>
        <p:nvSpPr>
          <p:cNvPr id="7" name="Slide Number Placeholder 3"/>
          <p:cNvSpPr>
            <a:spLocks noGrp="1"/>
          </p:cNvSpPr>
          <p:nvPr>
            <p:ph type="sldNum" sz="quarter" idx="12"/>
          </p:nvPr>
        </p:nvSpPr>
        <p:spPr>
          <a:xfrm>
            <a:off x="11468558" y="6216815"/>
            <a:ext cx="610320" cy="528064"/>
          </a:xfrm>
        </p:spPr>
        <p:txBody>
          <a:bodyPr/>
          <a:lstStyle/>
          <a:p>
            <a:fld id="{79AA0B8D-5002-4A0E-8DCD-D60B08B37DCE}" type="slidenum">
              <a:rPr lang="en-CA" sz="3200" smtClean="0">
                <a:solidFill>
                  <a:schemeClr val="tx1"/>
                </a:solidFill>
              </a:rPr>
              <a:t>25</a:t>
            </a:fld>
            <a:endParaRPr lang="en-CA" sz="3200" dirty="0">
              <a:solidFill>
                <a:schemeClr val="tx1"/>
              </a:solidFill>
            </a:endParaRPr>
          </a:p>
        </p:txBody>
      </p:sp>
      <p:pic>
        <p:nvPicPr>
          <p:cNvPr id="2" name="Picture 1">
            <a:extLst>
              <a:ext uri="{FF2B5EF4-FFF2-40B4-BE49-F238E27FC236}">
                <a16:creationId xmlns:a16="http://schemas.microsoft.com/office/drawing/2014/main" xmlns="" id="{5611CE34-EAA4-4C74-84EB-257AEA9F401D}"/>
              </a:ext>
            </a:extLst>
          </p:cNvPr>
          <p:cNvPicPr>
            <a:picLocks noChangeAspect="1"/>
          </p:cNvPicPr>
          <p:nvPr/>
        </p:nvPicPr>
        <p:blipFill>
          <a:blip r:embed="rId2"/>
          <a:stretch>
            <a:fillRect/>
          </a:stretch>
        </p:blipFill>
        <p:spPr>
          <a:xfrm>
            <a:off x="7938534" y="1410190"/>
            <a:ext cx="3712273" cy="3654059"/>
          </a:xfrm>
          <a:prstGeom prst="rect">
            <a:avLst/>
          </a:prstGeom>
        </p:spPr>
      </p:pic>
      <p:sp>
        <p:nvSpPr>
          <p:cNvPr id="4" name="TextBox 3">
            <a:extLst>
              <a:ext uri="{FF2B5EF4-FFF2-40B4-BE49-F238E27FC236}">
                <a16:creationId xmlns:a16="http://schemas.microsoft.com/office/drawing/2014/main" xmlns="" id="{D50F4979-C6C6-418C-ACBF-8AE575CBFAF2}"/>
              </a:ext>
            </a:extLst>
          </p:cNvPr>
          <p:cNvSpPr txBox="1"/>
          <p:nvPr/>
        </p:nvSpPr>
        <p:spPr>
          <a:xfrm>
            <a:off x="10118003" y="1116906"/>
            <a:ext cx="439616" cy="400110"/>
          </a:xfrm>
          <a:prstGeom prst="rect">
            <a:avLst/>
          </a:prstGeom>
          <a:noFill/>
        </p:spPr>
        <p:txBody>
          <a:bodyPr wrap="square" rtlCol="0">
            <a:spAutoFit/>
          </a:bodyPr>
          <a:lstStyle/>
          <a:p>
            <a:r>
              <a:rPr lang="en-CA" sz="2000" dirty="0">
                <a:latin typeface="Times New Roman" panose="02020603050405020304" pitchFamily="18" charset="0"/>
                <a:cs typeface="Times New Roman" panose="02020603050405020304" pitchFamily="18" charset="0"/>
              </a:rPr>
              <a:t>b</a:t>
            </a:r>
          </a:p>
        </p:txBody>
      </p:sp>
      <p:sp>
        <p:nvSpPr>
          <p:cNvPr id="12" name="TextBox 11">
            <a:extLst>
              <a:ext uri="{FF2B5EF4-FFF2-40B4-BE49-F238E27FC236}">
                <a16:creationId xmlns:a16="http://schemas.microsoft.com/office/drawing/2014/main" xmlns="" id="{7EB33EC9-11FF-4C1E-94B3-AE00664AE73A}"/>
              </a:ext>
            </a:extLst>
          </p:cNvPr>
          <p:cNvSpPr txBox="1"/>
          <p:nvPr/>
        </p:nvSpPr>
        <p:spPr>
          <a:xfrm>
            <a:off x="11211191" y="3806993"/>
            <a:ext cx="439616" cy="400110"/>
          </a:xfrm>
          <a:prstGeom prst="rect">
            <a:avLst/>
          </a:prstGeom>
          <a:noFill/>
        </p:spPr>
        <p:txBody>
          <a:bodyPr wrap="square" rtlCol="0">
            <a:spAutoFit/>
          </a:bodyPr>
          <a:lstStyle/>
          <a:p>
            <a:r>
              <a:rPr lang="en-CA" sz="2000" dirty="0" err="1">
                <a:latin typeface="Times New Roman" panose="02020603050405020304" pitchFamily="18" charset="0"/>
                <a:cs typeface="Times New Roman" panose="02020603050405020304" pitchFamily="18" charset="0"/>
              </a:rPr>
              <a:t>x</a:t>
            </a:r>
            <a:r>
              <a:rPr lang="en-CA" sz="2000" baseline="-25000" dirty="0" err="1">
                <a:latin typeface="Times New Roman" panose="02020603050405020304" pitchFamily="18" charset="0"/>
                <a:cs typeface="Times New Roman" panose="02020603050405020304" pitchFamily="18" charset="0"/>
              </a:rPr>
              <a:t>t</a:t>
            </a:r>
            <a:endParaRPr lang="en-CA" sz="20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BC0FDFEB-6B66-4B0B-88D1-1E0612C78F53}"/>
              </a:ext>
            </a:extLst>
          </p:cNvPr>
          <p:cNvSpPr txBox="1"/>
          <p:nvPr/>
        </p:nvSpPr>
        <p:spPr>
          <a:xfrm>
            <a:off x="11221217" y="4207103"/>
            <a:ext cx="552501" cy="400110"/>
          </a:xfrm>
          <a:prstGeom prst="rect">
            <a:avLst/>
          </a:prstGeom>
          <a:noFill/>
        </p:spPr>
        <p:txBody>
          <a:bodyPr wrap="square" rtlCol="0">
            <a:spAutoFit/>
          </a:bodyPr>
          <a:lstStyle/>
          <a:p>
            <a:r>
              <a:rPr lang="en-CA" sz="2000" dirty="0" err="1">
                <a:latin typeface="Times New Roman" panose="02020603050405020304" pitchFamily="18" charset="0"/>
                <a:cs typeface="Times New Roman" panose="02020603050405020304" pitchFamily="18" charset="0"/>
              </a:rPr>
              <a:t>x</a:t>
            </a:r>
            <a:r>
              <a:rPr lang="en-CA" sz="2000" baseline="-25000" dirty="0" err="1">
                <a:latin typeface="Times New Roman" panose="02020603050405020304" pitchFamily="18" charset="0"/>
                <a:cs typeface="Times New Roman" panose="02020603050405020304" pitchFamily="18" charset="0"/>
              </a:rPr>
              <a:t>c,n</a:t>
            </a:r>
            <a:endParaRPr lang="en-CA" sz="20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46D549EC-7484-40F6-B77F-629404ECAA7E}"/>
              </a:ext>
            </a:extLst>
          </p:cNvPr>
          <p:cNvSpPr txBox="1"/>
          <p:nvPr/>
        </p:nvSpPr>
        <p:spPr>
          <a:xfrm>
            <a:off x="11540789" y="4007048"/>
            <a:ext cx="439616" cy="400110"/>
          </a:xfrm>
          <a:prstGeom prst="rect">
            <a:avLst/>
          </a:prstGeom>
          <a:noFill/>
        </p:spPr>
        <p:txBody>
          <a:bodyPr wrap="square" rtlCol="0">
            <a:spAutoFit/>
          </a:bodyPr>
          <a:lstStyle/>
          <a:p>
            <a:r>
              <a:rPr lang="en-CA" sz="2000" dirty="0" err="1">
                <a:latin typeface="Times New Roman" panose="02020603050405020304" pitchFamily="18" charset="0"/>
                <a:cs typeface="Times New Roman" panose="02020603050405020304" pitchFamily="18" charset="0"/>
              </a:rPr>
              <a:t>x</a:t>
            </a:r>
            <a:r>
              <a:rPr lang="en-CA" sz="2000" baseline="-25000" dirty="0" err="1">
                <a:latin typeface="Times New Roman" panose="02020603050405020304" pitchFamily="18" charset="0"/>
                <a:cs typeface="Times New Roman" panose="02020603050405020304" pitchFamily="18" charset="0"/>
              </a:rPr>
              <a:t>r</a:t>
            </a:r>
            <a:endParaRPr lang="en-CA" sz="20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BE1D7EF3-06A8-47E9-94D3-7A9571D44221}"/>
              </a:ext>
            </a:extLst>
          </p:cNvPr>
          <p:cNvSpPr txBox="1"/>
          <p:nvPr/>
        </p:nvSpPr>
        <p:spPr>
          <a:xfrm>
            <a:off x="8965994" y="4664139"/>
            <a:ext cx="439616" cy="400110"/>
          </a:xfrm>
          <a:prstGeom prst="rect">
            <a:avLst/>
          </a:prstGeom>
          <a:noFill/>
        </p:spPr>
        <p:txBody>
          <a:bodyPr wrap="square" rtlCol="0">
            <a:spAutoFit/>
          </a:bodyPr>
          <a:lstStyle/>
          <a:p>
            <a:r>
              <a:rPr lang="en-CA" sz="2000" dirty="0" err="1">
                <a:latin typeface="Times New Roman" panose="02020603050405020304" pitchFamily="18" charset="0"/>
                <a:cs typeface="Times New Roman" panose="02020603050405020304" pitchFamily="18" charset="0"/>
              </a:rPr>
              <a:t>x</a:t>
            </a:r>
            <a:r>
              <a:rPr lang="en-CA" sz="2000" baseline="-25000" dirty="0" err="1">
                <a:latin typeface="Times New Roman" panose="02020603050405020304" pitchFamily="18" charset="0"/>
                <a:cs typeface="Times New Roman" panose="02020603050405020304" pitchFamily="18" charset="0"/>
              </a:rPr>
              <a:t>t</a:t>
            </a:r>
            <a:endParaRPr lang="en-CA" sz="20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xmlns="" id="{E6A1C1DB-C39C-435A-A1A8-8B70FFE05276}"/>
              </a:ext>
            </a:extLst>
          </p:cNvPr>
          <p:cNvSpPr txBox="1"/>
          <p:nvPr/>
        </p:nvSpPr>
        <p:spPr>
          <a:xfrm>
            <a:off x="8528213" y="4661883"/>
            <a:ext cx="573931" cy="400110"/>
          </a:xfrm>
          <a:prstGeom prst="rect">
            <a:avLst/>
          </a:prstGeom>
          <a:noFill/>
        </p:spPr>
        <p:txBody>
          <a:bodyPr wrap="square" rtlCol="0">
            <a:spAutoFit/>
          </a:bodyPr>
          <a:lstStyle/>
          <a:p>
            <a:r>
              <a:rPr lang="en-CA" sz="2000" dirty="0" err="1">
                <a:latin typeface="Times New Roman" panose="02020603050405020304" pitchFamily="18" charset="0"/>
                <a:cs typeface="Times New Roman" panose="02020603050405020304" pitchFamily="18" charset="0"/>
              </a:rPr>
              <a:t>x</a:t>
            </a:r>
            <a:r>
              <a:rPr lang="en-CA" sz="2000" baseline="-25000" dirty="0" err="1">
                <a:latin typeface="Times New Roman" panose="02020603050405020304" pitchFamily="18" charset="0"/>
                <a:cs typeface="Times New Roman" panose="02020603050405020304" pitchFamily="18" charset="0"/>
              </a:rPr>
              <a:t>c,n</a:t>
            </a:r>
            <a:endParaRPr lang="en-CA" sz="20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xmlns="" id="{C40A272B-CA19-4830-819A-F5997A2E52FF}"/>
              </a:ext>
            </a:extLst>
          </p:cNvPr>
          <p:cNvSpPr txBox="1"/>
          <p:nvPr/>
        </p:nvSpPr>
        <p:spPr>
          <a:xfrm>
            <a:off x="8775224" y="4957423"/>
            <a:ext cx="439616" cy="400110"/>
          </a:xfrm>
          <a:prstGeom prst="rect">
            <a:avLst/>
          </a:prstGeom>
          <a:noFill/>
        </p:spPr>
        <p:txBody>
          <a:bodyPr wrap="square" rtlCol="0">
            <a:spAutoFit/>
          </a:bodyPr>
          <a:lstStyle/>
          <a:p>
            <a:r>
              <a:rPr lang="en-CA" sz="2000" dirty="0" err="1">
                <a:latin typeface="Times New Roman" panose="02020603050405020304" pitchFamily="18" charset="0"/>
                <a:cs typeface="Times New Roman" panose="02020603050405020304" pitchFamily="18" charset="0"/>
              </a:rPr>
              <a:t>x</a:t>
            </a:r>
            <a:r>
              <a:rPr lang="en-CA" sz="2000" baseline="-25000" dirty="0" err="1">
                <a:latin typeface="Times New Roman" panose="02020603050405020304" pitchFamily="18" charset="0"/>
                <a:cs typeface="Times New Roman" panose="02020603050405020304" pitchFamily="18" charset="0"/>
              </a:rPr>
              <a:t>r</a:t>
            </a:r>
            <a:endParaRPr lang="en-CA" sz="20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xmlns="" id="{34B22109-7F9C-45AC-B87B-CD845FA331D6}"/>
              </a:ext>
            </a:extLst>
          </p:cNvPr>
          <p:cNvSpPr txBox="1"/>
          <p:nvPr/>
        </p:nvSpPr>
        <p:spPr>
          <a:xfrm>
            <a:off x="10337811" y="4637331"/>
            <a:ext cx="439616" cy="400110"/>
          </a:xfrm>
          <a:prstGeom prst="rect">
            <a:avLst/>
          </a:prstGeom>
          <a:noFill/>
        </p:spPr>
        <p:txBody>
          <a:bodyPr wrap="square" rtlCol="0">
            <a:spAutoFit/>
          </a:bodyPr>
          <a:lstStyle/>
          <a:p>
            <a:r>
              <a:rPr lang="en-CA" sz="2000" dirty="0" err="1">
                <a:latin typeface="Times New Roman" panose="02020603050405020304" pitchFamily="18" charset="0"/>
                <a:cs typeface="Times New Roman" panose="02020603050405020304" pitchFamily="18" charset="0"/>
              </a:rPr>
              <a:t>x</a:t>
            </a:r>
            <a:r>
              <a:rPr lang="en-CA" sz="2000" baseline="-25000" dirty="0" err="1">
                <a:latin typeface="Times New Roman" panose="02020603050405020304" pitchFamily="18" charset="0"/>
                <a:cs typeface="Times New Roman" panose="02020603050405020304" pitchFamily="18" charset="0"/>
              </a:rPr>
              <a:t>t</a:t>
            </a:r>
            <a:endParaRPr lang="en-CA" sz="20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xmlns="" id="{5A837AD9-6BB4-4B7F-8155-89D1473DA817}"/>
              </a:ext>
            </a:extLst>
          </p:cNvPr>
          <p:cNvSpPr txBox="1"/>
          <p:nvPr/>
        </p:nvSpPr>
        <p:spPr>
          <a:xfrm>
            <a:off x="10602247" y="4646905"/>
            <a:ext cx="552501" cy="400110"/>
          </a:xfrm>
          <a:prstGeom prst="rect">
            <a:avLst/>
          </a:prstGeom>
          <a:noFill/>
        </p:spPr>
        <p:txBody>
          <a:bodyPr wrap="square" rtlCol="0">
            <a:spAutoFit/>
          </a:bodyPr>
          <a:lstStyle/>
          <a:p>
            <a:r>
              <a:rPr lang="en-CA" sz="2000" dirty="0" err="1">
                <a:latin typeface="Times New Roman" panose="02020603050405020304" pitchFamily="18" charset="0"/>
                <a:cs typeface="Times New Roman" panose="02020603050405020304" pitchFamily="18" charset="0"/>
              </a:rPr>
              <a:t>x</a:t>
            </a:r>
            <a:r>
              <a:rPr lang="en-CA" sz="2000" baseline="-25000" dirty="0" err="1">
                <a:latin typeface="Times New Roman" panose="02020603050405020304" pitchFamily="18" charset="0"/>
                <a:cs typeface="Times New Roman" panose="02020603050405020304" pitchFamily="18" charset="0"/>
              </a:rPr>
              <a:t>c,n</a:t>
            </a:r>
            <a:endParaRPr lang="en-CA" sz="20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xmlns="" id="{C1BF7443-A2A1-4B0C-AC45-8E89A598DD5E}"/>
              </a:ext>
            </a:extLst>
          </p:cNvPr>
          <p:cNvSpPr txBox="1"/>
          <p:nvPr/>
        </p:nvSpPr>
        <p:spPr>
          <a:xfrm>
            <a:off x="10502610" y="4954229"/>
            <a:ext cx="439616" cy="400110"/>
          </a:xfrm>
          <a:prstGeom prst="rect">
            <a:avLst/>
          </a:prstGeom>
          <a:noFill/>
        </p:spPr>
        <p:txBody>
          <a:bodyPr wrap="square" rtlCol="0">
            <a:spAutoFit/>
          </a:bodyPr>
          <a:lstStyle/>
          <a:p>
            <a:r>
              <a:rPr lang="en-CA" sz="2000" dirty="0" err="1">
                <a:latin typeface="Times New Roman" panose="02020603050405020304" pitchFamily="18" charset="0"/>
                <a:cs typeface="Times New Roman" panose="02020603050405020304" pitchFamily="18" charset="0"/>
              </a:rPr>
              <a:t>x</a:t>
            </a:r>
            <a:r>
              <a:rPr lang="en-CA" sz="2000" baseline="-25000" dirty="0" err="1">
                <a:latin typeface="Times New Roman" panose="02020603050405020304" pitchFamily="18" charset="0"/>
                <a:cs typeface="Times New Roman" panose="02020603050405020304" pitchFamily="18" charset="0"/>
              </a:rPr>
              <a:t>r</a:t>
            </a:r>
            <a:endParaRPr lang="en-CA" sz="200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xmlns="" id="{3D917A89-911B-49C5-BC49-26A10D46E73B}"/>
              </a:ext>
            </a:extLst>
          </p:cNvPr>
          <p:cNvSpPr/>
          <p:nvPr/>
        </p:nvSpPr>
        <p:spPr>
          <a:xfrm>
            <a:off x="9617061" y="1529971"/>
            <a:ext cx="273091" cy="14566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8" name="TextBox 7">
            <a:extLst>
              <a:ext uri="{FF2B5EF4-FFF2-40B4-BE49-F238E27FC236}">
                <a16:creationId xmlns:a16="http://schemas.microsoft.com/office/drawing/2014/main" xmlns="" id="{A6F3ECE9-FEDE-4657-A69A-86B542E74F7A}"/>
              </a:ext>
            </a:extLst>
          </p:cNvPr>
          <p:cNvSpPr txBox="1"/>
          <p:nvPr/>
        </p:nvSpPr>
        <p:spPr>
          <a:xfrm>
            <a:off x="9511168" y="1246595"/>
            <a:ext cx="418186" cy="400110"/>
          </a:xfrm>
          <a:prstGeom prst="rect">
            <a:avLst/>
          </a:prstGeom>
          <a:solidFill>
            <a:schemeClr val="bg1"/>
          </a:solidFill>
        </p:spPr>
        <p:txBody>
          <a:bodyPr wrap="square" rtlCol="0">
            <a:spAutoFit/>
          </a:bodyPr>
          <a:lstStyle/>
          <a:p>
            <a:r>
              <a:rPr lang="en-CA" sz="2000" dirty="0">
                <a:latin typeface="Times New Roman" panose="02020603050405020304" pitchFamily="18" charset="0"/>
                <a:cs typeface="Times New Roman" panose="02020603050405020304" pitchFamily="18" charset="0"/>
              </a:rPr>
              <a:t>b</a:t>
            </a:r>
            <a:r>
              <a:rPr lang="en-CA" sz="2000" baseline="-25000" dirty="0">
                <a:latin typeface="Times New Roman" panose="02020603050405020304" pitchFamily="18" charset="0"/>
                <a:cs typeface="Times New Roman" panose="02020603050405020304" pitchFamily="18" charset="0"/>
              </a:rPr>
              <a:t>f</a:t>
            </a:r>
            <a:endParaRPr lang="en-CA" sz="2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8"/>
              <p:cNvSpPr/>
              <p:nvPr/>
            </p:nvSpPr>
            <p:spPr>
              <a:xfrm>
                <a:off x="259440" y="993187"/>
                <a:ext cx="7599982" cy="5022144"/>
              </a:xfrm>
              <a:prstGeom prst="rect">
                <a:avLst/>
              </a:prstGeom>
            </p:spPr>
            <p:txBody>
              <a:bodyPr wrap="square">
                <a:spAutoFit/>
              </a:bodyPr>
              <a:lstStyle/>
              <a:p>
                <a:pPr marL="457200" lvl="0" indent="-457200">
                  <a:buFont typeface="Wingdings" panose="05000000000000000000" pitchFamily="2" charset="2"/>
                  <a:buChar char="§"/>
                  <a:defRPr/>
                </a:pPr>
                <a:r>
                  <a:rPr lang="en-US" sz="2200" dirty="0">
                    <a:latin typeface="Times New Roman" panose="02020603050405020304" pitchFamily="18" charset="0"/>
                    <a:cs typeface="Times New Roman" panose="02020603050405020304" pitchFamily="18" charset="0"/>
                  </a:rPr>
                  <a:t>Total specified load = 2.4 + 2.0 = 4.4 kPa</a:t>
                </a:r>
              </a:p>
              <a:p>
                <a:pPr marL="457200" lvl="0" indent="-457200">
                  <a:buFont typeface="Wingdings" panose="05000000000000000000" pitchFamily="2" charset="2"/>
                  <a:buChar char="§"/>
                  <a:defRPr/>
                </a:pPr>
                <a:r>
                  <a:rPr lang="en-US" sz="2200" dirty="0">
                    <a:latin typeface="Times New Roman" panose="02020603050405020304" pitchFamily="18" charset="0"/>
                    <a:cs typeface="Times New Roman" panose="02020603050405020304" pitchFamily="18" charset="0"/>
                  </a:rPr>
                  <a:t>Specified distributed load:</a:t>
                </a:r>
              </a:p>
              <a:p>
                <a:pPr marL="914400" lvl="1" indent="-457200">
                  <a:buFont typeface="Wingdings" panose="05000000000000000000" pitchFamily="2" charset="2"/>
                  <a:buChar char="§"/>
                  <a:defRPr/>
                </a:pPr>
                <a:r>
                  <a:rPr lang="en-US" sz="2200" dirty="0">
                    <a:latin typeface="Times New Roman" panose="02020603050405020304" pitchFamily="18" charset="0"/>
                    <a:cs typeface="Times New Roman" panose="02020603050405020304" pitchFamily="18" charset="0"/>
                  </a:rPr>
                  <a:t>w = 4.4(4.0) = 17.6 </a:t>
                </a:r>
                <a:r>
                  <a:rPr lang="en-US" sz="2200" dirty="0" err="1">
                    <a:latin typeface="Times New Roman" panose="02020603050405020304" pitchFamily="18" charset="0"/>
                    <a:cs typeface="Times New Roman" panose="02020603050405020304" pitchFamily="18" charset="0"/>
                  </a:rPr>
                  <a:t>kN</a:t>
                </a:r>
                <a:r>
                  <a:rPr lang="en-US" sz="2200" dirty="0">
                    <a:latin typeface="Times New Roman" panose="02020603050405020304" pitchFamily="18" charset="0"/>
                    <a:cs typeface="Times New Roman" panose="02020603050405020304" pitchFamily="18" charset="0"/>
                  </a:rPr>
                  <a:t>/m</a:t>
                </a:r>
              </a:p>
              <a:p>
                <a:pPr marL="457200" indent="-457200">
                  <a:buFont typeface="Wingdings" panose="05000000000000000000" pitchFamily="2" charset="2"/>
                  <a:buChar char="§"/>
                  <a:defRPr/>
                </a:pPr>
                <a:r>
                  <a:rPr lang="en-US" sz="2200" dirty="0">
                    <a:latin typeface="Times New Roman" panose="02020603050405020304" pitchFamily="18" charset="0"/>
                    <a:cs typeface="Times New Roman" panose="02020603050405020304" pitchFamily="18" charset="0"/>
                  </a:rPr>
                  <a:t>Specified bending moment</a:t>
                </a:r>
              </a:p>
              <a:p>
                <a:pPr marL="914400" lvl="1" indent="-457200">
                  <a:buFont typeface="Wingdings" panose="05000000000000000000" pitchFamily="2" charset="2"/>
                  <a:buChar char="§"/>
                  <a:defRPr/>
                </a:pPr>
                <a14:m>
                  <m:oMath xmlns:m="http://schemas.openxmlformats.org/officeDocument/2006/math">
                    <m:r>
                      <a:rPr lang="en-CA" sz="2200" b="0" i="1" smtClean="0">
                        <a:latin typeface="Cambria Math" panose="02040503050406030204" pitchFamily="18" charset="0"/>
                        <a:cs typeface="Times New Roman" panose="02020603050405020304" pitchFamily="18" charset="0"/>
                      </a:rPr>
                      <m:t>𝑀</m:t>
                    </m:r>
                    <m:r>
                      <a:rPr lang="en-CA" sz="2200" b="0" i="1" smtClean="0">
                        <a:latin typeface="Cambria Math" panose="02040503050406030204" pitchFamily="18" charset="0"/>
                        <a:cs typeface="Times New Roman" panose="02020603050405020304" pitchFamily="18" charset="0"/>
                      </a:rPr>
                      <m:t>=</m:t>
                    </m:r>
                    <m:f>
                      <m:fPr>
                        <m:ctrlPr>
                          <a:rPr lang="en-CA" sz="2200" b="0" i="1" smtClean="0">
                            <a:latin typeface="Cambria Math"/>
                            <a:cs typeface="Times New Roman" panose="02020603050405020304" pitchFamily="18" charset="0"/>
                          </a:rPr>
                        </m:ctrlPr>
                      </m:fPr>
                      <m:num>
                        <m:r>
                          <a:rPr lang="en-CA" sz="2200" b="0" i="1" smtClean="0">
                            <a:latin typeface="Cambria Math" panose="02040503050406030204" pitchFamily="18" charset="0"/>
                            <a:cs typeface="Times New Roman" panose="02020603050405020304" pitchFamily="18" charset="0"/>
                          </a:rPr>
                          <m:t>𝑤</m:t>
                        </m:r>
                        <m:sSup>
                          <m:sSupPr>
                            <m:ctrlPr>
                              <a:rPr lang="en-CA" sz="2200" b="0" i="1" smtClean="0">
                                <a:latin typeface="Cambria Math"/>
                                <a:cs typeface="Times New Roman" panose="02020603050405020304" pitchFamily="18" charset="0"/>
                              </a:rPr>
                            </m:ctrlPr>
                          </m:sSupPr>
                          <m:e>
                            <m:r>
                              <a:rPr lang="en-CA" sz="2200" b="0" i="1" smtClean="0">
                                <a:latin typeface="Cambria Math" panose="02040503050406030204" pitchFamily="18" charset="0"/>
                                <a:cs typeface="Times New Roman" panose="02020603050405020304" pitchFamily="18" charset="0"/>
                              </a:rPr>
                              <m:t>𝐿</m:t>
                            </m:r>
                          </m:e>
                          <m:sup>
                            <m:r>
                              <a:rPr lang="en-CA" sz="2200" b="0" i="1" smtClean="0">
                                <a:latin typeface="Cambria Math" panose="02040503050406030204" pitchFamily="18" charset="0"/>
                                <a:cs typeface="Times New Roman" panose="02020603050405020304" pitchFamily="18" charset="0"/>
                              </a:rPr>
                              <m:t>2</m:t>
                            </m:r>
                          </m:sup>
                        </m:sSup>
                      </m:num>
                      <m:den>
                        <m:r>
                          <a:rPr lang="en-CA" sz="2200" b="0" i="1" smtClean="0">
                            <a:latin typeface="Cambria Math" panose="02040503050406030204" pitchFamily="18" charset="0"/>
                            <a:cs typeface="Times New Roman" panose="02020603050405020304" pitchFamily="18" charset="0"/>
                          </a:rPr>
                          <m:t>8</m:t>
                        </m:r>
                      </m:den>
                    </m:f>
                    <m:r>
                      <a:rPr lang="en-CA" sz="2200" b="0" i="1" smtClean="0">
                        <a:latin typeface="Cambria Math" panose="02040503050406030204" pitchFamily="18" charset="0"/>
                        <a:cs typeface="Times New Roman" panose="02020603050405020304" pitchFamily="18" charset="0"/>
                      </a:rPr>
                      <m:t>=</m:t>
                    </m:r>
                    <m:f>
                      <m:fPr>
                        <m:ctrlPr>
                          <a:rPr lang="en-CA" sz="2200" b="0" i="1" smtClean="0">
                            <a:latin typeface="Cambria Math"/>
                            <a:cs typeface="Times New Roman" panose="02020603050405020304" pitchFamily="18" charset="0"/>
                          </a:rPr>
                        </m:ctrlPr>
                      </m:fPr>
                      <m:num>
                        <m:d>
                          <m:dPr>
                            <m:ctrlPr>
                              <a:rPr lang="en-CA" sz="2200" b="0" i="1" smtClean="0">
                                <a:latin typeface="Cambria Math"/>
                                <a:cs typeface="Times New Roman" panose="02020603050405020304" pitchFamily="18" charset="0"/>
                              </a:rPr>
                            </m:ctrlPr>
                          </m:dPr>
                          <m:e>
                            <m:r>
                              <a:rPr lang="en-CA" sz="2200" b="0" i="1" smtClean="0">
                                <a:latin typeface="Cambria Math" panose="02040503050406030204" pitchFamily="18" charset="0"/>
                                <a:cs typeface="Times New Roman" panose="02020603050405020304" pitchFamily="18" charset="0"/>
                              </a:rPr>
                              <m:t>17.6</m:t>
                            </m:r>
                          </m:e>
                        </m:d>
                        <m:sSup>
                          <m:sSupPr>
                            <m:ctrlPr>
                              <a:rPr lang="en-CA" sz="2200" b="0" i="1" smtClean="0">
                                <a:latin typeface="Cambria Math"/>
                                <a:cs typeface="Times New Roman" panose="02020603050405020304" pitchFamily="18" charset="0"/>
                              </a:rPr>
                            </m:ctrlPr>
                          </m:sSupPr>
                          <m:e>
                            <m:d>
                              <m:dPr>
                                <m:ctrlPr>
                                  <a:rPr lang="en-CA" sz="2200" b="0" i="1" smtClean="0">
                                    <a:latin typeface="Cambria Math"/>
                                    <a:cs typeface="Times New Roman" panose="02020603050405020304" pitchFamily="18" charset="0"/>
                                  </a:rPr>
                                </m:ctrlPr>
                              </m:dPr>
                              <m:e>
                                <m:r>
                                  <a:rPr lang="en-CA" sz="2200" b="0" i="1" smtClean="0">
                                    <a:latin typeface="Cambria Math" panose="02040503050406030204" pitchFamily="18" charset="0"/>
                                    <a:cs typeface="Times New Roman" panose="02020603050405020304" pitchFamily="18" charset="0"/>
                                  </a:rPr>
                                  <m:t>7.0</m:t>
                                </m:r>
                              </m:e>
                            </m:d>
                          </m:e>
                          <m:sup>
                            <m:r>
                              <a:rPr lang="en-CA" sz="2200" b="0" i="1" smtClean="0">
                                <a:latin typeface="Cambria Math" panose="02040503050406030204" pitchFamily="18" charset="0"/>
                                <a:cs typeface="Times New Roman" panose="02020603050405020304" pitchFamily="18" charset="0"/>
                              </a:rPr>
                              <m:t>2</m:t>
                            </m:r>
                          </m:sup>
                        </m:sSup>
                      </m:num>
                      <m:den>
                        <m:r>
                          <a:rPr lang="en-CA" sz="2200" b="0" i="1" smtClean="0">
                            <a:latin typeface="Cambria Math" panose="02040503050406030204" pitchFamily="18" charset="0"/>
                            <a:cs typeface="Times New Roman" panose="02020603050405020304" pitchFamily="18" charset="0"/>
                          </a:rPr>
                          <m:t>8</m:t>
                        </m:r>
                      </m:den>
                    </m:f>
                    <m:r>
                      <a:rPr lang="en-CA" sz="2200" b="0" i="1" smtClean="0">
                        <a:latin typeface="Cambria Math" panose="02040503050406030204" pitchFamily="18" charset="0"/>
                        <a:cs typeface="Times New Roman" panose="02020603050405020304" pitchFamily="18" charset="0"/>
                      </a:rPr>
                      <m:t>=108</m:t>
                    </m:r>
                  </m:oMath>
                </a14:m>
                <a:r>
                  <a:rPr lang="en-US" sz="2200" dirty="0">
                    <a:latin typeface="Times New Roman" panose="02020603050405020304" pitchFamily="18" charset="0"/>
                    <a:cs typeface="Times New Roman" panose="02020603050405020304" pitchFamily="18" charset="0"/>
                  </a:rPr>
                  <a:t> kNm</a:t>
                </a:r>
              </a:p>
              <a:p>
                <a:pPr>
                  <a:defRPr/>
                </a:pPr>
                <a:r>
                  <a:rPr lang="en-US" sz="2200" u="sng" dirty="0">
                    <a:latin typeface="Times New Roman" panose="02020603050405020304" pitchFamily="18" charset="0"/>
                    <a:cs typeface="Times New Roman" panose="02020603050405020304" pitchFamily="18" charset="0"/>
                  </a:rPr>
                  <a:t>Calculating the reduced cross-section dimensions based on notional charring rate:</a:t>
                </a:r>
              </a:p>
              <a:p>
                <a:pPr marL="457200" indent="-457200">
                  <a:buFont typeface="Wingdings" panose="05000000000000000000" pitchFamily="2" charset="2"/>
                  <a:buChar char="§"/>
                  <a:defRPr/>
                </a:pPr>
                <a:r>
                  <a:rPr lang="en-US" sz="2200" dirty="0">
                    <a:latin typeface="Times New Roman" panose="02020603050405020304" pitchFamily="18" charset="0"/>
                    <a:cs typeface="Times New Roman" panose="02020603050405020304" pitchFamily="18" charset="0"/>
                  </a:rPr>
                  <a:t>Char depth after 60 minutes of standard fire exposure:</a:t>
                </a:r>
              </a:p>
              <a:p>
                <a:pPr marL="914400" lvl="1" indent="-457200">
                  <a:buFont typeface="Wingdings" panose="05000000000000000000" pitchFamily="2" charset="2"/>
                  <a:buChar char="§"/>
                  <a:defRPr/>
                </a:pPr>
                <a:r>
                  <a:rPr lang="en-US" sz="2200" dirty="0" err="1">
                    <a:latin typeface="Times New Roman" panose="02020603050405020304" pitchFamily="18" charset="0"/>
                    <a:cs typeface="Times New Roman" panose="02020603050405020304" pitchFamily="18" charset="0"/>
                  </a:rPr>
                  <a:t>x</a:t>
                </a:r>
                <a:r>
                  <a:rPr lang="en-US" sz="2200" baseline="-25000" dirty="0" err="1">
                    <a:latin typeface="Times New Roman" panose="02020603050405020304" pitchFamily="18" charset="0"/>
                    <a:cs typeface="Times New Roman" panose="02020603050405020304" pitchFamily="18" charset="0"/>
                  </a:rPr>
                  <a:t>c,n</a:t>
                </a:r>
                <a:r>
                  <a:rPr lang="en-US" sz="2200" dirty="0">
                    <a:latin typeface="Times New Roman" panose="02020603050405020304" pitchFamily="18" charset="0"/>
                    <a:cs typeface="Times New Roman" panose="02020603050405020304" pitchFamily="18" charset="0"/>
                  </a:rPr>
                  <a:t> = β</a:t>
                </a:r>
                <a:r>
                  <a:rPr lang="en-US" sz="2200" baseline="-25000" dirty="0" err="1">
                    <a:latin typeface="Times New Roman" panose="02020603050405020304" pitchFamily="18" charset="0"/>
                    <a:cs typeface="Times New Roman" panose="02020603050405020304" pitchFamily="18" charset="0"/>
                  </a:rPr>
                  <a:t>n</a:t>
                </a:r>
                <a:r>
                  <a:rPr lang="en-US" sz="2200" dirty="0" err="1">
                    <a:latin typeface="Times New Roman" panose="02020603050405020304" pitchFamily="18" charset="0"/>
                    <a:cs typeface="Times New Roman" panose="02020603050405020304" pitchFamily="18" charset="0"/>
                  </a:rPr>
                  <a:t>t</a:t>
                </a:r>
                <a:r>
                  <a:rPr lang="en-US" sz="2200" dirty="0">
                    <a:latin typeface="Times New Roman" panose="02020603050405020304" pitchFamily="18" charset="0"/>
                    <a:cs typeface="Times New Roman" panose="02020603050405020304" pitchFamily="18" charset="0"/>
                  </a:rPr>
                  <a:t> = (0.7)(60) = 42 mm</a:t>
                </a:r>
              </a:p>
              <a:p>
                <a:pPr marL="457200" indent="-457200">
                  <a:buFont typeface="Wingdings" panose="05000000000000000000" pitchFamily="2" charset="2"/>
                  <a:buChar char="§"/>
                  <a:defRPr/>
                </a:pPr>
                <a:r>
                  <a:rPr lang="en-US" sz="2200" dirty="0">
                    <a:latin typeface="Times New Roman" panose="02020603050405020304" pitchFamily="18" charset="0"/>
                    <a:cs typeface="Times New Roman" panose="02020603050405020304" pitchFamily="18" charset="0"/>
                  </a:rPr>
                  <a:t>Zero strength zone depth:</a:t>
                </a:r>
              </a:p>
              <a:p>
                <a:pPr marL="914400" lvl="1" indent="-457200">
                  <a:buFont typeface="Wingdings" panose="05000000000000000000" pitchFamily="2" charset="2"/>
                  <a:buChar char="§"/>
                  <a:defRPr/>
                </a:pPr>
                <a:r>
                  <a:rPr lang="en-US" sz="2200" dirty="0" err="1">
                    <a:latin typeface="Times New Roman" panose="02020603050405020304" pitchFamily="18" charset="0"/>
                    <a:cs typeface="Times New Roman" panose="02020603050405020304" pitchFamily="18" charset="0"/>
                  </a:rPr>
                  <a:t>x</a:t>
                </a:r>
                <a:r>
                  <a:rPr lang="en-US" sz="2200" baseline="-25000" dirty="0" err="1">
                    <a:latin typeface="Times New Roman" panose="02020603050405020304" pitchFamily="18" charset="0"/>
                    <a:cs typeface="Times New Roman" panose="02020603050405020304" pitchFamily="18" charset="0"/>
                  </a:rPr>
                  <a:t>t</a:t>
                </a:r>
                <a:r>
                  <a:rPr lang="en-US" sz="2200" dirty="0">
                    <a:latin typeface="Times New Roman" panose="02020603050405020304" pitchFamily="18" charset="0"/>
                    <a:cs typeface="Times New Roman" panose="02020603050405020304" pitchFamily="18" charset="0"/>
                  </a:rPr>
                  <a:t> = 7 mm</a:t>
                </a:r>
              </a:p>
              <a:p>
                <a:pPr marL="457200" indent="-457200">
                  <a:buFont typeface="Wingdings" panose="05000000000000000000" pitchFamily="2" charset="2"/>
                  <a:buChar char="§"/>
                  <a:defRPr/>
                </a:pPr>
                <a:r>
                  <a:rPr lang="en-US" sz="2200" dirty="0">
                    <a:latin typeface="Times New Roman" panose="02020603050405020304" pitchFamily="18" charset="0"/>
                    <a:cs typeface="Times New Roman" panose="02020603050405020304" pitchFamily="18" charset="0"/>
                  </a:rPr>
                  <a:t>Therefore, the resulting loss of cross-section on each side of exposure</a:t>
                </a:r>
              </a:p>
              <a:p>
                <a:pPr marL="914400" lvl="1" indent="-457200">
                  <a:buFont typeface="Wingdings" panose="05000000000000000000" pitchFamily="2" charset="2"/>
                  <a:buChar char="§"/>
                  <a:defRPr/>
                </a:pPr>
                <a:r>
                  <a:rPr lang="en-US" sz="2200" dirty="0" err="1">
                    <a:latin typeface="Times New Roman" panose="02020603050405020304" pitchFamily="18" charset="0"/>
                    <a:cs typeface="Times New Roman" panose="02020603050405020304" pitchFamily="18" charset="0"/>
                  </a:rPr>
                  <a:t>x</a:t>
                </a:r>
                <a:r>
                  <a:rPr lang="en-US" sz="2200" baseline="-25000" dirty="0" err="1">
                    <a:latin typeface="Times New Roman" panose="02020603050405020304" pitchFamily="18" charset="0"/>
                    <a:cs typeface="Times New Roman" panose="02020603050405020304" pitchFamily="18" charset="0"/>
                  </a:rPr>
                  <a:t>r</a:t>
                </a:r>
                <a:r>
                  <a:rPr lang="en-US" sz="2200" dirty="0">
                    <a:latin typeface="Times New Roman" panose="02020603050405020304" pitchFamily="18" charset="0"/>
                    <a:cs typeface="Times New Roman" panose="02020603050405020304" pitchFamily="18" charset="0"/>
                  </a:rPr>
                  <a:t> = 42 + 7 = 49 mm</a:t>
                </a:r>
              </a:p>
            </p:txBody>
          </p:sp>
        </mc:Choice>
        <mc:Fallback xmlns="">
          <p:sp>
            <p:nvSpPr>
              <p:cNvPr id="9" name="Rectangle 8"/>
              <p:cNvSpPr>
                <a:spLocks noRot="1" noChangeAspect="1" noMove="1" noResize="1" noEditPoints="1" noAdjustHandles="1" noChangeArrowheads="1" noChangeShapeType="1" noTextEdit="1"/>
              </p:cNvSpPr>
              <p:nvPr/>
            </p:nvSpPr>
            <p:spPr>
              <a:xfrm>
                <a:off x="259440" y="993187"/>
                <a:ext cx="7599982" cy="5022144"/>
              </a:xfrm>
              <a:prstGeom prst="rect">
                <a:avLst/>
              </a:prstGeom>
              <a:blipFill>
                <a:blip r:embed="rId3"/>
                <a:stretch>
                  <a:fillRect l="-1043" t="-850" b="-1456"/>
                </a:stretch>
              </a:blipFill>
            </p:spPr>
            <p:txBody>
              <a:bodyPr/>
              <a:lstStyle/>
              <a:p>
                <a:r>
                  <a:rPr lang="en-CA">
                    <a:noFill/>
                  </a:rPr>
                  <a:t> </a:t>
                </a:r>
              </a:p>
            </p:txBody>
          </p:sp>
        </mc:Fallback>
      </mc:AlternateContent>
      <p:sp>
        <p:nvSpPr>
          <p:cNvPr id="21" name="Rectangle 20">
            <a:extLst>
              <a:ext uri="{FF2B5EF4-FFF2-40B4-BE49-F238E27FC236}">
                <a16:creationId xmlns:a16="http://schemas.microsoft.com/office/drawing/2014/main" xmlns="" id="{52E29FFA-E54C-4C5C-9E11-AAC297BE247B}"/>
              </a:ext>
            </a:extLst>
          </p:cNvPr>
          <p:cNvSpPr/>
          <p:nvPr/>
        </p:nvSpPr>
        <p:spPr>
          <a:xfrm>
            <a:off x="7985071" y="2910137"/>
            <a:ext cx="210489" cy="26427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22" name="Rectangle 21">
            <a:extLst>
              <a:ext uri="{FF2B5EF4-FFF2-40B4-BE49-F238E27FC236}">
                <a16:creationId xmlns:a16="http://schemas.microsoft.com/office/drawing/2014/main" xmlns="" id="{AABB956B-EFB2-4D79-A61D-9B7C84DF10EB}"/>
              </a:ext>
            </a:extLst>
          </p:cNvPr>
          <p:cNvSpPr/>
          <p:nvPr/>
        </p:nvSpPr>
        <p:spPr>
          <a:xfrm>
            <a:off x="8274672" y="2941085"/>
            <a:ext cx="210489" cy="26427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10" name="TextBox 9">
            <a:extLst>
              <a:ext uri="{FF2B5EF4-FFF2-40B4-BE49-F238E27FC236}">
                <a16:creationId xmlns:a16="http://schemas.microsoft.com/office/drawing/2014/main" xmlns="" id="{D980FA8E-DAAC-4642-92D1-EAB3447E34EB}"/>
              </a:ext>
            </a:extLst>
          </p:cNvPr>
          <p:cNvSpPr txBox="1"/>
          <p:nvPr/>
        </p:nvSpPr>
        <p:spPr>
          <a:xfrm>
            <a:off x="7938534" y="2842219"/>
            <a:ext cx="315260" cy="400110"/>
          </a:xfrm>
          <a:prstGeom prst="rect">
            <a:avLst/>
          </a:prstGeom>
          <a:noFill/>
        </p:spPr>
        <p:txBody>
          <a:bodyPr wrap="square" rtlCol="0">
            <a:spAutoFit/>
          </a:bodyPr>
          <a:lstStyle/>
          <a:p>
            <a:r>
              <a:rPr lang="en-CA" sz="2000" dirty="0">
                <a:latin typeface="Times New Roman" panose="02020603050405020304" pitchFamily="18" charset="0"/>
                <a:cs typeface="Times New Roman" panose="02020603050405020304" pitchFamily="18" charset="0"/>
              </a:rPr>
              <a:t>d</a:t>
            </a:r>
          </a:p>
        </p:txBody>
      </p:sp>
      <p:sp>
        <p:nvSpPr>
          <p:cNvPr id="11" name="TextBox 10">
            <a:extLst>
              <a:ext uri="{FF2B5EF4-FFF2-40B4-BE49-F238E27FC236}">
                <a16:creationId xmlns:a16="http://schemas.microsoft.com/office/drawing/2014/main" xmlns="" id="{6B97F731-78DF-44E3-BBFF-E4560A565EAB}"/>
              </a:ext>
            </a:extLst>
          </p:cNvPr>
          <p:cNvSpPr txBox="1"/>
          <p:nvPr/>
        </p:nvSpPr>
        <p:spPr>
          <a:xfrm>
            <a:off x="8160108" y="2848940"/>
            <a:ext cx="439616" cy="400110"/>
          </a:xfrm>
          <a:prstGeom prst="rect">
            <a:avLst/>
          </a:prstGeom>
          <a:noFill/>
        </p:spPr>
        <p:txBody>
          <a:bodyPr wrap="square" rtlCol="0">
            <a:spAutoFit/>
          </a:bodyPr>
          <a:lstStyle/>
          <a:p>
            <a:r>
              <a:rPr lang="en-CA" sz="2000" dirty="0">
                <a:latin typeface="Times New Roman" panose="02020603050405020304" pitchFamily="18" charset="0"/>
                <a:cs typeface="Times New Roman" panose="02020603050405020304" pitchFamily="18" charset="0"/>
              </a:rPr>
              <a:t>d</a:t>
            </a:r>
            <a:r>
              <a:rPr lang="en-CA" sz="2000" baseline="-25000" dirty="0">
                <a:latin typeface="Times New Roman" panose="02020603050405020304" pitchFamily="18" charset="0"/>
                <a:cs typeface="Times New Roman" panose="02020603050405020304" pitchFamily="18" charset="0"/>
              </a:rPr>
              <a:t>f</a:t>
            </a:r>
            <a:endParaRPr lang="en-CA" sz="2000" dirty="0">
              <a:latin typeface="Times New Roman" panose="02020603050405020304" pitchFamily="18" charset="0"/>
              <a:cs typeface="Times New Roman" panose="02020603050405020304" pitchFamily="18" charset="0"/>
            </a:endParaRPr>
          </a:p>
        </p:txBody>
      </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318000"/>
            <a:ext cx="1397529" cy="540000"/>
          </a:xfrm>
          <a:prstGeom prst="rect">
            <a:avLst/>
          </a:prstGeom>
        </p:spPr>
      </p:pic>
    </p:spTree>
    <p:extLst>
      <p:ext uri="{BB962C8B-B14F-4D97-AF65-F5344CB8AC3E}">
        <p14:creationId xmlns:p14="http://schemas.microsoft.com/office/powerpoint/2010/main" val="16237964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999" y="272077"/>
            <a:ext cx="11062720" cy="584775"/>
          </a:xfrm>
          <a:prstGeom prst="rect">
            <a:avLst/>
          </a:prstGeom>
        </p:spPr>
        <p:txBody>
          <a:bodyPr wrap="square">
            <a:spAutoFit/>
          </a:bodyPr>
          <a:lstStyle/>
          <a:p>
            <a:pPr lvl="0"/>
            <a:r>
              <a:rPr lang="en-CA" sz="3200" dirty="0">
                <a:solidFill>
                  <a:srgbClr val="002060"/>
                </a:solidFill>
                <a:latin typeface="Arial" panose="020B0604020202020204" pitchFamily="34" charset="0"/>
                <a:cs typeface="Arial" panose="020B0604020202020204" pitchFamily="34" charset="0"/>
              </a:rPr>
              <a:t>Example 4 – Solution </a:t>
            </a:r>
            <a:endParaRPr lang="en-US" sz="3200" dirty="0">
              <a:solidFill>
                <a:srgbClr val="002060"/>
              </a:solidFill>
              <a:latin typeface="Arial" panose="020B0604020202020204" pitchFamily="34" charset="0"/>
              <a:cs typeface="Arial" panose="020B0604020202020204" pitchFamily="34" charset="0"/>
            </a:endParaRPr>
          </a:p>
        </p:txBody>
      </p:sp>
      <p:sp>
        <p:nvSpPr>
          <p:cNvPr id="7" name="Slide Number Placeholder 3"/>
          <p:cNvSpPr>
            <a:spLocks noGrp="1"/>
          </p:cNvSpPr>
          <p:nvPr>
            <p:ph type="sldNum" sz="quarter" idx="12"/>
          </p:nvPr>
        </p:nvSpPr>
        <p:spPr>
          <a:xfrm>
            <a:off x="11468558" y="6216815"/>
            <a:ext cx="610320" cy="528064"/>
          </a:xfrm>
        </p:spPr>
        <p:txBody>
          <a:bodyPr/>
          <a:lstStyle/>
          <a:p>
            <a:fld id="{79AA0B8D-5002-4A0E-8DCD-D60B08B37DCE}" type="slidenum">
              <a:rPr lang="en-CA" sz="3200" smtClean="0">
                <a:solidFill>
                  <a:schemeClr val="tx1"/>
                </a:solidFill>
              </a:rPr>
              <a:t>26</a:t>
            </a:fld>
            <a:endParaRPr lang="en-CA" sz="3200" dirty="0">
              <a:solidFill>
                <a:schemeClr val="tx1"/>
              </a:solidFill>
            </a:endParaRPr>
          </a:p>
        </p:txBody>
      </p:sp>
      <mc:AlternateContent xmlns:mc="http://schemas.openxmlformats.org/markup-compatibility/2006" xmlns:a14="http://schemas.microsoft.com/office/drawing/2010/main">
        <mc:Choice Requires="a14">
          <p:sp>
            <p:nvSpPr>
              <p:cNvPr id="9" name="Rectangle 8"/>
              <p:cNvSpPr/>
              <p:nvPr/>
            </p:nvSpPr>
            <p:spPr>
              <a:xfrm>
                <a:off x="539998" y="918408"/>
                <a:ext cx="10928559" cy="5133649"/>
              </a:xfrm>
              <a:prstGeom prst="rect">
                <a:avLst/>
              </a:prstGeom>
            </p:spPr>
            <p:txBody>
              <a:bodyPr wrap="square">
                <a:spAutoFit/>
              </a:bodyPr>
              <a:lstStyle/>
              <a:p>
                <a:pPr marL="457200" lvl="0" indent="-457200">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Based on the 3-sided fire exposure for the beam, the resulting dimensions for the width (b</a:t>
                </a:r>
                <a:r>
                  <a:rPr lang="en-US" sz="2400" baseline="-25000" dirty="0">
                    <a:latin typeface="Times New Roman" panose="02020603050405020304" pitchFamily="18" charset="0"/>
                    <a:cs typeface="Times New Roman" panose="02020603050405020304" pitchFamily="18" charset="0"/>
                  </a:rPr>
                  <a:t>f</a:t>
                </a:r>
                <a:r>
                  <a:rPr lang="en-US" sz="2400" dirty="0">
                    <a:latin typeface="Times New Roman" panose="02020603050405020304" pitchFamily="18" charset="0"/>
                    <a:cs typeface="Times New Roman" panose="02020603050405020304" pitchFamily="18" charset="0"/>
                  </a:rPr>
                  <a:t>) and depth (d</a:t>
                </a:r>
                <a:r>
                  <a:rPr lang="en-US" sz="2400" baseline="-25000" dirty="0">
                    <a:latin typeface="Times New Roman" panose="02020603050405020304" pitchFamily="18" charset="0"/>
                    <a:cs typeface="Times New Roman" panose="02020603050405020304" pitchFamily="18" charset="0"/>
                  </a:rPr>
                  <a:t>f</a:t>
                </a:r>
                <a:r>
                  <a:rPr lang="en-US" sz="2400" dirty="0">
                    <a:latin typeface="Times New Roman" panose="02020603050405020304" pitchFamily="18" charset="0"/>
                    <a:cs typeface="Times New Roman" panose="02020603050405020304" pitchFamily="18" charset="0"/>
                  </a:rPr>
                  <a:t>) after exposure are:</a:t>
                </a:r>
              </a:p>
              <a:p>
                <a:pPr marL="914400" lvl="1" indent="-457200">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b</a:t>
                </a:r>
                <a:r>
                  <a:rPr lang="en-US" sz="2400" baseline="-25000" dirty="0">
                    <a:latin typeface="Times New Roman" panose="02020603050405020304" pitchFamily="18" charset="0"/>
                    <a:cs typeface="Times New Roman" panose="02020603050405020304" pitchFamily="18" charset="0"/>
                  </a:rPr>
                  <a:t>f</a:t>
                </a:r>
                <a:r>
                  <a:rPr lang="en-US" sz="2400" dirty="0">
                    <a:latin typeface="Times New Roman" panose="02020603050405020304" pitchFamily="18" charset="0"/>
                    <a:cs typeface="Times New Roman" panose="02020603050405020304" pitchFamily="18" charset="0"/>
                  </a:rPr>
                  <a:t> = b – [(</a:t>
                </a:r>
                <a:r>
                  <a:rPr lang="en-US" sz="2400" dirty="0" err="1">
                    <a:latin typeface="Times New Roman" panose="02020603050405020304" pitchFamily="18" charset="0"/>
                    <a:cs typeface="Times New Roman" panose="02020603050405020304" pitchFamily="18" charset="0"/>
                  </a:rPr>
                  <a:t>x</a:t>
                </a:r>
                <a:r>
                  <a:rPr lang="en-US" sz="2400" baseline="-25000" dirty="0" err="1">
                    <a:latin typeface="Times New Roman" panose="02020603050405020304" pitchFamily="18" charset="0"/>
                    <a:cs typeface="Times New Roman" panose="02020603050405020304" pitchFamily="18" charset="0"/>
                  </a:rPr>
                  <a:t>r</a:t>
                </a:r>
                <a:r>
                  <a:rPr lang="en-US" sz="2400" dirty="0">
                    <a:latin typeface="Times New Roman" panose="02020603050405020304" pitchFamily="18" charset="0"/>
                    <a:cs typeface="Times New Roman" panose="02020603050405020304" pitchFamily="18" charset="0"/>
                  </a:rPr>
                  <a:t>)(number of side exposed)] = 215 – [(49)(2)] = 117 mm</a:t>
                </a:r>
              </a:p>
              <a:p>
                <a:pPr marL="914400" lvl="1" indent="-457200">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d</a:t>
                </a:r>
                <a:r>
                  <a:rPr lang="en-US" sz="2400" baseline="-25000" dirty="0">
                    <a:latin typeface="Times New Roman" panose="02020603050405020304" pitchFamily="18" charset="0"/>
                    <a:cs typeface="Times New Roman" panose="02020603050405020304" pitchFamily="18" charset="0"/>
                  </a:rPr>
                  <a:t>f</a:t>
                </a:r>
                <a:r>
                  <a:rPr lang="en-US" sz="2400" dirty="0">
                    <a:latin typeface="Times New Roman" panose="02020603050405020304" pitchFamily="18" charset="0"/>
                    <a:cs typeface="Times New Roman" panose="02020603050405020304" pitchFamily="18" charset="0"/>
                  </a:rPr>
                  <a:t> = d – [(</a:t>
                </a:r>
                <a:r>
                  <a:rPr lang="en-US" sz="2400" dirty="0" err="1">
                    <a:latin typeface="Times New Roman" panose="02020603050405020304" pitchFamily="18" charset="0"/>
                    <a:cs typeface="Times New Roman" panose="02020603050405020304" pitchFamily="18" charset="0"/>
                  </a:rPr>
                  <a:t>x</a:t>
                </a:r>
                <a:r>
                  <a:rPr lang="en-US" sz="2400" baseline="-25000" dirty="0" err="1">
                    <a:latin typeface="Times New Roman" panose="02020603050405020304" pitchFamily="18" charset="0"/>
                    <a:cs typeface="Times New Roman" panose="02020603050405020304" pitchFamily="18" charset="0"/>
                  </a:rPr>
                  <a:t>r</a:t>
                </a:r>
                <a:r>
                  <a:rPr lang="en-US" sz="2400" dirty="0">
                    <a:latin typeface="Times New Roman" panose="02020603050405020304" pitchFamily="18" charset="0"/>
                    <a:cs typeface="Times New Roman" panose="02020603050405020304" pitchFamily="18" charset="0"/>
                  </a:rPr>
                  <a:t>)(number of side exposed)] = 456 – [(49)(1)] = 407 mm</a:t>
                </a:r>
              </a:p>
              <a:p>
                <a:pPr marL="457200" indent="-457200">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Bending strength modified for 50</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percentile value and short term loading:</a:t>
                </a:r>
              </a:p>
              <a:p>
                <a:pPr marL="914400" lvl="1" indent="-457200">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F</a:t>
                </a:r>
                <a:r>
                  <a:rPr lang="en-US" sz="2400" baseline="-25000" dirty="0">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K</a:t>
                </a:r>
                <a:r>
                  <a:rPr lang="en-US" sz="2400" baseline="-25000" dirty="0" err="1">
                    <a:latin typeface="Times New Roman" panose="02020603050405020304" pitchFamily="18" charset="0"/>
                    <a:cs typeface="Times New Roman" panose="02020603050405020304" pitchFamily="18" charset="0"/>
                  </a:rPr>
                  <a:t>fi</a:t>
                </a:r>
                <a:r>
                  <a:rPr lang="en-US" sz="2400" dirty="0" err="1">
                    <a:latin typeface="Times New Roman" panose="02020603050405020304" pitchFamily="18" charset="0"/>
                    <a:cs typeface="Times New Roman" panose="02020603050405020304" pitchFamily="18" charset="0"/>
                  </a:rPr>
                  <a:t>f</a:t>
                </a:r>
                <a:r>
                  <a:rPr lang="en-US" sz="2400" baseline="-25000" dirty="0" err="1">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K</a:t>
                </a:r>
                <a:r>
                  <a:rPr lang="en-US" sz="2400" baseline="-25000" dirty="0" err="1">
                    <a:latin typeface="Times New Roman" panose="02020603050405020304" pitchFamily="18" charset="0"/>
                    <a:cs typeface="Times New Roman" panose="02020603050405020304" pitchFamily="18" charset="0"/>
                  </a:rPr>
                  <a:t>D</a:t>
                </a:r>
                <a:r>
                  <a:rPr lang="en-US" sz="2400" dirty="0" err="1">
                    <a:latin typeface="Times New Roman" panose="02020603050405020304" pitchFamily="18" charset="0"/>
                    <a:cs typeface="Times New Roman" panose="02020603050405020304" pitchFamily="18" charset="0"/>
                  </a:rPr>
                  <a:t>K</a:t>
                </a:r>
                <a:r>
                  <a:rPr lang="en-US" sz="2400" baseline="-25000" dirty="0" err="1">
                    <a:latin typeface="Times New Roman" panose="02020603050405020304" pitchFamily="18" charset="0"/>
                    <a:cs typeface="Times New Roman" panose="02020603050405020304" pitchFamily="18" charset="0"/>
                  </a:rPr>
                  <a:t>H</a:t>
                </a:r>
                <a:r>
                  <a:rPr lang="en-US" sz="2400" dirty="0" err="1">
                    <a:latin typeface="Times New Roman" panose="02020603050405020304" pitchFamily="18" charset="0"/>
                    <a:cs typeface="Times New Roman" panose="02020603050405020304" pitchFamily="18" charset="0"/>
                  </a:rPr>
                  <a:t>K</a:t>
                </a:r>
                <a:r>
                  <a:rPr lang="en-US" sz="2400" baseline="-25000" dirty="0" err="1">
                    <a:latin typeface="Times New Roman" panose="02020603050405020304" pitchFamily="18" charset="0"/>
                    <a:cs typeface="Times New Roman" panose="02020603050405020304" pitchFamily="18" charset="0"/>
                  </a:rPr>
                  <a:t>Sb</a:t>
                </a:r>
                <a:r>
                  <a:rPr lang="en-US" sz="2400" dirty="0" err="1">
                    <a:latin typeface="Times New Roman" panose="02020603050405020304" pitchFamily="18" charset="0"/>
                    <a:cs typeface="Times New Roman" panose="02020603050405020304" pitchFamily="18" charset="0"/>
                  </a:rPr>
                  <a:t>K</a:t>
                </a:r>
                <a:r>
                  <a:rPr lang="en-US" sz="2400" baseline="-25000" dirty="0" err="1">
                    <a:latin typeface="Times New Roman" panose="02020603050405020304" pitchFamily="18" charset="0"/>
                    <a:cs typeface="Times New Roman" panose="02020603050405020304" pitchFamily="18" charset="0"/>
                  </a:rPr>
                  <a:t>T</a:t>
                </a:r>
                <a:r>
                  <a:rPr lang="en-US" sz="2400" dirty="0">
                    <a:latin typeface="Times New Roman" panose="02020603050405020304" pitchFamily="18" charset="0"/>
                    <a:cs typeface="Times New Roman" panose="02020603050405020304" pitchFamily="18" charset="0"/>
                  </a:rPr>
                  <a:t>) = (1.35)(25.6)[(1.15)(1.0)(1.0)(1.0)] = 39.7 MPa</a:t>
                </a:r>
              </a:p>
              <a:p>
                <a:pPr marL="457200" indent="-457200">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Section modulus calculated based on reduced cross-section:</a:t>
                </a:r>
              </a:p>
              <a:p>
                <a:pPr marL="914400" lvl="1" indent="-457200">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S</a:t>
                </a:r>
                <a:r>
                  <a:rPr lang="en-US" sz="2400" baseline="-25000" dirty="0">
                    <a:latin typeface="Times New Roman" panose="02020603050405020304" pitchFamily="18" charset="0"/>
                    <a:cs typeface="Times New Roman" panose="02020603050405020304" pitchFamily="18" charset="0"/>
                  </a:rPr>
                  <a:t>f</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CA" sz="2400" b="0" i="0" smtClean="0">
                        <a:latin typeface="Cambria Math" panose="02040503050406030204" pitchFamily="18" charset="0"/>
                        <a:cs typeface="Times New Roman" panose="02020603050405020304" pitchFamily="18" charset="0"/>
                      </a:rPr>
                      <m:t>=</m:t>
                    </m:r>
                    <m:f>
                      <m:fPr>
                        <m:ctrlPr>
                          <a:rPr lang="en-CA" sz="2400" b="0" i="1" smtClean="0">
                            <a:latin typeface="Cambria Math"/>
                            <a:cs typeface="Times New Roman" panose="02020603050405020304" pitchFamily="18" charset="0"/>
                          </a:rPr>
                        </m:ctrlPr>
                      </m:fPr>
                      <m:num>
                        <m:sSub>
                          <m:sSubPr>
                            <m:ctrlPr>
                              <a:rPr lang="en-US" sz="2400" i="1" smtClean="0">
                                <a:latin typeface="Cambria Math"/>
                                <a:cs typeface="Times New Roman" panose="02020603050405020304" pitchFamily="18" charset="0"/>
                              </a:rPr>
                            </m:ctrlPr>
                          </m:sSubPr>
                          <m:e>
                            <m:r>
                              <a:rPr lang="en-CA" sz="2400" b="0" i="1" smtClean="0">
                                <a:latin typeface="Cambria Math" panose="02040503050406030204" pitchFamily="18" charset="0"/>
                                <a:cs typeface="Times New Roman" panose="02020603050405020304" pitchFamily="18" charset="0"/>
                              </a:rPr>
                              <m:t>𝑏</m:t>
                            </m:r>
                          </m:e>
                          <m:sub>
                            <m:r>
                              <a:rPr lang="en-CA" sz="2400" b="0" i="1" smtClean="0">
                                <a:latin typeface="Cambria Math" panose="02040503050406030204" pitchFamily="18" charset="0"/>
                                <a:cs typeface="Times New Roman" panose="02020603050405020304" pitchFamily="18" charset="0"/>
                              </a:rPr>
                              <m:t>𝑓</m:t>
                            </m:r>
                          </m:sub>
                        </m:sSub>
                        <m:sSubSup>
                          <m:sSubSupPr>
                            <m:ctrlPr>
                              <a:rPr lang="en-CA" sz="2400" b="0" i="1" smtClean="0">
                                <a:latin typeface="Cambria Math"/>
                                <a:cs typeface="Times New Roman" panose="02020603050405020304" pitchFamily="18" charset="0"/>
                              </a:rPr>
                            </m:ctrlPr>
                          </m:sSubSupPr>
                          <m:e>
                            <m:r>
                              <a:rPr lang="en-CA" sz="2400" b="0" i="1" smtClean="0">
                                <a:latin typeface="Cambria Math" panose="02040503050406030204" pitchFamily="18" charset="0"/>
                                <a:cs typeface="Times New Roman" panose="02020603050405020304" pitchFamily="18" charset="0"/>
                              </a:rPr>
                              <m:t>𝑑</m:t>
                            </m:r>
                          </m:e>
                          <m:sub>
                            <m:r>
                              <a:rPr lang="en-CA" sz="2400" b="0" i="1" smtClean="0">
                                <a:latin typeface="Cambria Math" panose="02040503050406030204" pitchFamily="18" charset="0"/>
                                <a:cs typeface="Times New Roman" panose="02020603050405020304" pitchFamily="18" charset="0"/>
                              </a:rPr>
                              <m:t>𝑓</m:t>
                            </m:r>
                          </m:sub>
                          <m:sup>
                            <m:r>
                              <a:rPr lang="en-CA" sz="2400" b="0" i="1" smtClean="0">
                                <a:latin typeface="Cambria Math" panose="02040503050406030204" pitchFamily="18" charset="0"/>
                                <a:cs typeface="Times New Roman" panose="02020603050405020304" pitchFamily="18" charset="0"/>
                              </a:rPr>
                              <m:t>2</m:t>
                            </m:r>
                          </m:sup>
                        </m:sSubSup>
                      </m:num>
                      <m:den>
                        <m:r>
                          <a:rPr lang="en-CA" sz="2400" b="0" i="1" smtClean="0">
                            <a:latin typeface="Cambria Math" panose="02040503050406030204" pitchFamily="18" charset="0"/>
                            <a:cs typeface="Times New Roman" panose="02020603050405020304" pitchFamily="18" charset="0"/>
                          </a:rPr>
                          <m:t>6</m:t>
                        </m:r>
                      </m:den>
                    </m:f>
                    <m:r>
                      <a:rPr lang="en-CA" sz="2400" b="0" i="1" smtClean="0">
                        <a:latin typeface="Cambria Math" panose="02040503050406030204" pitchFamily="18" charset="0"/>
                        <a:cs typeface="Times New Roman" panose="02020603050405020304" pitchFamily="18" charset="0"/>
                      </a:rPr>
                      <m:t>=</m:t>
                    </m:r>
                    <m:f>
                      <m:fPr>
                        <m:ctrlPr>
                          <a:rPr lang="en-CA" sz="2400" b="0" i="1" smtClean="0">
                            <a:latin typeface="Cambria Math"/>
                            <a:cs typeface="Times New Roman" panose="02020603050405020304" pitchFamily="18" charset="0"/>
                          </a:rPr>
                        </m:ctrlPr>
                      </m:fPr>
                      <m:num>
                        <m:d>
                          <m:dPr>
                            <m:ctrlPr>
                              <a:rPr lang="en-CA" sz="2400" b="0" i="1" smtClean="0">
                                <a:latin typeface="Cambria Math"/>
                                <a:cs typeface="Times New Roman" panose="02020603050405020304" pitchFamily="18" charset="0"/>
                              </a:rPr>
                            </m:ctrlPr>
                          </m:dPr>
                          <m:e>
                            <m:r>
                              <a:rPr lang="en-CA" sz="2400" b="0" i="1" smtClean="0">
                                <a:latin typeface="Cambria Math" panose="02040503050406030204" pitchFamily="18" charset="0"/>
                                <a:cs typeface="Times New Roman" panose="02020603050405020304" pitchFamily="18" charset="0"/>
                              </a:rPr>
                              <m:t>117</m:t>
                            </m:r>
                          </m:e>
                        </m:d>
                        <m:sSup>
                          <m:sSupPr>
                            <m:ctrlPr>
                              <a:rPr lang="en-CA" sz="2400" b="0" i="1" smtClean="0">
                                <a:latin typeface="Cambria Math"/>
                                <a:cs typeface="Times New Roman" panose="02020603050405020304" pitchFamily="18" charset="0"/>
                              </a:rPr>
                            </m:ctrlPr>
                          </m:sSupPr>
                          <m:e>
                            <m:d>
                              <m:dPr>
                                <m:ctrlPr>
                                  <a:rPr lang="en-CA" sz="2400" b="0" i="1" smtClean="0">
                                    <a:latin typeface="Cambria Math"/>
                                    <a:cs typeface="Times New Roman" panose="02020603050405020304" pitchFamily="18" charset="0"/>
                                  </a:rPr>
                                </m:ctrlPr>
                              </m:dPr>
                              <m:e>
                                <m:r>
                                  <a:rPr lang="en-CA" sz="2400" b="0" i="1" smtClean="0">
                                    <a:latin typeface="Cambria Math" panose="02040503050406030204" pitchFamily="18" charset="0"/>
                                    <a:cs typeface="Times New Roman" panose="02020603050405020304" pitchFamily="18" charset="0"/>
                                  </a:rPr>
                                  <m:t>407</m:t>
                                </m:r>
                              </m:e>
                            </m:d>
                          </m:e>
                          <m:sup>
                            <m:r>
                              <a:rPr lang="en-CA" sz="2400" b="0" i="1" smtClean="0">
                                <a:latin typeface="Cambria Math" panose="02040503050406030204" pitchFamily="18" charset="0"/>
                                <a:cs typeface="Times New Roman" panose="02020603050405020304" pitchFamily="18" charset="0"/>
                              </a:rPr>
                              <m:t>2</m:t>
                            </m:r>
                          </m:sup>
                        </m:sSup>
                      </m:num>
                      <m:den>
                        <m:r>
                          <a:rPr lang="en-CA" sz="2400" b="0" i="1" smtClean="0">
                            <a:latin typeface="Cambria Math" panose="02040503050406030204" pitchFamily="18" charset="0"/>
                            <a:cs typeface="Times New Roman" panose="02020603050405020304" pitchFamily="18" charset="0"/>
                          </a:rPr>
                          <m:t>6</m:t>
                        </m:r>
                      </m:den>
                    </m:f>
                    <m:r>
                      <a:rPr lang="en-CA" sz="2400" b="0" i="1" smtClean="0">
                        <a:latin typeface="Cambria Math" panose="02040503050406030204" pitchFamily="18" charset="0"/>
                        <a:cs typeface="Times New Roman" panose="02020603050405020304" pitchFamily="18" charset="0"/>
                      </a:rPr>
                      <m:t>=3.23(</m:t>
                    </m:r>
                    <m:sSup>
                      <m:sSupPr>
                        <m:ctrlPr>
                          <a:rPr lang="en-CA" sz="2400" b="0" i="1" smtClean="0">
                            <a:latin typeface="Cambria Math"/>
                            <a:cs typeface="Times New Roman" panose="02020603050405020304" pitchFamily="18" charset="0"/>
                          </a:rPr>
                        </m:ctrlPr>
                      </m:sSupPr>
                      <m:e>
                        <m:r>
                          <a:rPr lang="en-CA" sz="2400" b="0" i="1" smtClean="0">
                            <a:latin typeface="Cambria Math" panose="02040503050406030204" pitchFamily="18" charset="0"/>
                            <a:cs typeface="Times New Roman" panose="02020603050405020304" pitchFamily="18" charset="0"/>
                          </a:rPr>
                          <m:t>10</m:t>
                        </m:r>
                      </m:e>
                      <m:sup>
                        <m:r>
                          <a:rPr lang="en-CA" sz="2400" b="0" i="1" smtClean="0">
                            <a:latin typeface="Cambria Math" panose="02040503050406030204" pitchFamily="18" charset="0"/>
                            <a:cs typeface="Times New Roman" panose="02020603050405020304" pitchFamily="18" charset="0"/>
                          </a:rPr>
                          <m:t>6</m:t>
                        </m:r>
                      </m:sup>
                    </m:sSup>
                    <m:r>
                      <a:rPr lang="en-CA" sz="2400" b="0" i="1" smtClean="0">
                        <a:latin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MPa</a:t>
                </a:r>
              </a:p>
              <a:p>
                <a:pPr marL="457200" indent="-457200">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Size factor is based on original beam size:</a:t>
                </a:r>
              </a:p>
              <a:p>
                <a:pPr marL="914400" lvl="1" indent="-457200">
                  <a:buFont typeface="Wingdings" panose="05000000000000000000" pitchFamily="2" charset="2"/>
                  <a:buChar char="§"/>
                  <a:defRPr/>
                </a:pPr>
                <a:r>
                  <a:rPr lang="en-US" sz="2400" dirty="0" err="1">
                    <a:latin typeface="Times New Roman" panose="02020603050405020304" pitchFamily="18" charset="0"/>
                    <a:cs typeface="Times New Roman" panose="02020603050405020304" pitchFamily="18" charset="0"/>
                  </a:rPr>
                  <a:t>K</a:t>
                </a:r>
                <a:r>
                  <a:rPr lang="en-US" sz="2400" baseline="-25000" dirty="0" err="1">
                    <a:latin typeface="Times New Roman" panose="02020603050405020304" pitchFamily="18" charset="0"/>
                    <a:cs typeface="Times New Roman" panose="02020603050405020304" pitchFamily="18" charset="0"/>
                  </a:rPr>
                  <a:t>Zbg</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CA" sz="2400" b="0" i="1" smtClean="0">
                        <a:latin typeface="Cambria Math" panose="02040503050406030204" pitchFamily="18" charset="0"/>
                        <a:cs typeface="Times New Roman" panose="02020603050405020304" pitchFamily="18" charset="0"/>
                      </a:rPr>
                      <m:t>=</m:t>
                    </m:r>
                    <m:sSup>
                      <m:sSupPr>
                        <m:ctrlPr>
                          <a:rPr lang="en-CA" sz="2400" b="0" i="1" smtClean="0">
                            <a:latin typeface="Cambria Math"/>
                            <a:cs typeface="Times New Roman" panose="02020603050405020304" pitchFamily="18" charset="0"/>
                          </a:rPr>
                        </m:ctrlPr>
                      </m:sSupPr>
                      <m:e>
                        <m:d>
                          <m:dPr>
                            <m:ctrlPr>
                              <a:rPr lang="en-CA" sz="2400" b="0" i="1" smtClean="0">
                                <a:latin typeface="Cambria Math"/>
                                <a:cs typeface="Times New Roman" panose="02020603050405020304" pitchFamily="18" charset="0"/>
                              </a:rPr>
                            </m:ctrlPr>
                          </m:dPr>
                          <m:e>
                            <m:f>
                              <m:fPr>
                                <m:ctrlPr>
                                  <a:rPr lang="en-CA" sz="2400" b="0" i="1" smtClean="0">
                                    <a:latin typeface="Cambria Math"/>
                                    <a:cs typeface="Times New Roman" panose="02020603050405020304" pitchFamily="18" charset="0"/>
                                  </a:rPr>
                                </m:ctrlPr>
                              </m:fPr>
                              <m:num>
                                <m:r>
                                  <a:rPr lang="en-CA" sz="2400" b="0" i="1" smtClean="0">
                                    <a:latin typeface="Cambria Math" panose="02040503050406030204" pitchFamily="18" charset="0"/>
                                    <a:cs typeface="Times New Roman" panose="02020603050405020304" pitchFamily="18" charset="0"/>
                                  </a:rPr>
                                  <m:t>130</m:t>
                                </m:r>
                              </m:num>
                              <m:den>
                                <m:r>
                                  <a:rPr lang="en-CA" sz="2400" b="0" i="1" smtClean="0">
                                    <a:latin typeface="Cambria Math" panose="02040503050406030204" pitchFamily="18" charset="0"/>
                                    <a:cs typeface="Times New Roman" panose="02020603050405020304" pitchFamily="18" charset="0"/>
                                  </a:rPr>
                                  <m:t>𝑏</m:t>
                                </m:r>
                              </m:den>
                            </m:f>
                          </m:e>
                        </m:d>
                      </m:e>
                      <m:sup>
                        <m:f>
                          <m:fPr>
                            <m:ctrlPr>
                              <a:rPr lang="en-CA" sz="2400" b="0" i="1" smtClean="0">
                                <a:latin typeface="Cambria Math"/>
                                <a:cs typeface="Times New Roman" panose="02020603050405020304" pitchFamily="18" charset="0"/>
                              </a:rPr>
                            </m:ctrlPr>
                          </m:fPr>
                          <m:num>
                            <m:r>
                              <a:rPr lang="en-CA" sz="2400" b="0" i="1" smtClean="0">
                                <a:latin typeface="Cambria Math" panose="02040503050406030204" pitchFamily="18" charset="0"/>
                                <a:cs typeface="Times New Roman" panose="02020603050405020304" pitchFamily="18" charset="0"/>
                              </a:rPr>
                              <m:t>1</m:t>
                            </m:r>
                          </m:num>
                          <m:den>
                            <m:r>
                              <a:rPr lang="en-CA" sz="2400" b="0" i="1" smtClean="0">
                                <a:latin typeface="Cambria Math" panose="02040503050406030204" pitchFamily="18" charset="0"/>
                                <a:cs typeface="Times New Roman" panose="02020603050405020304" pitchFamily="18" charset="0"/>
                              </a:rPr>
                              <m:t>10</m:t>
                            </m:r>
                          </m:den>
                        </m:f>
                      </m:sup>
                    </m:sSup>
                    <m:sSup>
                      <m:sSupPr>
                        <m:ctrlPr>
                          <a:rPr lang="en-CA" sz="2400" b="0" i="1" smtClean="0">
                            <a:latin typeface="Cambria Math"/>
                            <a:cs typeface="Times New Roman" panose="02020603050405020304" pitchFamily="18" charset="0"/>
                          </a:rPr>
                        </m:ctrlPr>
                      </m:sSupPr>
                      <m:e>
                        <m:d>
                          <m:dPr>
                            <m:ctrlPr>
                              <a:rPr lang="en-CA" sz="2400" b="0" i="1" smtClean="0">
                                <a:latin typeface="Cambria Math"/>
                                <a:cs typeface="Times New Roman" panose="02020603050405020304" pitchFamily="18" charset="0"/>
                              </a:rPr>
                            </m:ctrlPr>
                          </m:dPr>
                          <m:e>
                            <m:f>
                              <m:fPr>
                                <m:ctrlPr>
                                  <a:rPr lang="en-CA" sz="2400" b="0" i="1" smtClean="0">
                                    <a:latin typeface="Cambria Math"/>
                                    <a:cs typeface="Times New Roman" panose="02020603050405020304" pitchFamily="18" charset="0"/>
                                  </a:rPr>
                                </m:ctrlPr>
                              </m:fPr>
                              <m:num>
                                <m:r>
                                  <a:rPr lang="en-CA" sz="2400" b="0" i="1" smtClean="0">
                                    <a:latin typeface="Cambria Math" panose="02040503050406030204" pitchFamily="18" charset="0"/>
                                    <a:cs typeface="Times New Roman" panose="02020603050405020304" pitchFamily="18" charset="0"/>
                                  </a:rPr>
                                  <m:t>610</m:t>
                                </m:r>
                              </m:num>
                              <m:den>
                                <m:r>
                                  <a:rPr lang="en-CA" sz="2400" b="0" i="1" smtClean="0">
                                    <a:latin typeface="Cambria Math" panose="02040503050406030204" pitchFamily="18" charset="0"/>
                                    <a:cs typeface="Times New Roman" panose="02020603050405020304" pitchFamily="18" charset="0"/>
                                  </a:rPr>
                                  <m:t>𝑑</m:t>
                                </m:r>
                              </m:den>
                            </m:f>
                          </m:e>
                        </m:d>
                      </m:e>
                      <m:sup>
                        <m:f>
                          <m:fPr>
                            <m:ctrlPr>
                              <a:rPr lang="en-CA" sz="2400" b="0" i="1" smtClean="0">
                                <a:latin typeface="Cambria Math"/>
                                <a:cs typeface="Times New Roman" panose="02020603050405020304" pitchFamily="18" charset="0"/>
                              </a:rPr>
                            </m:ctrlPr>
                          </m:fPr>
                          <m:num>
                            <m:r>
                              <a:rPr lang="en-CA" sz="2400" b="0" i="1" smtClean="0">
                                <a:latin typeface="Cambria Math" panose="02040503050406030204" pitchFamily="18" charset="0"/>
                                <a:cs typeface="Times New Roman" panose="02020603050405020304" pitchFamily="18" charset="0"/>
                              </a:rPr>
                              <m:t>1</m:t>
                            </m:r>
                          </m:num>
                          <m:den>
                            <m:r>
                              <a:rPr lang="en-CA" sz="2400" b="0" i="1" smtClean="0">
                                <a:latin typeface="Cambria Math" panose="02040503050406030204" pitchFamily="18" charset="0"/>
                                <a:cs typeface="Times New Roman" panose="02020603050405020304" pitchFamily="18" charset="0"/>
                              </a:rPr>
                              <m:t>10</m:t>
                            </m:r>
                          </m:den>
                        </m:f>
                      </m:sup>
                    </m:sSup>
                    <m:sSup>
                      <m:sSupPr>
                        <m:ctrlPr>
                          <a:rPr lang="en-CA" sz="2400" b="0" i="1" smtClean="0">
                            <a:latin typeface="Cambria Math"/>
                            <a:cs typeface="Times New Roman" panose="02020603050405020304" pitchFamily="18" charset="0"/>
                          </a:rPr>
                        </m:ctrlPr>
                      </m:sSupPr>
                      <m:e>
                        <m:d>
                          <m:dPr>
                            <m:ctrlPr>
                              <a:rPr lang="en-CA" sz="2400" b="0" i="1" smtClean="0">
                                <a:latin typeface="Cambria Math"/>
                                <a:cs typeface="Times New Roman" panose="02020603050405020304" pitchFamily="18" charset="0"/>
                              </a:rPr>
                            </m:ctrlPr>
                          </m:dPr>
                          <m:e>
                            <m:f>
                              <m:fPr>
                                <m:ctrlPr>
                                  <a:rPr lang="en-CA" sz="2400" b="0" i="1" smtClean="0">
                                    <a:latin typeface="Cambria Math"/>
                                    <a:cs typeface="Times New Roman" panose="02020603050405020304" pitchFamily="18" charset="0"/>
                                  </a:rPr>
                                </m:ctrlPr>
                              </m:fPr>
                              <m:num>
                                <m:r>
                                  <a:rPr lang="en-CA" sz="2400" b="0" i="1" smtClean="0">
                                    <a:latin typeface="Cambria Math" panose="02040503050406030204" pitchFamily="18" charset="0"/>
                                    <a:cs typeface="Times New Roman" panose="02020603050405020304" pitchFamily="18" charset="0"/>
                                  </a:rPr>
                                  <m:t>9100</m:t>
                                </m:r>
                              </m:num>
                              <m:den>
                                <m:r>
                                  <a:rPr lang="en-CA" sz="2400" b="0" i="1" smtClean="0">
                                    <a:latin typeface="Cambria Math" panose="02040503050406030204" pitchFamily="18" charset="0"/>
                                    <a:cs typeface="Times New Roman" panose="02020603050405020304" pitchFamily="18" charset="0"/>
                                  </a:rPr>
                                  <m:t>𝐿</m:t>
                                </m:r>
                              </m:den>
                            </m:f>
                          </m:e>
                        </m:d>
                      </m:e>
                      <m:sup>
                        <m:f>
                          <m:fPr>
                            <m:ctrlPr>
                              <a:rPr lang="en-CA" sz="2400" b="0" i="1" smtClean="0">
                                <a:latin typeface="Cambria Math"/>
                                <a:cs typeface="Times New Roman" panose="02020603050405020304" pitchFamily="18" charset="0"/>
                              </a:rPr>
                            </m:ctrlPr>
                          </m:fPr>
                          <m:num>
                            <m:r>
                              <a:rPr lang="en-CA" sz="2400" b="0" i="1" smtClean="0">
                                <a:latin typeface="Cambria Math" panose="02040503050406030204" pitchFamily="18" charset="0"/>
                                <a:cs typeface="Times New Roman" panose="02020603050405020304" pitchFamily="18" charset="0"/>
                              </a:rPr>
                              <m:t>1</m:t>
                            </m:r>
                          </m:num>
                          <m:den>
                            <m:r>
                              <a:rPr lang="en-CA" sz="2400" b="0" i="1" smtClean="0">
                                <a:latin typeface="Cambria Math" panose="02040503050406030204" pitchFamily="18" charset="0"/>
                                <a:cs typeface="Times New Roman" panose="02020603050405020304" pitchFamily="18" charset="0"/>
                              </a:rPr>
                              <m:t>10</m:t>
                            </m:r>
                          </m:den>
                        </m:f>
                      </m:sup>
                    </m:sSup>
                    <m:r>
                      <a:rPr lang="en-CA" sz="2400" b="0" i="1" smtClean="0">
                        <a:latin typeface="Cambria Math" panose="02040503050406030204" pitchFamily="18" charset="0"/>
                        <a:cs typeface="Times New Roman" panose="02020603050405020304" pitchFamily="18" charset="0"/>
                      </a:rPr>
                      <m:t>&lt;1.3</m:t>
                    </m:r>
                  </m:oMath>
                </a14:m>
                <a:endParaRPr lang="en-US" sz="2400" dirty="0">
                  <a:latin typeface="Times New Roman" panose="02020603050405020304" pitchFamily="18" charset="0"/>
                  <a:cs typeface="Times New Roman" panose="02020603050405020304" pitchFamily="18" charset="0"/>
                </a:endParaRPr>
              </a:p>
              <a:p>
                <a:pPr marL="914400" lvl="1" indent="-457200">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K</a:t>
                </a:r>
                <a:r>
                  <a:rPr lang="en-US" sz="2400" baseline="-25000" dirty="0" err="1">
                    <a:latin typeface="Times New Roman" panose="02020603050405020304" pitchFamily="18" charset="0"/>
                    <a:cs typeface="Times New Roman" panose="02020603050405020304" pitchFamily="18" charset="0"/>
                  </a:rPr>
                  <a:t>Zbg</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CA" sz="2400" i="1">
                        <a:latin typeface="Cambria Math" panose="02040503050406030204" pitchFamily="18" charset="0"/>
                        <a:cs typeface="Times New Roman" panose="02020603050405020304" pitchFamily="18" charset="0"/>
                      </a:rPr>
                      <m:t>=</m:t>
                    </m:r>
                    <m:sSup>
                      <m:sSupPr>
                        <m:ctrlPr>
                          <a:rPr lang="en-CA" sz="2400" i="1">
                            <a:latin typeface="Cambria Math"/>
                            <a:cs typeface="Times New Roman" panose="02020603050405020304" pitchFamily="18" charset="0"/>
                          </a:rPr>
                        </m:ctrlPr>
                      </m:sSupPr>
                      <m:e>
                        <m:d>
                          <m:dPr>
                            <m:ctrlPr>
                              <a:rPr lang="en-CA" sz="2400" i="1">
                                <a:latin typeface="Cambria Math"/>
                                <a:cs typeface="Times New Roman" panose="02020603050405020304" pitchFamily="18" charset="0"/>
                              </a:rPr>
                            </m:ctrlPr>
                          </m:dPr>
                          <m:e>
                            <m:f>
                              <m:fPr>
                                <m:ctrlPr>
                                  <a:rPr lang="en-CA" sz="2400" i="1">
                                    <a:latin typeface="Cambria Math"/>
                                    <a:cs typeface="Times New Roman" panose="02020603050405020304" pitchFamily="18" charset="0"/>
                                  </a:rPr>
                                </m:ctrlPr>
                              </m:fPr>
                              <m:num>
                                <m:r>
                                  <a:rPr lang="en-CA" sz="2400" i="1">
                                    <a:latin typeface="Cambria Math" panose="02040503050406030204" pitchFamily="18" charset="0"/>
                                    <a:cs typeface="Times New Roman" panose="02020603050405020304" pitchFamily="18" charset="0"/>
                                  </a:rPr>
                                  <m:t>130</m:t>
                                </m:r>
                              </m:num>
                              <m:den>
                                <m:r>
                                  <a:rPr lang="en-CA" sz="2400" b="0" i="1" smtClean="0">
                                    <a:latin typeface="Cambria Math" panose="02040503050406030204" pitchFamily="18" charset="0"/>
                                    <a:cs typeface="Times New Roman" panose="02020603050405020304" pitchFamily="18" charset="0"/>
                                  </a:rPr>
                                  <m:t>215</m:t>
                                </m:r>
                              </m:den>
                            </m:f>
                          </m:e>
                        </m:d>
                      </m:e>
                      <m:sup>
                        <m:f>
                          <m:fPr>
                            <m:ctrlPr>
                              <a:rPr lang="en-CA" sz="2400" i="1">
                                <a:latin typeface="Cambria Math"/>
                                <a:cs typeface="Times New Roman" panose="02020603050405020304" pitchFamily="18" charset="0"/>
                              </a:rPr>
                            </m:ctrlPr>
                          </m:fPr>
                          <m:num>
                            <m:r>
                              <a:rPr lang="en-CA" sz="2400" i="1">
                                <a:latin typeface="Cambria Math" panose="02040503050406030204" pitchFamily="18" charset="0"/>
                                <a:cs typeface="Times New Roman" panose="02020603050405020304" pitchFamily="18" charset="0"/>
                              </a:rPr>
                              <m:t>1</m:t>
                            </m:r>
                          </m:num>
                          <m:den>
                            <m:r>
                              <a:rPr lang="en-CA" sz="2400" i="1">
                                <a:latin typeface="Cambria Math" panose="02040503050406030204" pitchFamily="18" charset="0"/>
                                <a:cs typeface="Times New Roman" panose="02020603050405020304" pitchFamily="18" charset="0"/>
                              </a:rPr>
                              <m:t>10</m:t>
                            </m:r>
                          </m:den>
                        </m:f>
                      </m:sup>
                    </m:sSup>
                    <m:sSup>
                      <m:sSupPr>
                        <m:ctrlPr>
                          <a:rPr lang="en-CA" sz="2400" i="1">
                            <a:latin typeface="Cambria Math"/>
                            <a:cs typeface="Times New Roman" panose="02020603050405020304" pitchFamily="18" charset="0"/>
                          </a:rPr>
                        </m:ctrlPr>
                      </m:sSupPr>
                      <m:e>
                        <m:d>
                          <m:dPr>
                            <m:ctrlPr>
                              <a:rPr lang="en-CA" sz="2400" i="1">
                                <a:latin typeface="Cambria Math"/>
                                <a:cs typeface="Times New Roman" panose="02020603050405020304" pitchFamily="18" charset="0"/>
                              </a:rPr>
                            </m:ctrlPr>
                          </m:dPr>
                          <m:e>
                            <m:f>
                              <m:fPr>
                                <m:ctrlPr>
                                  <a:rPr lang="en-CA" sz="2400" i="1">
                                    <a:latin typeface="Cambria Math"/>
                                    <a:cs typeface="Times New Roman" panose="02020603050405020304" pitchFamily="18" charset="0"/>
                                  </a:rPr>
                                </m:ctrlPr>
                              </m:fPr>
                              <m:num>
                                <m:r>
                                  <a:rPr lang="en-CA" sz="2400" i="1">
                                    <a:latin typeface="Cambria Math" panose="02040503050406030204" pitchFamily="18" charset="0"/>
                                    <a:cs typeface="Times New Roman" panose="02020603050405020304" pitchFamily="18" charset="0"/>
                                  </a:rPr>
                                  <m:t>610</m:t>
                                </m:r>
                              </m:num>
                              <m:den>
                                <m:r>
                                  <a:rPr lang="en-CA" sz="2400" b="0" i="1" smtClean="0">
                                    <a:latin typeface="Cambria Math" panose="02040503050406030204" pitchFamily="18" charset="0"/>
                                    <a:cs typeface="Times New Roman" panose="02020603050405020304" pitchFamily="18" charset="0"/>
                                  </a:rPr>
                                  <m:t>456</m:t>
                                </m:r>
                              </m:den>
                            </m:f>
                          </m:e>
                        </m:d>
                      </m:e>
                      <m:sup>
                        <m:f>
                          <m:fPr>
                            <m:ctrlPr>
                              <a:rPr lang="en-CA" sz="2400" i="1">
                                <a:latin typeface="Cambria Math"/>
                                <a:cs typeface="Times New Roman" panose="02020603050405020304" pitchFamily="18" charset="0"/>
                              </a:rPr>
                            </m:ctrlPr>
                          </m:fPr>
                          <m:num>
                            <m:r>
                              <a:rPr lang="en-CA" sz="2400" i="1">
                                <a:latin typeface="Cambria Math" panose="02040503050406030204" pitchFamily="18" charset="0"/>
                                <a:cs typeface="Times New Roman" panose="02020603050405020304" pitchFamily="18" charset="0"/>
                              </a:rPr>
                              <m:t>1</m:t>
                            </m:r>
                          </m:num>
                          <m:den>
                            <m:r>
                              <a:rPr lang="en-CA" sz="2400" i="1">
                                <a:latin typeface="Cambria Math" panose="02040503050406030204" pitchFamily="18" charset="0"/>
                                <a:cs typeface="Times New Roman" panose="02020603050405020304" pitchFamily="18" charset="0"/>
                              </a:rPr>
                              <m:t>10</m:t>
                            </m:r>
                          </m:den>
                        </m:f>
                      </m:sup>
                    </m:sSup>
                    <m:sSup>
                      <m:sSupPr>
                        <m:ctrlPr>
                          <a:rPr lang="en-CA" sz="2400" i="1">
                            <a:latin typeface="Cambria Math"/>
                            <a:cs typeface="Times New Roman" panose="02020603050405020304" pitchFamily="18" charset="0"/>
                          </a:rPr>
                        </m:ctrlPr>
                      </m:sSupPr>
                      <m:e>
                        <m:d>
                          <m:dPr>
                            <m:ctrlPr>
                              <a:rPr lang="en-CA" sz="2400" i="1">
                                <a:latin typeface="Cambria Math"/>
                                <a:cs typeface="Times New Roman" panose="02020603050405020304" pitchFamily="18" charset="0"/>
                              </a:rPr>
                            </m:ctrlPr>
                          </m:dPr>
                          <m:e>
                            <m:f>
                              <m:fPr>
                                <m:ctrlPr>
                                  <a:rPr lang="en-CA" sz="2400" i="1">
                                    <a:latin typeface="Cambria Math"/>
                                    <a:cs typeface="Times New Roman" panose="02020603050405020304" pitchFamily="18" charset="0"/>
                                  </a:rPr>
                                </m:ctrlPr>
                              </m:fPr>
                              <m:num>
                                <m:r>
                                  <a:rPr lang="en-CA" sz="2400" i="1">
                                    <a:latin typeface="Cambria Math" panose="02040503050406030204" pitchFamily="18" charset="0"/>
                                    <a:cs typeface="Times New Roman" panose="02020603050405020304" pitchFamily="18" charset="0"/>
                                  </a:rPr>
                                  <m:t>9100</m:t>
                                </m:r>
                              </m:num>
                              <m:den>
                                <m:r>
                                  <a:rPr lang="en-CA" sz="2400" b="0" i="1" smtClean="0">
                                    <a:latin typeface="Cambria Math" panose="02040503050406030204" pitchFamily="18" charset="0"/>
                                    <a:cs typeface="Times New Roman" panose="02020603050405020304" pitchFamily="18" charset="0"/>
                                  </a:rPr>
                                  <m:t>7000</m:t>
                                </m:r>
                              </m:den>
                            </m:f>
                          </m:e>
                        </m:d>
                      </m:e>
                      <m:sup>
                        <m:f>
                          <m:fPr>
                            <m:ctrlPr>
                              <a:rPr lang="en-CA" sz="2400" i="1">
                                <a:latin typeface="Cambria Math"/>
                                <a:cs typeface="Times New Roman" panose="02020603050405020304" pitchFamily="18" charset="0"/>
                              </a:rPr>
                            </m:ctrlPr>
                          </m:fPr>
                          <m:num>
                            <m:r>
                              <a:rPr lang="en-CA" sz="2400" i="1">
                                <a:latin typeface="Cambria Math" panose="02040503050406030204" pitchFamily="18" charset="0"/>
                                <a:cs typeface="Times New Roman" panose="02020603050405020304" pitchFamily="18" charset="0"/>
                              </a:rPr>
                              <m:t>1</m:t>
                            </m:r>
                          </m:num>
                          <m:den>
                            <m:r>
                              <a:rPr lang="en-CA" sz="2400" i="1">
                                <a:latin typeface="Cambria Math" panose="02040503050406030204" pitchFamily="18" charset="0"/>
                                <a:cs typeface="Times New Roman" panose="02020603050405020304" pitchFamily="18" charset="0"/>
                              </a:rPr>
                              <m:t>10</m:t>
                            </m:r>
                          </m:den>
                        </m:f>
                      </m:sup>
                    </m:sSup>
                    <m:r>
                      <a:rPr lang="en-CA" sz="2400" b="0" i="1" smtClean="0">
                        <a:latin typeface="Cambria Math" panose="02040503050406030204" pitchFamily="18" charset="0"/>
                        <a:cs typeface="Times New Roman" panose="02020603050405020304" pitchFamily="18" charset="0"/>
                      </a:rPr>
                      <m:t>=1</m:t>
                    </m:r>
                    <m:r>
                      <a:rPr lang="en-CA" sz="2400" i="1">
                        <a:latin typeface="Cambria Math" panose="02040503050406030204" pitchFamily="18" charset="0"/>
                        <a:cs typeface="Times New Roman" panose="02020603050405020304" pitchFamily="18" charset="0"/>
                      </a:rPr>
                      <m:t>&lt;1.3</m:t>
                    </m:r>
                  </m:oMath>
                </a14:m>
                <a:endParaRPr lang="en-US" sz="2400" dirty="0">
                  <a:latin typeface="Times New Roman" panose="02020603050405020304" pitchFamily="18"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539998" y="918408"/>
                <a:ext cx="10928559" cy="5133649"/>
              </a:xfrm>
              <a:prstGeom prst="rect">
                <a:avLst/>
              </a:prstGeom>
              <a:blipFill>
                <a:blip r:embed="rId2"/>
                <a:stretch>
                  <a:fillRect l="-781" t="-950"/>
                </a:stretch>
              </a:blipFill>
            </p:spPr>
            <p:txBody>
              <a:bodyPr/>
              <a:lstStyle/>
              <a:p>
                <a:r>
                  <a:rPr lang="en-CA">
                    <a:noFill/>
                  </a:rPr>
                  <a:t> </a:t>
                </a:r>
              </a:p>
            </p:txBody>
          </p:sp>
        </mc:Fallback>
      </mc:AlternateContent>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18000"/>
            <a:ext cx="1397529" cy="540000"/>
          </a:xfrm>
          <a:prstGeom prst="rect">
            <a:avLst/>
          </a:prstGeom>
        </p:spPr>
      </p:pic>
    </p:spTree>
    <p:extLst>
      <p:ext uri="{BB962C8B-B14F-4D97-AF65-F5344CB8AC3E}">
        <p14:creationId xmlns:p14="http://schemas.microsoft.com/office/powerpoint/2010/main" val="1987044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0000" y="360000"/>
            <a:ext cx="11062720" cy="584775"/>
          </a:xfrm>
          <a:prstGeom prst="rect">
            <a:avLst/>
          </a:prstGeom>
        </p:spPr>
        <p:txBody>
          <a:bodyPr wrap="square">
            <a:spAutoFit/>
          </a:bodyPr>
          <a:lstStyle/>
          <a:p>
            <a:pPr lvl="0"/>
            <a:r>
              <a:rPr lang="en-CA" sz="3200" dirty="0">
                <a:solidFill>
                  <a:srgbClr val="002060"/>
                </a:solidFill>
                <a:latin typeface="Arial" panose="020B0604020202020204" pitchFamily="34" charset="0"/>
                <a:cs typeface="Arial" panose="020B0604020202020204" pitchFamily="34" charset="0"/>
              </a:rPr>
              <a:t>Example 4 – Solution </a:t>
            </a:r>
            <a:endParaRPr lang="en-US" sz="3200" dirty="0">
              <a:solidFill>
                <a:srgbClr val="002060"/>
              </a:solidFill>
              <a:latin typeface="Arial" panose="020B0604020202020204" pitchFamily="34" charset="0"/>
              <a:cs typeface="Arial" panose="020B0604020202020204" pitchFamily="34" charset="0"/>
            </a:endParaRPr>
          </a:p>
        </p:txBody>
      </p:sp>
      <p:sp>
        <p:nvSpPr>
          <p:cNvPr id="7" name="Slide Number Placeholder 3"/>
          <p:cNvSpPr>
            <a:spLocks noGrp="1"/>
          </p:cNvSpPr>
          <p:nvPr>
            <p:ph type="sldNum" sz="quarter" idx="12"/>
          </p:nvPr>
        </p:nvSpPr>
        <p:spPr>
          <a:xfrm>
            <a:off x="11468558" y="6216815"/>
            <a:ext cx="610320" cy="528064"/>
          </a:xfrm>
        </p:spPr>
        <p:txBody>
          <a:bodyPr/>
          <a:lstStyle/>
          <a:p>
            <a:fld id="{79AA0B8D-5002-4A0E-8DCD-D60B08B37DCE}" type="slidenum">
              <a:rPr lang="en-CA" sz="3200" smtClean="0">
                <a:solidFill>
                  <a:schemeClr val="tx1"/>
                </a:solidFill>
              </a:rPr>
              <a:t>27</a:t>
            </a:fld>
            <a:endParaRPr lang="en-CA" sz="3200" dirty="0">
              <a:solidFill>
                <a:schemeClr val="tx1"/>
              </a:solidFill>
            </a:endParaRPr>
          </a:p>
        </p:txBody>
      </p:sp>
      <p:sp>
        <p:nvSpPr>
          <p:cNvPr id="9" name="Rectangle 8"/>
          <p:cNvSpPr/>
          <p:nvPr/>
        </p:nvSpPr>
        <p:spPr>
          <a:xfrm>
            <a:off x="539999" y="1152000"/>
            <a:ext cx="10253692" cy="2456057"/>
          </a:xfrm>
          <a:prstGeom prst="rect">
            <a:avLst/>
          </a:prstGeom>
        </p:spPr>
        <p:txBody>
          <a:bodyPr wrap="square">
            <a:spAutoFit/>
          </a:bodyPr>
          <a:lstStyle/>
          <a:p>
            <a:pPr marL="457200" lvl="0" indent="-457200">
              <a:spcBef>
                <a:spcPct val="20000"/>
              </a:spcBef>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Since </a:t>
            </a:r>
            <a:r>
              <a:rPr lang="en-US" sz="2400" dirty="0" err="1">
                <a:latin typeface="Times New Roman" panose="02020603050405020304" pitchFamily="18" charset="0"/>
                <a:cs typeface="Times New Roman" panose="02020603050405020304" pitchFamily="18" charset="0"/>
              </a:rPr>
              <a:t>K</a:t>
            </a:r>
            <a:r>
              <a:rPr lang="en-US" sz="2400" baseline="-25000" dirty="0" err="1">
                <a:latin typeface="Times New Roman" panose="02020603050405020304" pitchFamily="18" charset="0"/>
                <a:cs typeface="Times New Roman" panose="02020603050405020304" pitchFamily="18" charset="0"/>
              </a:rPr>
              <a:t>Zbg</a:t>
            </a:r>
            <a:r>
              <a:rPr lang="en-US" sz="2400" dirty="0">
                <a:latin typeface="Times New Roman" panose="02020603050405020304" pitchFamily="18" charset="0"/>
                <a:cs typeface="Times New Roman" panose="02020603050405020304" pitchFamily="18" charset="0"/>
              </a:rPr>
              <a:t> = K</a:t>
            </a:r>
            <a:r>
              <a:rPr lang="en-US" sz="2400" baseline="-25000" dirty="0">
                <a:latin typeface="Times New Roman" panose="02020603050405020304" pitchFamily="18" charset="0"/>
                <a:cs typeface="Times New Roman" panose="02020603050405020304" pitchFamily="18" charset="0"/>
              </a:rPr>
              <a:t>L</a:t>
            </a:r>
            <a:r>
              <a:rPr lang="en-US" sz="2400" dirty="0">
                <a:latin typeface="Times New Roman" panose="02020603050405020304" pitchFamily="18" charset="0"/>
                <a:cs typeface="Times New Roman" panose="02020603050405020304" pitchFamily="18" charset="0"/>
              </a:rPr>
              <a:t> = 1.0, calculation of bending moment resistance </a:t>
            </a:r>
            <a:r>
              <a:rPr lang="en-US" sz="2400" dirty="0" err="1">
                <a:latin typeface="Times New Roman" panose="02020603050405020304" pitchFamily="18" charset="0"/>
                <a:cs typeface="Times New Roman" panose="02020603050405020304" pitchFamily="18" charset="0"/>
              </a:rPr>
              <a:t>ofr</a:t>
            </a:r>
            <a:r>
              <a:rPr lang="en-US" sz="2400" dirty="0">
                <a:latin typeface="Times New Roman" panose="02020603050405020304" pitchFamily="18" charset="0"/>
                <a:cs typeface="Times New Roman" panose="02020603050405020304" pitchFamily="18" charset="0"/>
              </a:rPr>
              <a:t> reduced cross-section:</a:t>
            </a:r>
          </a:p>
          <a:p>
            <a:pPr marL="914400" lvl="1" indent="-457200">
              <a:spcBef>
                <a:spcPct val="20000"/>
              </a:spcBef>
              <a:buFont typeface="Wingdings" panose="05000000000000000000" pitchFamily="2" charset="2"/>
              <a:buChar char="§"/>
              <a:defRPr/>
            </a:pPr>
            <a:r>
              <a:rPr lang="en-US" sz="2400" dirty="0" err="1">
                <a:latin typeface="Times New Roman" panose="02020603050405020304" pitchFamily="18" charset="0"/>
                <a:cs typeface="Times New Roman" panose="02020603050405020304" pitchFamily="18" charset="0"/>
              </a:rPr>
              <a:t>M</a:t>
            </a:r>
            <a:r>
              <a:rPr lang="en-US" sz="2400" baseline="-25000" dirty="0" err="1">
                <a:latin typeface="Times New Roman" panose="02020603050405020304" pitchFamily="18" charset="0"/>
                <a:cs typeface="Times New Roman" panose="02020603050405020304" pitchFamily="18" charset="0"/>
              </a:rPr>
              <a:t>r</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ϕF</a:t>
            </a:r>
            <a:r>
              <a:rPr lang="en-US" sz="2400" baseline="-25000" dirty="0" err="1">
                <a:latin typeface="Times New Roman" panose="02020603050405020304" pitchFamily="18" charset="0"/>
                <a:cs typeface="Times New Roman" panose="02020603050405020304" pitchFamily="18" charset="0"/>
              </a:rPr>
              <a:t>b</a:t>
            </a:r>
            <a:r>
              <a:rPr lang="en-US" sz="2400" dirty="0" err="1">
                <a:latin typeface="Times New Roman" panose="02020603050405020304" pitchFamily="18" charset="0"/>
                <a:cs typeface="Times New Roman" panose="02020603050405020304" pitchFamily="18" charset="0"/>
              </a:rPr>
              <a:t>S</a:t>
            </a:r>
            <a:r>
              <a:rPr lang="en-US" sz="2400" baseline="-25000" dirty="0" err="1">
                <a:latin typeface="Times New Roman" panose="02020603050405020304" pitchFamily="18" charset="0"/>
                <a:cs typeface="Times New Roman" panose="02020603050405020304" pitchFamily="18" charset="0"/>
              </a:rPr>
              <a:t>f</a:t>
            </a:r>
            <a:r>
              <a:rPr lang="en-US" sz="2400" dirty="0" err="1">
                <a:latin typeface="Times New Roman" panose="02020603050405020304" pitchFamily="18" charset="0"/>
                <a:cs typeface="Times New Roman" panose="02020603050405020304" pitchFamily="18" charset="0"/>
              </a:rPr>
              <a:t>K</a:t>
            </a:r>
            <a:r>
              <a:rPr lang="en-US" sz="2400" baseline="-25000" dirty="0" err="1">
                <a:latin typeface="Times New Roman" panose="02020603050405020304" pitchFamily="18" charset="0"/>
                <a:cs typeface="Times New Roman" panose="02020603050405020304" pitchFamily="18" charset="0"/>
              </a:rPr>
              <a:t>X</a:t>
            </a:r>
            <a:r>
              <a:rPr lang="en-US" sz="2400" dirty="0" err="1">
                <a:latin typeface="Times New Roman" panose="02020603050405020304" pitchFamily="18" charset="0"/>
                <a:cs typeface="Times New Roman" panose="02020603050405020304" pitchFamily="18" charset="0"/>
              </a:rPr>
              <a:t>K</a:t>
            </a:r>
            <a:r>
              <a:rPr lang="en-US" sz="2400" baseline="-25000" dirty="0" err="1">
                <a:latin typeface="Times New Roman" panose="02020603050405020304" pitchFamily="18" charset="0"/>
                <a:cs typeface="Times New Roman" panose="02020603050405020304" pitchFamily="18" charset="0"/>
              </a:rPr>
              <a:t>Zbg</a:t>
            </a:r>
            <a:r>
              <a:rPr lang="en-US" sz="2400" dirty="0">
                <a:latin typeface="Times New Roman" panose="02020603050405020304" pitchFamily="18" charset="0"/>
                <a:cs typeface="Times New Roman" panose="02020603050405020304" pitchFamily="18" charset="0"/>
              </a:rPr>
              <a:t> = (1.0)(39.7)(3.23 × 10</a:t>
            </a:r>
            <a:r>
              <a:rPr lang="en-US" sz="2400" baseline="30000" dirty="0">
                <a:latin typeface="Times New Roman" panose="02020603050405020304" pitchFamily="18" charset="0"/>
                <a:cs typeface="Times New Roman" panose="02020603050405020304" pitchFamily="18" charset="0"/>
              </a:rPr>
              <a:t>6</a:t>
            </a:r>
            <a:r>
              <a:rPr lang="en-US" sz="2400" dirty="0">
                <a:latin typeface="Times New Roman" panose="02020603050405020304" pitchFamily="18" charset="0"/>
                <a:cs typeface="Times New Roman" panose="02020603050405020304" pitchFamily="18" charset="0"/>
              </a:rPr>
              <a:t>)(1.0)(1.0) = 130 </a:t>
            </a:r>
            <a:r>
              <a:rPr lang="en-US" sz="2400" dirty="0" err="1">
                <a:latin typeface="Times New Roman" panose="02020603050405020304" pitchFamily="18" charset="0"/>
                <a:cs typeface="Times New Roman" panose="02020603050405020304" pitchFamily="18" charset="0"/>
              </a:rPr>
              <a:t>kNm</a:t>
            </a:r>
            <a:endParaRPr lang="en-US" sz="2400" dirty="0">
              <a:latin typeface="Times New Roman" panose="02020603050405020304" pitchFamily="18" charset="0"/>
              <a:cs typeface="Times New Roman" panose="02020603050405020304" pitchFamily="18" charset="0"/>
            </a:endParaRPr>
          </a:p>
          <a:p>
            <a:pPr marL="457200" indent="-457200">
              <a:spcBef>
                <a:spcPct val="20000"/>
              </a:spcBef>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The moment resistance of the reduced cross-section after 1 </a:t>
            </a:r>
            <a:r>
              <a:rPr lang="en-US" sz="2400" dirty="0" err="1">
                <a:latin typeface="Times New Roman" panose="02020603050405020304" pitchFamily="18" charset="0"/>
                <a:cs typeface="Times New Roman" panose="02020603050405020304" pitchFamily="18" charset="0"/>
              </a:rPr>
              <a:t>hr</a:t>
            </a:r>
            <a:r>
              <a:rPr lang="en-US" sz="2400" dirty="0">
                <a:latin typeface="Times New Roman" panose="02020603050405020304" pitchFamily="18" charset="0"/>
                <a:cs typeface="Times New Roman" panose="02020603050405020304" pitchFamily="18" charset="0"/>
              </a:rPr>
              <a:t> of fire exposure is 130 </a:t>
            </a:r>
            <a:r>
              <a:rPr lang="en-US" sz="2400" dirty="0" err="1">
                <a:latin typeface="Times New Roman" panose="02020603050405020304" pitchFamily="18" charset="0"/>
                <a:cs typeface="Times New Roman" panose="02020603050405020304" pitchFamily="18" charset="0"/>
              </a:rPr>
              <a:t>kNm</a:t>
            </a:r>
            <a:r>
              <a:rPr lang="en-US" sz="2400" dirty="0">
                <a:latin typeface="Times New Roman" panose="02020603050405020304" pitchFamily="18" charset="0"/>
                <a:cs typeface="Times New Roman" panose="02020603050405020304" pitchFamily="18" charset="0"/>
              </a:rPr>
              <a:t>, which is greater than the specified-load-induced moment of 108 </a:t>
            </a:r>
            <a:r>
              <a:rPr lang="en-US" sz="2400" dirty="0" err="1">
                <a:latin typeface="Times New Roman" panose="02020603050405020304" pitchFamily="18" charset="0"/>
                <a:cs typeface="Times New Roman" panose="02020603050405020304" pitchFamily="18" charset="0"/>
              </a:rPr>
              <a:t>kNm</a:t>
            </a:r>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xmlns="" id="{C2B20D9F-6B1C-49FE-B05B-AE6F52D9B834}"/>
              </a:ext>
            </a:extLst>
          </p:cNvPr>
          <p:cNvSpPr txBox="1"/>
          <p:nvPr/>
        </p:nvSpPr>
        <p:spPr>
          <a:xfrm>
            <a:off x="1521341" y="4167554"/>
            <a:ext cx="9100038" cy="461665"/>
          </a:xfrm>
          <a:prstGeom prst="rect">
            <a:avLst/>
          </a:prstGeom>
          <a:noFill/>
          <a:ln>
            <a:solidFill>
              <a:schemeClr val="tx1"/>
            </a:solidFill>
          </a:ln>
        </p:spPr>
        <p:txBody>
          <a:bodyPr wrap="square" rtlCol="0">
            <a:spAutoFit/>
          </a:bodyPr>
          <a:lstStyle/>
          <a:p>
            <a:r>
              <a:rPr lang="en-CA" sz="2400" b="1" dirty="0">
                <a:latin typeface="Times New Roman" panose="02020603050405020304" pitchFamily="18" charset="0"/>
                <a:cs typeface="Times New Roman" panose="02020603050405020304" pitchFamily="18" charset="0"/>
              </a:rPr>
              <a:t>The structural fire resistance of the glulam beam is greater than 1 hr</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18000"/>
            <a:ext cx="1397529" cy="540000"/>
          </a:xfrm>
          <a:prstGeom prst="rect">
            <a:avLst/>
          </a:prstGeom>
        </p:spPr>
      </p:pic>
    </p:spTree>
    <p:extLst>
      <p:ext uri="{BB962C8B-B14F-4D97-AF65-F5344CB8AC3E}">
        <p14:creationId xmlns:p14="http://schemas.microsoft.com/office/powerpoint/2010/main" val="27812798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0000" y="360000"/>
            <a:ext cx="11062720" cy="523220"/>
          </a:xfrm>
          <a:prstGeom prst="rect">
            <a:avLst/>
          </a:prstGeom>
        </p:spPr>
        <p:txBody>
          <a:bodyPr wrap="square">
            <a:spAutoFit/>
          </a:bodyPr>
          <a:lstStyle/>
          <a:p>
            <a:pPr lvl="0"/>
            <a:r>
              <a:rPr lang="en-CA" sz="2800" dirty="0">
                <a:solidFill>
                  <a:srgbClr val="002060"/>
                </a:solidFill>
                <a:latin typeface="Arial" panose="020B0604020202020204" pitchFamily="34" charset="0"/>
                <a:cs typeface="Arial" panose="020B0604020202020204" pitchFamily="34" charset="0"/>
              </a:rPr>
              <a:t>Example 5: Using CSA O86 Annex B Calculation Method – Columns </a:t>
            </a:r>
            <a:endParaRPr lang="en-US" sz="2800" dirty="0">
              <a:solidFill>
                <a:srgbClr val="002060"/>
              </a:solidFill>
              <a:latin typeface="Arial" panose="020B0604020202020204" pitchFamily="34" charset="0"/>
              <a:cs typeface="Arial" panose="020B0604020202020204" pitchFamily="34" charset="0"/>
            </a:endParaRPr>
          </a:p>
        </p:txBody>
      </p:sp>
      <p:sp>
        <p:nvSpPr>
          <p:cNvPr id="7" name="Slide Number Placeholder 3"/>
          <p:cNvSpPr>
            <a:spLocks noGrp="1"/>
          </p:cNvSpPr>
          <p:nvPr>
            <p:ph type="sldNum" sz="quarter" idx="12"/>
          </p:nvPr>
        </p:nvSpPr>
        <p:spPr>
          <a:xfrm>
            <a:off x="11468558" y="6216815"/>
            <a:ext cx="610320" cy="528064"/>
          </a:xfrm>
        </p:spPr>
        <p:txBody>
          <a:bodyPr/>
          <a:lstStyle/>
          <a:p>
            <a:fld id="{79AA0B8D-5002-4A0E-8DCD-D60B08B37DCE}" type="slidenum">
              <a:rPr lang="en-CA" sz="3200" smtClean="0">
                <a:solidFill>
                  <a:schemeClr val="tx1"/>
                </a:solidFill>
              </a:rPr>
              <a:t>28</a:t>
            </a:fld>
            <a:endParaRPr lang="en-CA" sz="3200" dirty="0">
              <a:solidFill>
                <a:schemeClr val="tx1"/>
              </a:solidFill>
            </a:endParaRPr>
          </a:p>
        </p:txBody>
      </p:sp>
      <p:sp>
        <p:nvSpPr>
          <p:cNvPr id="9" name="Rectangle 8"/>
          <p:cNvSpPr/>
          <p:nvPr/>
        </p:nvSpPr>
        <p:spPr>
          <a:xfrm>
            <a:off x="480179" y="1088319"/>
            <a:ext cx="7356314" cy="4672048"/>
          </a:xfrm>
          <a:prstGeom prst="rect">
            <a:avLst/>
          </a:prstGeom>
        </p:spPr>
        <p:txBody>
          <a:bodyPr wrap="square">
            <a:spAutoFit/>
          </a:bodyPr>
          <a:lstStyle/>
          <a:p>
            <a:pPr marL="457200" lvl="0" indent="-457200">
              <a:spcBef>
                <a:spcPct val="20000"/>
              </a:spcBef>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The following example illustrates how a 45-minute fire-resistance rating may be verified for a solid-sawn timber column using the calculation method in Annex B of CSA O86 under the following conditions:</a:t>
            </a:r>
          </a:p>
          <a:p>
            <a:pPr marL="457200" lvl="0" indent="-457200">
              <a:spcBef>
                <a:spcPct val="20000"/>
              </a:spcBef>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species and grade: </a:t>
            </a:r>
            <a:r>
              <a:rPr lang="en-US" sz="2400" dirty="0" err="1">
                <a:latin typeface="Times New Roman" panose="02020603050405020304" pitchFamily="18" charset="0"/>
                <a:cs typeface="Times New Roman" panose="02020603050405020304" pitchFamily="18" charset="0"/>
              </a:rPr>
              <a:t>D.Fir</a:t>
            </a:r>
            <a:r>
              <a:rPr lang="en-US" sz="2400" dirty="0">
                <a:latin typeface="Times New Roman" panose="02020603050405020304" pitchFamily="18" charset="0"/>
                <a:cs typeface="Times New Roman" panose="02020603050405020304" pitchFamily="18" charset="0"/>
              </a:rPr>
              <a:t>-L, No.1</a:t>
            </a:r>
          </a:p>
          <a:p>
            <a:pPr marL="457200" lvl="0" indent="-457200">
              <a:spcBef>
                <a:spcPct val="20000"/>
              </a:spcBef>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Column dimensions: 241 × 241 mm</a:t>
            </a:r>
          </a:p>
          <a:p>
            <a:pPr marL="457200" lvl="0" indent="-457200">
              <a:spcBef>
                <a:spcPct val="20000"/>
              </a:spcBef>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Column height is 3.5 m</a:t>
            </a:r>
          </a:p>
          <a:p>
            <a:pPr marL="457200" lvl="0" indent="-457200">
              <a:spcBef>
                <a:spcPct val="20000"/>
              </a:spcBef>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Specified dead load = 130 </a:t>
            </a:r>
            <a:r>
              <a:rPr lang="en-US" sz="2400" dirty="0" err="1">
                <a:latin typeface="Times New Roman" panose="02020603050405020304" pitchFamily="18" charset="0"/>
                <a:cs typeface="Times New Roman" panose="02020603050405020304" pitchFamily="18" charset="0"/>
              </a:rPr>
              <a:t>kN</a:t>
            </a:r>
            <a:endParaRPr lang="en-US" sz="2400" dirty="0">
              <a:latin typeface="Times New Roman" panose="02020603050405020304" pitchFamily="18" charset="0"/>
              <a:cs typeface="Times New Roman" panose="02020603050405020304" pitchFamily="18" charset="0"/>
            </a:endParaRPr>
          </a:p>
          <a:p>
            <a:pPr marL="457200" lvl="0" indent="-457200">
              <a:spcBef>
                <a:spcPct val="20000"/>
              </a:spcBef>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Specified live load = 150 </a:t>
            </a:r>
            <a:r>
              <a:rPr lang="en-US" sz="2400" dirty="0" err="1">
                <a:latin typeface="Times New Roman" panose="02020603050405020304" pitchFamily="18" charset="0"/>
                <a:cs typeface="Times New Roman" panose="02020603050405020304" pitchFamily="18" charset="0"/>
              </a:rPr>
              <a:t>kN</a:t>
            </a:r>
            <a:endParaRPr lang="en-US" sz="2400" dirty="0">
              <a:latin typeface="Times New Roman" panose="02020603050405020304" pitchFamily="18" charset="0"/>
              <a:cs typeface="Times New Roman" panose="02020603050405020304" pitchFamily="18" charset="0"/>
            </a:endParaRPr>
          </a:p>
          <a:p>
            <a:pPr marL="457200" lvl="0" indent="-457200">
              <a:spcBef>
                <a:spcPct val="20000"/>
              </a:spcBef>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Column is effectively pinned at both ends (</a:t>
            </a:r>
            <a:r>
              <a:rPr lang="en-US" sz="2400" dirty="0" err="1">
                <a:latin typeface="Times New Roman" panose="02020603050405020304" pitchFamily="18" charset="0"/>
                <a:cs typeface="Times New Roman" panose="02020603050405020304" pitchFamily="18" charset="0"/>
              </a:rPr>
              <a:t>K</a:t>
            </a:r>
            <a:r>
              <a:rPr lang="en-US" sz="2400" baseline="-25000" dirty="0" err="1">
                <a:latin typeface="Times New Roman" panose="02020603050405020304" pitchFamily="18" charset="0"/>
                <a:cs typeface="Times New Roman" panose="02020603050405020304" pitchFamily="18" charset="0"/>
              </a:rPr>
              <a:t>e</a:t>
            </a:r>
            <a:r>
              <a:rPr lang="en-US" sz="2400" dirty="0">
                <a:latin typeface="Times New Roman" panose="02020603050405020304" pitchFamily="18" charset="0"/>
                <a:cs typeface="Times New Roman" panose="02020603050405020304" pitchFamily="18" charset="0"/>
              </a:rPr>
              <a:t> = 1.0)</a:t>
            </a:r>
          </a:p>
          <a:p>
            <a:pPr marL="457200" lvl="0" indent="-457200">
              <a:spcBef>
                <a:spcPct val="20000"/>
              </a:spcBef>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Exposed to fire on four sides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18000"/>
            <a:ext cx="1397529" cy="540000"/>
          </a:xfrm>
          <a:prstGeom prst="rect">
            <a:avLst/>
          </a:prstGeom>
        </p:spPr>
      </p:pic>
      <p:pic>
        <p:nvPicPr>
          <p:cNvPr id="6" name="Picture 5">
            <a:extLst>
              <a:ext uri="{FF2B5EF4-FFF2-40B4-BE49-F238E27FC236}">
                <a16:creationId xmlns:a16="http://schemas.microsoft.com/office/drawing/2014/main" xmlns="" id="{53929DA2-D486-447A-BA0F-FED00889282D}"/>
              </a:ext>
            </a:extLst>
          </p:cNvPr>
          <p:cNvPicPr>
            <a:picLocks noChangeAspect="1"/>
          </p:cNvPicPr>
          <p:nvPr/>
        </p:nvPicPr>
        <p:blipFill>
          <a:blip r:embed="rId3"/>
          <a:stretch>
            <a:fillRect/>
          </a:stretch>
        </p:blipFill>
        <p:spPr>
          <a:xfrm>
            <a:off x="8066054" y="1893658"/>
            <a:ext cx="3605689" cy="3206519"/>
          </a:xfrm>
          <a:prstGeom prst="rect">
            <a:avLst/>
          </a:prstGeom>
        </p:spPr>
      </p:pic>
      <p:sp>
        <p:nvSpPr>
          <p:cNvPr id="8" name="TextBox 7">
            <a:extLst>
              <a:ext uri="{FF2B5EF4-FFF2-40B4-BE49-F238E27FC236}">
                <a16:creationId xmlns:a16="http://schemas.microsoft.com/office/drawing/2014/main" xmlns="" id="{E3B5BD9E-32F2-4521-A8C3-BEC1BF119131}"/>
              </a:ext>
            </a:extLst>
          </p:cNvPr>
          <p:cNvSpPr txBox="1"/>
          <p:nvPr/>
        </p:nvSpPr>
        <p:spPr>
          <a:xfrm>
            <a:off x="9105715" y="4691401"/>
            <a:ext cx="439616" cy="400110"/>
          </a:xfrm>
          <a:prstGeom prst="rect">
            <a:avLst/>
          </a:prstGeom>
          <a:noFill/>
        </p:spPr>
        <p:txBody>
          <a:bodyPr wrap="square" rtlCol="0">
            <a:spAutoFit/>
          </a:bodyPr>
          <a:lstStyle/>
          <a:p>
            <a:r>
              <a:rPr lang="en-CA" sz="2000" dirty="0" err="1">
                <a:latin typeface="Times New Roman" panose="02020603050405020304" pitchFamily="18" charset="0"/>
                <a:cs typeface="Times New Roman" panose="02020603050405020304" pitchFamily="18" charset="0"/>
              </a:rPr>
              <a:t>x</a:t>
            </a:r>
            <a:r>
              <a:rPr lang="en-CA" sz="2000" baseline="-25000" dirty="0" err="1">
                <a:latin typeface="Times New Roman" panose="02020603050405020304" pitchFamily="18" charset="0"/>
                <a:cs typeface="Times New Roman" panose="02020603050405020304" pitchFamily="18" charset="0"/>
              </a:rPr>
              <a:t>t</a:t>
            </a:r>
            <a:endParaRPr lang="en-CA" sz="20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55BC47EB-9634-4BED-8D29-7C53C571EE45}"/>
              </a:ext>
            </a:extLst>
          </p:cNvPr>
          <p:cNvSpPr txBox="1"/>
          <p:nvPr/>
        </p:nvSpPr>
        <p:spPr>
          <a:xfrm>
            <a:off x="8704654" y="4700067"/>
            <a:ext cx="573931" cy="400110"/>
          </a:xfrm>
          <a:prstGeom prst="rect">
            <a:avLst/>
          </a:prstGeom>
          <a:noFill/>
        </p:spPr>
        <p:txBody>
          <a:bodyPr wrap="square" rtlCol="0">
            <a:spAutoFit/>
          </a:bodyPr>
          <a:lstStyle/>
          <a:p>
            <a:r>
              <a:rPr lang="en-CA" sz="2000" dirty="0" err="1">
                <a:latin typeface="Times New Roman" panose="02020603050405020304" pitchFamily="18" charset="0"/>
                <a:cs typeface="Times New Roman" panose="02020603050405020304" pitchFamily="18" charset="0"/>
              </a:rPr>
              <a:t>x</a:t>
            </a:r>
            <a:r>
              <a:rPr lang="en-CA" sz="2000" baseline="-25000" dirty="0" err="1">
                <a:latin typeface="Times New Roman" panose="02020603050405020304" pitchFamily="18" charset="0"/>
                <a:cs typeface="Times New Roman" panose="02020603050405020304" pitchFamily="18" charset="0"/>
              </a:rPr>
              <a:t>c,n</a:t>
            </a:r>
            <a:endParaRPr lang="en-CA" sz="20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87F8B0A8-E0B2-4E9E-91A1-576400F33899}"/>
              </a:ext>
            </a:extLst>
          </p:cNvPr>
          <p:cNvSpPr txBox="1"/>
          <p:nvPr/>
        </p:nvSpPr>
        <p:spPr>
          <a:xfrm>
            <a:off x="8951451" y="4991682"/>
            <a:ext cx="439616" cy="400110"/>
          </a:xfrm>
          <a:prstGeom prst="rect">
            <a:avLst/>
          </a:prstGeom>
          <a:noFill/>
        </p:spPr>
        <p:txBody>
          <a:bodyPr wrap="square" rtlCol="0">
            <a:spAutoFit/>
          </a:bodyPr>
          <a:lstStyle/>
          <a:p>
            <a:r>
              <a:rPr lang="en-CA" sz="2000" dirty="0" err="1">
                <a:latin typeface="Times New Roman" panose="02020603050405020304" pitchFamily="18" charset="0"/>
                <a:cs typeface="Times New Roman" panose="02020603050405020304" pitchFamily="18" charset="0"/>
              </a:rPr>
              <a:t>x</a:t>
            </a:r>
            <a:r>
              <a:rPr lang="en-CA" sz="2000" baseline="-25000" dirty="0" err="1">
                <a:latin typeface="Times New Roman" panose="02020603050405020304" pitchFamily="18" charset="0"/>
                <a:cs typeface="Times New Roman" panose="02020603050405020304" pitchFamily="18" charset="0"/>
              </a:rPr>
              <a:t>r</a:t>
            </a:r>
            <a:endParaRPr lang="en-CA" sz="20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B4053B21-0224-4A43-B0B7-45691EE12062}"/>
              </a:ext>
            </a:extLst>
          </p:cNvPr>
          <p:cNvSpPr txBox="1"/>
          <p:nvPr/>
        </p:nvSpPr>
        <p:spPr>
          <a:xfrm>
            <a:off x="10370621" y="4691401"/>
            <a:ext cx="439616" cy="400110"/>
          </a:xfrm>
          <a:prstGeom prst="rect">
            <a:avLst/>
          </a:prstGeom>
          <a:noFill/>
        </p:spPr>
        <p:txBody>
          <a:bodyPr wrap="square" rtlCol="0">
            <a:spAutoFit/>
          </a:bodyPr>
          <a:lstStyle/>
          <a:p>
            <a:r>
              <a:rPr lang="en-CA" sz="2000" dirty="0" err="1">
                <a:latin typeface="Times New Roman" panose="02020603050405020304" pitchFamily="18" charset="0"/>
                <a:cs typeface="Times New Roman" panose="02020603050405020304" pitchFamily="18" charset="0"/>
              </a:rPr>
              <a:t>x</a:t>
            </a:r>
            <a:r>
              <a:rPr lang="en-CA" sz="2000" baseline="-25000" dirty="0" err="1">
                <a:latin typeface="Times New Roman" panose="02020603050405020304" pitchFamily="18" charset="0"/>
                <a:cs typeface="Times New Roman" panose="02020603050405020304" pitchFamily="18" charset="0"/>
              </a:rPr>
              <a:t>t</a:t>
            </a:r>
            <a:endParaRPr lang="en-CA" sz="20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038B9008-6AFC-4F91-A6F2-37EB8DBE9C1E}"/>
              </a:ext>
            </a:extLst>
          </p:cNvPr>
          <p:cNvSpPr txBox="1"/>
          <p:nvPr/>
        </p:nvSpPr>
        <p:spPr>
          <a:xfrm>
            <a:off x="10667058" y="4691401"/>
            <a:ext cx="573931" cy="400110"/>
          </a:xfrm>
          <a:prstGeom prst="rect">
            <a:avLst/>
          </a:prstGeom>
          <a:noFill/>
        </p:spPr>
        <p:txBody>
          <a:bodyPr wrap="square" rtlCol="0">
            <a:spAutoFit/>
          </a:bodyPr>
          <a:lstStyle/>
          <a:p>
            <a:r>
              <a:rPr lang="en-CA" sz="2000" dirty="0" err="1">
                <a:latin typeface="Times New Roman" panose="02020603050405020304" pitchFamily="18" charset="0"/>
                <a:cs typeface="Times New Roman" panose="02020603050405020304" pitchFamily="18" charset="0"/>
              </a:rPr>
              <a:t>x</a:t>
            </a:r>
            <a:r>
              <a:rPr lang="en-CA" sz="2000" baseline="-25000" dirty="0" err="1">
                <a:latin typeface="Times New Roman" panose="02020603050405020304" pitchFamily="18" charset="0"/>
                <a:cs typeface="Times New Roman" panose="02020603050405020304" pitchFamily="18" charset="0"/>
              </a:rPr>
              <a:t>c,n</a:t>
            </a:r>
            <a:endParaRPr lang="en-CA" sz="20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FFDE349F-7A99-4C29-BD49-2164E1BC7A63}"/>
              </a:ext>
            </a:extLst>
          </p:cNvPr>
          <p:cNvSpPr txBox="1"/>
          <p:nvPr/>
        </p:nvSpPr>
        <p:spPr>
          <a:xfrm>
            <a:off x="10585997" y="4991682"/>
            <a:ext cx="439616" cy="400110"/>
          </a:xfrm>
          <a:prstGeom prst="rect">
            <a:avLst/>
          </a:prstGeom>
          <a:noFill/>
        </p:spPr>
        <p:txBody>
          <a:bodyPr wrap="square" rtlCol="0">
            <a:spAutoFit/>
          </a:bodyPr>
          <a:lstStyle/>
          <a:p>
            <a:r>
              <a:rPr lang="en-CA" sz="2000" dirty="0" err="1">
                <a:latin typeface="Times New Roman" panose="02020603050405020304" pitchFamily="18" charset="0"/>
                <a:cs typeface="Times New Roman" panose="02020603050405020304" pitchFamily="18" charset="0"/>
              </a:rPr>
              <a:t>x</a:t>
            </a:r>
            <a:r>
              <a:rPr lang="en-CA" sz="2000" baseline="-25000" dirty="0" err="1">
                <a:latin typeface="Times New Roman" panose="02020603050405020304" pitchFamily="18" charset="0"/>
                <a:cs typeface="Times New Roman" panose="02020603050405020304" pitchFamily="18" charset="0"/>
              </a:rPr>
              <a:t>r</a:t>
            </a:r>
            <a:endParaRPr lang="en-CA" sz="20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D4DF0DC3-4DF0-4C77-B370-A28BBCC7C666}"/>
              </a:ext>
            </a:extLst>
          </p:cNvPr>
          <p:cNvSpPr txBox="1"/>
          <p:nvPr/>
        </p:nvSpPr>
        <p:spPr>
          <a:xfrm>
            <a:off x="11248750" y="3907863"/>
            <a:ext cx="439616" cy="400110"/>
          </a:xfrm>
          <a:prstGeom prst="rect">
            <a:avLst/>
          </a:prstGeom>
          <a:noFill/>
        </p:spPr>
        <p:txBody>
          <a:bodyPr wrap="square" rtlCol="0">
            <a:spAutoFit/>
          </a:bodyPr>
          <a:lstStyle/>
          <a:p>
            <a:r>
              <a:rPr lang="en-CA" sz="2000" dirty="0" err="1">
                <a:latin typeface="Times New Roman" panose="02020603050405020304" pitchFamily="18" charset="0"/>
                <a:cs typeface="Times New Roman" panose="02020603050405020304" pitchFamily="18" charset="0"/>
              </a:rPr>
              <a:t>x</a:t>
            </a:r>
            <a:r>
              <a:rPr lang="en-CA" sz="2000" baseline="-25000" dirty="0" err="1">
                <a:latin typeface="Times New Roman" panose="02020603050405020304" pitchFamily="18" charset="0"/>
                <a:cs typeface="Times New Roman" panose="02020603050405020304" pitchFamily="18" charset="0"/>
              </a:rPr>
              <a:t>t</a:t>
            </a:r>
            <a:endParaRPr lang="en-CA" sz="20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xmlns="" id="{38C2282B-D077-4B26-B6E2-D7F78D72276B}"/>
              </a:ext>
            </a:extLst>
          </p:cNvPr>
          <p:cNvSpPr txBox="1"/>
          <p:nvPr/>
        </p:nvSpPr>
        <p:spPr>
          <a:xfrm>
            <a:off x="11240989" y="4253726"/>
            <a:ext cx="573931" cy="400110"/>
          </a:xfrm>
          <a:prstGeom prst="rect">
            <a:avLst/>
          </a:prstGeom>
          <a:noFill/>
        </p:spPr>
        <p:txBody>
          <a:bodyPr wrap="square" rtlCol="0">
            <a:spAutoFit/>
          </a:bodyPr>
          <a:lstStyle/>
          <a:p>
            <a:r>
              <a:rPr lang="en-CA" sz="2000" dirty="0" err="1">
                <a:latin typeface="Times New Roman" panose="02020603050405020304" pitchFamily="18" charset="0"/>
                <a:cs typeface="Times New Roman" panose="02020603050405020304" pitchFamily="18" charset="0"/>
              </a:rPr>
              <a:t>x</a:t>
            </a:r>
            <a:r>
              <a:rPr lang="en-CA" sz="2000" baseline="-25000" dirty="0" err="1">
                <a:latin typeface="Times New Roman" panose="02020603050405020304" pitchFamily="18" charset="0"/>
                <a:cs typeface="Times New Roman" panose="02020603050405020304" pitchFamily="18" charset="0"/>
              </a:rPr>
              <a:t>c,n</a:t>
            </a:r>
            <a:endParaRPr lang="en-CA" sz="20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xmlns="" id="{F990543B-CCA2-4937-BA38-B43D118C4762}"/>
              </a:ext>
            </a:extLst>
          </p:cNvPr>
          <p:cNvSpPr txBox="1"/>
          <p:nvPr/>
        </p:nvSpPr>
        <p:spPr>
          <a:xfrm>
            <a:off x="11639262" y="4036542"/>
            <a:ext cx="439616" cy="400110"/>
          </a:xfrm>
          <a:prstGeom prst="rect">
            <a:avLst/>
          </a:prstGeom>
          <a:noFill/>
        </p:spPr>
        <p:txBody>
          <a:bodyPr wrap="square" rtlCol="0">
            <a:spAutoFit/>
          </a:bodyPr>
          <a:lstStyle/>
          <a:p>
            <a:r>
              <a:rPr lang="en-CA" sz="2000" dirty="0" err="1">
                <a:latin typeface="Times New Roman" panose="02020603050405020304" pitchFamily="18" charset="0"/>
                <a:cs typeface="Times New Roman" panose="02020603050405020304" pitchFamily="18" charset="0"/>
              </a:rPr>
              <a:t>x</a:t>
            </a:r>
            <a:r>
              <a:rPr lang="en-CA" sz="2000" baseline="-25000" dirty="0" err="1">
                <a:latin typeface="Times New Roman" panose="02020603050405020304" pitchFamily="18" charset="0"/>
                <a:cs typeface="Times New Roman" panose="02020603050405020304" pitchFamily="18" charset="0"/>
              </a:rPr>
              <a:t>r</a:t>
            </a:r>
            <a:endParaRPr lang="en-CA" sz="20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xmlns="" id="{922A58FC-1A45-4042-8E97-028F921BF95E}"/>
              </a:ext>
            </a:extLst>
          </p:cNvPr>
          <p:cNvSpPr txBox="1"/>
          <p:nvPr/>
        </p:nvSpPr>
        <p:spPr>
          <a:xfrm>
            <a:off x="11269346" y="2598262"/>
            <a:ext cx="439616" cy="400110"/>
          </a:xfrm>
          <a:prstGeom prst="rect">
            <a:avLst/>
          </a:prstGeom>
          <a:noFill/>
        </p:spPr>
        <p:txBody>
          <a:bodyPr wrap="square" rtlCol="0">
            <a:spAutoFit/>
          </a:bodyPr>
          <a:lstStyle/>
          <a:p>
            <a:r>
              <a:rPr lang="en-CA" sz="2000" dirty="0" err="1">
                <a:latin typeface="Times New Roman" panose="02020603050405020304" pitchFamily="18" charset="0"/>
                <a:cs typeface="Times New Roman" panose="02020603050405020304" pitchFamily="18" charset="0"/>
              </a:rPr>
              <a:t>x</a:t>
            </a:r>
            <a:r>
              <a:rPr lang="en-CA" sz="2000" baseline="-25000" dirty="0" err="1">
                <a:latin typeface="Times New Roman" panose="02020603050405020304" pitchFamily="18" charset="0"/>
                <a:cs typeface="Times New Roman" panose="02020603050405020304" pitchFamily="18" charset="0"/>
              </a:rPr>
              <a:t>t</a:t>
            </a:r>
            <a:endParaRPr lang="en-CA" sz="20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xmlns="" id="{DA9D84AF-62E6-4208-BAA7-F351FCFB49D5}"/>
              </a:ext>
            </a:extLst>
          </p:cNvPr>
          <p:cNvSpPr txBox="1"/>
          <p:nvPr/>
        </p:nvSpPr>
        <p:spPr>
          <a:xfrm>
            <a:off x="11228899" y="2186627"/>
            <a:ext cx="573931" cy="400110"/>
          </a:xfrm>
          <a:prstGeom prst="rect">
            <a:avLst/>
          </a:prstGeom>
          <a:noFill/>
        </p:spPr>
        <p:txBody>
          <a:bodyPr wrap="square" rtlCol="0">
            <a:spAutoFit/>
          </a:bodyPr>
          <a:lstStyle/>
          <a:p>
            <a:r>
              <a:rPr lang="en-CA" sz="2000" dirty="0" err="1">
                <a:latin typeface="Times New Roman" panose="02020603050405020304" pitchFamily="18" charset="0"/>
                <a:cs typeface="Times New Roman" panose="02020603050405020304" pitchFamily="18" charset="0"/>
              </a:rPr>
              <a:t>x</a:t>
            </a:r>
            <a:r>
              <a:rPr lang="en-CA" sz="2000" baseline="-25000" dirty="0" err="1">
                <a:latin typeface="Times New Roman" panose="02020603050405020304" pitchFamily="18" charset="0"/>
                <a:cs typeface="Times New Roman" panose="02020603050405020304" pitchFamily="18" charset="0"/>
              </a:rPr>
              <a:t>c,n</a:t>
            </a:r>
            <a:endParaRPr lang="en-CA" sz="20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xmlns="" id="{60DC4BFE-59CF-4FD5-8FA6-D2021BC5B05B}"/>
              </a:ext>
            </a:extLst>
          </p:cNvPr>
          <p:cNvSpPr txBox="1"/>
          <p:nvPr/>
        </p:nvSpPr>
        <p:spPr>
          <a:xfrm>
            <a:off x="11616859" y="2354207"/>
            <a:ext cx="439616" cy="400110"/>
          </a:xfrm>
          <a:prstGeom prst="rect">
            <a:avLst/>
          </a:prstGeom>
          <a:noFill/>
        </p:spPr>
        <p:txBody>
          <a:bodyPr wrap="square" rtlCol="0">
            <a:spAutoFit/>
          </a:bodyPr>
          <a:lstStyle/>
          <a:p>
            <a:r>
              <a:rPr lang="en-CA" sz="2000" dirty="0" err="1">
                <a:latin typeface="Times New Roman" panose="02020603050405020304" pitchFamily="18" charset="0"/>
                <a:cs typeface="Times New Roman" panose="02020603050405020304" pitchFamily="18" charset="0"/>
              </a:rPr>
              <a:t>x</a:t>
            </a:r>
            <a:r>
              <a:rPr lang="en-CA" sz="2000" baseline="-25000" dirty="0" err="1">
                <a:latin typeface="Times New Roman" panose="02020603050405020304" pitchFamily="18" charset="0"/>
                <a:cs typeface="Times New Roman" panose="02020603050405020304" pitchFamily="18" charset="0"/>
              </a:rPr>
              <a:t>r</a:t>
            </a:r>
            <a:endParaRPr lang="en-CA" sz="2000" dirty="0">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xmlns="" id="{DA8022A6-8F19-4F3F-BFAA-7C1262BD587D}"/>
              </a:ext>
            </a:extLst>
          </p:cNvPr>
          <p:cNvSpPr/>
          <p:nvPr/>
        </p:nvSpPr>
        <p:spPr>
          <a:xfrm>
            <a:off x="7679193" y="3496918"/>
            <a:ext cx="210489" cy="26427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22" name="TextBox 21">
            <a:extLst>
              <a:ext uri="{FF2B5EF4-FFF2-40B4-BE49-F238E27FC236}">
                <a16:creationId xmlns:a16="http://schemas.microsoft.com/office/drawing/2014/main" xmlns="" id="{A014EA09-BF24-493E-A9DD-E56DB74641D9}"/>
              </a:ext>
            </a:extLst>
          </p:cNvPr>
          <p:cNvSpPr txBox="1"/>
          <p:nvPr/>
        </p:nvSpPr>
        <p:spPr>
          <a:xfrm>
            <a:off x="7934967" y="3351554"/>
            <a:ext cx="210489" cy="400110"/>
          </a:xfrm>
          <a:prstGeom prst="rect">
            <a:avLst/>
          </a:prstGeom>
          <a:noFill/>
        </p:spPr>
        <p:txBody>
          <a:bodyPr wrap="square" rtlCol="0">
            <a:spAutoFit/>
          </a:bodyPr>
          <a:lstStyle/>
          <a:p>
            <a:r>
              <a:rPr lang="en-CA" sz="2000" dirty="0">
                <a:latin typeface="Times New Roman" panose="02020603050405020304" pitchFamily="18" charset="0"/>
                <a:cs typeface="Times New Roman" panose="02020603050405020304" pitchFamily="18" charset="0"/>
              </a:rPr>
              <a:t>d</a:t>
            </a:r>
          </a:p>
        </p:txBody>
      </p:sp>
      <p:sp>
        <p:nvSpPr>
          <p:cNvPr id="23" name="TextBox 22">
            <a:extLst>
              <a:ext uri="{FF2B5EF4-FFF2-40B4-BE49-F238E27FC236}">
                <a16:creationId xmlns:a16="http://schemas.microsoft.com/office/drawing/2014/main" xmlns="" id="{34AC329E-2ADB-49C6-89E4-152AA5DC6D03}"/>
              </a:ext>
            </a:extLst>
          </p:cNvPr>
          <p:cNvSpPr txBox="1"/>
          <p:nvPr/>
        </p:nvSpPr>
        <p:spPr>
          <a:xfrm>
            <a:off x="8294109" y="3361083"/>
            <a:ext cx="386861" cy="400110"/>
          </a:xfrm>
          <a:prstGeom prst="rect">
            <a:avLst/>
          </a:prstGeom>
          <a:solidFill>
            <a:schemeClr val="bg1"/>
          </a:solidFill>
        </p:spPr>
        <p:txBody>
          <a:bodyPr wrap="square" rtlCol="0">
            <a:spAutoFit/>
          </a:bodyPr>
          <a:lstStyle/>
          <a:p>
            <a:r>
              <a:rPr lang="en-CA" sz="2000" dirty="0">
                <a:latin typeface="Times New Roman" panose="02020603050405020304" pitchFamily="18" charset="0"/>
                <a:cs typeface="Times New Roman" panose="02020603050405020304" pitchFamily="18" charset="0"/>
              </a:rPr>
              <a:t>d</a:t>
            </a:r>
            <a:r>
              <a:rPr lang="en-CA" sz="2000" baseline="-25000" dirty="0">
                <a:latin typeface="Times New Roman" panose="02020603050405020304" pitchFamily="18" charset="0"/>
                <a:cs typeface="Times New Roman" panose="02020603050405020304" pitchFamily="18" charset="0"/>
              </a:rPr>
              <a:t>f</a:t>
            </a:r>
            <a:endParaRPr lang="en-CA" sz="2000" dirty="0">
              <a:latin typeface="Times New Roman" panose="020206030504050203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xmlns="" id="{A9617AC1-4CA2-4D3A-A114-7F2843BFE3DA}"/>
              </a:ext>
            </a:extLst>
          </p:cNvPr>
          <p:cNvSpPr/>
          <p:nvPr/>
        </p:nvSpPr>
        <p:spPr>
          <a:xfrm>
            <a:off x="9750040" y="1718952"/>
            <a:ext cx="210489" cy="26427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25" name="Rectangle 24">
            <a:extLst>
              <a:ext uri="{FF2B5EF4-FFF2-40B4-BE49-F238E27FC236}">
                <a16:creationId xmlns:a16="http://schemas.microsoft.com/office/drawing/2014/main" xmlns="" id="{EC06023A-73AF-4CCF-91F6-A51D344DCC9A}"/>
              </a:ext>
            </a:extLst>
          </p:cNvPr>
          <p:cNvSpPr/>
          <p:nvPr/>
        </p:nvSpPr>
        <p:spPr>
          <a:xfrm>
            <a:off x="9726372" y="1952287"/>
            <a:ext cx="280292" cy="26427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26" name="TextBox 25">
            <a:extLst>
              <a:ext uri="{FF2B5EF4-FFF2-40B4-BE49-F238E27FC236}">
                <a16:creationId xmlns:a16="http://schemas.microsoft.com/office/drawing/2014/main" xmlns="" id="{D41CDF3E-4803-4097-A053-D843AFA49FA7}"/>
              </a:ext>
            </a:extLst>
          </p:cNvPr>
          <p:cNvSpPr txBox="1"/>
          <p:nvPr/>
        </p:nvSpPr>
        <p:spPr>
          <a:xfrm>
            <a:off x="9703503" y="1651034"/>
            <a:ext cx="210489" cy="400110"/>
          </a:xfrm>
          <a:prstGeom prst="rect">
            <a:avLst/>
          </a:prstGeom>
          <a:noFill/>
        </p:spPr>
        <p:txBody>
          <a:bodyPr wrap="square" rtlCol="0">
            <a:spAutoFit/>
          </a:bodyPr>
          <a:lstStyle/>
          <a:p>
            <a:r>
              <a:rPr lang="en-CA" sz="2000" dirty="0">
                <a:latin typeface="Times New Roman" panose="02020603050405020304" pitchFamily="18" charset="0"/>
                <a:cs typeface="Times New Roman" panose="02020603050405020304" pitchFamily="18" charset="0"/>
              </a:rPr>
              <a:t>b</a:t>
            </a:r>
          </a:p>
        </p:txBody>
      </p:sp>
      <p:sp>
        <p:nvSpPr>
          <p:cNvPr id="27" name="TextBox 26">
            <a:extLst>
              <a:ext uri="{FF2B5EF4-FFF2-40B4-BE49-F238E27FC236}">
                <a16:creationId xmlns:a16="http://schemas.microsoft.com/office/drawing/2014/main" xmlns="" id="{29189A80-6964-4148-BB39-28DB0ADD72DA}"/>
              </a:ext>
            </a:extLst>
          </p:cNvPr>
          <p:cNvSpPr txBox="1"/>
          <p:nvPr/>
        </p:nvSpPr>
        <p:spPr>
          <a:xfrm>
            <a:off x="9703503" y="1884369"/>
            <a:ext cx="515153" cy="400110"/>
          </a:xfrm>
          <a:prstGeom prst="rect">
            <a:avLst/>
          </a:prstGeom>
          <a:noFill/>
        </p:spPr>
        <p:txBody>
          <a:bodyPr wrap="square" rtlCol="0">
            <a:spAutoFit/>
          </a:bodyPr>
          <a:lstStyle/>
          <a:p>
            <a:r>
              <a:rPr lang="en-CA" sz="2000" dirty="0">
                <a:latin typeface="Times New Roman" panose="02020603050405020304" pitchFamily="18" charset="0"/>
                <a:cs typeface="Times New Roman" panose="02020603050405020304" pitchFamily="18" charset="0"/>
              </a:rPr>
              <a:t>b</a:t>
            </a:r>
            <a:r>
              <a:rPr lang="en-CA" sz="2000" baseline="-25000" dirty="0">
                <a:latin typeface="Times New Roman" panose="02020603050405020304" pitchFamily="18" charset="0"/>
                <a:cs typeface="Times New Roman" panose="02020603050405020304" pitchFamily="18" charset="0"/>
              </a:rPr>
              <a:t>f</a:t>
            </a:r>
            <a:endParaRPr lang="en-CA"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18970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3929DA2-D486-447A-BA0F-FED00889282D}"/>
              </a:ext>
            </a:extLst>
          </p:cNvPr>
          <p:cNvPicPr>
            <a:picLocks noChangeAspect="1"/>
          </p:cNvPicPr>
          <p:nvPr/>
        </p:nvPicPr>
        <p:blipFill>
          <a:blip r:embed="rId2"/>
          <a:stretch>
            <a:fillRect/>
          </a:stretch>
        </p:blipFill>
        <p:spPr>
          <a:xfrm>
            <a:off x="8066054" y="1893658"/>
            <a:ext cx="3605689" cy="3206519"/>
          </a:xfrm>
          <a:prstGeom prst="rect">
            <a:avLst/>
          </a:prstGeom>
        </p:spPr>
      </p:pic>
      <p:sp>
        <p:nvSpPr>
          <p:cNvPr id="3" name="Rectangle 2"/>
          <p:cNvSpPr/>
          <p:nvPr/>
        </p:nvSpPr>
        <p:spPr>
          <a:xfrm>
            <a:off x="481337" y="209157"/>
            <a:ext cx="11062720" cy="584775"/>
          </a:xfrm>
          <a:prstGeom prst="rect">
            <a:avLst/>
          </a:prstGeom>
        </p:spPr>
        <p:txBody>
          <a:bodyPr wrap="square">
            <a:spAutoFit/>
          </a:bodyPr>
          <a:lstStyle/>
          <a:p>
            <a:pPr lvl="0"/>
            <a:r>
              <a:rPr lang="en-CA" sz="3200" dirty="0">
                <a:solidFill>
                  <a:srgbClr val="002060"/>
                </a:solidFill>
                <a:latin typeface="Arial" panose="020B0604020202020204" pitchFamily="34" charset="0"/>
                <a:cs typeface="Arial" panose="020B0604020202020204" pitchFamily="34" charset="0"/>
              </a:rPr>
              <a:t>Example 5 – Solution </a:t>
            </a:r>
            <a:endParaRPr lang="en-US" sz="3200" dirty="0">
              <a:solidFill>
                <a:srgbClr val="002060"/>
              </a:solidFill>
              <a:latin typeface="Arial" panose="020B0604020202020204" pitchFamily="34" charset="0"/>
              <a:cs typeface="Arial" panose="020B0604020202020204" pitchFamily="34" charset="0"/>
            </a:endParaRPr>
          </a:p>
        </p:txBody>
      </p:sp>
      <p:sp>
        <p:nvSpPr>
          <p:cNvPr id="7" name="Slide Number Placeholder 3"/>
          <p:cNvSpPr>
            <a:spLocks noGrp="1"/>
          </p:cNvSpPr>
          <p:nvPr>
            <p:ph type="sldNum" sz="quarter" idx="12"/>
          </p:nvPr>
        </p:nvSpPr>
        <p:spPr>
          <a:xfrm>
            <a:off x="11468558" y="6216815"/>
            <a:ext cx="610320" cy="528064"/>
          </a:xfrm>
        </p:spPr>
        <p:txBody>
          <a:bodyPr/>
          <a:lstStyle/>
          <a:p>
            <a:fld id="{79AA0B8D-5002-4A0E-8DCD-D60B08B37DCE}" type="slidenum">
              <a:rPr lang="en-CA" sz="3200" smtClean="0">
                <a:solidFill>
                  <a:schemeClr val="tx1"/>
                </a:solidFill>
              </a:rPr>
              <a:t>29</a:t>
            </a:fld>
            <a:endParaRPr lang="en-CA" sz="3200" dirty="0">
              <a:solidFill>
                <a:schemeClr val="tx1"/>
              </a:solidFill>
            </a:endParaRPr>
          </a:p>
        </p:txBody>
      </p:sp>
      <p:sp>
        <p:nvSpPr>
          <p:cNvPr id="9" name="Rectangle 8"/>
          <p:cNvSpPr/>
          <p:nvPr/>
        </p:nvSpPr>
        <p:spPr>
          <a:xfrm>
            <a:off x="127005" y="1043732"/>
            <a:ext cx="7882183" cy="5170646"/>
          </a:xfrm>
          <a:prstGeom prst="rect">
            <a:avLst/>
          </a:prstGeom>
        </p:spPr>
        <p:txBody>
          <a:bodyPr wrap="square">
            <a:spAutoFit/>
          </a:bodyPr>
          <a:lstStyle/>
          <a:p>
            <a:pPr marL="457200" lvl="0" indent="-457200">
              <a:buFont typeface="Wingdings" panose="05000000000000000000" pitchFamily="2" charset="2"/>
              <a:buChar char="§"/>
              <a:defRPr/>
            </a:pPr>
            <a:r>
              <a:rPr lang="en-US" sz="2200" dirty="0">
                <a:latin typeface="Times New Roman" panose="02020603050405020304" pitchFamily="18" charset="0"/>
                <a:cs typeface="Times New Roman" panose="02020603050405020304" pitchFamily="18" charset="0"/>
              </a:rPr>
              <a:t>Total specified load = 130 + 150 = 280 </a:t>
            </a:r>
            <a:r>
              <a:rPr lang="en-US" sz="2200" dirty="0" err="1">
                <a:latin typeface="Times New Roman" panose="02020603050405020304" pitchFamily="18" charset="0"/>
                <a:cs typeface="Times New Roman" panose="02020603050405020304" pitchFamily="18" charset="0"/>
              </a:rPr>
              <a:t>kN</a:t>
            </a:r>
            <a:endParaRPr lang="en-US" sz="2200" dirty="0">
              <a:latin typeface="Times New Roman" panose="02020603050405020304" pitchFamily="18" charset="0"/>
              <a:cs typeface="Times New Roman" panose="02020603050405020304" pitchFamily="18" charset="0"/>
            </a:endParaRPr>
          </a:p>
          <a:p>
            <a:pPr lvl="0">
              <a:defRPr/>
            </a:pPr>
            <a:r>
              <a:rPr lang="en-US" sz="2200" u="sng" dirty="0">
                <a:latin typeface="Times New Roman" panose="02020603050405020304" pitchFamily="18" charset="0"/>
                <a:cs typeface="Times New Roman" panose="02020603050405020304" pitchFamily="18" charset="0"/>
              </a:rPr>
              <a:t>Calculating the reduced cross-section dimensions based on notional charring rate:</a:t>
            </a:r>
          </a:p>
          <a:p>
            <a:pPr marL="457200" lvl="0" indent="-457200">
              <a:buFont typeface="Wingdings" panose="05000000000000000000" pitchFamily="2" charset="2"/>
              <a:buChar char="§"/>
              <a:defRPr/>
            </a:pPr>
            <a:r>
              <a:rPr lang="en-US" sz="2200" dirty="0">
                <a:latin typeface="Times New Roman" panose="02020603050405020304" pitchFamily="18" charset="0"/>
                <a:cs typeface="Times New Roman" panose="02020603050405020304" pitchFamily="18" charset="0"/>
              </a:rPr>
              <a:t>Char depth after 45 minutes of standard fire exposure:</a:t>
            </a:r>
          </a:p>
          <a:p>
            <a:pPr marL="914400" lvl="1" indent="-457200">
              <a:buFont typeface="Wingdings" panose="05000000000000000000" pitchFamily="2" charset="2"/>
              <a:buChar char="§"/>
              <a:defRPr/>
            </a:pPr>
            <a:r>
              <a:rPr lang="en-US" sz="2200" dirty="0" err="1">
                <a:latin typeface="Times New Roman" panose="02020603050405020304" pitchFamily="18" charset="0"/>
                <a:cs typeface="Times New Roman" panose="02020603050405020304" pitchFamily="18" charset="0"/>
              </a:rPr>
              <a:t>x</a:t>
            </a:r>
            <a:r>
              <a:rPr lang="en-US" sz="2200" baseline="-25000" dirty="0" err="1">
                <a:latin typeface="Times New Roman" panose="02020603050405020304" pitchFamily="18" charset="0"/>
                <a:cs typeface="Times New Roman" panose="02020603050405020304" pitchFamily="18" charset="0"/>
              </a:rPr>
              <a:t>c,n</a:t>
            </a:r>
            <a:r>
              <a:rPr lang="en-US" sz="2200" dirty="0">
                <a:latin typeface="Times New Roman" panose="02020603050405020304" pitchFamily="18" charset="0"/>
                <a:cs typeface="Times New Roman" panose="02020603050405020304" pitchFamily="18" charset="0"/>
              </a:rPr>
              <a:t> = β</a:t>
            </a:r>
            <a:r>
              <a:rPr lang="en-US" sz="2200" baseline="-25000" dirty="0" err="1">
                <a:latin typeface="Times New Roman" panose="02020603050405020304" pitchFamily="18" charset="0"/>
                <a:cs typeface="Times New Roman" panose="02020603050405020304" pitchFamily="18" charset="0"/>
              </a:rPr>
              <a:t>n</a:t>
            </a:r>
            <a:r>
              <a:rPr lang="en-US" sz="2200" dirty="0" err="1">
                <a:latin typeface="Times New Roman" panose="02020603050405020304" pitchFamily="18" charset="0"/>
                <a:cs typeface="Times New Roman" panose="02020603050405020304" pitchFamily="18" charset="0"/>
              </a:rPr>
              <a:t>t</a:t>
            </a:r>
            <a:r>
              <a:rPr lang="en-US" sz="2200" dirty="0">
                <a:latin typeface="Times New Roman" panose="02020603050405020304" pitchFamily="18" charset="0"/>
                <a:cs typeface="Times New Roman" panose="02020603050405020304" pitchFamily="18" charset="0"/>
              </a:rPr>
              <a:t> = (0.8)(45) = 36 mm</a:t>
            </a:r>
          </a:p>
          <a:p>
            <a:pPr marL="457200" indent="-457200">
              <a:buFont typeface="Wingdings" panose="05000000000000000000" pitchFamily="2" charset="2"/>
              <a:buChar char="§"/>
              <a:defRPr/>
            </a:pPr>
            <a:r>
              <a:rPr lang="en-US" sz="2200" dirty="0">
                <a:latin typeface="Times New Roman" panose="02020603050405020304" pitchFamily="18" charset="0"/>
                <a:cs typeface="Times New Roman" panose="02020603050405020304" pitchFamily="18" charset="0"/>
              </a:rPr>
              <a:t>Zero strength zone depth: </a:t>
            </a:r>
            <a:r>
              <a:rPr lang="en-US" sz="2200" dirty="0" err="1">
                <a:latin typeface="Times New Roman" panose="02020603050405020304" pitchFamily="18" charset="0"/>
                <a:cs typeface="Times New Roman" panose="02020603050405020304" pitchFamily="18" charset="0"/>
              </a:rPr>
              <a:t>x</a:t>
            </a:r>
            <a:r>
              <a:rPr lang="en-US" sz="2200" baseline="-25000" dirty="0" err="1">
                <a:latin typeface="Times New Roman" panose="02020603050405020304" pitchFamily="18" charset="0"/>
                <a:cs typeface="Times New Roman" panose="02020603050405020304" pitchFamily="18" charset="0"/>
              </a:rPr>
              <a:t>t</a:t>
            </a:r>
            <a:r>
              <a:rPr lang="en-US" sz="2200" dirty="0">
                <a:latin typeface="Times New Roman" panose="02020603050405020304" pitchFamily="18" charset="0"/>
                <a:cs typeface="Times New Roman" panose="02020603050405020304" pitchFamily="18" charset="0"/>
              </a:rPr>
              <a:t> = 7 mm </a:t>
            </a:r>
          </a:p>
          <a:p>
            <a:pPr marL="457200" indent="-457200">
              <a:buFont typeface="Wingdings" panose="05000000000000000000" pitchFamily="2" charset="2"/>
              <a:buChar char="§"/>
              <a:defRPr/>
            </a:pPr>
            <a:r>
              <a:rPr lang="en-US" sz="2200" dirty="0">
                <a:latin typeface="Times New Roman" panose="02020603050405020304" pitchFamily="18" charset="0"/>
                <a:cs typeface="Times New Roman" panose="02020603050405020304" pitchFamily="18" charset="0"/>
              </a:rPr>
              <a:t>Therefore, the resulting loss of cross-section on each side of exposure:</a:t>
            </a:r>
          </a:p>
          <a:p>
            <a:pPr marL="914400" lvl="1" indent="-457200">
              <a:buFont typeface="Wingdings" panose="05000000000000000000" pitchFamily="2" charset="2"/>
              <a:buChar char="§"/>
              <a:defRPr/>
            </a:pPr>
            <a:r>
              <a:rPr lang="en-US" sz="2200" dirty="0" err="1">
                <a:latin typeface="Times New Roman" panose="02020603050405020304" pitchFamily="18" charset="0"/>
                <a:cs typeface="Times New Roman" panose="02020603050405020304" pitchFamily="18" charset="0"/>
              </a:rPr>
              <a:t>x</a:t>
            </a:r>
            <a:r>
              <a:rPr lang="en-US" sz="2200" baseline="-25000" dirty="0" err="1">
                <a:latin typeface="Times New Roman" panose="02020603050405020304" pitchFamily="18" charset="0"/>
                <a:cs typeface="Times New Roman" panose="02020603050405020304" pitchFamily="18" charset="0"/>
              </a:rPr>
              <a:t>r</a:t>
            </a:r>
            <a:r>
              <a:rPr lang="en-US" sz="2200" dirty="0">
                <a:latin typeface="Times New Roman" panose="02020603050405020304" pitchFamily="18" charset="0"/>
                <a:cs typeface="Times New Roman" panose="02020603050405020304" pitchFamily="18" charset="0"/>
              </a:rPr>
              <a:t> = 36 + 7 = 43 mm</a:t>
            </a:r>
          </a:p>
          <a:p>
            <a:pPr marL="457200" indent="-457200">
              <a:buFont typeface="Wingdings" panose="05000000000000000000" pitchFamily="2" charset="2"/>
              <a:buChar char="§"/>
              <a:defRPr/>
            </a:pPr>
            <a:r>
              <a:rPr lang="en-US" sz="2200" dirty="0">
                <a:latin typeface="Times New Roman" panose="02020603050405020304" pitchFamily="18" charset="0"/>
                <a:cs typeface="Times New Roman" panose="02020603050405020304" pitchFamily="18" charset="0"/>
              </a:rPr>
              <a:t>Based on the 4-sided fire exposure for the column, the resulting dimensions for the width (b</a:t>
            </a:r>
            <a:r>
              <a:rPr lang="en-US" sz="2200" baseline="-25000" dirty="0">
                <a:latin typeface="Times New Roman" panose="02020603050405020304" pitchFamily="18" charset="0"/>
                <a:cs typeface="Times New Roman" panose="02020603050405020304" pitchFamily="18" charset="0"/>
              </a:rPr>
              <a:t>f</a:t>
            </a:r>
            <a:r>
              <a:rPr lang="en-US" sz="2200" dirty="0">
                <a:latin typeface="Times New Roman" panose="02020603050405020304" pitchFamily="18" charset="0"/>
                <a:cs typeface="Times New Roman" panose="02020603050405020304" pitchFamily="18" charset="0"/>
              </a:rPr>
              <a:t>) and depth (d</a:t>
            </a:r>
            <a:r>
              <a:rPr lang="en-US" sz="2200" baseline="-25000" dirty="0">
                <a:latin typeface="Times New Roman" panose="02020603050405020304" pitchFamily="18" charset="0"/>
                <a:cs typeface="Times New Roman" panose="02020603050405020304" pitchFamily="18" charset="0"/>
              </a:rPr>
              <a:t>f</a:t>
            </a:r>
            <a:r>
              <a:rPr lang="en-US" sz="2200" dirty="0">
                <a:latin typeface="Times New Roman" panose="02020603050405020304" pitchFamily="18" charset="0"/>
                <a:cs typeface="Times New Roman" panose="02020603050405020304" pitchFamily="18" charset="0"/>
              </a:rPr>
              <a:t>) after exposure are:</a:t>
            </a:r>
          </a:p>
          <a:p>
            <a:pPr marL="914400" lvl="1" indent="-457200">
              <a:buFont typeface="Wingdings" panose="05000000000000000000" pitchFamily="2" charset="2"/>
              <a:buChar char="§"/>
              <a:defRPr/>
            </a:pPr>
            <a:r>
              <a:rPr lang="en-US" sz="2200" dirty="0">
                <a:latin typeface="Times New Roman" panose="02020603050405020304" pitchFamily="18" charset="0"/>
                <a:cs typeface="Times New Roman" panose="02020603050405020304" pitchFamily="18" charset="0"/>
              </a:rPr>
              <a:t>b</a:t>
            </a:r>
            <a:r>
              <a:rPr lang="en-US" sz="2200" baseline="-25000" dirty="0">
                <a:latin typeface="Times New Roman" panose="02020603050405020304" pitchFamily="18" charset="0"/>
                <a:cs typeface="Times New Roman" panose="02020603050405020304" pitchFamily="18" charset="0"/>
              </a:rPr>
              <a:t>f</a:t>
            </a:r>
            <a:r>
              <a:rPr lang="en-US" sz="2200" dirty="0">
                <a:latin typeface="Times New Roman" panose="02020603050405020304" pitchFamily="18" charset="0"/>
                <a:cs typeface="Times New Roman" panose="02020603050405020304" pitchFamily="18" charset="0"/>
              </a:rPr>
              <a:t> = b – [(</a:t>
            </a:r>
            <a:r>
              <a:rPr lang="en-US" sz="2200" dirty="0" err="1">
                <a:latin typeface="Times New Roman" panose="02020603050405020304" pitchFamily="18" charset="0"/>
                <a:cs typeface="Times New Roman" panose="02020603050405020304" pitchFamily="18" charset="0"/>
              </a:rPr>
              <a:t>x</a:t>
            </a:r>
            <a:r>
              <a:rPr lang="en-US" sz="2200" baseline="-25000" dirty="0" err="1">
                <a:latin typeface="Times New Roman" panose="02020603050405020304" pitchFamily="18" charset="0"/>
                <a:cs typeface="Times New Roman" panose="02020603050405020304" pitchFamily="18" charset="0"/>
              </a:rPr>
              <a:t>f</a:t>
            </a:r>
            <a:r>
              <a:rPr lang="en-US" sz="2200" dirty="0">
                <a:latin typeface="Times New Roman" panose="02020603050405020304" pitchFamily="18" charset="0"/>
                <a:cs typeface="Times New Roman" panose="02020603050405020304" pitchFamily="18" charset="0"/>
              </a:rPr>
              <a:t>)(number of sides exposed)] = 241 – [(43)(2)] = 155 mm</a:t>
            </a:r>
          </a:p>
          <a:p>
            <a:pPr marL="914400" lvl="1" indent="-457200">
              <a:buFont typeface="Wingdings" panose="05000000000000000000" pitchFamily="2" charset="2"/>
              <a:buChar char="§"/>
              <a:defRPr/>
            </a:pPr>
            <a:r>
              <a:rPr lang="en-US" sz="2200" dirty="0">
                <a:latin typeface="Times New Roman" panose="02020603050405020304" pitchFamily="18" charset="0"/>
                <a:cs typeface="Times New Roman" panose="02020603050405020304" pitchFamily="18" charset="0"/>
              </a:rPr>
              <a:t>d</a:t>
            </a:r>
            <a:r>
              <a:rPr lang="en-US" sz="2200" baseline="-25000" dirty="0">
                <a:latin typeface="Times New Roman" panose="02020603050405020304" pitchFamily="18" charset="0"/>
                <a:cs typeface="Times New Roman" panose="02020603050405020304" pitchFamily="18" charset="0"/>
              </a:rPr>
              <a:t>f</a:t>
            </a:r>
            <a:r>
              <a:rPr lang="en-US" sz="2200" dirty="0">
                <a:latin typeface="Times New Roman" panose="02020603050405020304" pitchFamily="18" charset="0"/>
                <a:cs typeface="Times New Roman" panose="02020603050405020304" pitchFamily="18" charset="0"/>
              </a:rPr>
              <a:t> = d – [(</a:t>
            </a:r>
            <a:r>
              <a:rPr lang="en-US" sz="2200" dirty="0" err="1">
                <a:latin typeface="Times New Roman" panose="02020603050405020304" pitchFamily="18" charset="0"/>
                <a:cs typeface="Times New Roman" panose="02020603050405020304" pitchFamily="18" charset="0"/>
              </a:rPr>
              <a:t>x</a:t>
            </a:r>
            <a:r>
              <a:rPr lang="en-US" sz="2200" baseline="-25000" dirty="0" err="1">
                <a:latin typeface="Times New Roman" panose="02020603050405020304" pitchFamily="18" charset="0"/>
                <a:cs typeface="Times New Roman" panose="02020603050405020304" pitchFamily="18" charset="0"/>
              </a:rPr>
              <a:t>f</a:t>
            </a:r>
            <a:r>
              <a:rPr lang="en-US" sz="2200" dirty="0">
                <a:latin typeface="Times New Roman" panose="02020603050405020304" pitchFamily="18" charset="0"/>
                <a:cs typeface="Times New Roman" panose="02020603050405020304" pitchFamily="18" charset="0"/>
              </a:rPr>
              <a:t>)(number of sides exposed)] = 241 – [(43)(2)] = 155 mm</a:t>
            </a:r>
          </a:p>
        </p:txBody>
      </p:sp>
      <p:sp>
        <p:nvSpPr>
          <p:cNvPr id="6" name="TextBox 5">
            <a:extLst>
              <a:ext uri="{FF2B5EF4-FFF2-40B4-BE49-F238E27FC236}">
                <a16:creationId xmlns:a16="http://schemas.microsoft.com/office/drawing/2014/main" xmlns="" id="{E3B5BD9E-32F2-4521-A8C3-BEC1BF119131}"/>
              </a:ext>
            </a:extLst>
          </p:cNvPr>
          <p:cNvSpPr txBox="1"/>
          <p:nvPr/>
        </p:nvSpPr>
        <p:spPr>
          <a:xfrm>
            <a:off x="9105715" y="4691401"/>
            <a:ext cx="439616" cy="400110"/>
          </a:xfrm>
          <a:prstGeom prst="rect">
            <a:avLst/>
          </a:prstGeom>
          <a:noFill/>
        </p:spPr>
        <p:txBody>
          <a:bodyPr wrap="square" rtlCol="0">
            <a:spAutoFit/>
          </a:bodyPr>
          <a:lstStyle/>
          <a:p>
            <a:r>
              <a:rPr lang="en-CA" sz="2000" dirty="0" err="1">
                <a:latin typeface="Times New Roman" panose="02020603050405020304" pitchFamily="18" charset="0"/>
                <a:cs typeface="Times New Roman" panose="02020603050405020304" pitchFamily="18" charset="0"/>
              </a:rPr>
              <a:t>x</a:t>
            </a:r>
            <a:r>
              <a:rPr lang="en-CA" sz="2000" baseline="-25000" dirty="0" err="1">
                <a:latin typeface="Times New Roman" panose="02020603050405020304" pitchFamily="18" charset="0"/>
                <a:cs typeface="Times New Roman" panose="02020603050405020304" pitchFamily="18" charset="0"/>
              </a:rPr>
              <a:t>t</a:t>
            </a:r>
            <a:endParaRPr lang="en-CA" sz="20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55BC47EB-9634-4BED-8D29-7C53C571EE45}"/>
              </a:ext>
            </a:extLst>
          </p:cNvPr>
          <p:cNvSpPr txBox="1"/>
          <p:nvPr/>
        </p:nvSpPr>
        <p:spPr>
          <a:xfrm>
            <a:off x="8704654" y="4700067"/>
            <a:ext cx="573931" cy="400110"/>
          </a:xfrm>
          <a:prstGeom prst="rect">
            <a:avLst/>
          </a:prstGeom>
          <a:noFill/>
        </p:spPr>
        <p:txBody>
          <a:bodyPr wrap="square" rtlCol="0">
            <a:spAutoFit/>
          </a:bodyPr>
          <a:lstStyle/>
          <a:p>
            <a:r>
              <a:rPr lang="en-CA" sz="2000" dirty="0" err="1">
                <a:latin typeface="Times New Roman" panose="02020603050405020304" pitchFamily="18" charset="0"/>
                <a:cs typeface="Times New Roman" panose="02020603050405020304" pitchFamily="18" charset="0"/>
              </a:rPr>
              <a:t>x</a:t>
            </a:r>
            <a:r>
              <a:rPr lang="en-CA" sz="2000" baseline="-25000" dirty="0" err="1">
                <a:latin typeface="Times New Roman" panose="02020603050405020304" pitchFamily="18" charset="0"/>
                <a:cs typeface="Times New Roman" panose="02020603050405020304" pitchFamily="18" charset="0"/>
              </a:rPr>
              <a:t>c,n</a:t>
            </a:r>
            <a:endParaRPr lang="en-CA" sz="20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87F8B0A8-E0B2-4E9E-91A1-576400F33899}"/>
              </a:ext>
            </a:extLst>
          </p:cNvPr>
          <p:cNvSpPr txBox="1"/>
          <p:nvPr/>
        </p:nvSpPr>
        <p:spPr>
          <a:xfrm>
            <a:off x="8951451" y="4991682"/>
            <a:ext cx="439616" cy="400110"/>
          </a:xfrm>
          <a:prstGeom prst="rect">
            <a:avLst/>
          </a:prstGeom>
          <a:noFill/>
        </p:spPr>
        <p:txBody>
          <a:bodyPr wrap="square" rtlCol="0">
            <a:spAutoFit/>
          </a:bodyPr>
          <a:lstStyle/>
          <a:p>
            <a:r>
              <a:rPr lang="en-CA" sz="2000" dirty="0" err="1">
                <a:latin typeface="Times New Roman" panose="02020603050405020304" pitchFamily="18" charset="0"/>
                <a:cs typeface="Times New Roman" panose="02020603050405020304" pitchFamily="18" charset="0"/>
              </a:rPr>
              <a:t>x</a:t>
            </a:r>
            <a:r>
              <a:rPr lang="en-CA" sz="2000" baseline="-25000" dirty="0" err="1">
                <a:latin typeface="Times New Roman" panose="02020603050405020304" pitchFamily="18" charset="0"/>
                <a:cs typeface="Times New Roman" panose="02020603050405020304" pitchFamily="18" charset="0"/>
              </a:rPr>
              <a:t>r</a:t>
            </a:r>
            <a:endParaRPr lang="en-CA" sz="20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B4053B21-0224-4A43-B0B7-45691EE12062}"/>
              </a:ext>
            </a:extLst>
          </p:cNvPr>
          <p:cNvSpPr txBox="1"/>
          <p:nvPr/>
        </p:nvSpPr>
        <p:spPr>
          <a:xfrm>
            <a:off x="10370621" y="4691401"/>
            <a:ext cx="439616" cy="400110"/>
          </a:xfrm>
          <a:prstGeom prst="rect">
            <a:avLst/>
          </a:prstGeom>
          <a:noFill/>
        </p:spPr>
        <p:txBody>
          <a:bodyPr wrap="square" rtlCol="0">
            <a:spAutoFit/>
          </a:bodyPr>
          <a:lstStyle/>
          <a:p>
            <a:r>
              <a:rPr lang="en-CA" sz="2000" dirty="0" err="1">
                <a:latin typeface="Times New Roman" panose="02020603050405020304" pitchFamily="18" charset="0"/>
                <a:cs typeface="Times New Roman" panose="02020603050405020304" pitchFamily="18" charset="0"/>
              </a:rPr>
              <a:t>x</a:t>
            </a:r>
            <a:r>
              <a:rPr lang="en-CA" sz="2000" baseline="-25000" dirty="0" err="1">
                <a:latin typeface="Times New Roman" panose="02020603050405020304" pitchFamily="18" charset="0"/>
                <a:cs typeface="Times New Roman" panose="02020603050405020304" pitchFamily="18" charset="0"/>
              </a:rPr>
              <a:t>t</a:t>
            </a:r>
            <a:endParaRPr lang="en-CA" sz="20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038B9008-6AFC-4F91-A6F2-37EB8DBE9C1E}"/>
              </a:ext>
            </a:extLst>
          </p:cNvPr>
          <p:cNvSpPr txBox="1"/>
          <p:nvPr/>
        </p:nvSpPr>
        <p:spPr>
          <a:xfrm>
            <a:off x="10667058" y="4691401"/>
            <a:ext cx="573931" cy="400110"/>
          </a:xfrm>
          <a:prstGeom prst="rect">
            <a:avLst/>
          </a:prstGeom>
          <a:noFill/>
        </p:spPr>
        <p:txBody>
          <a:bodyPr wrap="square" rtlCol="0">
            <a:spAutoFit/>
          </a:bodyPr>
          <a:lstStyle/>
          <a:p>
            <a:r>
              <a:rPr lang="en-CA" sz="2000" dirty="0" err="1">
                <a:latin typeface="Times New Roman" panose="02020603050405020304" pitchFamily="18" charset="0"/>
                <a:cs typeface="Times New Roman" panose="02020603050405020304" pitchFamily="18" charset="0"/>
              </a:rPr>
              <a:t>x</a:t>
            </a:r>
            <a:r>
              <a:rPr lang="en-CA" sz="2000" baseline="-25000" dirty="0" err="1">
                <a:latin typeface="Times New Roman" panose="02020603050405020304" pitchFamily="18" charset="0"/>
                <a:cs typeface="Times New Roman" panose="02020603050405020304" pitchFamily="18" charset="0"/>
              </a:rPr>
              <a:t>c,n</a:t>
            </a:r>
            <a:endParaRPr lang="en-CA" sz="20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FFDE349F-7A99-4C29-BD49-2164E1BC7A63}"/>
              </a:ext>
            </a:extLst>
          </p:cNvPr>
          <p:cNvSpPr txBox="1"/>
          <p:nvPr/>
        </p:nvSpPr>
        <p:spPr>
          <a:xfrm>
            <a:off x="10585997" y="4991682"/>
            <a:ext cx="439616" cy="400110"/>
          </a:xfrm>
          <a:prstGeom prst="rect">
            <a:avLst/>
          </a:prstGeom>
          <a:noFill/>
        </p:spPr>
        <p:txBody>
          <a:bodyPr wrap="square" rtlCol="0">
            <a:spAutoFit/>
          </a:bodyPr>
          <a:lstStyle/>
          <a:p>
            <a:r>
              <a:rPr lang="en-CA" sz="2000" dirty="0" err="1">
                <a:latin typeface="Times New Roman" panose="02020603050405020304" pitchFamily="18" charset="0"/>
                <a:cs typeface="Times New Roman" panose="02020603050405020304" pitchFamily="18" charset="0"/>
              </a:rPr>
              <a:t>x</a:t>
            </a:r>
            <a:r>
              <a:rPr lang="en-CA" sz="2000" baseline="-25000" dirty="0" err="1">
                <a:latin typeface="Times New Roman" panose="02020603050405020304" pitchFamily="18" charset="0"/>
                <a:cs typeface="Times New Roman" panose="02020603050405020304" pitchFamily="18" charset="0"/>
              </a:rPr>
              <a:t>r</a:t>
            </a:r>
            <a:endParaRPr lang="en-CA" sz="20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D4DF0DC3-4DF0-4C77-B370-A28BBCC7C666}"/>
              </a:ext>
            </a:extLst>
          </p:cNvPr>
          <p:cNvSpPr txBox="1"/>
          <p:nvPr/>
        </p:nvSpPr>
        <p:spPr>
          <a:xfrm>
            <a:off x="11248750" y="3907863"/>
            <a:ext cx="439616" cy="400110"/>
          </a:xfrm>
          <a:prstGeom prst="rect">
            <a:avLst/>
          </a:prstGeom>
          <a:noFill/>
        </p:spPr>
        <p:txBody>
          <a:bodyPr wrap="square" rtlCol="0">
            <a:spAutoFit/>
          </a:bodyPr>
          <a:lstStyle/>
          <a:p>
            <a:r>
              <a:rPr lang="en-CA" sz="2000" dirty="0" err="1">
                <a:latin typeface="Times New Roman" panose="02020603050405020304" pitchFamily="18" charset="0"/>
                <a:cs typeface="Times New Roman" panose="02020603050405020304" pitchFamily="18" charset="0"/>
              </a:rPr>
              <a:t>x</a:t>
            </a:r>
            <a:r>
              <a:rPr lang="en-CA" sz="2000" baseline="-25000" dirty="0" err="1">
                <a:latin typeface="Times New Roman" panose="02020603050405020304" pitchFamily="18" charset="0"/>
                <a:cs typeface="Times New Roman" panose="02020603050405020304" pitchFamily="18" charset="0"/>
              </a:rPr>
              <a:t>t</a:t>
            </a:r>
            <a:endParaRPr lang="en-CA" sz="20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38C2282B-D077-4B26-B6E2-D7F78D72276B}"/>
              </a:ext>
            </a:extLst>
          </p:cNvPr>
          <p:cNvSpPr txBox="1"/>
          <p:nvPr/>
        </p:nvSpPr>
        <p:spPr>
          <a:xfrm>
            <a:off x="11240989" y="4253726"/>
            <a:ext cx="573931" cy="400110"/>
          </a:xfrm>
          <a:prstGeom prst="rect">
            <a:avLst/>
          </a:prstGeom>
          <a:noFill/>
        </p:spPr>
        <p:txBody>
          <a:bodyPr wrap="square" rtlCol="0">
            <a:spAutoFit/>
          </a:bodyPr>
          <a:lstStyle/>
          <a:p>
            <a:r>
              <a:rPr lang="en-CA" sz="2000" dirty="0" err="1">
                <a:latin typeface="Times New Roman" panose="02020603050405020304" pitchFamily="18" charset="0"/>
                <a:cs typeface="Times New Roman" panose="02020603050405020304" pitchFamily="18" charset="0"/>
              </a:rPr>
              <a:t>x</a:t>
            </a:r>
            <a:r>
              <a:rPr lang="en-CA" sz="2000" baseline="-25000" dirty="0" err="1">
                <a:latin typeface="Times New Roman" panose="02020603050405020304" pitchFamily="18" charset="0"/>
                <a:cs typeface="Times New Roman" panose="02020603050405020304" pitchFamily="18" charset="0"/>
              </a:rPr>
              <a:t>c,n</a:t>
            </a:r>
            <a:endParaRPr lang="en-CA" sz="20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xmlns="" id="{F990543B-CCA2-4937-BA38-B43D118C4762}"/>
              </a:ext>
            </a:extLst>
          </p:cNvPr>
          <p:cNvSpPr txBox="1"/>
          <p:nvPr/>
        </p:nvSpPr>
        <p:spPr>
          <a:xfrm>
            <a:off x="11639262" y="4036542"/>
            <a:ext cx="439616" cy="400110"/>
          </a:xfrm>
          <a:prstGeom prst="rect">
            <a:avLst/>
          </a:prstGeom>
          <a:noFill/>
        </p:spPr>
        <p:txBody>
          <a:bodyPr wrap="square" rtlCol="0">
            <a:spAutoFit/>
          </a:bodyPr>
          <a:lstStyle/>
          <a:p>
            <a:r>
              <a:rPr lang="en-CA" sz="2000" dirty="0" err="1">
                <a:latin typeface="Times New Roman" panose="02020603050405020304" pitchFamily="18" charset="0"/>
                <a:cs typeface="Times New Roman" panose="02020603050405020304" pitchFamily="18" charset="0"/>
              </a:rPr>
              <a:t>x</a:t>
            </a:r>
            <a:r>
              <a:rPr lang="en-CA" sz="2000" baseline="-25000" dirty="0" err="1">
                <a:latin typeface="Times New Roman" panose="02020603050405020304" pitchFamily="18" charset="0"/>
                <a:cs typeface="Times New Roman" panose="02020603050405020304" pitchFamily="18" charset="0"/>
              </a:rPr>
              <a:t>r</a:t>
            </a:r>
            <a:endParaRPr lang="en-CA" sz="20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xmlns="" id="{922A58FC-1A45-4042-8E97-028F921BF95E}"/>
              </a:ext>
            </a:extLst>
          </p:cNvPr>
          <p:cNvSpPr txBox="1"/>
          <p:nvPr/>
        </p:nvSpPr>
        <p:spPr>
          <a:xfrm>
            <a:off x="11269346" y="2598262"/>
            <a:ext cx="439616" cy="400110"/>
          </a:xfrm>
          <a:prstGeom prst="rect">
            <a:avLst/>
          </a:prstGeom>
          <a:noFill/>
        </p:spPr>
        <p:txBody>
          <a:bodyPr wrap="square" rtlCol="0">
            <a:spAutoFit/>
          </a:bodyPr>
          <a:lstStyle/>
          <a:p>
            <a:r>
              <a:rPr lang="en-CA" sz="2000" dirty="0" err="1">
                <a:latin typeface="Times New Roman" panose="02020603050405020304" pitchFamily="18" charset="0"/>
                <a:cs typeface="Times New Roman" panose="02020603050405020304" pitchFamily="18" charset="0"/>
              </a:rPr>
              <a:t>x</a:t>
            </a:r>
            <a:r>
              <a:rPr lang="en-CA" sz="2000" baseline="-25000" dirty="0" err="1">
                <a:latin typeface="Times New Roman" panose="02020603050405020304" pitchFamily="18" charset="0"/>
                <a:cs typeface="Times New Roman" panose="02020603050405020304" pitchFamily="18" charset="0"/>
              </a:rPr>
              <a:t>t</a:t>
            </a:r>
            <a:endParaRPr lang="en-CA" sz="20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xmlns="" id="{DA9D84AF-62E6-4208-BAA7-F351FCFB49D5}"/>
              </a:ext>
            </a:extLst>
          </p:cNvPr>
          <p:cNvSpPr txBox="1"/>
          <p:nvPr/>
        </p:nvSpPr>
        <p:spPr>
          <a:xfrm>
            <a:off x="11228899" y="2186627"/>
            <a:ext cx="573931" cy="400110"/>
          </a:xfrm>
          <a:prstGeom prst="rect">
            <a:avLst/>
          </a:prstGeom>
          <a:noFill/>
        </p:spPr>
        <p:txBody>
          <a:bodyPr wrap="square" rtlCol="0">
            <a:spAutoFit/>
          </a:bodyPr>
          <a:lstStyle/>
          <a:p>
            <a:r>
              <a:rPr lang="en-CA" sz="2000" dirty="0" err="1">
                <a:latin typeface="Times New Roman" panose="02020603050405020304" pitchFamily="18" charset="0"/>
                <a:cs typeface="Times New Roman" panose="02020603050405020304" pitchFamily="18" charset="0"/>
              </a:rPr>
              <a:t>x</a:t>
            </a:r>
            <a:r>
              <a:rPr lang="en-CA" sz="2000" baseline="-25000" dirty="0" err="1">
                <a:latin typeface="Times New Roman" panose="02020603050405020304" pitchFamily="18" charset="0"/>
                <a:cs typeface="Times New Roman" panose="02020603050405020304" pitchFamily="18" charset="0"/>
              </a:rPr>
              <a:t>c,n</a:t>
            </a:r>
            <a:endParaRPr lang="en-CA" sz="20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xmlns="" id="{60DC4BFE-59CF-4FD5-8FA6-D2021BC5B05B}"/>
              </a:ext>
            </a:extLst>
          </p:cNvPr>
          <p:cNvSpPr txBox="1"/>
          <p:nvPr/>
        </p:nvSpPr>
        <p:spPr>
          <a:xfrm>
            <a:off x="11616859" y="2354207"/>
            <a:ext cx="439616" cy="400110"/>
          </a:xfrm>
          <a:prstGeom prst="rect">
            <a:avLst/>
          </a:prstGeom>
          <a:noFill/>
        </p:spPr>
        <p:txBody>
          <a:bodyPr wrap="square" rtlCol="0">
            <a:spAutoFit/>
          </a:bodyPr>
          <a:lstStyle/>
          <a:p>
            <a:r>
              <a:rPr lang="en-CA" sz="2000" dirty="0" err="1">
                <a:latin typeface="Times New Roman" panose="02020603050405020304" pitchFamily="18" charset="0"/>
                <a:cs typeface="Times New Roman" panose="02020603050405020304" pitchFamily="18" charset="0"/>
              </a:rPr>
              <a:t>x</a:t>
            </a:r>
            <a:r>
              <a:rPr lang="en-CA" sz="2000" baseline="-25000" dirty="0" err="1">
                <a:latin typeface="Times New Roman" panose="02020603050405020304" pitchFamily="18" charset="0"/>
                <a:cs typeface="Times New Roman" panose="02020603050405020304" pitchFamily="18" charset="0"/>
              </a:rPr>
              <a:t>r</a:t>
            </a:r>
            <a:endParaRPr lang="en-CA" sz="2000" dirty="0">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xmlns="" id="{59C74241-E5BD-4C91-A42C-30479E03F685}"/>
              </a:ext>
            </a:extLst>
          </p:cNvPr>
          <p:cNvSpPr/>
          <p:nvPr/>
        </p:nvSpPr>
        <p:spPr>
          <a:xfrm>
            <a:off x="7257707" y="3496918"/>
            <a:ext cx="210489" cy="26427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21" name="Rectangle 20">
            <a:extLst>
              <a:ext uri="{FF2B5EF4-FFF2-40B4-BE49-F238E27FC236}">
                <a16:creationId xmlns:a16="http://schemas.microsoft.com/office/drawing/2014/main" xmlns="" id="{DA8022A6-8F19-4F3F-BFAA-7C1262BD587D}"/>
              </a:ext>
            </a:extLst>
          </p:cNvPr>
          <p:cNvSpPr/>
          <p:nvPr/>
        </p:nvSpPr>
        <p:spPr>
          <a:xfrm>
            <a:off x="7679193" y="3496918"/>
            <a:ext cx="210489" cy="26427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22" name="TextBox 21">
            <a:extLst>
              <a:ext uri="{FF2B5EF4-FFF2-40B4-BE49-F238E27FC236}">
                <a16:creationId xmlns:a16="http://schemas.microsoft.com/office/drawing/2014/main" xmlns="" id="{A014EA09-BF24-493E-A9DD-E56DB74641D9}"/>
              </a:ext>
            </a:extLst>
          </p:cNvPr>
          <p:cNvSpPr txBox="1"/>
          <p:nvPr/>
        </p:nvSpPr>
        <p:spPr>
          <a:xfrm>
            <a:off x="7934967" y="3351554"/>
            <a:ext cx="210489" cy="400110"/>
          </a:xfrm>
          <a:prstGeom prst="rect">
            <a:avLst/>
          </a:prstGeom>
          <a:noFill/>
        </p:spPr>
        <p:txBody>
          <a:bodyPr wrap="square" rtlCol="0">
            <a:spAutoFit/>
          </a:bodyPr>
          <a:lstStyle/>
          <a:p>
            <a:r>
              <a:rPr lang="en-CA" sz="2000" dirty="0">
                <a:latin typeface="Times New Roman" panose="02020603050405020304" pitchFamily="18" charset="0"/>
                <a:cs typeface="Times New Roman" panose="02020603050405020304" pitchFamily="18" charset="0"/>
              </a:rPr>
              <a:t>d</a:t>
            </a:r>
          </a:p>
        </p:txBody>
      </p:sp>
      <p:sp>
        <p:nvSpPr>
          <p:cNvPr id="27" name="TextBox 26">
            <a:extLst>
              <a:ext uri="{FF2B5EF4-FFF2-40B4-BE49-F238E27FC236}">
                <a16:creationId xmlns:a16="http://schemas.microsoft.com/office/drawing/2014/main" xmlns="" id="{34AC329E-2ADB-49C6-89E4-152AA5DC6D03}"/>
              </a:ext>
            </a:extLst>
          </p:cNvPr>
          <p:cNvSpPr txBox="1"/>
          <p:nvPr/>
        </p:nvSpPr>
        <p:spPr>
          <a:xfrm>
            <a:off x="8294109" y="3361083"/>
            <a:ext cx="386861" cy="400110"/>
          </a:xfrm>
          <a:prstGeom prst="rect">
            <a:avLst/>
          </a:prstGeom>
          <a:solidFill>
            <a:schemeClr val="bg1"/>
          </a:solidFill>
        </p:spPr>
        <p:txBody>
          <a:bodyPr wrap="square" rtlCol="0">
            <a:spAutoFit/>
          </a:bodyPr>
          <a:lstStyle/>
          <a:p>
            <a:r>
              <a:rPr lang="en-CA" sz="2000" dirty="0">
                <a:latin typeface="Times New Roman" panose="02020603050405020304" pitchFamily="18" charset="0"/>
                <a:cs typeface="Times New Roman" panose="02020603050405020304" pitchFamily="18" charset="0"/>
              </a:rPr>
              <a:t>d</a:t>
            </a:r>
            <a:r>
              <a:rPr lang="en-CA" sz="2000" baseline="-25000" dirty="0">
                <a:latin typeface="Times New Roman" panose="02020603050405020304" pitchFamily="18" charset="0"/>
                <a:cs typeface="Times New Roman" panose="02020603050405020304" pitchFamily="18" charset="0"/>
              </a:rPr>
              <a:t>f</a:t>
            </a:r>
            <a:endParaRPr lang="en-CA" sz="2000" dirty="0">
              <a:latin typeface="Times New Roman" panose="02020603050405020304" pitchFamily="18" charset="0"/>
              <a:cs typeface="Times New Roman" panose="02020603050405020304" pitchFamily="18" charset="0"/>
            </a:endParaRPr>
          </a:p>
        </p:txBody>
      </p:sp>
      <p:sp>
        <p:nvSpPr>
          <p:cNvPr id="28" name="Rectangle 27">
            <a:extLst>
              <a:ext uri="{FF2B5EF4-FFF2-40B4-BE49-F238E27FC236}">
                <a16:creationId xmlns:a16="http://schemas.microsoft.com/office/drawing/2014/main" xmlns="" id="{A9617AC1-4CA2-4D3A-A114-7F2843BFE3DA}"/>
              </a:ext>
            </a:extLst>
          </p:cNvPr>
          <p:cNvSpPr/>
          <p:nvPr/>
        </p:nvSpPr>
        <p:spPr>
          <a:xfrm>
            <a:off x="9750040" y="1718952"/>
            <a:ext cx="210489" cy="26427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29" name="Rectangle 28">
            <a:extLst>
              <a:ext uri="{FF2B5EF4-FFF2-40B4-BE49-F238E27FC236}">
                <a16:creationId xmlns:a16="http://schemas.microsoft.com/office/drawing/2014/main" xmlns="" id="{EC06023A-73AF-4CCF-91F6-A51D344DCC9A}"/>
              </a:ext>
            </a:extLst>
          </p:cNvPr>
          <p:cNvSpPr/>
          <p:nvPr/>
        </p:nvSpPr>
        <p:spPr>
          <a:xfrm>
            <a:off x="9726372" y="1952287"/>
            <a:ext cx="280292" cy="26427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30" name="TextBox 29">
            <a:extLst>
              <a:ext uri="{FF2B5EF4-FFF2-40B4-BE49-F238E27FC236}">
                <a16:creationId xmlns:a16="http://schemas.microsoft.com/office/drawing/2014/main" xmlns="" id="{D41CDF3E-4803-4097-A053-D843AFA49FA7}"/>
              </a:ext>
            </a:extLst>
          </p:cNvPr>
          <p:cNvSpPr txBox="1"/>
          <p:nvPr/>
        </p:nvSpPr>
        <p:spPr>
          <a:xfrm>
            <a:off x="9703503" y="1651034"/>
            <a:ext cx="210489" cy="400110"/>
          </a:xfrm>
          <a:prstGeom prst="rect">
            <a:avLst/>
          </a:prstGeom>
          <a:noFill/>
        </p:spPr>
        <p:txBody>
          <a:bodyPr wrap="square" rtlCol="0">
            <a:spAutoFit/>
          </a:bodyPr>
          <a:lstStyle/>
          <a:p>
            <a:r>
              <a:rPr lang="en-CA" sz="2000" dirty="0">
                <a:latin typeface="Times New Roman" panose="02020603050405020304" pitchFamily="18" charset="0"/>
                <a:cs typeface="Times New Roman" panose="02020603050405020304" pitchFamily="18" charset="0"/>
              </a:rPr>
              <a:t>b</a:t>
            </a:r>
          </a:p>
        </p:txBody>
      </p:sp>
      <p:sp>
        <p:nvSpPr>
          <p:cNvPr id="31" name="TextBox 30">
            <a:extLst>
              <a:ext uri="{FF2B5EF4-FFF2-40B4-BE49-F238E27FC236}">
                <a16:creationId xmlns:a16="http://schemas.microsoft.com/office/drawing/2014/main" xmlns="" id="{29189A80-6964-4148-BB39-28DB0ADD72DA}"/>
              </a:ext>
            </a:extLst>
          </p:cNvPr>
          <p:cNvSpPr txBox="1"/>
          <p:nvPr/>
        </p:nvSpPr>
        <p:spPr>
          <a:xfrm>
            <a:off x="9703503" y="1884369"/>
            <a:ext cx="515153" cy="400110"/>
          </a:xfrm>
          <a:prstGeom prst="rect">
            <a:avLst/>
          </a:prstGeom>
          <a:noFill/>
        </p:spPr>
        <p:txBody>
          <a:bodyPr wrap="square" rtlCol="0">
            <a:spAutoFit/>
          </a:bodyPr>
          <a:lstStyle/>
          <a:p>
            <a:r>
              <a:rPr lang="en-CA" sz="2000" dirty="0">
                <a:latin typeface="Times New Roman" panose="02020603050405020304" pitchFamily="18" charset="0"/>
                <a:cs typeface="Times New Roman" panose="02020603050405020304" pitchFamily="18" charset="0"/>
              </a:rPr>
              <a:t>b</a:t>
            </a:r>
            <a:r>
              <a:rPr lang="en-CA" sz="2000" baseline="-25000" dirty="0">
                <a:latin typeface="Times New Roman" panose="02020603050405020304" pitchFamily="18" charset="0"/>
                <a:cs typeface="Times New Roman" panose="02020603050405020304" pitchFamily="18" charset="0"/>
              </a:rPr>
              <a:t>f</a:t>
            </a:r>
            <a:endParaRPr lang="en-CA" sz="2000" dirty="0">
              <a:latin typeface="Times New Roman" panose="02020603050405020304" pitchFamily="18" charset="0"/>
              <a:cs typeface="Times New Roman" panose="02020603050405020304" pitchFamily="18" charset="0"/>
            </a:endParaRPr>
          </a:p>
        </p:txBody>
      </p:sp>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18000"/>
            <a:ext cx="1397529" cy="540000"/>
          </a:xfrm>
          <a:prstGeom prst="rect">
            <a:avLst/>
          </a:prstGeom>
        </p:spPr>
      </p:pic>
    </p:spTree>
    <p:extLst>
      <p:ext uri="{BB962C8B-B14F-4D97-AF65-F5344CB8AC3E}">
        <p14:creationId xmlns:p14="http://schemas.microsoft.com/office/powerpoint/2010/main" val="1620703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11468558" y="6216815"/>
            <a:ext cx="610320" cy="528064"/>
          </a:xfrm>
        </p:spPr>
        <p:txBody>
          <a:bodyPr/>
          <a:lstStyle/>
          <a:p>
            <a:fld id="{79AA0B8D-5002-4A0E-8DCD-D60B08B37DCE}" type="slidenum">
              <a:rPr lang="en-CA" sz="3200" smtClean="0">
                <a:solidFill>
                  <a:schemeClr val="tx1"/>
                </a:solidFill>
              </a:rPr>
              <a:t>3</a:t>
            </a:fld>
            <a:endParaRPr lang="en-CA" sz="3200" dirty="0">
              <a:solidFill>
                <a:schemeClr val="tx1"/>
              </a:solidFill>
            </a:endParaRPr>
          </a:p>
        </p:txBody>
      </p:sp>
      <p:sp>
        <p:nvSpPr>
          <p:cNvPr id="10" name="AutoShape 2" descr="http://t10.baidu.com/it/u=4006527200,2801502287&amp;fm=23&amp;gp=0.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12" name="AutoShape 6" descr="http://t2.baidu.com/it/u=1404957320,694743365&amp;fm=23&amp;gp=0.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13" name="AutoShape 8" descr="data:image/jpeg;base64,/9j/4AAQSkZJRgABAQAAAQABAAD/2wCEAAkGBhMSERUUExQVFBUWGR4aGBgYFxgcGxsYFxgYFx0ZGyAYHSYgGBwjHRgYHy8gIycpLCwsFx4xNjAqNSYrLCkBCQoKDgwOGg8PGjQlHyQpLC8sLC8sLywsLCwsLCwsLCkqLCwsLCwsLCwpLCwsLCwsLCwsLCwsLCwsLCwsLCksLP/AABEIARMAuAMBIgACEQEDEQH/xAAbAAACAwEBAQAAAAAAAAAAAAAEBQIDBgABB//EAEMQAAIBAgQEAwYEAwcEAQQDAAECEQMhAAQSMQUiQVFhcYEGEzJCkaFSsdHwYsHhBxQjM3KC8RVDkqLCc7LS4iQ0Y//EABoBAAIDAQEAAAAAAAAAAAAAAAMEAQIFAAb/xAA3EQABBAAEAwYEBQMFAQAAAAABAAIDEQQSITFBUfATImFxgZEyocHRBSOx4fFCUoIUM3Ki0hX/2gAMAwEAAhEDEQA/APn5y4PwtjwvUXxHjfHnuUPwt9ceFai9Z++MXrVe4K45lT8S4rNFT8LY8bMfiXFbBTsfri4bSGSFJndfHFbVVO4jHpLDrOK3q9xgjQgvdS8j8Jx5rbtOOFEET0xMLNh03O/7/pgoCRkxGXQJlkKZYSTcHf0++KuI5WCT0nttirL1zT8e9+nj44aiqpUNsh3JtHn4+G+BnMHWNUtebTTxSLIs5qkNeFt5SMF1kIVrHY9PDEsrQnMiokFGBHiIXr3NvSdhbDo0sMPht1lLO/EjAOzDbWXy5Yga79h4T+o2xo+H5NlQbSTMdh+uAOEZdQIkNUX5R4kn1IkiBtaYwwzGagEAw20/hJFp7b4DMHB1bUih3dBA33SjidV9XNLAWHYeEdMChmPhhlpIA7bGbdxgbM5MzKm3bFDpv7pzD4gEVsh/dfiOPQyDxxAKvUziS1B0GOIT4IVgrMdhGPfdsdzjwaz4Y9NH8TYpsiLgqjczj0Vuy48DoO5xIVz8qxiFK9COfDHY8KMdzH78MdiFy5tB7riOgj4XnEqlT8SeotihlQ7EjzxIHW6s4qb1W+YTilnU9xiRDDYziKqWNx64KAEtI+t1DT+E4spofmuf39cdTTePr+/3bFhIHe28T9/QTglLOdNm2UdJNyYAOOarFlEk28ZEfT97Y7QXggwv3628Pzvj2plQQFUR4+dv3+eDdmKtx9Epmo0FMAbgyfsNp26/fHkc6z8zKhXoQx6zv6dYOGnDeBhPC92O5PYA7eBIk7heuIcSy3Pqptzrtq7gCCL727z57YuDXko7L3Q+TyRo/wCIJBIjTIKid/E9QJ8d9yaufckKQOa20b2nfAPCa7MxWoZIEgRsBCx57YY5moFUsROm/jhebE1KG0jM/DBNEZSdR4ckvqcKFGwMSQBUtI5XYiNhZR8Jk6t9wCyoMEyJFjsYnxEEHttvtvgCkr1P81gEmQetp2Fj8x+tzjQjJBqShTPLdCd/Ij4TfdfUQJw29+YpURCqca5JPVrgMEImYiLCbbT0B6beNsSZBuo338POcUrwc06iXYpJgNuvcHoRtcWPhiQy7U2GnmUwAOomIA/EOsG/bqcB7Gx3T6KznBrqcPVQbLq0mBq/e+BNTC2mMMFcN8Jv2n8rW+mOrUwQFMz9D54UOuy0GTlho7JcQx3OOAUdZxKvldG8kdx/PEFbsuO32T7XgqYqjouJy58MQBbyx4V7titdbolr00x8zY7ERpHQnHuO1XK8l+hDYoep3T6YjpDbAjFtIdN/HEhtIUuJA0CgMuN/t/xiWgmD9vPF7WxUtInmNh47/wBPzwUa7LNmfrr7L2gispgww3Exudx+X074qDiCpmR0H6fvzxPL1dJkDUr7zHjO+3W+2+I1OGhg7CYMaSDHLB3HmBcmD98GaBeqFI7KNFLJ5J9RJJYnpNh5kdY6DBmZyxWCLxuAIO3T6d8eUeLqZUA6l7iAdr/0i+KK2dcNJM/aPLEEHipaC4d0aIqjxt6qkFdMH9enfx8cAV9YaRJkzFzOKa3El18o5uvSR28/H88MqFIOjMGgrBuDsTEyJiDA2+YYufEJFweJLb14IbhuYY1jrUrCWkXIkevTBfFM0BSaDJtaP4h0OJZfKtSqe8DDS1JzKk2bTBv+yJE4ka9WpSqrqdiwUKCWP/cW4H+04XdCHPDlpjGujb2Nb8eOqU1MxU+ZWU9Z/l0wyyGbeko3I3I697djj2jwsBoaosKCbS0QJY2EeESOnXC/M8QVTDTHX9P64YHgs2bOX1wRz8SbMlTBAEgztG++xnvA9cWcSpvBCkISbfhbflv8JjvbxjC450/LEdO39cMRxZQp97tttvvPqd9sVIN2DryTOUhtubp8/NB0KoVWDAKZEgrAkTbuN5t6dsEU6xP+kbk7gbdN+3fa2AM1lzUNRlfl3VQCbcqwD/u8sX1AANAksY6mBGwHQ+fn3x0jQpjdn0ROXqAqJ6mPXFGYyhmVNuo7fTBhp6AtgFgXF1JgX8LnceG2LKoJBK77wf317+GAFoB13KJFNlvLsOCRwvVifT9cSUr0UnB1TLg7RqjqPzwI4YbkLgZ5LThmbILC9Ut0UDHYrMdWJx2IpMWraFEuBPecMKOUCiT549LKtonv4dib98QLyGK20wDFrTIMeeINvHLwWdFGL+V+Kgy62BWBPcH62xdnKEBT1/46bDEuHtqCE7qSCfDSSDi3iFVWIC9OvnhqIABZWPc9sgY3lr52UuoUBLeJkz39bR+7YtfMMB+/364toUCDt648rUJwtJM4P0Oi2cJhmOgBe3X1v5/wllfMgGQL9Yt+zi6jQNQErBgTuNpjrvcj64qzNGBPTveP3+uKMnWKNqAOlgRBWzBgVO/rfwww236qhc2K2NIPgiOJUH5WKmDsNOnSZ2EAdb+MjcjFnDKTisqwQzWIJERvzAEhum9vC2D0yJki+kzy795gi+wm3lOKc2o1SjCQAAVMjoIMbdP3JwxRLVjsd37G36Jtk+FICWsTAt8t+oVgfHcntabWvSWqpBETsQpS0kxzCbTttFonCz2ezjF3D6iQsyTYyRMfQffB/G89pokqpmREGNzHbzwi6XLII65J2nOHaApRxikaShFsrEiV3YAIeaZm5NgQLAjxV0qNQ1AAh1yIkXE7eQ+uDQzPHvWJjYdukmLTbfww1zOSmSh0k79j0sTt6WM3jDrWkBJTvLjaWNw9xLFdIA6gJPSQvcnoBbAb1FY6TcDy/nifFKuj/D+HYtPxE6bSdoAY/XriiiAdsCPdNrSjIljDTpaYZfN6ZgfSw/Xw+vfHlUjSdI0n7C4mAbQQCCNjPpiCUsWVEEdT5YD27i4UjOwUTIy6ta5n6fZE0eJmQoVQu0SbDw9LYmlaWiItYeAgWj9BgKkQCL4LfToY7mwXtJJ/TBpGgtWLh3vMwbzVjKCd74FzCQoBXVi1TpiRY7G0T1jrjlzCVJX4oEmP3e+FW92rFhaLmHMaNEJe9Ei6xH5eeOweuX07beWOxL9+7qEePFECn7qijX01FBuvw+h6+eJZZYqMh+YFfUXH5YHZeRT4R6qf0jBOYbmFRCCbN69QfUY40E+1tjzHzCjlPnXuAR5r/ScVHMaJVgSCZB6j9R+mIPUFWQFIafQeuLAgEBiajDZf1/r9OuOAPFVkkYNteK9y+ovOthTg3JNvKcEV/hIBhYgO158huT5d7kYgctI1VSAPwjb+v7viS56ixnQS0AQWtAAFha3qcHYABss+R+d2rq8ApFGYyuzASGFoEjlg2i/YDaTivMcOChYaGW+/n5d/DpEbn0cS5tIdAT8qwYjrIsLf8DAmap3kfXDDXUNBSzJS2OSt/oh83m6gGliRvtABEAbi8W22wDl1bWApALHqbeRwdnaNSYLK3dVMx42sT5TieSylN1YEHUCI0mCQwMi4IJUgWieY9sNNmaI8rgpLHOfY4+iN9m1irUGoOYFwDFzeJi354v4+x/u95EsL7dW8B0GI5aiGdzSDa2VQQSAQ+pSTNgJIY+uJ8Syjsn+Ox+NWJmTGkiLfCbncDbGaWAuz9aI/a5fyqWczusQC6sCLaTuNpPbbY4uyHEKlPlUkgiw3v3HbBeayVMBn59TQEDEKBMxa5Kqqnr2xRlqLhuXT621eAn9/bGm2VgjocUq5jg7VMMjlXqVNTEAkEQPLc+Pnt2wVRy7USFWFkgF43kxp0jaTbt0kCcLKL1NYklSDsLRhv/1JiAOUnreGIIi3j5fTC2YVRCr/ALj8oOvsrUy9Nxtp1E6SpJX9AY6R1IgbhdxCgyVAsgCLnpMnafCD133wZT90hkl0B3QgQ3hzER9WI74EhlEH/ETqDcjx8fPfyws9oIulqxyOY+s1jkuqtSICrdy1zeygbdvHF+ZoqvulAgwWPqYH2H3wKtHdqV/DqP1/Pw649y2aGrVVaTYeg6D6YWdYFeifj7NxzAC7s6KziiEuEHyKB/uNz+f2wuWppfUu03Hj4+Bv+xhnSeddQ/xN9bD7kYVI2gyRIMDBIzaFiGlretymdOqWYkExE7SfI/0x2I5TieksTZQII0mNx9h1MY7DQw5OtLFfIb3+SF9+VgRqUmRbva3fbbwx4KAB1MSoPSbn9/uMGsEFhIjrM+BJB9e/XANeuKR31sbzuf8A9cB7Ig6LVdisw8ESiEi3+Gv/ALH9P3vit+IpTBFNdRG8fzOBFq1KraTYRIAO9+seEnBf91RVMnwtYCf3/XBRGG7pF8znaNS93qVCHqHSgIMHbvEdf3bB9B006lsD1O57+M/ucCVqIB1sdQ6T0G+37GLaPEQbFFtsTvEzt2v2wVzm8EuWuItSoZOeZQZmJO/X6DwW/jg+nlejdQYItzAE9ZsYI9RgejnJYHVaQCALAHvI9Y/LBdekT8Toq+Bknt5+pAwBxO6LHGHCjwVVTh6uNMPrXcGF5elzYdRJ7CxjEWyC0q6lgwpiZuTuNr3677+GG44urSdJBk2AgEm5M+p6T3wmznECWJIHp2HcHfE3omCwu0a3QDmtFwestZHWnaIgkHxGxOxgG3h54nnB/d6c1CGEwIBAFibC/QfUDtGEHsxXGqqQCo5f/leOlsW+0mZBp0yQWGqY/wBpM/fChkl7bKPh9OXuoELOzzdbqjN5VK9dRTJ0EAErtdySbzaDPh6YHXhgpkmo0N8oYXnpI38doMbnEspxQqy6RYEEAWH7nrh3/wBXpEBnBkG0TO8xPSYuevUHDvBc1mQVRpK6eQMALJO5kRbYeJJIPTp44FzOUEhmsdgTcd4I2I/iHqMGUFqAysOszEgHebSbX8x548zGbJdg2lgCRGx87m8iLg374qDaVliawW3dXZunSZdRIUd5EHw8fI/bCnLVaigmQyhoA6wZIvt0xLNZulGhQxJYbkEAiew3vgjIsCrbdI8ZBsB/t9fGMGGyALGuy8VlbmQ6W6/1GPKjq55xpbo3Q+ff8/HpgLOaS4FNoKkgxf08gR364hRz3NpqGB1MfmOnn98DfDxCbixB4o4rULaCRpidwAQPP+e1sDZog8oBETMiP3/XDPJMAyhVB8yLjbcna/p3xVxWmoB0nS3RduomOwifrt1wLs61CcGKzGnbJfVrup1C4Ah06RsSBtB79DvY47FLK1tNiPQ47DTMQANUtJhHZu6E9r11vJYimskmNJgnlt1JsIBHQbajnsrRU3Jk9R4+PfFlbNswspCDoBae5PU+JFumCsjw0teIB/SfX1nywIEtGqrI5sju5sqnoq56n+FTvHc/yH2we1hpaSW+Veg/n+7gXMq9JgTpi+9h+z6/bCutnDLKoM/MdyfpsPz74nMXJcxm9VVmFBqGDKiwjrAiR6/84KRQFMAx1MTvinJKWO0DubX7Ww4Xh50NF7XJgACfOEFvtvjqUl5OjUGtJioCwqxMm/U9O/WTAvi1ci4YaWIUfEzfDck7nc+AHocNNGhURaZd2kljqCm194JUDqdI63xbluFNUYapquNkT4VHiRAA8oB6NgjnaUAixxcXFLaoEDQGad2PUXE32Eg7n0GK1QjmkWMEG3SetrifocavO8BNGlra5mNCAnSDO2038B136g0+H++0jQ55RqFSQggtcxdtz+Hc74XkGWiUaLEVmjHolXC6Lq9WB71TpJbVsIYks0wpEjfrtiHFVd/dADQJkGflVVgzsTv6iMbTI8BQaQ51xcKBpRfJRA8zA288U8a9m/dwFIl11shErebEGbiN462jCpnAkAI3/hcxmZha07fysOaB+Ll3iAVmY7Lba5238cXpSGkgnS+4J2jaD3U2vzDbbB1XLijJIZYEAASpkrdSbjbrO2+GeU4N7+lrUBhsVMiRa+9jPlsLnYtMp2qrLOTUfuky5LlEwrESYiD9LMPEYX5lCH78s6tVrCT8W4H188NKyPQbkOxvTqC4Pfp23EHwjHuYyYaqWAW5Kso2nblsBc/KQDcwGwZoCXkjddgrNVwd4gg+s7wcMKOZB3HI1rAcp7H+RO/1GI57JKAdJi1lMWNiRe46yLjywtJamwO07xe09QfLEuaAdCqG3jVNcwhUhvi7Ou/ke/kfQxgHiMfMpDTG23n2wXQVYs2oG8CYwZn8oDPS958b2+u2x7YoHELmsAFWhuHZiKakLLJ8U76RZWEW2gSZg+Bxbm8sGXUBrQbR8SeXYeFwOvRinT3i8y2IMC+x8v5SRGGlDV8U6O8bH0ixv09Ix2UkpuOZtUQhAQN9UdCVInHuG2SyKMnKw1KTHrB7/n9RjsVOHadQVf8A+hI3TKOvVKxT5b7z8U2t1kflv4YM4dqUEBiQDJZth4L/AF+gwZmOCBQsKmqL3Mm7dTft0Gx2wtzlZlHOCFHyr599vpiridgoZE1uqjxCpyEq3xGBFvE/bz33ExgTKZa/VjvA/P8AqcQ9/wC8YSQeygGABfr/AFJwzyuRlTI9Li8joD57km/TFwNNUJzwCrMlTUQAvvX6KLgfTc+X1w5y1EkAuw1AyFWDAtEdF6y1z4jDH2b9nfeUwx5EPRd2g7knp+xGG/tBw73WWiigBLL3k+cXY+Z/TFqoWdlOZvwxjUrNLlBVrU6QAE3sTbuZ3LG/WfHH0ChladFABpRR6X/mcYvhPCHVkqMedSWABOm66QO1o2F/O+NDnISrLsKmkrMkACCCR2jrF/K+nAv9QGiwFYYd7jTjzNDrrkl3tJx5CRT2SRJIvciSPwiJuL9jijJ53TymAoghgU6gsdpLWIMzcR0xR7SVkrggAEzIaIjw7mevjfCThfEtE0qmxkDe07Ie6EzbpJPkJsxcTqmHYduUZR5reez2aoPUYOdK0QLudKg1CAAuq8FQTPZbWxR7TceoVqyhDKhSp1AhTBOx/wCMA+wns+a/vKjgmjqhQTdtMgjwgMB57Yc+3WUpl0QqANM8oAjmO2MvEPuSy79k7go4mvygEnXy2+aRnh7sVuSrG+nf4ZHwra4A6/5g6QcQynHEpV/dAhqR+YHUQ2kfMCdQm3XzMXXcf4l7tBRpLpLAGZJgHUCqze8xNrW6kkPg4WmGkAuykc2wkRY7A+c40xNVG0kcMLdmHkOKee2IX3a1FhjMAi8g9B42wspqKh2JIF9IvAkEG3MLG0EWNsE1Mmr02lgYYHSdu0i8k3PfYyRgTgeSNPMU2LgJJ3A67jyJ6zF9r3OJQavj7Jd0D2klp2O3FL84HCmeenvI3S9t+215FrHCrMgMB1HQxB3jb+Yt44+kcf4SHRnTlqATI+YdZ7267+OMScsGpqAdp+xPqN9wQfPBSKQTIOASbIwAywSQZA2m1/URMR1MYYZj/EWfjXcjqp7jt+XhEYV5ymVY72gyDHbwGx7R9cGZDW3NOgzci0+n8xgbmm7CLGRVFQ98NNpjvpM/p98QWmhSwYGfMN59QR69PV7w+jTYspJ5gSbx1Gw/p3mcRzeSNEhmYFZhQFFtz59BMH9MTqqGNpsN3S3LAoJEzvy77dMe4KrabDmlr6xe8777yOu3hjsWBSOrDShnc47N8XSB2wLxH3zsFlW7osMZvb+I+EmMM8zwllmQe0XnV0G157R1xHJ5M6tTKwKjmUGSQpnmiyCAAZk2264CHFt2teUscB2enPRK8tlSGXUSoAvq/la/ph5l11qQqlpgDcSQRsAbCN5PUbYM4T7JNWqgs29iqm0hZkkdIvYHcQcaLLZemisGA+CABZO1zOw3gzubGZxLpvDn8kuMO5x30oHTfVMMrnCtJRTQnSFUmLAkD6/vfrTmHBVXd9Tc0/hAmBP2P5RBlfW4zylVkiZvYCwHmdpiwsN4nC8VKlVgoDVG6KB369h54UfO6TQa6ent9062Nkfv6+/2THPca1AKADChYvpEdup9IFrAYWtUeq0XdugA/kLDzxoMj7EtY5htM3FJBqqEC/S4Hjbzw+yGXK8mXo+6AkExzyPxMbU/zwQYZzu/KaCXfi2tGVgtZ3Kex5ADZpxRX8Iu5HkLxgbPezYzYNKjlWoFTy1tauWXxNNtNzeJMCDNwG1VdcvQJatU940/CCT9TufthHn/AG0qOfdZWncmAiadR/TzwJ+KhZ3IBmPPh7osOFxEv5j+63metVovZXgn9zy6USZIkkg/MxBI/lhV7dD/ABaf+j/5HDnguUrUaKrXKmoWJbSSQNUkCTufTCf22P8AiU/9H8zjHeSXEu3T2CAGIGU2NVk80UHM1A1rAcvxgTcqOp++OzXs8bmkdcboY1r3B6EjY+I64G4rXdCrKjsIvoAaL9Rv64My+c2JsejA3GxsRsfD0xoQytEYEg05jh5o+KwpkkLond7+08fJKA7LY9OhGxHntgxeIakVDFiTfcTO3QiSe2+/TDhwta1RddrOsBx6fN5D6HCvOcBYDVTIqp4fEPMYZDSBmjNjrcLNLy12SUUetiiFzZpooRi6lLobkHY+W/f6yMIczl6lPlgkpIIIMwL9bqRPqO8XuSuy+PTxHkf5YPpZtalQF73vAgiFgGF3jw+5wRk3Dy8v2QpYGyD0O2/7rIMgd+UAarQSLbC3cX8t8V08qFcg6w0fELgD63Xfr9dsP85w+muqqLR8wi5mAI2JYwJ8dovivOcJImAFJ3tqU9YncXHiLdMMdqaF8bS5iynezok1FOv/ADg/OmpTgvLFwDeGU7fl2/PfDDh3C9bAAAuFBAlRYdeWBc9fuBirMcNdOSC4F/dtZh4r+o37EYsBpqrvfnNN0pD1oKMpkHdYCqIEyIA2M/EJjrGOxdqWoraSNYFkYXJ2IHQmJuL+Ax2CBthJkyNNFa7N8OSpVZwzw6gkKSsiQACN4M+Hji0BaSEqgVAhIFgGJ2B8Tb0f6i532hAJ90pa0S2w6mBuZtv2GB8zwutUGurUYmDyKtwRBgEkCwJJI20t2nGdmMv9NnjyTQjDB3jQv101XtHiApoiJzaBAYz4jzIv126WGB011W0qDUboqjb6WGGPBPZ1DqavUYqDyoggsImSdgPX642vBcmI5V9xRX8Nixm4Lm58YA88EMBcTJO6uKucS1lRxarNcP8AY64/vD6T0pU7uSdgexPpjY5fgQp04o6KI0zGmWJPRn6eYGLstVoh2dCHb4QAASAIsI9AST0xhM3xnPZo+7pKz9DpsB4sdl+owB2Ojj7sDbPMosOBlxNmV2UDe1qDxehkw0v7yod4jbt5W3O+MznfbSvmW93l0Ziflpjv1J2HngzIf2dgD3merAgXKKdKD/UxufSPPDCt7U5bLJ7vK0lgdQNK+f4nPifrjMmmdIbkdfhwWlh4omd3CsznmdglvD/7PatTnzlXQu5RDeP4nNh6T54aHjeSySlMtTVj1K7H/U5kt98ZnOcZzGacJJcnZF2t1Cjt3w04T7DVXaa5FNeiggufOLKPUnwGIYySXRo0TMzI2d7GyWf7R1f6eae5DiTV8uKrQGLbCYEOB+WFPtll2102gxouY8TiHDPbXLrWpZXK0jpNTSWYwZJvA3me5HlinjXtI7ZlAab0wVAXmBm5ksIi94g2jc4OMJY31SDZXRTZ2spupA8Dss3muIe7ZbSCPyOOWnTq3ptobrHXzXY+f3x5SzuWz1jNGqqkki6RaSe328zgbO8Eq0bkak6Ol1+23rinZlm2hWu3ExSHK7Q+Kvd2p/GIH4lkr6jdfy8cGUs6bGfJlI28DcHC3LcVYfFzD7/Xri9aKPJptoY7gbHzXY+Yv445r8pv4TzG3qOvJElhzNyvGYeO/ofv7plmsvRrAFp1Rd1WDPionUPH7DCTPcDdBqWKifiW/wBRuMH5OjUZwhWGMwwPKYBN5uhMdbT1wWM24gEkEbeU7GbMJkx4nDYxLHGpd/7h9R15LJk/D3C3QH/E7+h6Hisv/eDBDXkb9QdwfGCAfTDTL1Q5LLpMqJB3nsdrCT5z5DEuKZEVSrqqg31RIDE7EgXHj54W5jLKE1UzDC8hjA0sUIggE8yv9B0vhxjXZbbRAWZJq8NksO0+w65JrkcxTouXKHYTaCAxi9hq779+2Hz0qVdejj7j+Yxj6mYZqbCxLLp1dRIi42MSemC8jUGsaX0QIDTvCgDVMbkX8fTF4cQ0toc9lEmDkY45h42NkFxfJe6zAVjqBFiQs6SCLyLkfsY7HvGFqViKh3VdMgWLEEgz0O/bwx2DGeMbqjcPO68qbV8pQy505h2q1QJ/u9ASR1522X8/DDzgvDK+ZRK1ZFy9PV7wS1yACqgyNRGkmdgwAXZjFWa45kMi7VKSBqrAA1HJJMQOVfGB8IwOg4ln3n3T06e+qtygj/TOofQ+mM04o5fyW0OZ2/frRM/6TW8Q6vDj7cPVPc5x/KZYHQBVb8TxE/l+Zwjbi+d4g0UEZl2LHlpjzJ38t/DDfLexmTysVM3U98/Zvh/2oLn1t4DE+I+3EDTQQIosCQJA8FFl++M2WXObecx+XstPDRgaYSP/ACPX6Jz7P8NGRy8V6iF2JLsJAPZQNzA7DvbCnP8At5TRdGWQQNmIgeij+f0w/wAnk9WXDRNWpSu7SSS6dzcCTsLeGMXVyWQyraqz/wB4qD/t0/hB/iP9fTHMjc/U6DmgQGBz3ult7r2HHrxKBGbzGdq6QWqt/wCqjx+VB9JwxHAaOWOrO1l8KNOS58z08ojxwq4n7d1WXRRC5an+GmIPqRF/IDGUzXEokk+ZJ/XDDI2N+EWfH7J58s7xRPZt5N39+HotlmfbUUgUydFMup3eA1RvMmfvq88Osv7UVKuTpkVAhjQxWWqsyQGgRu3K03+P1x8pT3tQjSCA3wlgeb/SoBd/9qnzxqfYHJVswM1Qo1Cp0qxLgKSw1AKq3KqQSCxP4LDD7IZasrKllwrKDRx339ymGd4SiZ2jmVDU11o4ggkC9oAIEaStybr4gYSvxjXV1Bqh/wANpLBSbI5sAB4Ye8K9lM2DFUe7QOG11RMMCD/hoDJmLlioi8bYu477B0qRinVAOkDnDHWGTmsgOkXN+kjfDAhcdUn27W227voLKcPoDL5YwCHqkLqmeVQC3QQJYLf+LtgylxqpQVAhAJlyNwVNgCPQm34hiL+z1dqyioppqTpBiUA3ARlkEG+8Hre+M+c2azM9M9bo8AKBAhanwMBIHNpO2+BywveDomIZomUHlaxM5lswecf3eofmW6E+I6fbzxDNcHqU+aNS9HUysd7bev1xmEzBDaWBVhurAg/Q9PHDPh3GKlEzTYgdRup8xjMfERoVsQyOYLidY5HUenJM6OdYb8w++Df74Ku7aj2O/wCuBqfEMtX/AMxTQc/MnwE+I+X93wYOBBFkQ6m+oX9bbYVc3KnG4iN+jhldy+xSv3hpnmBUdGF19T8vr9ceV6a1FdUfQSxLFYYF/hbUNie5sfHFrZso5U8y/e4++Bq3CEeTQc0XJk6die5U/mI9cHbIAbHdPMbeo68kOWE13hmHzHkfv7oapRemgLqDFtSSRHfuPI48Rwbg+o3/AK4mM5WoA++Xb50EqR3P4T4EDHooUqvMje7buvwnzH/GJOmp9xsubTm1v4HQqVPNMqkdDGwHQ9vl9LWFrY7AtbXT/wAxbfjW6+vb1x2DCWStEucNCSSR18l9Fyns3kMgQ9UitXBkFgGYN3C/L5sZ8cU8U9uajWpD3Y77t9dh6fXAGT9mqpl80RlqI3Z2GonsB/M+gOOr+1WUy1spR964/wC7VmJ7gbn/ANcLGKR5/MNITBhWG2jtHf8AX7fqvKPAs1X54CKbmpVbSI7mZY/T1GPc1nuH5TSwDZup8pJIpalNyOjwY/F6YUUPad6+ZpnNN72mWgo1qY1SoJUWgEg37Xw79oETO0TK/wCSxg6SqimQRCgEFobci3ODeIw5DFGPh35lBxU0zv8AdPd/tboPufkkHGfbfMZizPpT8Ccqx49W9TjN1+IwQBcnYC5PkBc4Hr8MqqWZUqvSUwSokAkatOqCJF5jt0x9Q9jfYXLNlaOYdS3vE1MNRWndiIdp1vEbFwp7YZGG/qebQDjWxjJE2l83pZKvUkwwCxqCrrYSQBIHLTuQOdl8sfQfZj+zBPeMarhvdlfgIctqQP8AGQFQcw+BQf4r4fe0HEaS5VqNEAi0CkgWmoDjbYFrdO2+MNwv2mrZdkpVXLZYsNRXldQYEkAf4kC5HMT3wzHkbsKWZPJNKD3l9Oy9DJ5IMKSqrEX089Rj/G5JP1bGJ9neOrlszUqVH0o1MqoKSwflgBgDK2JgHxjG4ORCUDUpKurSCjVOa7wAdIIgc0xI8sfIs9VcEjlqASCack2tLIw1jYdxhoApBkZPFa7gvtSc8Xo0hcMTqcFQg5iNUAs0wCLXKMCb4VVMs7VXZa1OodJZFAqggIjuBLKZgAETF1HU4zHsdxQjM1XRjTimY0kgyHT6Wn64YZH2+zFctTapWAZHJJrEiyMYgrBBwzEAWkkda+B+iq8EO0TLhPtxRapUZzpEEgaDuD8AiZMwRc3We+FvszSdZliCVIlFgLLUzCrI5eW4AHxbHGW4XmTBCpcdVnba5Pw/XGu9lxUZ5104FnUBnsVd5JWB8kQs4XsuRXR6aojN8KDLzorID8VMSinxTlNM/wCn3R88IuJ8GehphgNWqFZpHISDzgDRtMOAInmMHGi43xj3CKyjXVafdlHhSATJ1WYATBUhTcWi+FnBXqNUZ3Y6m1HkAGnUtQFh8OppabC8G+AShuzhaLhTLGbDtEiGZKnS4Kk3APUdwdmHiJGGPD+NVKJmm5XuNwfMG2GOb4fysHRai7saYHbd6ZET/EVVv48ZLiVMpVqU018jQbFliJkEyVt0JbrfCJw7X/CttuMoVKLviFtqfGsvXI98vunNtaXUna4/588TzPBXUalh1/El9vuDhDwPhy04rOC2lSw7arabRNyyiQes23wTleKVKSl1MM7bjYkczErsZ1AYWlwoaLBTGHxbw6o9uR60R1LPEWPMPv8A1xGhw2gX1oIJBBUWF+sdCPDE6fGqFa1ZPdOf+4gtPdl/59MdX4VUA1IBVTo9MyPUbj7+eEsrm+C1GzxPIDhlPjt6FX5ke7QleYAbRBjr5+WOxTlnqRzAEdusfkcdiGEDfX1RHtdaTcR4vUrNrquznux28ugHlhf/AHgkSPh/Gx0p6E/EfBZPhhn7NcFTNU8yw1GpRpg0wwUsztIEIeRUEXLaomdQjFf/AEKlT585mNbfgpsG9DVaVHlTD+mN1mEA1evLyfiNd2IUo0uBvUyb5oH3qioKSrDKHdokKBzvAINys3tbG19ofY7MLVSrSqxKrz1m92J0gkqgGpgfwAEgzPYZfJe1KqDToq+XoXlqQuWIAu1RwzyLEBh05cNfYn2kX+8ihVH94eqwSizDRFzGuJJUCLRaIvuHGiJuhCznSTPs2iuJ5H3WQ9wKlWoWfU1ULpVTExTUsLbk/B8W2A/ZbjdVs1Ty+cZq1NuSmwLagxMDUtQwQbywBjucaj+0OkyImqtpVAG0pRXTqcsgJUnVEDfV6dMfO/7/AFqZWpQ0VHRgwZTJBBmSjgNPofPBJJM2jh1t9EFjDVhfU/bigaWVhCtMMeYhNRKrzRLEE8xG0ffHynN5p4aFWpawT1sVaGG/SRhjmval6rCqSWGx1XdCRdW1eoiysJsOgWcyAqQ1EiWuEm9iQdE3YSNviHWdyE95BbI9hTqp/aFWzGXXroAWrTDMujTABASDBgQ7FiD2tIWdya5oe8owKvVbDUxkysQFqWMoLG5Xqq50GuKnIrO6gzykkCOaeoWO9sNeG1nqK9I0kBMt8IWyiYMQeliIuT3x2atTsnYnZm2wahC8IqulaprjVo0nWt/8xCZ6/CDi9KWXTW1JecAxrJIi5MCbH67eZN1fJ5uo2h1ZAttVQMdugMM7AbxMCx7YlmPZmqmzLI3uYMqjWgEAc25tcYq6TkdFR2ZzrAAWf4Zw+rWA6ILajZB9Nz4AEntjS0M2tHTSoLraQTcqSwnnYowKkCYAaEEkkseUFKlRG11KbAopK6tXyi+meVfQYTZnjFRg0IqK5vpSAZMxfpbbwxcOBHdKIX1q9unJPONe0jV6qhdVRaYgPy/EbtzgLqWQIZ7mJk2xf7P1XNRQHUQRIALSCVUgmQNj0nzxnstlne/yjq1lH8vQYeLUWkPdIAzn4pAM9bg/KN9Pq22kTeuZJOkJ0Gyf+0XEhRpalUNU1FU3TS3KYbYoQLwpM7T2R8Hes9V3qOxZx8ojTYgsJIJaJ+nxWxVxHjdSoEWSypeS3Lqt8LPfTA/ER2A6k8AR3YBKqBlgwEZxBdKZBJKzGvYfUYKx+V1tGqu1jjH3lRnslXRQvxotyaYJJuZZ0POCJNxK73vOOr5IscwUaFygUOfiBDSZKgalIOrUQW22thz7RcSNFNJVGqNJpuNQUaSAZWA9Nl7XFxc4z+Z9oWRYqVDXFVStSVcCCQ2kVAdYE/LLL/DikjIncNUwyWZlEHRDGpABaApsHBDIT2DC0+Bg+GC8nn6lI6qbFT4bHzGxwFk8imsPQrFASAyOyjUs3Van+VUtPK4Q/wAJwR7Q+6oZqpSXUiAgqwU6SGUNzU2giJIlCBb4ThCTB8WrTi/Eb7so68lpMr7TU6lq66G/Gm3qP0nHmMuDy6rFPxqZT1MAofBwuOxnPw1HULSZI0i2P08/uiavtJWaF0olFTPuo0r/AOFOIP8AE1/4sKs7m6ZqFwtz0LF48tZP0OrwjFCZZ38vKPWB+cYJo5FRvLkdBf69B5yfLGu6QlYbYWt8UKarubT/AE8+g8NsMeDU6lCqlRW0VFIKnradpjeRtiFXOpT3IXwW5/8ALYf7RgA8YLMBSAUkxqO8nrJv9IxLWuOq58gApbTNcaqe8NRwGRhBkFrG5R5M1VMdTPKCCpEYXZ7gquQaLAEiRTZgG/2FgPeD6N3GNlmfZuu+oUUVqJ2qIytqWZBapqJ7GJA8BiGc9mUbKr//ACV98pIYArWBAgAcp0yBAlmixvgpB4oObKAW1fXBYRchnFDOAyhSFJZgGv0hiGja+2HnDuE18zli7aP8MchqBQrAA7M3KTYgFe3XDP8A6QKVBhczGpmJYwrA6QBCIJF1Ab/UJxnqeqk6tRb4fkbYj8PNP2a2IIoUuLs91VppwnhdW7VCWMEKNlFiN2Gto30wu2KODcTOWq85ZqJ1MyLBl9BCyLEjUVMc0DaCcbHjhHuVcf4PvEpkQ6rdzSMKCNT8rMNQgDTt1x8mfidyCxBFtNSxBHTUo/NR54I6B5bp1aVjc3MSd1ueEcYXNmsqKwZSWdmUFmQK7bBpYlkDX6+EDA7UTTFSoHD6QX0mmyyF3Go1G3EDynucZz2Zzb0/f1NTBgqwwZh+MAAowgX2BwXmOO1atGsrs5HuyY97WMmR0aoQd+owuXFpy+XAJlseZpef1+isPHlqU3CqQWsCyrHyw1zDH4xeTBEzjzh/CmOXIDH4t/iBgCzDc7yIDb7Yy6Z7SIZx9yfKBb6kY1Hs7nj7pmlyDcDShMTBeLHTuDzfphiOB7joEvI5uXUodMhWDaiA2kEhgA4JVS2kG5U2iLG+2F1fNZurreDpgatOn4bgTFyLdfXD3jObd6hVCKS7Fpu0mdzB03HTfBHBODoyOmon4TIJDBpbm1Qb3PyjzG+KBtEhGaaALq9ll6XD3JBdtE7azc+S/E3oMPqOYWmPc0VDmefVEHSd6l40jcIDpFiSxjSWns69NiwdY0sQTpQyFJEmdLSQBZibziGU4bmwxD0KlTUZJKsP9yusAfXT4Y6iBoiB5cTdVytLvaKu1dkGsn3awAz6omJhmltNrazIA6bYSM7oYYH9R/8AIecjHuczqLWqIb6HZQ4O4ViAZURsOx88EUc1IgEOD0MT/NWP3wJ7XA2USN7aoKvJ1UXUVRCzCOYNb/aGAP7tizL8QqqBTZBWpzAXTrUE2stmpE90KeuIVMsjG0o3Y/1v+eKalOom4kd/0I28sc2Qhc6FrtlpkzNNadGgQcv7qsKsOzfA/wAdNaiwUVv/APQAWgud8djOZfPaQ2nSpbdtCau1iR/+J8cdgwkbxS5heFF+JA8qA1D4CF9QPzJxRX9+43UD8Kkb+nLP6YIyGWQqF1Hl3W4uSTMfaZwcppC0DbuPGD279J8cUADToFcuDhqUlXhgF6rwewkt+v29cEoFpxCin4vOo+g5h9YxLOBUlaU6ibwLgedz98UUcoTeB4kmftt9cFMvIIeQNGZxTH/qYCg6goOwA+KDE6RM3B3Prvg/gntPWNamKWhQlmLqIKEhIKqP4gAAe3nheKlLkSrT94dgwco0SWjqpAnDHLZrLUVJCohNiCC7FZDTLSDcD5QLfQhdG1l8UIAudtot/wC3nuHXTTK1GL3NyshKiiWsl3NP4djucfMM0LMpLp0PzenNzD6nGqzvC2dVrKxHKIZ7BlIFub4rEiAD498BZ3huukrtpM2lXWRHQ6yNURsTI7kRgBPNAbmumpJQz9YotMVQCvw3EVF/A4aJIFhqlSLWtJea4O1ekajo9JxyyVY6vP5mAtzXYSJ1fFgehwRKjOCWbTTdhotGlGYFpBtIGx9cPPZTgnvUzCFyoRl3klQSwkCwJaABfpeAJwUTPoAK7aJo7rO8Gyr0GbUYWQTpIIeAwjyvceHTF/Ea2uky0wEJ3CwA42g/v6741eV9lcujI9Z6lZWYQdSiACOg1Bx4SJmwG+A63A6NT/LZkYKvNeLKoPJpmJjrN5xRxcXZkWuF9deCyXDPZ+zM8sFGoqoJBjxHxeSnzIwdT4nUUh2Gin8tMgAsRsZIGiPxCIFlwbxnIVMvQLe8uzQHBuRpJYX2b4bdRsSDdC/CjCuaklzswM7Az1ny/YIJnVqENwCuOcLElnYljJ+YyTNi389XmcPvZ8gSxLLqUiTUIEakCkkjQs84GoQYOFfDuGrJm8AmSVC2BOxMnzMDz2wxyha1Rm0INiGt/uYWJgC3WwAAAGBWd1V2fYr3j3tE9Ot7qpKqAIIVSGBAu6g3IuNyLfDgIcQRKRI0skwAPhBMgAiJHqvocVcQp0WUMwtMBkJU3JYmIKi52gb2jYBZjLU1RlphiWiS5GwMxAH3nB80bo74oga4OAVFb3VQy6lGYk6kgqT6WPpGOy/B5DEF5H4RNr3K9RYdcRylYry6QR37dYN4jffDfhmZJ1XHTqI32g8vX97YE6SxvSMG5TtaTvmHpjm0ugtIvHoYK+kDFuX4sOjafBrjykXHkRGCuL5kE6CnMQCWNrjbcSe9zGAs9kCROkEeFiPUfzwJzQd1PaEbbeKvr+7Pxch6ERB8un0jHYjw+upOkqQwAv3tHQT0x2B5SEQzgK3J5fmimhLHq1z9PhA67W74ZZjK7KanMFuZIFixkmDAhtiNgDaYxNc+KWqacKBdVI5ulz8U+ZgG8YQZjPVagIChF3ImWPnqMm+w74jKTratnbsAvVIMtspJI2Aif3tidOrqsilo/DsPMnb1GBlybNdjHmb/AL+mNPQ4epEmWXcA2UCZHKu3nI22wRuuyDM4MHNKKGUqtVSnZdRAlOYgNF59e8Ya5b2fj5FTuahFR/8AxHIh/wBUeeLl4YWrSwK0hEtZQQALKbdvHb6s8zn6QMrqIGwFhYRGptxvbSd99sXDAN0MYoNGqOXiOWqvpc1UqAAEBUdeUBZB1Lp22I9Thjl61E0PcLSUrXaAarKGnYEBCIm0DUenfGUoMxZhSQKzXOhSzE+LGW+lsE5fhL6iahTVpOkOdR1SNwJMgSYPbbHGikQWB1tCcZrgK5VG1CwAOkAsJayjSgiZ8P65Slx00w4pkAMIYQPGLHYjUenXG59qfaWjVpikoYEgAF2iBIJCqBpF13ZhcXi5HzHilKolm5x0LCZjtN1I6ixGA9prX1Wo2HS/oth7IZylmMtVGYdS4YKnvDVVShD6p9yepaL9zgX2lqUsvQU0Wpq+vTFN6jjQQ0khzPxEbYScAJai6U/8w1NWkEyVVYkT/q74jx2sy0VRzLh9WktJAKwCd+x+uDh52SZj/M6pTr8X106aVCAEJg/DeAO9rQIHbDnJ5enUpKAQZnlbmvud+YdLqROMjkfeOeW3duw2uTJ9PTGpyWcCqV1EhbkBh+FV5laFJkbhpExBIwLPqm3RaaqqvkaSIywVEjUVKuoie5BFyLXNpkxj3K5ZACVq69SssBSFOpSvNMEgTMAE2wCcrVUlkkggE6W1QSoLTBJImd8RpcQFgyxH4YH2gr9IOCCgs8uBdZQ3FOHmkFZIQkkMFeRHLBAPMASSIM7dMD1qNQdFfxp7jzUj8h64dcTr066p7sDWoiCQCQfFus9j1OPa2RRjHzAAn5SJ22G891JxQtO4Wi2Vr91l2q3BEGDcbH6G0/XDClWRbR/htaZ8R5AEW6fUHFXGOHQxLagbC99UACxG5t2wCXeieR2HWDsSOv7GIq91a61Cb5nLug/HT8pWfX4T4WOAmzMAGGQbAkErNj59u++C6FSo51hwCQJKi+2x2+l8HUcmxp7kCTtBB2mRbt2Pl1xUd3Zd2gf8WhWfytTS2p4INidxB8iI6WMbY7F3Eshpg8qGYOn0+WZHW0DHYI02ECQNBRnGqjvVamW0qhAgSJsDeeomIi2KaGSEEKpY/s3PTp2xUlEkliVEkmWPWTsq3w5ocLBRW1kgmJYaVG9wBNrEeeOyqjpsooK3I0EQDYt4cx+swPqfLB9CuzuqooUkgTGoiTE3tbwHrgzg/s+Kh5KdSuR1jTTHqTceRGNrwv2Fqxz1BRX8FEQfVuv388Ea0nZKuc9+6yC8LEyULE7PXYibbqi8zf8AtjqHDS+ZZEpBizHQGlVADMZIAA2jqY2K2xpOKZdKNYqpkKZbaSAIOqYBvN5HjHU7+z3Kg1a5cf4iEegYv4mCYBv3GL5OFqrWjUddaqeR9gHYD31UKv4KSgD1MQf/ABw/yHshlqXw0gT+J+Y/+2HqriYp4vTQrL5LW4ejZ9KHu92JDMBp+EsAq6YIsAZJmMKfaHgddaZigX1GzhE92ABGl/hG2xgEXx9hzPAVZtaM1JpmViJPUq0qT4xOM/mvYpncGtmDWUH/ALmo9DECYHSY+22M6QZHWSPXr6FaDZWFoFVS+SZbhDU6TRUSmzAkpS1OS2k6Rr+FVmJGo9cA57IGpbWj6TyrUYow/hk2byDY+8ZP2XoIwaJMEELyrBI6C8xA363m2PnfEsrTL1NSD4iPoYAv1gbi9sBM7Wnf5dfojNcXWAOuvFYygWpaUakVk76AFvblkmdzcyThnwJkq5kpoC85kCNJhtO0CN/ERO2GGX4GFPJWNNS2wuIuQCpkE+JHTGh4VwenTuDrO82F+8KAJ8xhuEiV3dI68P4QpCGNIIOq8zPs1Re+nQ34ksZ79sZb2m4C9JZOmqptqIIYT1JW59beGN/hb7RAf3arqFghP0E4edEEjuvn9LKE015UIEghhF9TXDDY7WLDbbFGZV6QUgOFvytcCIgqYAgzuI23ODeG1yqC4MHUYj4G1ATplhtsR1HXGrT2bR6asrMjFblYgk7yuxv+W+A5L2VS3VfP8znxUWGseh3E+RM/ngKsilYse8X+3T1AxqOO+zZpKWZFZZ+JIUibXU8v73wh/wClKUBCtq6lGkiy3gzImbiOt8DLeau17m7oLhiAOwBF15RzkEgjoknbVtjT8PKik0oSQZaCytGlRqAaZGqx1C2obSMY/MakZWB1G8HSQwiJnfofEYP4VxUJUDAmkd2EWkAzEm0iRDDYkGRiWmk0CHAlE57KBqjOlYGT8DjQR4Ag6T9RjsTzWdy9ZWhWWrvoSWRiO1tVOex1ATvjsHbEXbIZLFDJ5dQrNAkNAm+7N0Nsa6nl1MAiZAvJmCWtO8WFpx2OwAKjQDa+rcOpAKAAAMNKa47HYc4IBXxb2kzDNmKwZmILtK6jp5HYLyzFvLe+98bz+z+kBXzkADnXbzqY7HYzIyTKb5n6rXxDQIG0OH/lbkDGV9ruM1qTotN9IJvAHh1InHY7DgWWzdaNWkGbwzRPgYHnitEAZh2Bj7Y7HYx5/h9SmGqqmsOm+5G52GqPyGPlHEhNaqb2J692g/bHY7CTk3DxXtOmPeURFiVBHcSN8NM8oGYSAFmCQAAJ0k7CwuBb9cdjsPYQAsH/ADb9VWb4vQpB/Z1x2vmKbe+fXpiCQoPTsBPrh97Tf/1a3/02/wDtOOx2PQf0+iQPxr5rxKzLEjkix6F3keIPbH1PhY/wKf8ApH7vvjzHYTw3xOTeKHcYq+K0waTgieU/kcfO6d6d785H2Jx2OwyQNUqxJuLOffBZJEHe/wArdTfoMLzUPvDt8R6DuR1x2Owo3cJn+g9c07ytIaB5enzdNugx2Ox2CPOpQeAX/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14" name="AutoShape 10" descr="http://t2.baidu.com/it/u=1404957320,694743365&amp;fm=23&amp;gp=0.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17" name="Rectangle 2">
            <a:extLst>
              <a:ext uri="{FF2B5EF4-FFF2-40B4-BE49-F238E27FC236}">
                <a16:creationId xmlns:a16="http://schemas.microsoft.com/office/drawing/2014/main" xmlns="" id="{F81DC78A-5E10-46C0-B31A-EE0795C12A32}"/>
              </a:ext>
            </a:extLst>
          </p:cNvPr>
          <p:cNvSpPr/>
          <p:nvPr/>
        </p:nvSpPr>
        <p:spPr>
          <a:xfrm>
            <a:off x="540000" y="360000"/>
            <a:ext cx="11062720" cy="646331"/>
          </a:xfrm>
          <a:prstGeom prst="rect">
            <a:avLst/>
          </a:prstGeom>
        </p:spPr>
        <p:txBody>
          <a:bodyPr wrap="square">
            <a:spAutoFit/>
          </a:bodyPr>
          <a:lstStyle/>
          <a:p>
            <a:r>
              <a:rPr lang="en-CA" sz="3600" dirty="0">
                <a:solidFill>
                  <a:srgbClr val="002060"/>
                </a:solidFill>
                <a:latin typeface="Arial" panose="020B0604020202020204" pitchFamily="34" charset="0"/>
                <a:cs typeface="Arial" panose="020B0604020202020204" pitchFamily="34" charset="0"/>
              </a:rPr>
              <a:t>1) Design requirements</a:t>
            </a:r>
          </a:p>
        </p:txBody>
      </p:sp>
      <p:sp>
        <p:nvSpPr>
          <p:cNvPr id="18" name="内容占位符 2">
            <a:extLst>
              <a:ext uri="{FF2B5EF4-FFF2-40B4-BE49-F238E27FC236}">
                <a16:creationId xmlns:a16="http://schemas.microsoft.com/office/drawing/2014/main" xmlns="" id="{AEAD2603-EA61-48E5-B4DF-22993CEBF113}"/>
              </a:ext>
            </a:extLst>
          </p:cNvPr>
          <p:cNvSpPr txBox="1">
            <a:spLocks/>
          </p:cNvSpPr>
          <p:nvPr/>
        </p:nvSpPr>
        <p:spPr>
          <a:xfrm>
            <a:off x="540000" y="1151999"/>
            <a:ext cx="11160000" cy="448822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Wingdings" panose="05000000000000000000" pitchFamily="2" charset="2"/>
              <a:buChar char="§"/>
            </a:pPr>
            <a:r>
              <a:rPr lang="en-US" sz="3200" dirty="0">
                <a:latin typeface="Times New Roman" panose="02020603050405020304" pitchFamily="18" charset="0"/>
                <a:cs typeface="Times New Roman" panose="02020603050405020304" pitchFamily="18" charset="0"/>
              </a:rPr>
              <a:t>Based on Division B, Part 3, </a:t>
            </a:r>
            <a:r>
              <a:rPr lang="en-US" sz="3200" i="1" dirty="0">
                <a:latin typeface="Times New Roman" panose="02020603050405020304" pitchFamily="18" charset="0"/>
                <a:cs typeface="Times New Roman" panose="02020603050405020304" pitchFamily="18" charset="0"/>
              </a:rPr>
              <a:t>Fire Protection, Occupant Safety and Accessibility</a:t>
            </a:r>
            <a:r>
              <a:rPr lang="en-US" sz="3200" dirty="0">
                <a:latin typeface="Times New Roman" panose="02020603050405020304" pitchFamily="18" charset="0"/>
                <a:cs typeface="Times New Roman" panose="02020603050405020304" pitchFamily="18" charset="0"/>
              </a:rPr>
              <a:t>, of the </a:t>
            </a:r>
            <a:r>
              <a:rPr lang="en-US" sz="3200" i="1" dirty="0">
                <a:latin typeface="Times New Roman" panose="02020603050405020304" pitchFamily="18" charset="0"/>
                <a:cs typeface="Times New Roman" panose="02020603050405020304" pitchFamily="18" charset="0"/>
              </a:rPr>
              <a:t>National Building Code of Canada (NBCC)</a:t>
            </a:r>
            <a:r>
              <a:rPr lang="en-US" sz="3200" dirty="0">
                <a:latin typeface="Times New Roman" panose="02020603050405020304" pitchFamily="18" charset="0"/>
                <a:cs typeface="Times New Roman" panose="02020603050405020304" pitchFamily="18" charset="0"/>
              </a:rPr>
              <a:t>.</a:t>
            </a:r>
          </a:p>
          <a:p>
            <a:pPr marL="0" indent="0">
              <a:buNone/>
            </a:pPr>
            <a:endParaRPr lang="en-US" sz="3200" u="sng" dirty="0">
              <a:latin typeface="Times New Roman" panose="02020603050405020304" pitchFamily="18" charset="0"/>
              <a:cs typeface="Times New Roman" panose="02020603050405020304" pitchFamily="18" charset="0"/>
            </a:endParaRPr>
          </a:p>
          <a:p>
            <a:pPr marL="0" indent="0">
              <a:buNone/>
            </a:pPr>
            <a:r>
              <a:rPr lang="en-US" sz="3200" u="sng" dirty="0">
                <a:latin typeface="Times New Roman" panose="02020603050405020304" pitchFamily="18" charset="0"/>
                <a:cs typeface="Times New Roman" panose="02020603050405020304" pitchFamily="18" charset="0"/>
              </a:rPr>
              <a:t>Fire protection objectives</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Structural stability under fire conditions,</a:t>
            </a:r>
          </a:p>
          <a:p>
            <a:r>
              <a:rPr lang="en-US" sz="3200" dirty="0">
                <a:latin typeface="Times New Roman" panose="02020603050405020304" pitchFamily="18" charset="0"/>
                <a:cs typeface="Times New Roman" panose="02020603050405020304" pitchFamily="18" charset="0"/>
              </a:rPr>
              <a:t>Protection against fire spread, and</a:t>
            </a:r>
          </a:p>
          <a:p>
            <a:r>
              <a:rPr lang="en-US" sz="3200" dirty="0">
                <a:latin typeface="Times New Roman" panose="02020603050405020304" pitchFamily="18" charset="0"/>
                <a:cs typeface="Times New Roman" panose="02020603050405020304" pitchFamily="18" charset="0"/>
              </a:rPr>
              <a:t>Safe means of egress.</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18000"/>
            <a:ext cx="1397529" cy="540000"/>
          </a:xfrm>
          <a:prstGeom prst="rect">
            <a:avLst/>
          </a:prstGeom>
        </p:spPr>
      </p:pic>
    </p:spTree>
    <p:extLst>
      <p:ext uri="{BB962C8B-B14F-4D97-AF65-F5344CB8AC3E}">
        <p14:creationId xmlns:p14="http://schemas.microsoft.com/office/powerpoint/2010/main" val="42873459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0000" y="360000"/>
            <a:ext cx="11062720" cy="584775"/>
          </a:xfrm>
          <a:prstGeom prst="rect">
            <a:avLst/>
          </a:prstGeom>
        </p:spPr>
        <p:txBody>
          <a:bodyPr wrap="square">
            <a:spAutoFit/>
          </a:bodyPr>
          <a:lstStyle/>
          <a:p>
            <a:r>
              <a:rPr lang="en-CA" sz="3200" dirty="0">
                <a:solidFill>
                  <a:srgbClr val="002060"/>
                </a:solidFill>
                <a:latin typeface="Arial" panose="020B0604020202020204" pitchFamily="34" charset="0"/>
                <a:cs typeface="Arial" panose="020B0604020202020204" pitchFamily="34" charset="0"/>
              </a:rPr>
              <a:t>Example 5 – Solution </a:t>
            </a:r>
            <a:endParaRPr lang="en-US" sz="3200" dirty="0">
              <a:solidFill>
                <a:srgbClr val="002060"/>
              </a:solidFill>
              <a:latin typeface="Arial" panose="020B0604020202020204" pitchFamily="34" charset="0"/>
              <a:cs typeface="Arial" panose="020B0604020202020204" pitchFamily="34" charset="0"/>
            </a:endParaRPr>
          </a:p>
        </p:txBody>
      </p:sp>
      <p:sp>
        <p:nvSpPr>
          <p:cNvPr id="7" name="Slide Number Placeholder 3"/>
          <p:cNvSpPr>
            <a:spLocks noGrp="1"/>
          </p:cNvSpPr>
          <p:nvPr>
            <p:ph type="sldNum" sz="quarter" idx="12"/>
          </p:nvPr>
        </p:nvSpPr>
        <p:spPr>
          <a:xfrm>
            <a:off x="11468558" y="6216815"/>
            <a:ext cx="610320" cy="528064"/>
          </a:xfrm>
        </p:spPr>
        <p:txBody>
          <a:bodyPr/>
          <a:lstStyle/>
          <a:p>
            <a:fld id="{79AA0B8D-5002-4A0E-8DCD-D60B08B37DCE}" type="slidenum">
              <a:rPr lang="en-CA" sz="3200" smtClean="0">
                <a:solidFill>
                  <a:schemeClr val="tx1"/>
                </a:solidFill>
              </a:rPr>
              <a:t>30</a:t>
            </a:fld>
            <a:endParaRPr lang="en-CA" sz="3200" dirty="0">
              <a:solidFill>
                <a:schemeClr val="tx1"/>
              </a:solidFill>
            </a:endParaRPr>
          </a:p>
        </p:txBody>
      </p:sp>
      <mc:AlternateContent xmlns:mc="http://schemas.openxmlformats.org/markup-compatibility/2006" xmlns:a14="http://schemas.microsoft.com/office/drawing/2010/main">
        <mc:Choice Requires="a14">
          <p:sp>
            <p:nvSpPr>
              <p:cNvPr id="9" name="Rectangle 8"/>
              <p:cNvSpPr/>
              <p:nvPr/>
            </p:nvSpPr>
            <p:spPr>
              <a:xfrm>
                <a:off x="539999" y="1152000"/>
                <a:ext cx="11136186" cy="4723729"/>
              </a:xfrm>
              <a:prstGeom prst="rect">
                <a:avLst/>
              </a:prstGeom>
            </p:spPr>
            <p:txBody>
              <a:bodyPr wrap="square">
                <a:spAutoFit/>
              </a:bodyPr>
              <a:lstStyle/>
              <a:p>
                <a:pPr marL="457200" lvl="0" indent="-457200">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Compressive strength parallel to grain modified for 50</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percentile value and short term loading:</a:t>
                </a:r>
              </a:p>
              <a:p>
                <a:pPr marL="914400" lvl="1" indent="-457200">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F</a:t>
                </a:r>
                <a:r>
                  <a:rPr lang="en-US" sz="2400" baseline="-25000" dirty="0">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K</a:t>
                </a:r>
                <a:r>
                  <a:rPr lang="en-US" sz="2400" baseline="-25000" dirty="0" err="1">
                    <a:latin typeface="Times New Roman" panose="02020603050405020304" pitchFamily="18" charset="0"/>
                    <a:cs typeface="Times New Roman" panose="02020603050405020304" pitchFamily="18" charset="0"/>
                  </a:rPr>
                  <a:t>fi</a:t>
                </a:r>
                <a:r>
                  <a:rPr lang="en-US" sz="2400" dirty="0" err="1">
                    <a:latin typeface="Times New Roman" panose="02020603050405020304" pitchFamily="18" charset="0"/>
                    <a:cs typeface="Times New Roman" panose="02020603050405020304" pitchFamily="18" charset="0"/>
                  </a:rPr>
                  <a:t>f</a:t>
                </a:r>
                <a:r>
                  <a:rPr lang="en-US" sz="2400" baseline="-25000" dirty="0" err="1">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K</a:t>
                </a:r>
                <a:r>
                  <a:rPr lang="en-US" sz="2400" baseline="-25000" dirty="0" err="1">
                    <a:latin typeface="Times New Roman" panose="02020603050405020304" pitchFamily="18" charset="0"/>
                    <a:cs typeface="Times New Roman" panose="02020603050405020304" pitchFamily="18" charset="0"/>
                  </a:rPr>
                  <a:t>D</a:t>
                </a:r>
                <a:r>
                  <a:rPr lang="en-US" sz="2400" dirty="0" err="1">
                    <a:latin typeface="Times New Roman" panose="02020603050405020304" pitchFamily="18" charset="0"/>
                    <a:cs typeface="Times New Roman" panose="02020603050405020304" pitchFamily="18" charset="0"/>
                  </a:rPr>
                  <a:t>K</a:t>
                </a:r>
                <a:r>
                  <a:rPr lang="en-US" sz="2400" baseline="-25000" dirty="0" err="1">
                    <a:latin typeface="Times New Roman" panose="02020603050405020304" pitchFamily="18" charset="0"/>
                    <a:cs typeface="Times New Roman" panose="02020603050405020304" pitchFamily="18" charset="0"/>
                  </a:rPr>
                  <a:t>H</a:t>
                </a:r>
                <a:r>
                  <a:rPr lang="en-US" sz="2400" dirty="0" err="1">
                    <a:latin typeface="Times New Roman" panose="02020603050405020304" pitchFamily="18" charset="0"/>
                    <a:cs typeface="Times New Roman" panose="02020603050405020304" pitchFamily="18" charset="0"/>
                  </a:rPr>
                  <a:t>K</a:t>
                </a:r>
                <a:r>
                  <a:rPr lang="en-US" sz="2400" baseline="-25000" dirty="0" err="1">
                    <a:latin typeface="Times New Roman" panose="02020603050405020304" pitchFamily="18" charset="0"/>
                    <a:cs typeface="Times New Roman" panose="02020603050405020304" pitchFamily="18" charset="0"/>
                  </a:rPr>
                  <a:t>Sc</a:t>
                </a:r>
                <a:r>
                  <a:rPr lang="en-US" sz="2400" dirty="0" err="1">
                    <a:latin typeface="Times New Roman" panose="02020603050405020304" pitchFamily="18" charset="0"/>
                    <a:cs typeface="Times New Roman" panose="02020603050405020304" pitchFamily="18" charset="0"/>
                  </a:rPr>
                  <a:t>K</a:t>
                </a:r>
                <a:r>
                  <a:rPr lang="en-US" sz="2400" baseline="-25000" dirty="0" err="1">
                    <a:latin typeface="Times New Roman" panose="02020603050405020304" pitchFamily="18" charset="0"/>
                    <a:cs typeface="Times New Roman" panose="02020603050405020304" pitchFamily="18" charset="0"/>
                  </a:rPr>
                  <a:t>T</a:t>
                </a:r>
                <a:r>
                  <a:rPr lang="en-US" sz="2400" dirty="0">
                    <a:latin typeface="Times New Roman" panose="02020603050405020304" pitchFamily="18" charset="0"/>
                    <a:cs typeface="Times New Roman" panose="02020603050405020304" pitchFamily="18" charset="0"/>
                  </a:rPr>
                  <a:t>) = 1.5(12.2)[(1.15)(1.0)(1.0)(1.0)] = 21.0 MPa</a:t>
                </a:r>
              </a:p>
              <a:p>
                <a:pPr marL="457200" indent="-457200">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Slenderness ratio calculated based on reduced cross-section:</a:t>
                </a:r>
              </a:p>
              <a:p>
                <a:pPr marL="914400" lvl="1" indent="-457200">
                  <a:buFont typeface="Wingdings" panose="05000000000000000000" pitchFamily="2" charset="2"/>
                  <a:buChar char="§"/>
                  <a:defRPr/>
                </a:pPr>
                <a:r>
                  <a:rPr lang="en-US" sz="2400" dirty="0" err="1">
                    <a:latin typeface="Times New Roman" panose="02020603050405020304" pitchFamily="18" charset="0"/>
                    <a:cs typeface="Times New Roman" panose="02020603050405020304" pitchFamily="18" charset="0"/>
                  </a:rPr>
                  <a:t>C</a:t>
                </a:r>
                <a:r>
                  <a:rPr lang="en-US" sz="2400" baseline="-25000" dirty="0" err="1">
                    <a:latin typeface="Times New Roman" panose="02020603050405020304" pitchFamily="18" charset="0"/>
                    <a:cs typeface="Times New Roman" panose="02020603050405020304" pitchFamily="18" charset="0"/>
                  </a:rPr>
                  <a:t>cb</a:t>
                </a:r>
                <a:r>
                  <a:rPr lang="en-US" sz="2400" dirty="0">
                    <a:latin typeface="Times New Roman" panose="02020603050405020304" pitchFamily="18" charset="0"/>
                    <a:cs typeface="Times New Roman" panose="02020603050405020304" pitchFamily="18" charset="0"/>
                  </a:rPr>
                  <a:t> and </a:t>
                </a:r>
                <a:r>
                  <a:rPr lang="en-US" sz="2400" dirty="0" err="1">
                    <a:latin typeface="Times New Roman" panose="02020603050405020304" pitchFamily="18" charset="0"/>
                    <a:cs typeface="Times New Roman" panose="02020603050405020304" pitchFamily="18" charset="0"/>
                  </a:rPr>
                  <a:t>C</a:t>
                </a:r>
                <a:r>
                  <a:rPr lang="en-US" sz="2400" baseline="-25000" dirty="0" err="1">
                    <a:latin typeface="Times New Roman" panose="02020603050405020304" pitchFamily="18" charset="0"/>
                    <a:cs typeface="Times New Roman" panose="02020603050405020304" pitchFamily="18" charset="0"/>
                  </a:rPr>
                  <a:t>cd</a:t>
                </a:r>
                <a:r>
                  <a:rPr lang="en-US" sz="24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CA" sz="2400" b="0" i="1" smtClean="0">
                            <a:latin typeface="Cambria Math"/>
                            <a:cs typeface="Times New Roman" panose="02020603050405020304" pitchFamily="18" charset="0"/>
                          </a:rPr>
                        </m:ctrlPr>
                      </m:fPr>
                      <m:num>
                        <m:r>
                          <a:rPr lang="en-CA" sz="2400" b="0" i="1" smtClean="0">
                            <a:latin typeface="Cambria Math" panose="02040503050406030204" pitchFamily="18" charset="0"/>
                            <a:cs typeface="Times New Roman" panose="02020603050405020304" pitchFamily="18" charset="0"/>
                          </a:rPr>
                          <m:t>𝑒𝑓𝑓𝑒𝑐𝑡𝑖𝑣𝑒</m:t>
                        </m:r>
                        <m:r>
                          <a:rPr lang="en-CA" sz="2400" b="0" i="1" smtClean="0">
                            <a:latin typeface="Cambria Math" panose="02040503050406030204" pitchFamily="18" charset="0"/>
                            <a:cs typeface="Times New Roman" panose="02020603050405020304" pitchFamily="18" charset="0"/>
                          </a:rPr>
                          <m:t> </m:t>
                        </m:r>
                        <m:r>
                          <a:rPr lang="en-CA" sz="2400" b="0" i="1" smtClean="0">
                            <a:latin typeface="Cambria Math" panose="02040503050406030204" pitchFamily="18" charset="0"/>
                            <a:cs typeface="Times New Roman" panose="02020603050405020304" pitchFamily="18" charset="0"/>
                          </a:rPr>
                          <m:t>𝑙𝑒𝑛𝑔𝑡h</m:t>
                        </m:r>
                        <m:r>
                          <a:rPr lang="en-CA" sz="2400" b="0" i="1" smtClean="0">
                            <a:latin typeface="Cambria Math" panose="02040503050406030204" pitchFamily="18" charset="0"/>
                            <a:cs typeface="Times New Roman" panose="02020603050405020304" pitchFamily="18" charset="0"/>
                          </a:rPr>
                          <m:t> </m:t>
                        </m:r>
                        <m:r>
                          <a:rPr lang="en-CA" sz="2400" b="0" i="1" smtClean="0">
                            <a:latin typeface="Cambria Math" panose="02040503050406030204" pitchFamily="18" charset="0"/>
                            <a:cs typeface="Times New Roman" panose="02020603050405020304" pitchFamily="18" charset="0"/>
                          </a:rPr>
                          <m:t>𝑎𝑠𝑠𝑜𝑐𝑖𝑎𝑡𝑒𝑑</m:t>
                        </m:r>
                        <m:r>
                          <a:rPr lang="en-CA" sz="2400" b="0" i="1" smtClean="0">
                            <a:latin typeface="Cambria Math" panose="02040503050406030204" pitchFamily="18" charset="0"/>
                            <a:cs typeface="Times New Roman" panose="02020603050405020304" pitchFamily="18" charset="0"/>
                          </a:rPr>
                          <m:t> </m:t>
                        </m:r>
                        <m:r>
                          <a:rPr lang="en-CA" sz="2400" b="0" i="1" smtClean="0">
                            <a:latin typeface="Cambria Math" panose="02040503050406030204" pitchFamily="18" charset="0"/>
                            <a:cs typeface="Times New Roman" panose="02020603050405020304" pitchFamily="18" charset="0"/>
                          </a:rPr>
                          <m:t>𝑤𝑖𝑡h</m:t>
                        </m:r>
                        <m:r>
                          <a:rPr lang="en-CA" sz="2400" b="0" i="1" smtClean="0">
                            <a:latin typeface="Cambria Math" panose="02040503050406030204" pitchFamily="18" charset="0"/>
                            <a:cs typeface="Times New Roman" panose="02020603050405020304" pitchFamily="18" charset="0"/>
                          </a:rPr>
                          <m:t> </m:t>
                        </m:r>
                        <m:r>
                          <a:rPr lang="en-CA" sz="2400" b="0" i="1" smtClean="0">
                            <a:latin typeface="Cambria Math" panose="02040503050406030204" pitchFamily="18" charset="0"/>
                            <a:cs typeface="Times New Roman" panose="02020603050405020304" pitchFamily="18" charset="0"/>
                          </a:rPr>
                          <m:t>𝑤𝑖𝑑𝑡h</m:t>
                        </m:r>
                        <m:r>
                          <a:rPr lang="en-CA" sz="2400" b="0" i="1" smtClean="0">
                            <a:latin typeface="Cambria Math" panose="02040503050406030204" pitchFamily="18" charset="0"/>
                            <a:cs typeface="Times New Roman" panose="02020603050405020304" pitchFamily="18" charset="0"/>
                          </a:rPr>
                          <m:t> </m:t>
                        </m:r>
                        <m:r>
                          <a:rPr lang="en-CA" sz="2400" b="0" i="1" smtClean="0">
                            <a:latin typeface="Cambria Math" panose="02040503050406030204" pitchFamily="18" charset="0"/>
                            <a:cs typeface="Times New Roman" panose="02020603050405020304" pitchFamily="18" charset="0"/>
                          </a:rPr>
                          <m:t>𝑜𝑟</m:t>
                        </m:r>
                        <m:r>
                          <a:rPr lang="en-CA" sz="2400" b="0" i="1" smtClean="0">
                            <a:latin typeface="Cambria Math" panose="02040503050406030204" pitchFamily="18" charset="0"/>
                            <a:cs typeface="Times New Roman" panose="02020603050405020304" pitchFamily="18" charset="0"/>
                          </a:rPr>
                          <m:t> </m:t>
                        </m:r>
                        <m:r>
                          <a:rPr lang="en-CA" sz="2400" b="0" i="1" smtClean="0">
                            <a:latin typeface="Cambria Math" panose="02040503050406030204" pitchFamily="18" charset="0"/>
                            <a:cs typeface="Times New Roman" panose="02020603050405020304" pitchFamily="18" charset="0"/>
                          </a:rPr>
                          <m:t>𝑑𝑒𝑝𝑡h</m:t>
                        </m:r>
                      </m:num>
                      <m:den>
                        <m:r>
                          <a:rPr lang="en-CA" sz="2400" b="0" i="1" smtClean="0">
                            <a:latin typeface="Cambria Math" panose="02040503050406030204" pitchFamily="18" charset="0"/>
                            <a:cs typeface="Times New Roman" panose="02020603050405020304" pitchFamily="18" charset="0"/>
                          </a:rPr>
                          <m:t>𝑚𝑒𝑚𝑏𝑒𝑟</m:t>
                        </m:r>
                        <m:r>
                          <a:rPr lang="en-CA" sz="2400" b="0" i="1" smtClean="0">
                            <a:latin typeface="Cambria Math" panose="02040503050406030204" pitchFamily="18" charset="0"/>
                            <a:cs typeface="Times New Roman" panose="02020603050405020304" pitchFamily="18" charset="0"/>
                          </a:rPr>
                          <m:t> </m:t>
                        </m:r>
                        <m:r>
                          <a:rPr lang="en-CA" sz="2400" b="0" i="1" smtClean="0">
                            <a:latin typeface="Cambria Math" panose="02040503050406030204" pitchFamily="18" charset="0"/>
                            <a:cs typeface="Times New Roman" panose="02020603050405020304" pitchFamily="18" charset="0"/>
                          </a:rPr>
                          <m:t>𝑤𝑖𝑑𝑡h</m:t>
                        </m:r>
                        <m:r>
                          <a:rPr lang="en-CA" sz="2400" b="0" i="1" smtClean="0">
                            <a:latin typeface="Cambria Math" panose="02040503050406030204" pitchFamily="18" charset="0"/>
                            <a:cs typeface="Times New Roman" panose="02020603050405020304" pitchFamily="18" charset="0"/>
                          </a:rPr>
                          <m:t> </m:t>
                        </m:r>
                        <m:r>
                          <a:rPr lang="en-CA" sz="2400" b="0" i="1" smtClean="0">
                            <a:latin typeface="Cambria Math" panose="02040503050406030204" pitchFamily="18" charset="0"/>
                            <a:cs typeface="Times New Roman" panose="02020603050405020304" pitchFamily="18" charset="0"/>
                          </a:rPr>
                          <m:t>𝑜𝑟</m:t>
                        </m:r>
                        <m:r>
                          <a:rPr lang="en-CA" sz="2400" b="0" i="1" smtClean="0">
                            <a:latin typeface="Cambria Math" panose="02040503050406030204" pitchFamily="18" charset="0"/>
                            <a:cs typeface="Times New Roman" panose="02020603050405020304" pitchFamily="18" charset="0"/>
                          </a:rPr>
                          <m:t> </m:t>
                        </m:r>
                        <m:r>
                          <a:rPr lang="en-CA" sz="2400" b="0" i="1" smtClean="0">
                            <a:latin typeface="Cambria Math" panose="02040503050406030204" pitchFamily="18" charset="0"/>
                            <a:cs typeface="Times New Roman" panose="02020603050405020304" pitchFamily="18" charset="0"/>
                          </a:rPr>
                          <m:t>𝑑𝑒𝑝𝑡h</m:t>
                        </m:r>
                      </m:den>
                    </m:f>
                    <m:r>
                      <a:rPr lang="en-CA" sz="2400" b="0" i="1" smtClean="0">
                        <a:latin typeface="Cambria Math" panose="02040503050406030204" pitchFamily="18" charset="0"/>
                        <a:cs typeface="Times New Roman" panose="02020603050405020304" pitchFamily="18" charset="0"/>
                      </a:rPr>
                      <m:t>=</m:t>
                    </m:r>
                    <m:f>
                      <m:fPr>
                        <m:ctrlPr>
                          <a:rPr lang="en-CA" sz="2400" b="0" i="1" smtClean="0">
                            <a:latin typeface="Cambria Math"/>
                            <a:cs typeface="Times New Roman" panose="02020603050405020304" pitchFamily="18" charset="0"/>
                          </a:rPr>
                        </m:ctrlPr>
                      </m:fPr>
                      <m:num>
                        <m:r>
                          <a:rPr lang="en-CA" sz="2400" b="0" i="1" smtClean="0">
                            <a:latin typeface="Cambria Math" panose="02040503050406030204" pitchFamily="18" charset="0"/>
                            <a:cs typeface="Times New Roman" panose="02020603050405020304" pitchFamily="18" charset="0"/>
                          </a:rPr>
                          <m:t>3500</m:t>
                        </m:r>
                      </m:num>
                      <m:den>
                        <m:r>
                          <a:rPr lang="en-CA" sz="2400" b="0" i="1" smtClean="0">
                            <a:latin typeface="Cambria Math" panose="02040503050406030204" pitchFamily="18" charset="0"/>
                            <a:cs typeface="Times New Roman" panose="02020603050405020304" pitchFamily="18" charset="0"/>
                          </a:rPr>
                          <m:t>155</m:t>
                        </m:r>
                      </m:den>
                    </m:f>
                    <m:r>
                      <a:rPr lang="en-CA" sz="2400" b="0" i="1" smtClean="0">
                        <a:latin typeface="Cambria Math" panose="02040503050406030204" pitchFamily="18" charset="0"/>
                        <a:cs typeface="Times New Roman" panose="02020603050405020304" pitchFamily="18" charset="0"/>
                      </a:rPr>
                      <m:t>=22.6</m:t>
                    </m:r>
                  </m:oMath>
                </a14:m>
                <a:endParaRPr lang="en-US" sz="24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Size factor is based on original column size:</a:t>
                </a:r>
              </a:p>
              <a:p>
                <a:pPr marL="914400" lvl="1" indent="-457200">
                  <a:buFont typeface="Wingdings" panose="05000000000000000000" pitchFamily="2" charset="2"/>
                  <a:buChar char="§"/>
                  <a:defRPr/>
                </a:pPr>
                <a:r>
                  <a:rPr lang="en-US" sz="2400" dirty="0" err="1">
                    <a:latin typeface="Times New Roman" panose="02020603050405020304" pitchFamily="18" charset="0"/>
                    <a:cs typeface="Times New Roman" panose="02020603050405020304" pitchFamily="18" charset="0"/>
                  </a:rPr>
                  <a:t>K</a:t>
                </a:r>
                <a:r>
                  <a:rPr lang="en-US" sz="2400" baseline="-25000" dirty="0" err="1">
                    <a:latin typeface="Times New Roman" panose="02020603050405020304" pitchFamily="18" charset="0"/>
                    <a:cs typeface="Times New Roman" panose="02020603050405020304" pitchFamily="18" charset="0"/>
                  </a:rPr>
                  <a:t>Zc</a:t>
                </a:r>
                <a:r>
                  <a:rPr lang="en-US" sz="2400" dirty="0">
                    <a:latin typeface="Times New Roman" panose="02020603050405020304" pitchFamily="18" charset="0"/>
                    <a:cs typeface="Times New Roman" panose="02020603050405020304" pitchFamily="18" charset="0"/>
                  </a:rPr>
                  <a:t> = 6.3(dL)</a:t>
                </a:r>
                <a:r>
                  <a:rPr lang="en-US" sz="2400" baseline="30000" dirty="0">
                    <a:latin typeface="Times New Roman" panose="02020603050405020304" pitchFamily="18" charset="0"/>
                    <a:cs typeface="Times New Roman" panose="02020603050405020304" pitchFamily="18" charset="0"/>
                  </a:rPr>
                  <a:t>-0.13</a:t>
                </a:r>
                <a:r>
                  <a:rPr lang="en-US" sz="2400" dirty="0">
                    <a:latin typeface="Times New Roman" panose="02020603050405020304" pitchFamily="18" charset="0"/>
                    <a:cs typeface="Times New Roman" panose="02020603050405020304" pitchFamily="18" charset="0"/>
                  </a:rPr>
                  <a:t> ≤ 1.3</a:t>
                </a:r>
              </a:p>
              <a:p>
                <a:pPr marL="914400" lvl="1" indent="-457200">
                  <a:buFont typeface="Wingdings" panose="05000000000000000000" pitchFamily="2" charset="2"/>
                  <a:buChar char="§"/>
                  <a:defRPr/>
                </a:pPr>
                <a:r>
                  <a:rPr lang="en-US" sz="2400" dirty="0" err="1">
                    <a:latin typeface="Times New Roman" panose="02020603050405020304" pitchFamily="18" charset="0"/>
                    <a:cs typeface="Times New Roman" panose="02020603050405020304" pitchFamily="18" charset="0"/>
                  </a:rPr>
                  <a:t>K</a:t>
                </a:r>
                <a:r>
                  <a:rPr lang="en-US" sz="2400" baseline="-25000" dirty="0" err="1">
                    <a:latin typeface="Times New Roman" panose="02020603050405020304" pitchFamily="18" charset="0"/>
                    <a:cs typeface="Times New Roman" panose="02020603050405020304" pitchFamily="18" charset="0"/>
                  </a:rPr>
                  <a:t>Zcb</a:t>
                </a:r>
                <a:r>
                  <a:rPr lang="en-US" sz="2400" dirty="0">
                    <a:latin typeface="Times New Roman" panose="02020603050405020304" pitchFamily="18" charset="0"/>
                    <a:cs typeface="Times New Roman" panose="02020603050405020304" pitchFamily="18" charset="0"/>
                  </a:rPr>
                  <a:t> and </a:t>
                </a:r>
                <a:r>
                  <a:rPr lang="en-US" sz="2400" dirty="0" err="1">
                    <a:latin typeface="Times New Roman" panose="02020603050405020304" pitchFamily="18" charset="0"/>
                    <a:cs typeface="Times New Roman" panose="02020603050405020304" pitchFamily="18" charset="0"/>
                  </a:rPr>
                  <a:t>K</a:t>
                </a:r>
                <a:r>
                  <a:rPr lang="en-US" sz="2400" baseline="-25000" dirty="0" err="1">
                    <a:latin typeface="Times New Roman" panose="02020603050405020304" pitchFamily="18" charset="0"/>
                    <a:cs typeface="Times New Roman" panose="02020603050405020304" pitchFamily="18" charset="0"/>
                  </a:rPr>
                  <a:t>Zcd</a:t>
                </a:r>
                <a:r>
                  <a:rPr lang="en-US" sz="2400" dirty="0">
                    <a:latin typeface="Times New Roman" panose="02020603050405020304" pitchFamily="18" charset="0"/>
                    <a:cs typeface="Times New Roman" panose="02020603050405020304" pitchFamily="18" charset="0"/>
                  </a:rPr>
                  <a:t> = 6.3[(241)(3500)]</a:t>
                </a:r>
                <a:r>
                  <a:rPr lang="en-US" sz="2400" baseline="30000" dirty="0">
                    <a:latin typeface="Times New Roman" panose="02020603050405020304" pitchFamily="18" charset="0"/>
                    <a:cs typeface="Times New Roman" panose="02020603050405020304" pitchFamily="18" charset="0"/>
                  </a:rPr>
                  <a:t>-0.13</a:t>
                </a:r>
                <a:r>
                  <a:rPr lang="en-US" sz="2400" dirty="0">
                    <a:latin typeface="Times New Roman" panose="02020603050405020304" pitchFamily="18" charset="0"/>
                    <a:cs typeface="Times New Roman" panose="02020603050405020304" pitchFamily="18" charset="0"/>
                  </a:rPr>
                  <a:t> = 1.07</a:t>
                </a:r>
              </a:p>
              <a:p>
                <a:pPr marL="457200" indent="-457200">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Calculation of slenderness factor:</a:t>
                </a:r>
              </a:p>
              <a:p>
                <a:pPr marL="914400" lvl="1" indent="-457200">
                  <a:buFont typeface="Wingdings" panose="05000000000000000000" pitchFamily="2" charset="2"/>
                  <a:buChar char="§"/>
                  <a:defRPr/>
                </a:pPr>
                <a:r>
                  <a:rPr lang="en-US" sz="2400" dirty="0" err="1">
                    <a:latin typeface="Times New Roman" panose="02020603050405020304" pitchFamily="18" charset="0"/>
                    <a:cs typeface="Times New Roman" panose="02020603050405020304" pitchFamily="18" charset="0"/>
                  </a:rPr>
                  <a:t>K</a:t>
                </a:r>
                <a:r>
                  <a:rPr lang="en-US" sz="2400" baseline="-25000" dirty="0" err="1">
                    <a:latin typeface="Times New Roman" panose="02020603050405020304" pitchFamily="18" charset="0"/>
                    <a:cs typeface="Times New Roman" panose="02020603050405020304" pitchFamily="18" charset="0"/>
                  </a:rPr>
                  <a:t>Cb</a:t>
                </a:r>
                <a:r>
                  <a:rPr lang="en-US" sz="2400" dirty="0">
                    <a:latin typeface="Times New Roman" panose="02020603050405020304" pitchFamily="18" charset="0"/>
                    <a:cs typeface="Times New Roman" panose="02020603050405020304" pitchFamily="18" charset="0"/>
                  </a:rPr>
                  <a:t> and </a:t>
                </a:r>
                <a:r>
                  <a:rPr lang="en-US" sz="2400" dirty="0" err="1">
                    <a:latin typeface="Times New Roman" panose="02020603050405020304" pitchFamily="18" charset="0"/>
                    <a:cs typeface="Times New Roman" panose="02020603050405020304" pitchFamily="18" charset="0"/>
                  </a:rPr>
                  <a:t>K</a:t>
                </a:r>
                <a:r>
                  <a:rPr lang="en-US" sz="2400" baseline="-25000" dirty="0" err="1">
                    <a:latin typeface="Times New Roman" panose="02020603050405020304" pitchFamily="18" charset="0"/>
                    <a:cs typeface="Times New Roman" panose="02020603050405020304" pitchFamily="18" charset="0"/>
                  </a:rPr>
                  <a:t>Cd</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CA" sz="2400" b="0" i="1" smtClean="0">
                        <a:latin typeface="Cambria Math" panose="02040503050406030204" pitchFamily="18" charset="0"/>
                        <a:cs typeface="Times New Roman" panose="02020603050405020304" pitchFamily="18" charset="0"/>
                      </a:rPr>
                      <m:t>=</m:t>
                    </m:r>
                    <m:sSup>
                      <m:sSupPr>
                        <m:ctrlPr>
                          <a:rPr lang="en-CA" sz="2400" b="0" i="1" smtClean="0">
                            <a:latin typeface="Cambria Math"/>
                            <a:cs typeface="Times New Roman" panose="02020603050405020304" pitchFamily="18" charset="0"/>
                          </a:rPr>
                        </m:ctrlPr>
                      </m:sSupPr>
                      <m:e>
                        <m:d>
                          <m:dPr>
                            <m:begChr m:val="["/>
                            <m:endChr m:val="]"/>
                            <m:ctrlPr>
                              <a:rPr lang="en-CA" sz="2400" b="0" i="1" smtClean="0">
                                <a:latin typeface="Cambria Math"/>
                                <a:cs typeface="Times New Roman" panose="02020603050405020304" pitchFamily="18" charset="0"/>
                              </a:rPr>
                            </m:ctrlPr>
                          </m:dPr>
                          <m:e>
                            <m:r>
                              <a:rPr lang="en-CA" sz="2400" b="0" i="1" smtClean="0">
                                <a:latin typeface="Cambria Math" panose="02040503050406030204" pitchFamily="18" charset="0"/>
                                <a:cs typeface="Times New Roman" panose="02020603050405020304" pitchFamily="18" charset="0"/>
                              </a:rPr>
                              <m:t>1.0+</m:t>
                            </m:r>
                            <m:f>
                              <m:fPr>
                                <m:ctrlPr>
                                  <a:rPr lang="en-CA" sz="2400" b="0" i="1" smtClean="0">
                                    <a:latin typeface="Cambria Math"/>
                                    <a:cs typeface="Times New Roman" panose="02020603050405020304" pitchFamily="18" charset="0"/>
                                  </a:rPr>
                                </m:ctrlPr>
                              </m:fPr>
                              <m:num>
                                <m:sSub>
                                  <m:sSubPr>
                                    <m:ctrlPr>
                                      <a:rPr lang="en-CA" sz="2400" b="0" i="1" smtClean="0">
                                        <a:latin typeface="Cambria Math"/>
                                        <a:cs typeface="Times New Roman" panose="02020603050405020304" pitchFamily="18" charset="0"/>
                                      </a:rPr>
                                    </m:ctrlPr>
                                  </m:sSubPr>
                                  <m:e>
                                    <m:r>
                                      <a:rPr lang="en-CA" sz="2400" b="0" i="1" smtClean="0">
                                        <a:latin typeface="Cambria Math" panose="02040503050406030204" pitchFamily="18" charset="0"/>
                                        <a:cs typeface="Times New Roman" panose="02020603050405020304" pitchFamily="18" charset="0"/>
                                      </a:rPr>
                                      <m:t>𝐹</m:t>
                                    </m:r>
                                  </m:e>
                                  <m:sub>
                                    <m:r>
                                      <a:rPr lang="en-CA" sz="2400" b="0" i="1" smtClean="0">
                                        <a:latin typeface="Cambria Math" panose="02040503050406030204" pitchFamily="18" charset="0"/>
                                        <a:cs typeface="Times New Roman" panose="02020603050405020304" pitchFamily="18" charset="0"/>
                                      </a:rPr>
                                      <m:t>𝑐</m:t>
                                    </m:r>
                                  </m:sub>
                                </m:sSub>
                                <m:sSub>
                                  <m:sSubPr>
                                    <m:ctrlPr>
                                      <a:rPr lang="en-CA" sz="2400" b="0" i="1" smtClean="0">
                                        <a:latin typeface="Cambria Math"/>
                                        <a:cs typeface="Times New Roman" panose="02020603050405020304" pitchFamily="18" charset="0"/>
                                      </a:rPr>
                                    </m:ctrlPr>
                                  </m:sSubPr>
                                  <m:e>
                                    <m:r>
                                      <a:rPr lang="en-CA" sz="2400" b="0" i="1" smtClean="0">
                                        <a:latin typeface="Cambria Math" panose="02040503050406030204" pitchFamily="18" charset="0"/>
                                        <a:cs typeface="Times New Roman" panose="02020603050405020304" pitchFamily="18" charset="0"/>
                                      </a:rPr>
                                      <m:t>𝐾</m:t>
                                    </m:r>
                                  </m:e>
                                  <m:sub>
                                    <m:r>
                                      <a:rPr lang="en-CA" sz="2400" b="0" i="1" smtClean="0">
                                        <a:latin typeface="Cambria Math" panose="02040503050406030204" pitchFamily="18" charset="0"/>
                                        <a:cs typeface="Times New Roman" panose="02020603050405020304" pitchFamily="18" charset="0"/>
                                      </a:rPr>
                                      <m:t>𝑍𝑐</m:t>
                                    </m:r>
                                  </m:sub>
                                </m:sSub>
                                <m:sSubSup>
                                  <m:sSubSupPr>
                                    <m:ctrlPr>
                                      <a:rPr lang="en-CA" sz="2400" b="0" i="1" smtClean="0">
                                        <a:latin typeface="Cambria Math"/>
                                        <a:cs typeface="Times New Roman" panose="02020603050405020304" pitchFamily="18" charset="0"/>
                                      </a:rPr>
                                    </m:ctrlPr>
                                  </m:sSubSupPr>
                                  <m:e>
                                    <m:r>
                                      <a:rPr lang="en-CA" sz="2400" b="0" i="1" smtClean="0">
                                        <a:latin typeface="Cambria Math" panose="02040503050406030204" pitchFamily="18" charset="0"/>
                                        <a:cs typeface="Times New Roman" panose="02020603050405020304" pitchFamily="18" charset="0"/>
                                      </a:rPr>
                                      <m:t>𝐶</m:t>
                                    </m:r>
                                  </m:e>
                                  <m:sub>
                                    <m:r>
                                      <a:rPr lang="en-CA" sz="2400" b="0" i="1" smtClean="0">
                                        <a:latin typeface="Cambria Math" panose="02040503050406030204" pitchFamily="18" charset="0"/>
                                        <a:cs typeface="Times New Roman" panose="02020603050405020304" pitchFamily="18" charset="0"/>
                                      </a:rPr>
                                      <m:t>𝑐</m:t>
                                    </m:r>
                                  </m:sub>
                                  <m:sup>
                                    <m:r>
                                      <a:rPr lang="en-CA" sz="2400" b="0" i="1" smtClean="0">
                                        <a:latin typeface="Cambria Math" panose="02040503050406030204" pitchFamily="18" charset="0"/>
                                        <a:cs typeface="Times New Roman" panose="02020603050405020304" pitchFamily="18" charset="0"/>
                                      </a:rPr>
                                      <m:t>3</m:t>
                                    </m:r>
                                  </m:sup>
                                </m:sSubSup>
                              </m:num>
                              <m:den>
                                <m:r>
                                  <a:rPr lang="en-CA" sz="2400" b="0" i="1" smtClean="0">
                                    <a:latin typeface="Cambria Math" panose="02040503050406030204" pitchFamily="18" charset="0"/>
                                    <a:cs typeface="Times New Roman" panose="02020603050405020304" pitchFamily="18" charset="0"/>
                                  </a:rPr>
                                  <m:t>35</m:t>
                                </m:r>
                                <m:r>
                                  <a:rPr lang="en-CA" sz="2400" b="0" i="1" smtClean="0">
                                    <a:latin typeface="Cambria Math" panose="02040503050406030204" pitchFamily="18" charset="0"/>
                                    <a:cs typeface="Times New Roman" panose="02020603050405020304" pitchFamily="18" charset="0"/>
                                  </a:rPr>
                                  <m:t>𝐸</m:t>
                                </m:r>
                                <m:sSub>
                                  <m:sSubPr>
                                    <m:ctrlPr>
                                      <a:rPr lang="en-CA" sz="2400" b="0" i="1" smtClean="0">
                                        <a:latin typeface="Cambria Math"/>
                                        <a:cs typeface="Times New Roman" panose="02020603050405020304" pitchFamily="18" charset="0"/>
                                      </a:rPr>
                                    </m:ctrlPr>
                                  </m:sSubPr>
                                  <m:e>
                                    <m:r>
                                      <a:rPr lang="en-CA" sz="2400" b="0" i="1" smtClean="0">
                                        <a:latin typeface="Cambria Math" panose="02040503050406030204" pitchFamily="18" charset="0"/>
                                        <a:cs typeface="Times New Roman" panose="02020603050405020304" pitchFamily="18" charset="0"/>
                                      </a:rPr>
                                      <m:t>𝐾</m:t>
                                    </m:r>
                                  </m:e>
                                  <m:sub>
                                    <m:r>
                                      <a:rPr lang="en-CA" sz="2400" b="0" i="1" smtClean="0">
                                        <a:latin typeface="Cambria Math" panose="02040503050406030204" pitchFamily="18" charset="0"/>
                                        <a:cs typeface="Times New Roman" panose="02020603050405020304" pitchFamily="18" charset="0"/>
                                      </a:rPr>
                                      <m:t>𝑆𝐸</m:t>
                                    </m:r>
                                  </m:sub>
                                </m:sSub>
                                <m:sSub>
                                  <m:sSubPr>
                                    <m:ctrlPr>
                                      <a:rPr lang="en-CA" sz="2400" b="0" i="1" smtClean="0">
                                        <a:latin typeface="Cambria Math"/>
                                        <a:cs typeface="Times New Roman" panose="02020603050405020304" pitchFamily="18" charset="0"/>
                                      </a:rPr>
                                    </m:ctrlPr>
                                  </m:sSubPr>
                                  <m:e>
                                    <m:r>
                                      <a:rPr lang="en-CA" sz="2400" b="0" i="1" smtClean="0">
                                        <a:latin typeface="Cambria Math" panose="02040503050406030204" pitchFamily="18" charset="0"/>
                                        <a:cs typeface="Times New Roman" panose="02020603050405020304" pitchFamily="18" charset="0"/>
                                      </a:rPr>
                                      <m:t>𝐾</m:t>
                                    </m:r>
                                  </m:e>
                                  <m:sub>
                                    <m:r>
                                      <a:rPr lang="en-CA" sz="2400" b="0" i="1" smtClean="0">
                                        <a:latin typeface="Cambria Math" panose="02040503050406030204" pitchFamily="18" charset="0"/>
                                        <a:cs typeface="Times New Roman" panose="02020603050405020304" pitchFamily="18" charset="0"/>
                                      </a:rPr>
                                      <m:t>𝑇</m:t>
                                    </m:r>
                                  </m:sub>
                                </m:sSub>
                              </m:den>
                            </m:f>
                          </m:e>
                        </m:d>
                      </m:e>
                      <m:sup>
                        <m:r>
                          <a:rPr lang="en-CA" sz="2400" b="0" i="1" smtClean="0">
                            <a:latin typeface="Cambria Math" panose="02040503050406030204" pitchFamily="18" charset="0"/>
                            <a:cs typeface="Times New Roman" panose="02020603050405020304" pitchFamily="18" charset="0"/>
                          </a:rPr>
                          <m:t>−1</m:t>
                        </m:r>
                      </m:sup>
                    </m:sSup>
                    <m:r>
                      <a:rPr lang="en-CA" sz="2400" b="0" i="1" smtClean="0">
                        <a:latin typeface="Cambria Math" panose="02040503050406030204" pitchFamily="18" charset="0"/>
                        <a:cs typeface="Times New Roman" panose="02020603050405020304" pitchFamily="18" charset="0"/>
                      </a:rPr>
                      <m:t>=</m:t>
                    </m:r>
                    <m:sSup>
                      <m:sSupPr>
                        <m:ctrlPr>
                          <a:rPr lang="en-CA" sz="2400" b="0" i="1" smtClean="0">
                            <a:latin typeface="Cambria Math"/>
                            <a:cs typeface="Times New Roman" panose="02020603050405020304" pitchFamily="18" charset="0"/>
                          </a:rPr>
                        </m:ctrlPr>
                      </m:sSupPr>
                      <m:e>
                        <m:d>
                          <m:dPr>
                            <m:begChr m:val="["/>
                            <m:endChr m:val="]"/>
                            <m:ctrlPr>
                              <a:rPr lang="en-CA" sz="2400" b="0" i="1" smtClean="0">
                                <a:latin typeface="Cambria Math"/>
                                <a:cs typeface="Times New Roman" panose="02020603050405020304" pitchFamily="18" charset="0"/>
                              </a:rPr>
                            </m:ctrlPr>
                          </m:dPr>
                          <m:e>
                            <m:r>
                              <a:rPr lang="en-CA" sz="2400" b="0" i="1" smtClean="0">
                                <a:latin typeface="Cambria Math" panose="02040503050406030204" pitchFamily="18" charset="0"/>
                                <a:cs typeface="Times New Roman" panose="02020603050405020304" pitchFamily="18" charset="0"/>
                              </a:rPr>
                              <m:t>1.0+</m:t>
                            </m:r>
                            <m:f>
                              <m:fPr>
                                <m:ctrlPr>
                                  <a:rPr lang="en-CA" sz="2400" b="0" i="1" smtClean="0">
                                    <a:latin typeface="Cambria Math"/>
                                    <a:cs typeface="Times New Roman" panose="02020603050405020304" pitchFamily="18" charset="0"/>
                                  </a:rPr>
                                </m:ctrlPr>
                              </m:fPr>
                              <m:num>
                                <m:d>
                                  <m:dPr>
                                    <m:ctrlPr>
                                      <a:rPr lang="en-CA" sz="2400" b="0" i="1" smtClean="0">
                                        <a:latin typeface="Cambria Math"/>
                                        <a:cs typeface="Times New Roman" panose="02020603050405020304" pitchFamily="18" charset="0"/>
                                      </a:rPr>
                                    </m:ctrlPr>
                                  </m:dPr>
                                  <m:e>
                                    <m:r>
                                      <a:rPr lang="en-CA" sz="2400" b="0" i="1" smtClean="0">
                                        <a:latin typeface="Cambria Math" panose="02040503050406030204" pitchFamily="18" charset="0"/>
                                        <a:cs typeface="Times New Roman" panose="02020603050405020304" pitchFamily="18" charset="0"/>
                                      </a:rPr>
                                      <m:t>21.0</m:t>
                                    </m:r>
                                  </m:e>
                                </m:d>
                                <m:d>
                                  <m:dPr>
                                    <m:ctrlPr>
                                      <a:rPr lang="en-CA" sz="2400" b="0" i="1" smtClean="0">
                                        <a:latin typeface="Cambria Math"/>
                                        <a:cs typeface="Times New Roman" panose="02020603050405020304" pitchFamily="18" charset="0"/>
                                      </a:rPr>
                                    </m:ctrlPr>
                                  </m:dPr>
                                  <m:e>
                                    <m:r>
                                      <a:rPr lang="en-CA" sz="2400" b="0" i="1" smtClean="0">
                                        <a:latin typeface="Cambria Math" panose="02040503050406030204" pitchFamily="18" charset="0"/>
                                        <a:cs typeface="Times New Roman" panose="02020603050405020304" pitchFamily="18" charset="0"/>
                                      </a:rPr>
                                      <m:t>1.07</m:t>
                                    </m:r>
                                  </m:e>
                                </m:d>
                                <m:sSup>
                                  <m:sSupPr>
                                    <m:ctrlPr>
                                      <a:rPr lang="en-CA" sz="2400" b="0" i="1" smtClean="0">
                                        <a:latin typeface="Cambria Math"/>
                                        <a:cs typeface="Times New Roman" panose="02020603050405020304" pitchFamily="18" charset="0"/>
                                      </a:rPr>
                                    </m:ctrlPr>
                                  </m:sSupPr>
                                  <m:e>
                                    <m:d>
                                      <m:dPr>
                                        <m:ctrlPr>
                                          <a:rPr lang="en-CA" sz="2400" b="0" i="1" smtClean="0">
                                            <a:latin typeface="Cambria Math"/>
                                            <a:cs typeface="Times New Roman" panose="02020603050405020304" pitchFamily="18" charset="0"/>
                                          </a:rPr>
                                        </m:ctrlPr>
                                      </m:dPr>
                                      <m:e>
                                        <m:r>
                                          <a:rPr lang="en-CA" sz="2400" b="0" i="1" smtClean="0">
                                            <a:latin typeface="Cambria Math" panose="02040503050406030204" pitchFamily="18" charset="0"/>
                                            <a:cs typeface="Times New Roman" panose="02020603050405020304" pitchFamily="18" charset="0"/>
                                          </a:rPr>
                                          <m:t>22.6</m:t>
                                        </m:r>
                                      </m:e>
                                    </m:d>
                                  </m:e>
                                  <m:sup>
                                    <m:r>
                                      <a:rPr lang="en-CA" sz="2400" b="0" i="1" smtClean="0">
                                        <a:latin typeface="Cambria Math" panose="02040503050406030204" pitchFamily="18" charset="0"/>
                                        <a:cs typeface="Times New Roman" panose="02020603050405020304" pitchFamily="18" charset="0"/>
                                      </a:rPr>
                                      <m:t>3</m:t>
                                    </m:r>
                                  </m:sup>
                                </m:sSup>
                              </m:num>
                              <m:den>
                                <m:d>
                                  <m:dPr>
                                    <m:ctrlPr>
                                      <a:rPr lang="en-CA" sz="2400" b="0" i="1" smtClean="0">
                                        <a:latin typeface="Cambria Math"/>
                                        <a:cs typeface="Times New Roman" panose="02020603050405020304" pitchFamily="18" charset="0"/>
                                      </a:rPr>
                                    </m:ctrlPr>
                                  </m:dPr>
                                  <m:e>
                                    <m:r>
                                      <a:rPr lang="en-CA" sz="2400" b="0" i="1" smtClean="0">
                                        <a:latin typeface="Cambria Math" panose="02040503050406030204" pitchFamily="18" charset="0"/>
                                        <a:cs typeface="Times New Roman" panose="02020603050405020304" pitchFamily="18" charset="0"/>
                                      </a:rPr>
                                      <m:t>35</m:t>
                                    </m:r>
                                  </m:e>
                                </m:d>
                                <m:d>
                                  <m:dPr>
                                    <m:ctrlPr>
                                      <a:rPr lang="en-CA" sz="2400" b="0" i="1" smtClean="0">
                                        <a:latin typeface="Cambria Math"/>
                                        <a:cs typeface="Times New Roman" panose="02020603050405020304" pitchFamily="18" charset="0"/>
                                      </a:rPr>
                                    </m:ctrlPr>
                                  </m:dPr>
                                  <m:e>
                                    <m:r>
                                      <a:rPr lang="en-CA" sz="2400" b="0" i="1" smtClean="0">
                                        <a:latin typeface="Cambria Math" panose="02040503050406030204" pitchFamily="18" charset="0"/>
                                        <a:cs typeface="Times New Roman" panose="02020603050405020304" pitchFamily="18" charset="0"/>
                                      </a:rPr>
                                      <m:t>10500</m:t>
                                    </m:r>
                                  </m:e>
                                </m:d>
                                <m:d>
                                  <m:dPr>
                                    <m:ctrlPr>
                                      <a:rPr lang="en-CA" sz="2400" b="0" i="1" smtClean="0">
                                        <a:latin typeface="Cambria Math"/>
                                        <a:cs typeface="Times New Roman" panose="02020603050405020304" pitchFamily="18" charset="0"/>
                                      </a:rPr>
                                    </m:ctrlPr>
                                  </m:dPr>
                                  <m:e>
                                    <m:r>
                                      <a:rPr lang="en-CA" sz="2400" b="0" i="1" smtClean="0">
                                        <a:latin typeface="Cambria Math" panose="02040503050406030204" pitchFamily="18" charset="0"/>
                                        <a:cs typeface="Times New Roman" panose="02020603050405020304" pitchFamily="18" charset="0"/>
                                      </a:rPr>
                                      <m:t>1.0</m:t>
                                    </m:r>
                                  </m:e>
                                </m:d>
                                <m:d>
                                  <m:dPr>
                                    <m:ctrlPr>
                                      <a:rPr lang="en-CA" sz="2400" b="0" i="1" smtClean="0">
                                        <a:latin typeface="Cambria Math"/>
                                        <a:cs typeface="Times New Roman" panose="02020603050405020304" pitchFamily="18" charset="0"/>
                                      </a:rPr>
                                    </m:ctrlPr>
                                  </m:dPr>
                                  <m:e>
                                    <m:r>
                                      <a:rPr lang="en-CA" sz="2400" b="0" i="1" smtClean="0">
                                        <a:latin typeface="Cambria Math" panose="02040503050406030204" pitchFamily="18" charset="0"/>
                                        <a:cs typeface="Times New Roman" panose="02020603050405020304" pitchFamily="18" charset="0"/>
                                      </a:rPr>
                                      <m:t>1.0</m:t>
                                    </m:r>
                                  </m:e>
                                </m:d>
                              </m:den>
                            </m:f>
                          </m:e>
                        </m:d>
                      </m:e>
                      <m:sup>
                        <m:r>
                          <a:rPr lang="en-CA" sz="2400" b="0" i="1" smtClean="0">
                            <a:latin typeface="Cambria Math" panose="02040503050406030204" pitchFamily="18" charset="0"/>
                            <a:cs typeface="Times New Roman" panose="02020603050405020304" pitchFamily="18" charset="0"/>
                          </a:rPr>
                          <m:t>−1</m:t>
                        </m:r>
                      </m:sup>
                    </m:sSup>
                    <m:r>
                      <a:rPr lang="en-CA" sz="2400" b="0" i="1" smtClean="0">
                        <a:latin typeface="Cambria Math" panose="02040503050406030204" pitchFamily="18" charset="0"/>
                        <a:cs typeface="Times New Roman" panose="02020603050405020304" pitchFamily="18" charset="0"/>
                      </a:rPr>
                      <m:t>=0.59</m:t>
                    </m:r>
                  </m:oMath>
                </a14:m>
                <a:r>
                  <a:rPr lang="en-US" sz="2400" dirty="0">
                    <a:latin typeface="Times New Roman" panose="02020603050405020304" pitchFamily="18" charset="0"/>
                    <a:cs typeface="Times New Roman" panose="02020603050405020304" pitchFamily="18" charset="0"/>
                  </a:rPr>
                  <a:t> </a:t>
                </a:r>
              </a:p>
              <a:p>
                <a:pPr marL="457200" indent="-457200">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Note: for fire design, the E</a:t>
                </a:r>
                <a:r>
                  <a:rPr lang="en-US" sz="2400" baseline="-25000" dirty="0">
                    <a:latin typeface="Times New Roman" panose="02020603050405020304" pitchFamily="18" charset="0"/>
                    <a:cs typeface="Times New Roman" panose="02020603050405020304" pitchFamily="18" charset="0"/>
                  </a:rPr>
                  <a:t>05</a:t>
                </a:r>
                <a:r>
                  <a:rPr lang="en-US" sz="2400" dirty="0">
                    <a:latin typeface="Times New Roman" panose="02020603050405020304" pitchFamily="18" charset="0"/>
                    <a:cs typeface="Times New Roman" panose="02020603050405020304" pitchFamily="18" charset="0"/>
                  </a:rPr>
                  <a:t> is replaced with mean value for E (as specified in B.6.4)</a:t>
                </a:r>
              </a:p>
            </p:txBody>
          </p:sp>
        </mc:Choice>
        <mc:Fallback xmlns="">
          <p:sp>
            <p:nvSpPr>
              <p:cNvPr id="9" name="Rectangle 8"/>
              <p:cNvSpPr>
                <a:spLocks noRot="1" noChangeAspect="1" noMove="1" noResize="1" noEditPoints="1" noAdjustHandles="1" noChangeArrowheads="1" noChangeShapeType="1" noTextEdit="1"/>
              </p:cNvSpPr>
              <p:nvPr/>
            </p:nvSpPr>
            <p:spPr>
              <a:xfrm>
                <a:off x="539999" y="1152000"/>
                <a:ext cx="11136186" cy="4723729"/>
              </a:xfrm>
              <a:prstGeom prst="rect">
                <a:avLst/>
              </a:prstGeom>
              <a:blipFill>
                <a:blip r:embed="rId2"/>
                <a:stretch>
                  <a:fillRect l="-767" t="-1032" b="-2065"/>
                </a:stretch>
              </a:blipFill>
            </p:spPr>
            <p:txBody>
              <a:bodyPr/>
              <a:lstStyle/>
              <a:p>
                <a:r>
                  <a:rPr lang="en-CA">
                    <a:noFill/>
                  </a:rPr>
                  <a:t> </a:t>
                </a:r>
              </a:p>
            </p:txBody>
          </p:sp>
        </mc:Fallback>
      </mc:AlternateContent>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18000"/>
            <a:ext cx="1397529" cy="540000"/>
          </a:xfrm>
          <a:prstGeom prst="rect">
            <a:avLst/>
          </a:prstGeom>
        </p:spPr>
      </p:pic>
    </p:spTree>
    <p:extLst>
      <p:ext uri="{BB962C8B-B14F-4D97-AF65-F5344CB8AC3E}">
        <p14:creationId xmlns:p14="http://schemas.microsoft.com/office/powerpoint/2010/main" val="2625301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0000" y="360000"/>
            <a:ext cx="11062720" cy="584775"/>
          </a:xfrm>
          <a:prstGeom prst="rect">
            <a:avLst/>
          </a:prstGeom>
        </p:spPr>
        <p:txBody>
          <a:bodyPr wrap="square">
            <a:spAutoFit/>
          </a:bodyPr>
          <a:lstStyle/>
          <a:p>
            <a:pPr lvl="0"/>
            <a:r>
              <a:rPr lang="en-CA" sz="3200" dirty="0">
                <a:solidFill>
                  <a:srgbClr val="002060"/>
                </a:solidFill>
                <a:latin typeface="Arial" panose="020B0604020202020204" pitchFamily="34" charset="0"/>
                <a:cs typeface="Arial" panose="020B0604020202020204" pitchFamily="34" charset="0"/>
              </a:rPr>
              <a:t>Example 5 – Solution </a:t>
            </a:r>
            <a:endParaRPr lang="en-US" sz="3200" dirty="0">
              <a:solidFill>
                <a:srgbClr val="002060"/>
              </a:solidFill>
              <a:latin typeface="Arial" panose="020B0604020202020204" pitchFamily="34" charset="0"/>
              <a:cs typeface="Arial" panose="020B0604020202020204" pitchFamily="34" charset="0"/>
            </a:endParaRPr>
          </a:p>
        </p:txBody>
      </p:sp>
      <p:sp>
        <p:nvSpPr>
          <p:cNvPr id="7" name="Slide Number Placeholder 3"/>
          <p:cNvSpPr>
            <a:spLocks noGrp="1"/>
          </p:cNvSpPr>
          <p:nvPr>
            <p:ph type="sldNum" sz="quarter" idx="12"/>
          </p:nvPr>
        </p:nvSpPr>
        <p:spPr>
          <a:xfrm>
            <a:off x="11468558" y="6216815"/>
            <a:ext cx="610320" cy="528064"/>
          </a:xfrm>
        </p:spPr>
        <p:txBody>
          <a:bodyPr/>
          <a:lstStyle/>
          <a:p>
            <a:fld id="{79AA0B8D-5002-4A0E-8DCD-D60B08B37DCE}" type="slidenum">
              <a:rPr lang="en-CA" sz="3200" smtClean="0">
                <a:solidFill>
                  <a:schemeClr val="tx1"/>
                </a:solidFill>
              </a:rPr>
              <a:t>31</a:t>
            </a:fld>
            <a:endParaRPr lang="en-CA" sz="3200" dirty="0">
              <a:solidFill>
                <a:schemeClr val="tx1"/>
              </a:solidFill>
            </a:endParaRPr>
          </a:p>
        </p:txBody>
      </p:sp>
      <p:sp>
        <p:nvSpPr>
          <p:cNvPr id="9" name="Rectangle 8"/>
          <p:cNvSpPr/>
          <p:nvPr/>
        </p:nvSpPr>
        <p:spPr>
          <a:xfrm>
            <a:off x="539999" y="1152000"/>
            <a:ext cx="10253692" cy="1717393"/>
          </a:xfrm>
          <a:prstGeom prst="rect">
            <a:avLst/>
          </a:prstGeom>
        </p:spPr>
        <p:txBody>
          <a:bodyPr wrap="square">
            <a:spAutoFit/>
          </a:bodyPr>
          <a:lstStyle/>
          <a:p>
            <a:pPr marL="457200" lvl="0" indent="-457200">
              <a:spcBef>
                <a:spcPct val="20000"/>
              </a:spcBef>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Calculation of axial compressive resistance for reduced cross-section:</a:t>
            </a:r>
          </a:p>
          <a:p>
            <a:pPr marL="914400" lvl="1" indent="-457200">
              <a:spcBef>
                <a:spcPct val="20000"/>
              </a:spcBef>
              <a:buFont typeface="Wingdings" panose="05000000000000000000" pitchFamily="2" charset="2"/>
              <a:buChar char="§"/>
              <a:defRPr/>
            </a:pPr>
            <a:r>
              <a:rPr lang="en-US" sz="2400" dirty="0" err="1">
                <a:latin typeface="Times New Roman" panose="02020603050405020304" pitchFamily="18" charset="0"/>
                <a:cs typeface="Times New Roman" panose="02020603050405020304" pitchFamily="18" charset="0"/>
              </a:rPr>
              <a:t>P</a:t>
            </a:r>
            <a:r>
              <a:rPr lang="en-US" sz="2400" baseline="-25000" dirty="0" err="1">
                <a:latin typeface="Times New Roman" panose="02020603050405020304" pitchFamily="18" charset="0"/>
                <a:cs typeface="Times New Roman" panose="02020603050405020304" pitchFamily="18" charset="0"/>
              </a:rPr>
              <a:t>rb</a:t>
            </a:r>
            <a:r>
              <a:rPr lang="en-US" sz="2400" dirty="0">
                <a:latin typeface="Times New Roman" panose="02020603050405020304" pitchFamily="18" charset="0"/>
                <a:cs typeface="Times New Roman" panose="02020603050405020304" pitchFamily="18" charset="0"/>
              </a:rPr>
              <a:t> and </a:t>
            </a:r>
            <a:r>
              <a:rPr lang="en-US" sz="2400" dirty="0" err="1">
                <a:latin typeface="Times New Roman" panose="02020603050405020304" pitchFamily="18" charset="0"/>
                <a:cs typeface="Times New Roman" panose="02020603050405020304" pitchFamily="18" charset="0"/>
              </a:rPr>
              <a:t>P</a:t>
            </a:r>
            <a:r>
              <a:rPr lang="en-US" sz="2400" baseline="-25000" dirty="0" err="1">
                <a:latin typeface="Times New Roman" panose="02020603050405020304" pitchFamily="18" charset="0"/>
                <a:cs typeface="Times New Roman" panose="02020603050405020304" pitchFamily="18" charset="0"/>
              </a:rPr>
              <a:t>rd</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ϕF</a:t>
            </a:r>
            <a:r>
              <a:rPr lang="en-US" sz="2400" baseline="-25000" dirty="0" err="1">
                <a:latin typeface="Times New Roman" panose="02020603050405020304" pitchFamily="18" charset="0"/>
                <a:cs typeface="Times New Roman" panose="02020603050405020304" pitchFamily="18" charset="0"/>
              </a:rPr>
              <a:t>C</a:t>
            </a:r>
            <a:r>
              <a:rPr lang="en-US" sz="2400" dirty="0" err="1">
                <a:latin typeface="Times New Roman" panose="02020603050405020304" pitchFamily="18" charset="0"/>
                <a:cs typeface="Times New Roman" panose="02020603050405020304" pitchFamily="18" charset="0"/>
              </a:rPr>
              <a:t>AK</a:t>
            </a:r>
            <a:r>
              <a:rPr lang="en-US" sz="2400" baseline="-25000" dirty="0" err="1">
                <a:latin typeface="Times New Roman" panose="02020603050405020304" pitchFamily="18" charset="0"/>
                <a:cs typeface="Times New Roman" panose="02020603050405020304" pitchFamily="18" charset="0"/>
              </a:rPr>
              <a:t>Zc</a:t>
            </a:r>
            <a:r>
              <a:rPr lang="en-US" sz="2400" dirty="0" err="1">
                <a:latin typeface="Times New Roman" panose="02020603050405020304" pitchFamily="18" charset="0"/>
                <a:cs typeface="Times New Roman" panose="02020603050405020304" pitchFamily="18" charset="0"/>
              </a:rPr>
              <a:t>K</a:t>
            </a:r>
            <a:r>
              <a:rPr lang="en-US" sz="2400" baseline="-25000" dirty="0" err="1">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 = 1.0(21.0)[(155)(155)](1.07)(0.59) = 319 </a:t>
            </a:r>
            <a:r>
              <a:rPr lang="en-US" sz="2400" dirty="0" err="1">
                <a:latin typeface="Times New Roman" panose="02020603050405020304" pitchFamily="18" charset="0"/>
                <a:cs typeface="Times New Roman" panose="02020603050405020304" pitchFamily="18" charset="0"/>
              </a:rPr>
              <a:t>kN</a:t>
            </a:r>
            <a:endParaRPr lang="en-US" sz="2400" dirty="0">
              <a:latin typeface="Times New Roman" panose="02020603050405020304" pitchFamily="18" charset="0"/>
              <a:cs typeface="Times New Roman" panose="02020603050405020304" pitchFamily="18" charset="0"/>
            </a:endParaRPr>
          </a:p>
          <a:p>
            <a:pPr marL="457200" indent="-457200">
              <a:spcBef>
                <a:spcPct val="20000"/>
              </a:spcBef>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The axial resistance of the reduced cross-section after 45 minutes of fire exposure is 319 </a:t>
            </a:r>
            <a:r>
              <a:rPr lang="en-US" sz="2400" dirty="0" err="1">
                <a:latin typeface="Times New Roman" panose="02020603050405020304" pitchFamily="18" charset="0"/>
                <a:cs typeface="Times New Roman" panose="02020603050405020304" pitchFamily="18" charset="0"/>
              </a:rPr>
              <a:t>kN</a:t>
            </a:r>
            <a:r>
              <a:rPr lang="en-US" sz="2400" dirty="0">
                <a:latin typeface="Times New Roman" panose="02020603050405020304" pitchFamily="18" charset="0"/>
                <a:cs typeface="Times New Roman" panose="02020603050405020304" pitchFamily="18" charset="0"/>
              </a:rPr>
              <a:t>, which is greater than the total specified load of 280 </a:t>
            </a:r>
            <a:r>
              <a:rPr lang="en-US" sz="2400" dirty="0" err="1">
                <a:latin typeface="Times New Roman" panose="02020603050405020304" pitchFamily="18" charset="0"/>
                <a:cs typeface="Times New Roman" panose="02020603050405020304" pitchFamily="18" charset="0"/>
              </a:rPr>
              <a:t>kN</a:t>
            </a:r>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xmlns="" id="{AC3CC9C3-B456-487B-BFE3-B58F46EEAFB1}"/>
              </a:ext>
            </a:extLst>
          </p:cNvPr>
          <p:cNvSpPr txBox="1"/>
          <p:nvPr/>
        </p:nvSpPr>
        <p:spPr>
          <a:xfrm>
            <a:off x="2438501" y="3327959"/>
            <a:ext cx="7314997" cy="954107"/>
          </a:xfrm>
          <a:prstGeom prst="rect">
            <a:avLst/>
          </a:prstGeom>
          <a:noFill/>
          <a:ln>
            <a:solidFill>
              <a:schemeClr val="tx1"/>
            </a:solidFill>
          </a:ln>
        </p:spPr>
        <p:txBody>
          <a:bodyPr wrap="square" rtlCol="0">
            <a:spAutoFit/>
          </a:bodyPr>
          <a:lstStyle/>
          <a:p>
            <a:r>
              <a:rPr lang="en-CA" sz="2800" b="1" dirty="0">
                <a:latin typeface="Times New Roman" panose="02020603050405020304" pitchFamily="18" charset="0"/>
                <a:cs typeface="Times New Roman" panose="02020603050405020304" pitchFamily="18" charset="0"/>
              </a:rPr>
              <a:t>The structural fire resistance of the solid-sawn timber column is greater than 45 minutes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18000"/>
            <a:ext cx="1397529" cy="540000"/>
          </a:xfrm>
          <a:prstGeom prst="rect">
            <a:avLst/>
          </a:prstGeom>
        </p:spPr>
      </p:pic>
    </p:spTree>
    <p:extLst>
      <p:ext uri="{BB962C8B-B14F-4D97-AF65-F5344CB8AC3E}">
        <p14:creationId xmlns:p14="http://schemas.microsoft.com/office/powerpoint/2010/main" val="6692094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0000" y="360000"/>
            <a:ext cx="11062720" cy="584775"/>
          </a:xfrm>
          <a:prstGeom prst="rect">
            <a:avLst/>
          </a:prstGeom>
        </p:spPr>
        <p:txBody>
          <a:bodyPr wrap="square">
            <a:spAutoFit/>
          </a:bodyPr>
          <a:lstStyle/>
          <a:p>
            <a:pPr lvl="0"/>
            <a:r>
              <a:rPr lang="en-CA" sz="3200" dirty="0">
                <a:solidFill>
                  <a:srgbClr val="002060"/>
                </a:solidFill>
                <a:latin typeface="Arial" panose="020B0604020202020204" pitchFamily="34" charset="0"/>
                <a:cs typeface="Arial" panose="020B0604020202020204" pitchFamily="34" charset="0"/>
              </a:rPr>
              <a:t>Example 6: CLT Floor and Roof Panels</a:t>
            </a:r>
            <a:endParaRPr lang="en-US" sz="3200" dirty="0">
              <a:solidFill>
                <a:srgbClr val="002060"/>
              </a:solidFill>
              <a:latin typeface="Arial" panose="020B0604020202020204" pitchFamily="34" charset="0"/>
              <a:cs typeface="Arial" panose="020B0604020202020204" pitchFamily="34" charset="0"/>
            </a:endParaRPr>
          </a:p>
        </p:txBody>
      </p:sp>
      <p:sp>
        <p:nvSpPr>
          <p:cNvPr id="7" name="Slide Number Placeholder 3"/>
          <p:cNvSpPr>
            <a:spLocks noGrp="1"/>
          </p:cNvSpPr>
          <p:nvPr>
            <p:ph type="sldNum" sz="quarter" idx="12"/>
          </p:nvPr>
        </p:nvSpPr>
        <p:spPr>
          <a:xfrm>
            <a:off x="11468558" y="6216815"/>
            <a:ext cx="610320" cy="528064"/>
          </a:xfrm>
        </p:spPr>
        <p:txBody>
          <a:bodyPr/>
          <a:lstStyle/>
          <a:p>
            <a:fld id="{79AA0B8D-5002-4A0E-8DCD-D60B08B37DCE}" type="slidenum">
              <a:rPr lang="en-CA" sz="3200" smtClean="0">
                <a:solidFill>
                  <a:schemeClr val="tx1"/>
                </a:solidFill>
              </a:rPr>
              <a:t>32</a:t>
            </a:fld>
            <a:endParaRPr lang="en-CA" sz="3200" dirty="0">
              <a:solidFill>
                <a:schemeClr val="tx1"/>
              </a:solidFill>
            </a:endParaRPr>
          </a:p>
        </p:txBody>
      </p:sp>
      <p:sp>
        <p:nvSpPr>
          <p:cNvPr id="9" name="Rectangle 8"/>
          <p:cNvSpPr/>
          <p:nvPr/>
        </p:nvSpPr>
        <p:spPr>
          <a:xfrm>
            <a:off x="539998" y="1152000"/>
            <a:ext cx="11062719" cy="4524315"/>
          </a:xfrm>
          <a:prstGeom prst="rect">
            <a:avLst/>
          </a:prstGeom>
        </p:spPr>
        <p:txBody>
          <a:bodyPr wrap="square">
            <a:spAutoFit/>
          </a:bodyPr>
          <a:lstStyle/>
          <a:p>
            <a:pPr marL="457200" lvl="0" indent="-457200">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The following example illustrates how a 2-hour fire-resistance may be verified for a 5-ply CLT floor assembly using the calculation method in Annex B of CSA O96 under the following conditions:</a:t>
            </a:r>
          </a:p>
          <a:p>
            <a:pPr marL="457200" lvl="0" indent="-457200">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5-ply CLT panels, 35 mm thick plies (175 mm total thickness)</a:t>
            </a:r>
          </a:p>
          <a:p>
            <a:pPr marL="457200" lvl="0" indent="-457200">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CLT Stress Grade – V2</a:t>
            </a:r>
          </a:p>
          <a:p>
            <a:pPr marL="457200" lvl="0" indent="-457200">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Bending strength f</a:t>
            </a:r>
            <a:r>
              <a:rPr lang="en-US" sz="2400" baseline="-25000" dirty="0">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 in the longitudinal plies is 11.8 MPa</a:t>
            </a:r>
          </a:p>
          <a:p>
            <a:pPr marL="457200" lvl="0" indent="-457200">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1 Layer of 15.9 mm Type X gypsum board directly applied to underside of CLT panels</a:t>
            </a:r>
          </a:p>
          <a:p>
            <a:pPr marL="457200" lvl="0" indent="-457200">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Simply supported span of 4732 mm</a:t>
            </a:r>
          </a:p>
          <a:p>
            <a:pPr marL="457200" lvl="0" indent="-457200">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Specified dead load = 4.0 kPa (including self-weight)</a:t>
            </a:r>
          </a:p>
          <a:p>
            <a:pPr marL="457200" lvl="0" indent="-457200">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Specified live load = 4.27 kPa</a:t>
            </a:r>
          </a:p>
          <a:p>
            <a:pPr marL="457200" lvl="0" indent="-457200">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Note that floor and roof assemblies are rated for exposure to fire on the underside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18000"/>
            <a:ext cx="1397529" cy="540000"/>
          </a:xfrm>
          <a:prstGeom prst="rect">
            <a:avLst/>
          </a:prstGeom>
        </p:spPr>
      </p:pic>
    </p:spTree>
    <p:extLst>
      <p:ext uri="{BB962C8B-B14F-4D97-AF65-F5344CB8AC3E}">
        <p14:creationId xmlns:p14="http://schemas.microsoft.com/office/powerpoint/2010/main" val="7401489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454993A-AF42-4D7C-9571-2772AFA8F773}"/>
              </a:ext>
            </a:extLst>
          </p:cNvPr>
          <p:cNvPicPr>
            <a:picLocks noChangeAspect="1"/>
          </p:cNvPicPr>
          <p:nvPr/>
        </p:nvPicPr>
        <p:blipFill>
          <a:blip r:embed="rId2"/>
          <a:stretch>
            <a:fillRect/>
          </a:stretch>
        </p:blipFill>
        <p:spPr>
          <a:xfrm>
            <a:off x="3194244" y="1829938"/>
            <a:ext cx="5910290" cy="3062355"/>
          </a:xfrm>
          <a:prstGeom prst="rect">
            <a:avLst/>
          </a:prstGeom>
        </p:spPr>
      </p:pic>
      <p:sp>
        <p:nvSpPr>
          <p:cNvPr id="3" name="Rectangle 2"/>
          <p:cNvSpPr/>
          <p:nvPr/>
        </p:nvSpPr>
        <p:spPr>
          <a:xfrm>
            <a:off x="540000" y="360000"/>
            <a:ext cx="11062720" cy="584775"/>
          </a:xfrm>
          <a:prstGeom prst="rect">
            <a:avLst/>
          </a:prstGeom>
        </p:spPr>
        <p:txBody>
          <a:bodyPr wrap="square">
            <a:spAutoFit/>
          </a:bodyPr>
          <a:lstStyle/>
          <a:p>
            <a:pPr lvl="0"/>
            <a:r>
              <a:rPr lang="en-CA" sz="3200" dirty="0">
                <a:solidFill>
                  <a:srgbClr val="002060"/>
                </a:solidFill>
                <a:latin typeface="Arial" panose="020B0604020202020204" pitchFamily="34" charset="0"/>
                <a:cs typeface="Arial" panose="020B0604020202020204" pitchFamily="34" charset="0"/>
              </a:rPr>
              <a:t>Example 6 – Solution </a:t>
            </a:r>
            <a:endParaRPr lang="en-US" sz="3200" dirty="0">
              <a:solidFill>
                <a:srgbClr val="002060"/>
              </a:solidFill>
              <a:latin typeface="Arial" panose="020B0604020202020204" pitchFamily="34" charset="0"/>
              <a:cs typeface="Arial" panose="020B0604020202020204" pitchFamily="34" charset="0"/>
            </a:endParaRPr>
          </a:p>
        </p:txBody>
      </p:sp>
      <p:sp>
        <p:nvSpPr>
          <p:cNvPr id="7" name="Slide Number Placeholder 3"/>
          <p:cNvSpPr>
            <a:spLocks noGrp="1"/>
          </p:cNvSpPr>
          <p:nvPr>
            <p:ph type="sldNum" sz="quarter" idx="12"/>
          </p:nvPr>
        </p:nvSpPr>
        <p:spPr>
          <a:xfrm>
            <a:off x="11468558" y="6216815"/>
            <a:ext cx="610320" cy="528064"/>
          </a:xfrm>
        </p:spPr>
        <p:txBody>
          <a:bodyPr/>
          <a:lstStyle/>
          <a:p>
            <a:fld id="{79AA0B8D-5002-4A0E-8DCD-D60B08B37DCE}" type="slidenum">
              <a:rPr lang="en-CA" sz="3200" smtClean="0">
                <a:solidFill>
                  <a:schemeClr val="tx1"/>
                </a:solidFill>
              </a:rPr>
              <a:t>33</a:t>
            </a:fld>
            <a:endParaRPr lang="en-CA" sz="3200" dirty="0">
              <a:solidFill>
                <a:schemeClr val="tx1"/>
              </a:solidFill>
            </a:endParaRPr>
          </a:p>
        </p:txBody>
      </p:sp>
      <p:sp>
        <p:nvSpPr>
          <p:cNvPr id="6" name="TextBox 5">
            <a:extLst>
              <a:ext uri="{FF2B5EF4-FFF2-40B4-BE49-F238E27FC236}">
                <a16:creationId xmlns:a16="http://schemas.microsoft.com/office/drawing/2014/main" xmlns="" id="{64E2670B-21EB-42A9-8958-46D0776AF4C1}"/>
              </a:ext>
            </a:extLst>
          </p:cNvPr>
          <p:cNvSpPr txBox="1"/>
          <p:nvPr/>
        </p:nvSpPr>
        <p:spPr>
          <a:xfrm>
            <a:off x="2925313" y="3576991"/>
            <a:ext cx="404446" cy="400110"/>
          </a:xfrm>
          <a:prstGeom prst="rect">
            <a:avLst/>
          </a:prstGeom>
          <a:solidFill>
            <a:schemeClr val="bg1"/>
          </a:solidFill>
        </p:spPr>
        <p:txBody>
          <a:bodyPr wrap="square" rtlCol="0">
            <a:spAutoFit/>
          </a:bodyPr>
          <a:lstStyle/>
          <a:p>
            <a:pPr algn="ctr"/>
            <a:r>
              <a:rPr lang="en-CA" sz="2000" dirty="0">
                <a:latin typeface="Times New Roman" panose="02020603050405020304" pitchFamily="18" charset="0"/>
                <a:cs typeface="Times New Roman" panose="02020603050405020304" pitchFamily="18" charset="0"/>
              </a:rPr>
              <a:t>d</a:t>
            </a:r>
          </a:p>
        </p:txBody>
      </p:sp>
      <p:sp>
        <p:nvSpPr>
          <p:cNvPr id="10" name="TextBox 9">
            <a:extLst>
              <a:ext uri="{FF2B5EF4-FFF2-40B4-BE49-F238E27FC236}">
                <a16:creationId xmlns:a16="http://schemas.microsoft.com/office/drawing/2014/main" xmlns="" id="{B21322D1-FD73-4182-B3A9-75E72C0481DA}"/>
              </a:ext>
            </a:extLst>
          </p:cNvPr>
          <p:cNvSpPr txBox="1"/>
          <p:nvPr/>
        </p:nvSpPr>
        <p:spPr>
          <a:xfrm>
            <a:off x="3222982" y="3119565"/>
            <a:ext cx="404446" cy="400110"/>
          </a:xfrm>
          <a:prstGeom prst="rect">
            <a:avLst/>
          </a:prstGeom>
          <a:noFill/>
        </p:spPr>
        <p:txBody>
          <a:bodyPr wrap="square" rtlCol="0">
            <a:spAutoFit/>
          </a:bodyPr>
          <a:lstStyle/>
          <a:p>
            <a:pPr algn="ctr"/>
            <a:r>
              <a:rPr lang="en-CA" sz="2000" dirty="0">
                <a:latin typeface="Times New Roman" panose="02020603050405020304" pitchFamily="18" charset="0"/>
                <a:cs typeface="Times New Roman" panose="02020603050405020304" pitchFamily="18" charset="0"/>
              </a:rPr>
              <a:t>d</a:t>
            </a:r>
            <a:r>
              <a:rPr lang="en-CA" sz="2000" baseline="-25000" dirty="0">
                <a:latin typeface="Times New Roman" panose="02020603050405020304" pitchFamily="18" charset="0"/>
                <a:cs typeface="Times New Roman" panose="02020603050405020304" pitchFamily="18" charset="0"/>
              </a:rPr>
              <a:t>2</a:t>
            </a:r>
            <a:endParaRPr lang="en-CA" sz="20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BE4F4872-CAB9-433C-BACD-A15B28988B16}"/>
              </a:ext>
            </a:extLst>
          </p:cNvPr>
          <p:cNvSpPr txBox="1"/>
          <p:nvPr/>
        </p:nvSpPr>
        <p:spPr>
          <a:xfrm>
            <a:off x="3231424" y="2234402"/>
            <a:ext cx="404446" cy="400110"/>
          </a:xfrm>
          <a:prstGeom prst="rect">
            <a:avLst/>
          </a:prstGeom>
          <a:noFill/>
        </p:spPr>
        <p:txBody>
          <a:bodyPr wrap="square" rtlCol="0">
            <a:spAutoFit/>
          </a:bodyPr>
          <a:lstStyle/>
          <a:p>
            <a:pPr algn="ctr"/>
            <a:r>
              <a:rPr lang="en-CA" sz="2000" dirty="0">
                <a:latin typeface="Times New Roman" panose="02020603050405020304" pitchFamily="18" charset="0"/>
                <a:cs typeface="Times New Roman" panose="02020603050405020304" pitchFamily="18" charset="0"/>
              </a:rPr>
              <a:t>d</a:t>
            </a:r>
            <a:r>
              <a:rPr lang="en-CA" sz="2000" baseline="-25000" dirty="0">
                <a:latin typeface="Times New Roman" panose="02020603050405020304" pitchFamily="18" charset="0"/>
                <a:cs typeface="Times New Roman" panose="02020603050405020304" pitchFamily="18" charset="0"/>
              </a:rPr>
              <a:t>1</a:t>
            </a:r>
            <a:endParaRPr lang="en-CA" sz="20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01CCDF88-FF80-439F-B5C9-29ABEE10101A}"/>
              </a:ext>
            </a:extLst>
          </p:cNvPr>
          <p:cNvSpPr txBox="1"/>
          <p:nvPr/>
        </p:nvSpPr>
        <p:spPr>
          <a:xfrm>
            <a:off x="8700403" y="3977101"/>
            <a:ext cx="527538" cy="400110"/>
          </a:xfrm>
          <a:prstGeom prst="rect">
            <a:avLst/>
          </a:prstGeom>
          <a:solidFill>
            <a:schemeClr val="bg1"/>
          </a:solidFill>
        </p:spPr>
        <p:txBody>
          <a:bodyPr wrap="square" rtlCol="0">
            <a:spAutoFit/>
          </a:bodyPr>
          <a:lstStyle/>
          <a:p>
            <a:pPr algn="ctr"/>
            <a:r>
              <a:rPr lang="en-CA" sz="2000" dirty="0" err="1">
                <a:latin typeface="Times New Roman" panose="02020603050405020304" pitchFamily="18" charset="0"/>
                <a:cs typeface="Times New Roman" panose="02020603050405020304" pitchFamily="18" charset="0"/>
              </a:rPr>
              <a:t>x</a:t>
            </a:r>
            <a:r>
              <a:rPr lang="en-CA" sz="2000" baseline="-25000" dirty="0" err="1">
                <a:latin typeface="Times New Roman" panose="02020603050405020304" pitchFamily="18" charset="0"/>
                <a:cs typeface="Times New Roman" panose="02020603050405020304" pitchFamily="18" charset="0"/>
              </a:rPr>
              <a:t>c,n</a:t>
            </a:r>
            <a:endParaRPr lang="en-CA" sz="20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199FB6F9-713D-4DD9-9605-325FFC2742DB}"/>
              </a:ext>
            </a:extLst>
          </p:cNvPr>
          <p:cNvSpPr txBox="1"/>
          <p:nvPr/>
        </p:nvSpPr>
        <p:spPr>
          <a:xfrm>
            <a:off x="9104534" y="3653815"/>
            <a:ext cx="404446" cy="400110"/>
          </a:xfrm>
          <a:prstGeom prst="rect">
            <a:avLst/>
          </a:prstGeom>
          <a:noFill/>
        </p:spPr>
        <p:txBody>
          <a:bodyPr wrap="square" rtlCol="0">
            <a:spAutoFit/>
          </a:bodyPr>
          <a:lstStyle/>
          <a:p>
            <a:pPr algn="ctr"/>
            <a:r>
              <a:rPr lang="en-CA" sz="2000" dirty="0" err="1">
                <a:latin typeface="Times New Roman" panose="02020603050405020304" pitchFamily="18" charset="0"/>
                <a:cs typeface="Times New Roman" panose="02020603050405020304" pitchFamily="18" charset="0"/>
              </a:rPr>
              <a:t>x</a:t>
            </a:r>
            <a:r>
              <a:rPr lang="en-CA" sz="2000" baseline="-25000" dirty="0" err="1">
                <a:latin typeface="Times New Roman" panose="02020603050405020304" pitchFamily="18" charset="0"/>
                <a:cs typeface="Times New Roman" panose="02020603050405020304" pitchFamily="18" charset="0"/>
              </a:rPr>
              <a:t>r</a:t>
            </a:r>
            <a:endParaRPr lang="en-CA" sz="20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64DE6900-D7A1-4614-BB5E-5B3061DD7022}"/>
              </a:ext>
            </a:extLst>
          </p:cNvPr>
          <p:cNvSpPr txBox="1"/>
          <p:nvPr/>
        </p:nvSpPr>
        <p:spPr>
          <a:xfrm>
            <a:off x="8700088" y="3134410"/>
            <a:ext cx="404446" cy="400110"/>
          </a:xfrm>
          <a:prstGeom prst="rect">
            <a:avLst/>
          </a:prstGeom>
          <a:solidFill>
            <a:schemeClr val="bg1"/>
          </a:solidFill>
        </p:spPr>
        <p:txBody>
          <a:bodyPr wrap="square" rtlCol="0">
            <a:spAutoFit/>
          </a:bodyPr>
          <a:lstStyle/>
          <a:p>
            <a:pPr algn="ctr"/>
            <a:r>
              <a:rPr lang="en-CA" sz="2000" dirty="0" err="1">
                <a:latin typeface="Times New Roman" panose="02020603050405020304" pitchFamily="18" charset="0"/>
                <a:cs typeface="Times New Roman" panose="02020603050405020304" pitchFamily="18" charset="0"/>
              </a:rPr>
              <a:t>x</a:t>
            </a:r>
            <a:r>
              <a:rPr lang="en-CA" sz="2000" baseline="-25000" dirty="0" err="1">
                <a:latin typeface="Times New Roman" panose="02020603050405020304" pitchFamily="18" charset="0"/>
                <a:cs typeface="Times New Roman" panose="02020603050405020304" pitchFamily="18" charset="0"/>
              </a:rPr>
              <a:t>t</a:t>
            </a:r>
            <a:endParaRPr lang="en-CA" sz="20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7A3042E5-B335-41D1-8C74-A1D1AC4AEA86}"/>
              </a:ext>
            </a:extLst>
          </p:cNvPr>
          <p:cNvSpPr txBox="1"/>
          <p:nvPr/>
        </p:nvSpPr>
        <p:spPr>
          <a:xfrm>
            <a:off x="5386156" y="1583476"/>
            <a:ext cx="1419687" cy="400110"/>
          </a:xfrm>
          <a:prstGeom prst="rect">
            <a:avLst/>
          </a:prstGeom>
          <a:solidFill>
            <a:schemeClr val="bg1"/>
          </a:solidFill>
        </p:spPr>
        <p:txBody>
          <a:bodyPr wrap="square" rtlCol="0">
            <a:spAutoFit/>
          </a:bodyPr>
          <a:lstStyle/>
          <a:p>
            <a:pPr algn="ctr"/>
            <a:r>
              <a:rPr lang="en-CA" sz="2000" dirty="0">
                <a:latin typeface="Times New Roman" panose="02020603050405020304" pitchFamily="18" charset="0"/>
                <a:cs typeface="Times New Roman" panose="02020603050405020304" pitchFamily="18" charset="0"/>
              </a:rPr>
              <a:t>Unit width</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18000"/>
            <a:ext cx="1397529" cy="540000"/>
          </a:xfrm>
          <a:prstGeom prst="rect">
            <a:avLst/>
          </a:prstGeom>
        </p:spPr>
      </p:pic>
    </p:spTree>
    <p:extLst>
      <p:ext uri="{BB962C8B-B14F-4D97-AF65-F5344CB8AC3E}">
        <p14:creationId xmlns:p14="http://schemas.microsoft.com/office/powerpoint/2010/main" val="27512633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0000" y="360000"/>
            <a:ext cx="11062720" cy="584775"/>
          </a:xfrm>
          <a:prstGeom prst="rect">
            <a:avLst/>
          </a:prstGeom>
        </p:spPr>
        <p:txBody>
          <a:bodyPr wrap="square">
            <a:spAutoFit/>
          </a:bodyPr>
          <a:lstStyle/>
          <a:p>
            <a:pPr lvl="0"/>
            <a:r>
              <a:rPr lang="en-CA" sz="3200" dirty="0">
                <a:solidFill>
                  <a:srgbClr val="002060"/>
                </a:solidFill>
                <a:latin typeface="Arial" panose="020B0604020202020204" pitchFamily="34" charset="0"/>
                <a:cs typeface="Arial" panose="020B0604020202020204" pitchFamily="34" charset="0"/>
              </a:rPr>
              <a:t>Example 6 – Solution </a:t>
            </a:r>
            <a:endParaRPr lang="en-US" sz="3200" dirty="0">
              <a:solidFill>
                <a:srgbClr val="002060"/>
              </a:solidFill>
              <a:latin typeface="Arial" panose="020B0604020202020204" pitchFamily="34" charset="0"/>
              <a:cs typeface="Arial" panose="020B0604020202020204" pitchFamily="34" charset="0"/>
            </a:endParaRPr>
          </a:p>
        </p:txBody>
      </p:sp>
      <p:sp>
        <p:nvSpPr>
          <p:cNvPr id="7" name="Slide Number Placeholder 3"/>
          <p:cNvSpPr>
            <a:spLocks noGrp="1"/>
          </p:cNvSpPr>
          <p:nvPr>
            <p:ph type="sldNum" sz="quarter" idx="12"/>
          </p:nvPr>
        </p:nvSpPr>
        <p:spPr>
          <a:xfrm>
            <a:off x="11468558" y="6216815"/>
            <a:ext cx="610320" cy="528064"/>
          </a:xfrm>
        </p:spPr>
        <p:txBody>
          <a:bodyPr/>
          <a:lstStyle/>
          <a:p>
            <a:fld id="{79AA0B8D-5002-4A0E-8DCD-D60B08B37DCE}" type="slidenum">
              <a:rPr lang="en-CA" sz="3200" smtClean="0">
                <a:solidFill>
                  <a:schemeClr val="tx1"/>
                </a:solidFill>
              </a:rPr>
              <a:t>34</a:t>
            </a:fld>
            <a:endParaRPr lang="en-CA" sz="3200" dirty="0">
              <a:solidFill>
                <a:schemeClr val="tx1"/>
              </a:solidFill>
            </a:endParaRPr>
          </a:p>
        </p:txBody>
      </p:sp>
      <mc:AlternateContent xmlns:mc="http://schemas.openxmlformats.org/markup-compatibility/2006" xmlns:a14="http://schemas.microsoft.com/office/drawing/2010/main">
        <mc:Choice Requires="a14">
          <p:sp>
            <p:nvSpPr>
              <p:cNvPr id="9" name="Rectangle 8"/>
              <p:cNvSpPr/>
              <p:nvPr/>
            </p:nvSpPr>
            <p:spPr>
              <a:xfrm>
                <a:off x="539998" y="1152000"/>
                <a:ext cx="11062719" cy="4731552"/>
              </a:xfrm>
              <a:prstGeom prst="rect">
                <a:avLst/>
              </a:prstGeom>
            </p:spPr>
            <p:txBody>
              <a:bodyPr wrap="square">
                <a:spAutoFit/>
              </a:bodyPr>
              <a:lstStyle/>
              <a:p>
                <a:pPr marL="457200" lvl="0" indent="-457200">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Total specified load = 4.0 + 4.27 = 8.27 kPa</a:t>
                </a:r>
              </a:p>
              <a:p>
                <a:pPr marL="457200" lvl="0" indent="-457200">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Specified bending moment:</a:t>
                </a:r>
              </a:p>
              <a:p>
                <a:pPr marL="914400" lvl="1" indent="-457200">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M </a:t>
                </a:r>
                <a14:m>
                  <m:oMath xmlns:m="http://schemas.openxmlformats.org/officeDocument/2006/math">
                    <m:r>
                      <a:rPr lang="en-CA" sz="2400" b="0" i="1" smtClean="0">
                        <a:latin typeface="Cambria Math" panose="02040503050406030204" pitchFamily="18" charset="0"/>
                        <a:cs typeface="Times New Roman" panose="02020603050405020304" pitchFamily="18" charset="0"/>
                      </a:rPr>
                      <m:t>=</m:t>
                    </m:r>
                    <m:f>
                      <m:fPr>
                        <m:ctrlPr>
                          <a:rPr lang="en-CA" sz="2400" b="0" i="1" smtClean="0">
                            <a:latin typeface="Cambria Math"/>
                            <a:cs typeface="Times New Roman" panose="02020603050405020304" pitchFamily="18" charset="0"/>
                          </a:rPr>
                        </m:ctrlPr>
                      </m:fPr>
                      <m:num>
                        <m:r>
                          <a:rPr lang="en-CA" sz="2400" b="0" i="1" smtClean="0">
                            <a:latin typeface="Cambria Math" panose="02040503050406030204" pitchFamily="18" charset="0"/>
                            <a:cs typeface="Times New Roman" panose="02020603050405020304" pitchFamily="18" charset="0"/>
                          </a:rPr>
                          <m:t>𝑤</m:t>
                        </m:r>
                        <m:sSup>
                          <m:sSupPr>
                            <m:ctrlPr>
                              <a:rPr lang="en-CA" sz="2400" b="0" i="1" smtClean="0">
                                <a:latin typeface="Cambria Math"/>
                                <a:cs typeface="Times New Roman" panose="02020603050405020304" pitchFamily="18" charset="0"/>
                              </a:rPr>
                            </m:ctrlPr>
                          </m:sSupPr>
                          <m:e>
                            <m:r>
                              <a:rPr lang="en-CA" sz="2400" b="0" i="1" smtClean="0">
                                <a:latin typeface="Cambria Math" panose="02040503050406030204" pitchFamily="18" charset="0"/>
                                <a:cs typeface="Times New Roman" panose="02020603050405020304" pitchFamily="18" charset="0"/>
                              </a:rPr>
                              <m:t>𝐿</m:t>
                            </m:r>
                          </m:e>
                          <m:sup>
                            <m:r>
                              <a:rPr lang="en-CA" sz="2400" b="0" i="1" smtClean="0">
                                <a:latin typeface="Cambria Math" panose="02040503050406030204" pitchFamily="18" charset="0"/>
                                <a:cs typeface="Times New Roman" panose="02020603050405020304" pitchFamily="18" charset="0"/>
                              </a:rPr>
                              <m:t>2</m:t>
                            </m:r>
                          </m:sup>
                        </m:sSup>
                      </m:num>
                      <m:den>
                        <m:r>
                          <a:rPr lang="en-CA" sz="2400" b="0" i="1" smtClean="0">
                            <a:latin typeface="Cambria Math" panose="02040503050406030204" pitchFamily="18" charset="0"/>
                            <a:cs typeface="Times New Roman" panose="02020603050405020304" pitchFamily="18" charset="0"/>
                          </a:rPr>
                          <m:t>8</m:t>
                        </m:r>
                      </m:den>
                    </m:f>
                    <m:r>
                      <a:rPr lang="en-CA" sz="2400" b="0" i="1" smtClean="0">
                        <a:latin typeface="Cambria Math" panose="02040503050406030204" pitchFamily="18" charset="0"/>
                        <a:cs typeface="Times New Roman" panose="02020603050405020304" pitchFamily="18" charset="0"/>
                      </a:rPr>
                      <m:t>=</m:t>
                    </m:r>
                    <m:f>
                      <m:fPr>
                        <m:ctrlPr>
                          <a:rPr lang="en-CA" sz="2400" b="0" i="1" smtClean="0">
                            <a:latin typeface="Cambria Math"/>
                            <a:cs typeface="Times New Roman" panose="02020603050405020304" pitchFamily="18" charset="0"/>
                          </a:rPr>
                        </m:ctrlPr>
                      </m:fPr>
                      <m:num>
                        <m:d>
                          <m:dPr>
                            <m:ctrlPr>
                              <a:rPr lang="en-CA" sz="2400" b="0" i="1" smtClean="0">
                                <a:latin typeface="Cambria Math"/>
                                <a:cs typeface="Times New Roman" panose="02020603050405020304" pitchFamily="18" charset="0"/>
                              </a:rPr>
                            </m:ctrlPr>
                          </m:dPr>
                          <m:e>
                            <m:r>
                              <a:rPr lang="en-CA" sz="2400" b="0" i="1" smtClean="0">
                                <a:latin typeface="Cambria Math" panose="02040503050406030204" pitchFamily="18" charset="0"/>
                                <a:cs typeface="Times New Roman" panose="02020603050405020304" pitchFamily="18" charset="0"/>
                              </a:rPr>
                              <m:t>8.27</m:t>
                            </m:r>
                          </m:e>
                        </m:d>
                        <m:sSup>
                          <m:sSupPr>
                            <m:ctrlPr>
                              <a:rPr lang="en-CA" sz="2400" b="0" i="1" smtClean="0">
                                <a:latin typeface="Cambria Math"/>
                                <a:cs typeface="Times New Roman" panose="02020603050405020304" pitchFamily="18" charset="0"/>
                              </a:rPr>
                            </m:ctrlPr>
                          </m:sSupPr>
                          <m:e>
                            <m:d>
                              <m:dPr>
                                <m:ctrlPr>
                                  <a:rPr lang="en-CA" sz="2400" b="0" i="1" smtClean="0">
                                    <a:latin typeface="Cambria Math"/>
                                    <a:cs typeface="Times New Roman" panose="02020603050405020304" pitchFamily="18" charset="0"/>
                                  </a:rPr>
                                </m:ctrlPr>
                              </m:dPr>
                              <m:e>
                                <m:r>
                                  <a:rPr lang="en-CA" sz="2400" b="0" i="1" smtClean="0">
                                    <a:latin typeface="Cambria Math" panose="02040503050406030204" pitchFamily="18" charset="0"/>
                                    <a:cs typeface="Times New Roman" panose="02020603050405020304" pitchFamily="18" charset="0"/>
                                  </a:rPr>
                                  <m:t>4.732</m:t>
                                </m:r>
                              </m:e>
                            </m:d>
                          </m:e>
                          <m:sup>
                            <m:r>
                              <a:rPr lang="en-CA" sz="2400" b="0" i="1" smtClean="0">
                                <a:latin typeface="Cambria Math" panose="02040503050406030204" pitchFamily="18" charset="0"/>
                                <a:cs typeface="Times New Roman" panose="02020603050405020304" pitchFamily="18" charset="0"/>
                              </a:rPr>
                              <m:t>2</m:t>
                            </m:r>
                          </m:sup>
                        </m:sSup>
                      </m:num>
                      <m:den>
                        <m:r>
                          <a:rPr lang="en-CA" sz="2400" b="0" i="1" smtClean="0">
                            <a:latin typeface="Cambria Math" panose="02040503050406030204" pitchFamily="18" charset="0"/>
                            <a:cs typeface="Times New Roman" panose="02020603050405020304" pitchFamily="18" charset="0"/>
                          </a:rPr>
                          <m:t>8</m:t>
                        </m:r>
                      </m:den>
                    </m:f>
                    <m:r>
                      <a:rPr lang="en-CA" sz="2400" b="0" i="1" smtClean="0">
                        <a:latin typeface="Cambria Math" panose="02040503050406030204" pitchFamily="18" charset="0"/>
                        <a:cs typeface="Times New Roman" panose="02020603050405020304" pitchFamily="18" charset="0"/>
                      </a:rPr>
                      <m:t>=23.1</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kNm</a:t>
                </a:r>
                <a:r>
                  <a:rPr lang="en-US" sz="2400" dirty="0">
                    <a:latin typeface="Times New Roman" panose="02020603050405020304" pitchFamily="18" charset="0"/>
                    <a:cs typeface="Times New Roman" panose="02020603050405020304" pitchFamily="18" charset="0"/>
                  </a:rPr>
                  <a:t>/m of panel width</a:t>
                </a:r>
              </a:p>
              <a:p>
                <a:pPr marL="457200" indent="-457200">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30 minutes of fire resistance is attributed to the 15.9 mm Type X gypsum layer</a:t>
                </a:r>
              </a:p>
              <a:p>
                <a:pPr marL="457200" indent="-457200">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The CLT panels must possess a 90-minute rating</a:t>
                </a:r>
              </a:p>
              <a:p>
                <a:pPr marL="457200" indent="-457200">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Calculating the reduced cross-section based on notional charring rate (assume char depth reaches first adhesive bond line in CLT panels)</a:t>
                </a:r>
              </a:p>
              <a:p>
                <a:pPr marL="457200" indent="-457200">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Char depth after 90 minutes:</a:t>
                </a:r>
              </a:p>
              <a:p>
                <a:pPr marL="914400" lvl="1" indent="-457200">
                  <a:buFont typeface="Wingdings" panose="05000000000000000000" pitchFamily="2" charset="2"/>
                  <a:buChar char="§"/>
                  <a:defRPr/>
                </a:pPr>
                <a:r>
                  <a:rPr lang="en-US" sz="2400" dirty="0" err="1">
                    <a:latin typeface="Times New Roman" panose="02020603050405020304" pitchFamily="18" charset="0"/>
                    <a:cs typeface="Times New Roman" panose="02020603050405020304" pitchFamily="18" charset="0"/>
                  </a:rPr>
                  <a:t>x</a:t>
                </a:r>
                <a:r>
                  <a:rPr lang="en-US" sz="2400" baseline="-25000" dirty="0" err="1">
                    <a:latin typeface="Times New Roman" panose="02020603050405020304" pitchFamily="18" charset="0"/>
                    <a:cs typeface="Times New Roman" panose="02020603050405020304" pitchFamily="18" charset="0"/>
                  </a:rPr>
                  <a:t>c,n</a:t>
                </a:r>
                <a:r>
                  <a:rPr lang="en-US" sz="2400" dirty="0">
                    <a:latin typeface="Times New Roman" panose="02020603050405020304" pitchFamily="18" charset="0"/>
                    <a:cs typeface="Times New Roman" panose="02020603050405020304" pitchFamily="18" charset="0"/>
                  </a:rPr>
                  <a:t> = β</a:t>
                </a:r>
                <a:r>
                  <a:rPr lang="en-US" sz="2400" baseline="-25000" dirty="0" err="1">
                    <a:latin typeface="Times New Roman" panose="02020603050405020304" pitchFamily="18" charset="0"/>
                    <a:cs typeface="Times New Roman" panose="02020603050405020304" pitchFamily="18" charset="0"/>
                  </a:rPr>
                  <a:t>n</a:t>
                </a:r>
                <a:r>
                  <a:rPr lang="en-US" sz="2400" dirty="0" err="1">
                    <a:latin typeface="Times New Roman" panose="02020603050405020304" pitchFamily="18" charset="0"/>
                    <a:cs typeface="Times New Roman" panose="02020603050405020304" pitchFamily="18" charset="0"/>
                  </a:rPr>
                  <a:t>t</a:t>
                </a:r>
                <a:r>
                  <a:rPr lang="en-US" sz="2400" dirty="0">
                    <a:latin typeface="Times New Roman" panose="02020603050405020304" pitchFamily="18" charset="0"/>
                    <a:cs typeface="Times New Roman" panose="02020603050405020304" pitchFamily="18" charset="0"/>
                  </a:rPr>
                  <a:t> = (0.8)(90) = 72 mm</a:t>
                </a:r>
              </a:p>
              <a:p>
                <a:pPr marL="457200" indent="-457200">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Check: Since the char depth surpasses the first adhesive bond line (i.e. 72 mm char depth &gt; ply thickness of 35 mm), it is appropriate to use the char rate </a:t>
                </a:r>
                <a:r>
                  <a:rPr lang="el-GR" sz="2400" dirty="0">
                    <a:latin typeface="Times New Roman" panose="02020603050405020304" pitchFamily="18" charset="0"/>
                    <a:cs typeface="Times New Roman" panose="02020603050405020304" pitchFamily="18" charset="0"/>
                  </a:rPr>
                  <a:t>β</a:t>
                </a:r>
                <a:r>
                  <a:rPr lang="en-CA" sz="2400" baseline="-25000" dirty="0">
                    <a:latin typeface="Times New Roman" panose="02020603050405020304" pitchFamily="18" charset="0"/>
                    <a:cs typeface="Times New Roman" panose="02020603050405020304" pitchFamily="18" charset="0"/>
                  </a:rPr>
                  <a:t>n</a:t>
                </a:r>
                <a:r>
                  <a:rPr lang="en-CA" sz="2400" dirty="0">
                    <a:latin typeface="Times New Roman" panose="02020603050405020304" pitchFamily="18" charset="0"/>
                    <a:cs typeface="Times New Roman" panose="02020603050405020304" pitchFamily="18" charset="0"/>
                  </a:rPr>
                  <a:t> from Table B.4.2</a:t>
                </a:r>
                <a:endParaRPr lang="en-US" sz="2400" dirty="0">
                  <a:latin typeface="Times New Roman" panose="02020603050405020304" pitchFamily="18"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539998" y="1152000"/>
                <a:ext cx="11062719" cy="4731552"/>
              </a:xfrm>
              <a:prstGeom prst="rect">
                <a:avLst/>
              </a:prstGeom>
              <a:blipFill>
                <a:blip r:embed="rId2"/>
                <a:stretch>
                  <a:fillRect l="-772" t="-1031" b="-2062"/>
                </a:stretch>
              </a:blipFill>
            </p:spPr>
            <p:txBody>
              <a:bodyPr/>
              <a:lstStyle/>
              <a:p>
                <a:r>
                  <a:rPr lang="en-CA">
                    <a:noFill/>
                  </a:rPr>
                  <a:t> </a:t>
                </a:r>
              </a:p>
            </p:txBody>
          </p:sp>
        </mc:Fallback>
      </mc:AlternateContent>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18000"/>
            <a:ext cx="1397529" cy="540000"/>
          </a:xfrm>
          <a:prstGeom prst="rect">
            <a:avLst/>
          </a:prstGeom>
        </p:spPr>
      </p:pic>
    </p:spTree>
    <p:extLst>
      <p:ext uri="{BB962C8B-B14F-4D97-AF65-F5344CB8AC3E}">
        <p14:creationId xmlns:p14="http://schemas.microsoft.com/office/powerpoint/2010/main" val="15166690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0000" y="360000"/>
            <a:ext cx="11062720" cy="584775"/>
          </a:xfrm>
          <a:prstGeom prst="rect">
            <a:avLst/>
          </a:prstGeom>
        </p:spPr>
        <p:txBody>
          <a:bodyPr wrap="square">
            <a:spAutoFit/>
          </a:bodyPr>
          <a:lstStyle/>
          <a:p>
            <a:pPr lvl="0"/>
            <a:r>
              <a:rPr lang="en-CA" sz="3200" dirty="0">
                <a:solidFill>
                  <a:srgbClr val="002060"/>
                </a:solidFill>
                <a:latin typeface="Arial" panose="020B0604020202020204" pitchFamily="34" charset="0"/>
                <a:cs typeface="Arial" panose="020B0604020202020204" pitchFamily="34" charset="0"/>
              </a:rPr>
              <a:t>Example 6 – Solution </a:t>
            </a:r>
            <a:endParaRPr lang="en-US" sz="3200" dirty="0">
              <a:solidFill>
                <a:srgbClr val="002060"/>
              </a:solidFill>
              <a:latin typeface="Arial" panose="020B0604020202020204" pitchFamily="34" charset="0"/>
              <a:cs typeface="Arial" panose="020B0604020202020204" pitchFamily="34" charset="0"/>
            </a:endParaRPr>
          </a:p>
        </p:txBody>
      </p:sp>
      <p:sp>
        <p:nvSpPr>
          <p:cNvPr id="7" name="Slide Number Placeholder 3"/>
          <p:cNvSpPr>
            <a:spLocks noGrp="1"/>
          </p:cNvSpPr>
          <p:nvPr>
            <p:ph type="sldNum" sz="quarter" idx="12"/>
          </p:nvPr>
        </p:nvSpPr>
        <p:spPr>
          <a:xfrm>
            <a:off x="11468558" y="6216815"/>
            <a:ext cx="610320" cy="528064"/>
          </a:xfrm>
        </p:spPr>
        <p:txBody>
          <a:bodyPr/>
          <a:lstStyle/>
          <a:p>
            <a:fld id="{79AA0B8D-5002-4A0E-8DCD-D60B08B37DCE}" type="slidenum">
              <a:rPr lang="en-CA" sz="3200" smtClean="0">
                <a:solidFill>
                  <a:schemeClr val="tx1"/>
                </a:solidFill>
              </a:rPr>
              <a:t>35</a:t>
            </a:fld>
            <a:endParaRPr lang="en-CA" sz="3200" dirty="0">
              <a:solidFill>
                <a:schemeClr val="tx1"/>
              </a:solidFill>
            </a:endParaRPr>
          </a:p>
        </p:txBody>
      </p:sp>
      <mc:AlternateContent xmlns:mc="http://schemas.openxmlformats.org/markup-compatibility/2006" xmlns:a14="http://schemas.microsoft.com/office/drawing/2010/main">
        <mc:Choice Requires="a14">
          <p:sp>
            <p:nvSpPr>
              <p:cNvPr id="9" name="Rectangle 8"/>
              <p:cNvSpPr/>
              <p:nvPr/>
            </p:nvSpPr>
            <p:spPr>
              <a:xfrm>
                <a:off x="539998" y="1152000"/>
                <a:ext cx="11062719" cy="4921540"/>
              </a:xfrm>
              <a:prstGeom prst="rect">
                <a:avLst/>
              </a:prstGeom>
            </p:spPr>
            <p:txBody>
              <a:bodyPr wrap="square">
                <a:spAutoFit/>
              </a:bodyPr>
              <a:lstStyle/>
              <a:p>
                <a:pPr marL="457200" lvl="0" indent="-457200">
                  <a:buFont typeface="Wingdings" panose="05000000000000000000" pitchFamily="2" charset="2"/>
                  <a:buChar char="§"/>
                  <a:defRPr/>
                </a:pPr>
                <a:r>
                  <a:rPr lang="en-CA" sz="2200" dirty="0">
                    <a:latin typeface="Times New Roman" panose="02020603050405020304" pitchFamily="18" charset="0"/>
                    <a:cs typeface="Times New Roman" panose="02020603050405020304" pitchFamily="18" charset="0"/>
                  </a:rPr>
                  <a:t>Zero strength zone depth:</a:t>
                </a:r>
              </a:p>
              <a:p>
                <a:pPr marL="914400" lvl="1" indent="-457200">
                  <a:buFont typeface="Wingdings" panose="05000000000000000000" pitchFamily="2" charset="2"/>
                  <a:buChar char="§"/>
                  <a:defRPr/>
                </a:pPr>
                <a:r>
                  <a:rPr lang="en-CA" sz="2200" dirty="0" err="1">
                    <a:latin typeface="Times New Roman" panose="02020603050405020304" pitchFamily="18" charset="0"/>
                    <a:cs typeface="Times New Roman" panose="02020603050405020304" pitchFamily="18" charset="0"/>
                  </a:rPr>
                  <a:t>x</a:t>
                </a:r>
                <a:r>
                  <a:rPr lang="en-CA" sz="2200" baseline="-25000" dirty="0" err="1">
                    <a:latin typeface="Times New Roman" panose="02020603050405020304" pitchFamily="18" charset="0"/>
                    <a:cs typeface="Times New Roman" panose="02020603050405020304" pitchFamily="18" charset="0"/>
                  </a:rPr>
                  <a:t>t</a:t>
                </a:r>
                <a:r>
                  <a:rPr lang="en-CA" sz="2200" dirty="0">
                    <a:latin typeface="Times New Roman" panose="02020603050405020304" pitchFamily="18" charset="0"/>
                    <a:cs typeface="Times New Roman" panose="02020603050405020304" pitchFamily="18" charset="0"/>
                  </a:rPr>
                  <a:t> = 7 mm</a:t>
                </a:r>
              </a:p>
              <a:p>
                <a:pPr marL="457200" indent="-457200">
                  <a:buFont typeface="Wingdings" panose="05000000000000000000" pitchFamily="2" charset="2"/>
                  <a:buChar char="§"/>
                  <a:defRPr/>
                </a:pPr>
                <a:r>
                  <a:rPr lang="en-CA" sz="2200" dirty="0">
                    <a:latin typeface="Times New Roman" panose="02020603050405020304" pitchFamily="18" charset="0"/>
                    <a:cs typeface="Times New Roman" panose="02020603050405020304" pitchFamily="18" charset="0"/>
                  </a:rPr>
                  <a:t>Therefore, the resulting loss of cross-section on the bottom surface is:</a:t>
                </a:r>
              </a:p>
              <a:p>
                <a:pPr marL="914400" lvl="1" indent="-457200">
                  <a:buFont typeface="Wingdings" panose="05000000000000000000" pitchFamily="2" charset="2"/>
                  <a:buChar char="§"/>
                  <a:defRPr/>
                </a:pPr>
                <a:r>
                  <a:rPr lang="en-CA" sz="2200" dirty="0" err="1">
                    <a:latin typeface="Times New Roman" panose="02020603050405020304" pitchFamily="18" charset="0"/>
                    <a:cs typeface="Times New Roman" panose="02020603050405020304" pitchFamily="18" charset="0"/>
                  </a:rPr>
                  <a:t>x</a:t>
                </a:r>
                <a:r>
                  <a:rPr lang="en-CA" sz="2200" baseline="-25000" dirty="0" err="1">
                    <a:latin typeface="Times New Roman" panose="02020603050405020304" pitchFamily="18" charset="0"/>
                    <a:cs typeface="Times New Roman" panose="02020603050405020304" pitchFamily="18" charset="0"/>
                  </a:rPr>
                  <a:t>r</a:t>
                </a:r>
                <a:r>
                  <a:rPr lang="en-CA" sz="2200" dirty="0">
                    <a:latin typeface="Times New Roman" panose="02020603050405020304" pitchFamily="18" charset="0"/>
                    <a:cs typeface="Times New Roman" panose="02020603050405020304" pitchFamily="18" charset="0"/>
                  </a:rPr>
                  <a:t> = 72 + 7 = 79 mm</a:t>
                </a:r>
              </a:p>
              <a:p>
                <a:pPr marL="457200" indent="-457200">
                  <a:buFont typeface="Wingdings" panose="05000000000000000000" pitchFamily="2" charset="2"/>
                  <a:buChar char="§"/>
                  <a:defRPr/>
                </a:pPr>
                <a:r>
                  <a:rPr lang="en-CA" sz="2200" dirty="0">
                    <a:latin typeface="Times New Roman" panose="02020603050405020304" pitchFamily="18" charset="0"/>
                    <a:cs typeface="Times New Roman" panose="02020603050405020304" pitchFamily="18" charset="0"/>
                  </a:rPr>
                  <a:t>Since the longitudinal plies are all made up of the same material with the same modulus of elasticity, the neutral axis for the panels after 90 minutes of fire exposure can be calculated based on the remaining areas of the of those plies alone</a:t>
                </a:r>
              </a:p>
              <a:p>
                <a:pPr algn="ctr">
                  <a:defRPr/>
                </a:pPr>
                <a14:m>
                  <m:oMath xmlns:m="http://schemas.openxmlformats.org/officeDocument/2006/math">
                    <m:acc>
                      <m:accPr>
                        <m:chr m:val="̅"/>
                        <m:ctrlPr>
                          <a:rPr lang="en-CA" sz="2200" b="0" i="1" smtClean="0">
                            <a:latin typeface="Cambria Math"/>
                            <a:cs typeface="Times New Roman" panose="02020603050405020304" pitchFamily="18" charset="0"/>
                          </a:rPr>
                        </m:ctrlPr>
                      </m:accPr>
                      <m:e>
                        <m:r>
                          <a:rPr lang="en-CA" sz="2200" b="0" i="1" smtClean="0">
                            <a:latin typeface="Cambria Math" panose="02040503050406030204" pitchFamily="18" charset="0"/>
                            <a:cs typeface="Times New Roman" panose="02020603050405020304" pitchFamily="18" charset="0"/>
                          </a:rPr>
                          <m:t>𝑦</m:t>
                        </m:r>
                      </m:e>
                    </m:acc>
                    <m:r>
                      <a:rPr lang="en-CA" sz="2200" b="0" i="1" smtClean="0">
                        <a:latin typeface="Cambria Math" panose="02040503050406030204" pitchFamily="18" charset="0"/>
                        <a:cs typeface="Times New Roman" panose="02020603050405020304" pitchFamily="18" charset="0"/>
                      </a:rPr>
                      <m:t>=</m:t>
                    </m:r>
                    <m:f>
                      <m:fPr>
                        <m:ctrlPr>
                          <a:rPr lang="en-CA" sz="2200" b="0" i="1" smtClean="0">
                            <a:latin typeface="Cambria Math"/>
                            <a:cs typeface="Times New Roman" panose="02020603050405020304" pitchFamily="18" charset="0"/>
                          </a:rPr>
                        </m:ctrlPr>
                      </m:fPr>
                      <m:num>
                        <m:nary>
                          <m:naryPr>
                            <m:chr m:val="∑"/>
                            <m:limLoc m:val="subSup"/>
                            <m:supHide m:val="on"/>
                            <m:ctrlPr>
                              <a:rPr lang="en-CA" sz="2200" b="0" i="1" smtClean="0">
                                <a:latin typeface="Cambria Math"/>
                                <a:cs typeface="Times New Roman" panose="02020603050405020304" pitchFamily="18" charset="0"/>
                              </a:rPr>
                            </m:ctrlPr>
                          </m:naryPr>
                          <m:sub>
                            <m:r>
                              <m:rPr>
                                <m:brk m:alnAt="9"/>
                              </m:rPr>
                              <a:rPr lang="en-CA" sz="2200" b="0" i="1" smtClean="0">
                                <a:latin typeface="Cambria Math" panose="02040503050406030204" pitchFamily="18" charset="0"/>
                                <a:cs typeface="Times New Roman" panose="02020603050405020304" pitchFamily="18" charset="0"/>
                              </a:rPr>
                              <m:t>𝑖</m:t>
                            </m:r>
                          </m:sub>
                          <m:sup/>
                          <m:e>
                            <m:acc>
                              <m:accPr>
                                <m:chr m:val="̃"/>
                                <m:ctrlPr>
                                  <a:rPr lang="en-CA" sz="2200" b="0" i="1" smtClean="0">
                                    <a:latin typeface="Cambria Math"/>
                                    <a:cs typeface="Times New Roman" panose="02020603050405020304" pitchFamily="18" charset="0"/>
                                  </a:rPr>
                                </m:ctrlPr>
                              </m:accPr>
                              <m:e>
                                <m:sSub>
                                  <m:sSubPr>
                                    <m:ctrlPr>
                                      <a:rPr lang="en-CA" sz="2200" b="0" i="1" smtClean="0">
                                        <a:latin typeface="Cambria Math"/>
                                        <a:cs typeface="Times New Roman" panose="02020603050405020304" pitchFamily="18" charset="0"/>
                                      </a:rPr>
                                    </m:ctrlPr>
                                  </m:sSubPr>
                                  <m:e>
                                    <m:r>
                                      <a:rPr lang="en-CA" sz="2200" b="0" i="1" smtClean="0">
                                        <a:latin typeface="Cambria Math" panose="02040503050406030204" pitchFamily="18" charset="0"/>
                                        <a:cs typeface="Times New Roman" panose="02020603050405020304" pitchFamily="18" charset="0"/>
                                      </a:rPr>
                                      <m:t>𝑦</m:t>
                                    </m:r>
                                  </m:e>
                                  <m:sub>
                                    <m:r>
                                      <a:rPr lang="en-CA" sz="2200" b="0" i="1" smtClean="0">
                                        <a:latin typeface="Cambria Math" panose="02040503050406030204" pitchFamily="18" charset="0"/>
                                        <a:cs typeface="Times New Roman" panose="02020603050405020304" pitchFamily="18" charset="0"/>
                                      </a:rPr>
                                      <m:t>𝑖</m:t>
                                    </m:r>
                                  </m:sub>
                                </m:sSub>
                              </m:e>
                            </m:acc>
                          </m:e>
                        </m:nary>
                        <m:sSub>
                          <m:sSubPr>
                            <m:ctrlPr>
                              <a:rPr lang="en-CA" sz="2200" b="0" i="1" smtClean="0">
                                <a:latin typeface="Cambria Math"/>
                                <a:cs typeface="Times New Roman" panose="02020603050405020304" pitchFamily="18" charset="0"/>
                              </a:rPr>
                            </m:ctrlPr>
                          </m:sSubPr>
                          <m:e>
                            <m:r>
                              <a:rPr lang="en-CA" sz="2200" b="0" i="1" smtClean="0">
                                <a:latin typeface="Cambria Math" panose="02040503050406030204" pitchFamily="18" charset="0"/>
                                <a:cs typeface="Times New Roman" panose="02020603050405020304" pitchFamily="18" charset="0"/>
                              </a:rPr>
                              <m:t>𝑑</m:t>
                            </m:r>
                          </m:e>
                          <m:sub>
                            <m:r>
                              <a:rPr lang="en-CA" sz="2200" b="0" i="1" smtClean="0">
                                <a:latin typeface="Cambria Math" panose="02040503050406030204" pitchFamily="18" charset="0"/>
                                <a:cs typeface="Times New Roman" panose="02020603050405020304" pitchFamily="18" charset="0"/>
                              </a:rPr>
                              <m:t>𝑖</m:t>
                            </m:r>
                          </m:sub>
                        </m:sSub>
                      </m:num>
                      <m:den>
                        <m:nary>
                          <m:naryPr>
                            <m:chr m:val="∑"/>
                            <m:limLoc m:val="subSup"/>
                            <m:supHide m:val="on"/>
                            <m:ctrlPr>
                              <a:rPr lang="en-CA" sz="2200" i="1">
                                <a:latin typeface="Cambria Math"/>
                                <a:cs typeface="Times New Roman" panose="02020603050405020304" pitchFamily="18" charset="0"/>
                              </a:rPr>
                            </m:ctrlPr>
                          </m:naryPr>
                          <m:sub>
                            <m:r>
                              <m:rPr>
                                <m:brk m:alnAt="9"/>
                              </m:rPr>
                              <a:rPr lang="en-CA" sz="2200" i="1">
                                <a:latin typeface="Cambria Math" panose="02040503050406030204" pitchFamily="18" charset="0"/>
                                <a:cs typeface="Times New Roman" panose="02020603050405020304" pitchFamily="18" charset="0"/>
                              </a:rPr>
                              <m:t>𝑖</m:t>
                            </m:r>
                          </m:sub>
                          <m:sup/>
                          <m:e>
                            <m:acc>
                              <m:accPr>
                                <m:chr m:val="̃"/>
                                <m:ctrlPr>
                                  <a:rPr lang="en-CA" sz="2200" i="1">
                                    <a:latin typeface="Cambria Math"/>
                                    <a:cs typeface="Times New Roman" panose="02020603050405020304" pitchFamily="18" charset="0"/>
                                  </a:rPr>
                                </m:ctrlPr>
                              </m:accPr>
                              <m:e>
                                <m:sSub>
                                  <m:sSubPr>
                                    <m:ctrlPr>
                                      <a:rPr lang="en-CA" sz="2200" i="1">
                                        <a:latin typeface="Cambria Math"/>
                                        <a:cs typeface="Times New Roman" panose="02020603050405020304" pitchFamily="18" charset="0"/>
                                      </a:rPr>
                                    </m:ctrlPr>
                                  </m:sSubPr>
                                  <m:e>
                                    <m:r>
                                      <a:rPr lang="en-CA" sz="2200" i="1">
                                        <a:latin typeface="Cambria Math" panose="02040503050406030204" pitchFamily="18" charset="0"/>
                                        <a:cs typeface="Times New Roman" panose="02020603050405020304" pitchFamily="18" charset="0"/>
                                      </a:rPr>
                                      <m:t>𝑦</m:t>
                                    </m:r>
                                  </m:e>
                                  <m:sub>
                                    <m:r>
                                      <a:rPr lang="en-CA" sz="2200" i="1">
                                        <a:latin typeface="Cambria Math" panose="02040503050406030204" pitchFamily="18" charset="0"/>
                                        <a:cs typeface="Times New Roman" panose="02020603050405020304" pitchFamily="18" charset="0"/>
                                      </a:rPr>
                                      <m:t>𝑖</m:t>
                                    </m:r>
                                  </m:sub>
                                </m:sSub>
                              </m:e>
                            </m:acc>
                          </m:e>
                        </m:nary>
                        <m:sSub>
                          <m:sSubPr>
                            <m:ctrlPr>
                              <a:rPr lang="en-CA" sz="2200" i="1">
                                <a:latin typeface="Cambria Math"/>
                                <a:cs typeface="Times New Roman" panose="02020603050405020304" pitchFamily="18" charset="0"/>
                              </a:rPr>
                            </m:ctrlPr>
                          </m:sSubPr>
                          <m:e>
                            <m:r>
                              <a:rPr lang="en-CA" sz="2200" i="1">
                                <a:latin typeface="Cambria Math" panose="02040503050406030204" pitchFamily="18" charset="0"/>
                                <a:cs typeface="Times New Roman" panose="02020603050405020304" pitchFamily="18" charset="0"/>
                              </a:rPr>
                              <m:t>𝑑</m:t>
                            </m:r>
                          </m:e>
                          <m:sub>
                            <m:r>
                              <a:rPr lang="en-CA" sz="2200" i="1">
                                <a:latin typeface="Cambria Math" panose="02040503050406030204" pitchFamily="18" charset="0"/>
                                <a:cs typeface="Times New Roman" panose="02020603050405020304" pitchFamily="18" charset="0"/>
                              </a:rPr>
                              <m:t>𝑖</m:t>
                            </m:r>
                          </m:sub>
                        </m:sSub>
                      </m:den>
                    </m:f>
                    <m:r>
                      <a:rPr lang="en-CA" sz="2200" b="0" i="1" smtClean="0">
                        <a:latin typeface="Cambria Math" panose="02040503050406030204" pitchFamily="18" charset="0"/>
                        <a:cs typeface="Times New Roman" panose="02020603050405020304" pitchFamily="18" charset="0"/>
                      </a:rPr>
                      <m:t>=</m:t>
                    </m:r>
                    <m:f>
                      <m:fPr>
                        <m:ctrlPr>
                          <a:rPr lang="en-CA" sz="2200" b="0" i="1" smtClean="0">
                            <a:latin typeface="Cambria Math"/>
                            <a:cs typeface="Times New Roman" panose="02020603050405020304" pitchFamily="18" charset="0"/>
                          </a:rPr>
                        </m:ctrlPr>
                      </m:fPr>
                      <m:num>
                        <m:d>
                          <m:dPr>
                            <m:ctrlPr>
                              <a:rPr lang="en-CA" sz="2200" b="0" i="1" smtClean="0">
                                <a:latin typeface="Cambria Math"/>
                                <a:cs typeface="Times New Roman" panose="02020603050405020304" pitchFamily="18" charset="0"/>
                              </a:rPr>
                            </m:ctrlPr>
                          </m:dPr>
                          <m:e>
                            <m:d>
                              <m:dPr>
                                <m:ctrlPr>
                                  <a:rPr lang="en-CA" sz="2200" b="0" i="1" smtClean="0">
                                    <a:latin typeface="Cambria Math"/>
                                    <a:cs typeface="Times New Roman" panose="02020603050405020304" pitchFamily="18" charset="0"/>
                                  </a:rPr>
                                </m:ctrlPr>
                              </m:dPr>
                              <m:e>
                                <m:f>
                                  <m:fPr>
                                    <m:ctrlPr>
                                      <a:rPr lang="en-CA" sz="2200" b="0" i="1" smtClean="0">
                                        <a:latin typeface="Cambria Math"/>
                                        <a:cs typeface="Times New Roman" panose="02020603050405020304" pitchFamily="18" charset="0"/>
                                      </a:rPr>
                                    </m:ctrlPr>
                                  </m:fPr>
                                  <m:num>
                                    <m:r>
                                      <a:rPr lang="en-CA" sz="2200" b="0" i="1" smtClean="0">
                                        <a:latin typeface="Cambria Math" panose="02040503050406030204" pitchFamily="18" charset="0"/>
                                        <a:cs typeface="Times New Roman" panose="02020603050405020304" pitchFamily="18" charset="0"/>
                                      </a:rPr>
                                      <m:t>35</m:t>
                                    </m:r>
                                  </m:num>
                                  <m:den>
                                    <m:r>
                                      <a:rPr lang="en-CA" sz="2200" b="0" i="1" smtClean="0">
                                        <a:latin typeface="Cambria Math" panose="02040503050406030204" pitchFamily="18" charset="0"/>
                                        <a:cs typeface="Times New Roman" panose="02020603050405020304" pitchFamily="18" charset="0"/>
                                      </a:rPr>
                                      <m:t>2</m:t>
                                    </m:r>
                                  </m:den>
                                </m:f>
                              </m:e>
                            </m:d>
                            <m:d>
                              <m:dPr>
                                <m:ctrlPr>
                                  <a:rPr lang="en-CA" sz="2200" b="0" i="1" smtClean="0">
                                    <a:latin typeface="Cambria Math"/>
                                    <a:cs typeface="Times New Roman" panose="02020603050405020304" pitchFamily="18" charset="0"/>
                                  </a:rPr>
                                </m:ctrlPr>
                              </m:dPr>
                              <m:e>
                                <m:r>
                                  <a:rPr lang="en-CA" sz="2200" b="0" i="1" smtClean="0">
                                    <a:latin typeface="Cambria Math" panose="02040503050406030204" pitchFamily="18" charset="0"/>
                                    <a:cs typeface="Times New Roman" panose="02020603050405020304" pitchFamily="18" charset="0"/>
                                  </a:rPr>
                                  <m:t>35</m:t>
                                </m:r>
                              </m:e>
                            </m:d>
                            <m:r>
                              <a:rPr lang="en-CA" sz="2200" b="0" i="1" smtClean="0">
                                <a:latin typeface="Cambria Math" panose="02040503050406030204" pitchFamily="18" charset="0"/>
                                <a:cs typeface="Times New Roman" panose="02020603050405020304" pitchFamily="18" charset="0"/>
                              </a:rPr>
                              <m:t>+35+35+</m:t>
                            </m:r>
                            <m:f>
                              <m:fPr>
                                <m:ctrlPr>
                                  <a:rPr lang="en-CA" sz="2200" b="0" i="1" smtClean="0">
                                    <a:latin typeface="Cambria Math"/>
                                    <a:cs typeface="Times New Roman" panose="02020603050405020304" pitchFamily="18" charset="0"/>
                                  </a:rPr>
                                </m:ctrlPr>
                              </m:fPr>
                              <m:num>
                                <m:r>
                                  <a:rPr lang="en-CA" sz="2200" b="0" i="1" smtClean="0">
                                    <a:latin typeface="Cambria Math" panose="02040503050406030204" pitchFamily="18" charset="0"/>
                                    <a:cs typeface="Times New Roman" panose="02020603050405020304" pitchFamily="18" charset="0"/>
                                  </a:rPr>
                                  <m:t>26</m:t>
                                </m:r>
                              </m:num>
                              <m:den>
                                <m:r>
                                  <a:rPr lang="en-CA" sz="2200" b="0" i="1" smtClean="0">
                                    <a:latin typeface="Cambria Math" panose="02040503050406030204" pitchFamily="18" charset="0"/>
                                    <a:cs typeface="Times New Roman" panose="02020603050405020304" pitchFamily="18" charset="0"/>
                                  </a:rPr>
                                  <m:t>2</m:t>
                                </m:r>
                              </m:den>
                            </m:f>
                          </m:e>
                        </m:d>
                      </m:num>
                      <m:den>
                        <m:r>
                          <a:rPr lang="en-CA" sz="2200" b="0" i="1" smtClean="0">
                            <a:latin typeface="Cambria Math" panose="02040503050406030204" pitchFamily="18" charset="0"/>
                            <a:cs typeface="Times New Roman" panose="02020603050405020304" pitchFamily="18" charset="0"/>
                          </a:rPr>
                          <m:t>35+26</m:t>
                        </m:r>
                      </m:den>
                    </m:f>
                    <m:r>
                      <a:rPr lang="en-CA" sz="2200" b="0" i="1" smtClean="0">
                        <a:latin typeface="Cambria Math" panose="02040503050406030204" pitchFamily="18" charset="0"/>
                        <a:cs typeface="Times New Roman" panose="02020603050405020304" pitchFamily="18" charset="0"/>
                      </a:rPr>
                      <m:t>=45.4 </m:t>
                    </m:r>
                  </m:oMath>
                </a14:m>
                <a:r>
                  <a:rPr lang="en-US" sz="2200" dirty="0">
                    <a:latin typeface="Times New Roman" panose="02020603050405020304" pitchFamily="18" charset="0"/>
                    <a:cs typeface="Times New Roman" panose="02020603050405020304" pitchFamily="18" charset="0"/>
                  </a:rPr>
                  <a:t>mm</a:t>
                </a:r>
              </a:p>
              <a:p>
                <a:pPr marL="457200" indent="-457200">
                  <a:buFont typeface="Wingdings" panose="05000000000000000000" pitchFamily="2" charset="2"/>
                  <a:buChar char="§"/>
                  <a:defRPr/>
                </a:pPr>
                <a:r>
                  <a:rPr lang="en-US" sz="2200" dirty="0">
                    <a:latin typeface="Times New Roman" panose="02020603050405020304" pitchFamily="18" charset="0"/>
                    <a:cs typeface="Times New Roman" panose="02020603050405020304" pitchFamily="18" charset="0"/>
                  </a:rPr>
                  <a:t>Where:</a:t>
                </a:r>
              </a:p>
              <a:p>
                <a:pPr marL="457200" indent="-457200">
                  <a:buFont typeface="Wingdings" panose="05000000000000000000" pitchFamily="2" charset="2"/>
                  <a:buChar char="§"/>
                  <a:defRPr/>
                </a:pPr>
                <a14:m>
                  <m:oMath xmlns:m="http://schemas.openxmlformats.org/officeDocument/2006/math">
                    <m:acc>
                      <m:accPr>
                        <m:chr m:val="̅"/>
                        <m:ctrlPr>
                          <a:rPr lang="en-CA" sz="2200" i="1">
                            <a:latin typeface="Cambria Math"/>
                            <a:cs typeface="Times New Roman" panose="02020603050405020304" pitchFamily="18" charset="0"/>
                          </a:rPr>
                        </m:ctrlPr>
                      </m:accPr>
                      <m:e>
                        <m:r>
                          <a:rPr lang="en-CA" sz="2200" i="1">
                            <a:latin typeface="Cambria Math" panose="02040503050406030204" pitchFamily="18" charset="0"/>
                            <a:cs typeface="Times New Roman" panose="02020603050405020304" pitchFamily="18" charset="0"/>
                          </a:rPr>
                          <m:t>𝑦</m:t>
                        </m:r>
                      </m:e>
                    </m:acc>
                  </m:oMath>
                </a14:m>
                <a:r>
                  <a:rPr lang="en-US" sz="2200" dirty="0">
                    <a:latin typeface="Times New Roman" panose="02020603050405020304" pitchFamily="18" charset="0"/>
                    <a:cs typeface="Times New Roman" panose="02020603050405020304" pitchFamily="18" charset="0"/>
                  </a:rPr>
                  <a:t> = distance from the top of the panel surface to the neutral axis, mm</a:t>
                </a:r>
              </a:p>
              <a:p>
                <a:pPr marL="457200" indent="-457200">
                  <a:buFont typeface="Wingdings" panose="05000000000000000000" pitchFamily="2" charset="2"/>
                  <a:buChar char="§"/>
                  <a:defRPr/>
                </a:pPr>
                <a14:m>
                  <m:oMath xmlns:m="http://schemas.openxmlformats.org/officeDocument/2006/math">
                    <m:acc>
                      <m:accPr>
                        <m:chr m:val="̃"/>
                        <m:ctrlPr>
                          <a:rPr lang="en-CA" sz="2200" i="1" smtClean="0">
                            <a:latin typeface="Cambria Math"/>
                            <a:cs typeface="Times New Roman" panose="02020603050405020304" pitchFamily="18" charset="0"/>
                          </a:rPr>
                        </m:ctrlPr>
                      </m:accPr>
                      <m:e>
                        <m:sSub>
                          <m:sSubPr>
                            <m:ctrlPr>
                              <a:rPr lang="en-CA" sz="2200" i="1" smtClean="0">
                                <a:latin typeface="Cambria Math"/>
                                <a:cs typeface="Times New Roman" panose="02020603050405020304" pitchFamily="18" charset="0"/>
                              </a:rPr>
                            </m:ctrlPr>
                          </m:sSubPr>
                          <m:e>
                            <m:r>
                              <a:rPr lang="en-CA" sz="2200" b="0" i="1" smtClean="0">
                                <a:latin typeface="Cambria Math" panose="02040503050406030204" pitchFamily="18" charset="0"/>
                                <a:cs typeface="Times New Roman" panose="02020603050405020304" pitchFamily="18" charset="0"/>
                              </a:rPr>
                              <m:t>𝑦</m:t>
                            </m:r>
                          </m:e>
                          <m:sub>
                            <m:r>
                              <a:rPr lang="en-CA" sz="2200" b="0" i="1" smtClean="0">
                                <a:latin typeface="Cambria Math" panose="02040503050406030204" pitchFamily="18" charset="0"/>
                                <a:cs typeface="Times New Roman" panose="02020603050405020304" pitchFamily="18" charset="0"/>
                              </a:rPr>
                              <m:t>𝑖</m:t>
                            </m:r>
                          </m:sub>
                        </m:sSub>
                      </m:e>
                    </m:acc>
                  </m:oMath>
                </a14:m>
                <a:r>
                  <a:rPr lang="en-US" sz="2200" dirty="0">
                    <a:latin typeface="Times New Roman" panose="02020603050405020304" pitchFamily="18" charset="0"/>
                    <a:cs typeface="Times New Roman" panose="02020603050405020304" pitchFamily="18" charset="0"/>
                  </a:rPr>
                  <a:t> = distance from the top of the panel surface to the centroid of the area, mm</a:t>
                </a:r>
              </a:p>
              <a:p>
                <a:pPr marL="457200" indent="-457200">
                  <a:buFont typeface="Wingdings" panose="05000000000000000000" pitchFamily="2" charset="2"/>
                  <a:buChar char="§"/>
                  <a:defRPr/>
                </a:pPr>
                <a:r>
                  <a:rPr lang="en-US" sz="2200" dirty="0">
                    <a:latin typeface="Times New Roman" panose="02020603050405020304" pitchFamily="18" charset="0"/>
                    <a:cs typeface="Times New Roman" panose="02020603050405020304" pitchFamily="18" charset="0"/>
                  </a:rPr>
                  <a:t>d</a:t>
                </a:r>
                <a:r>
                  <a:rPr lang="en-US" sz="2200" baseline="-25000" dirty="0">
                    <a:latin typeface="Times New Roman" panose="02020603050405020304" pitchFamily="18" charset="0"/>
                    <a:cs typeface="Times New Roman" panose="02020603050405020304" pitchFamily="18" charset="0"/>
                  </a:rPr>
                  <a:t>i</a:t>
                </a:r>
                <a:r>
                  <a:rPr lang="en-US" sz="2200" dirty="0">
                    <a:latin typeface="Times New Roman" panose="02020603050405020304" pitchFamily="18" charset="0"/>
                    <a:cs typeface="Times New Roman" panose="02020603050405020304" pitchFamily="18" charset="0"/>
                  </a:rPr>
                  <a:t> = thickness of ply, mm</a:t>
                </a:r>
              </a:p>
              <a:p>
                <a:pPr marL="457200" indent="-457200">
                  <a:buFont typeface="Wingdings" panose="05000000000000000000" pitchFamily="2" charset="2"/>
                  <a:buChar char="§"/>
                  <a:defRPr/>
                </a:pPr>
                <a:r>
                  <a:rPr lang="en-US" sz="2200" dirty="0">
                    <a:latin typeface="Times New Roman" panose="02020603050405020304" pitchFamily="18" charset="0"/>
                    <a:cs typeface="Times New Roman" panose="02020603050405020304" pitchFamily="18" charset="0"/>
                  </a:rPr>
                  <a:t>Therefore, the neutral axis is 45.4 mm from the top of the floor panel surface</a:t>
                </a:r>
              </a:p>
            </p:txBody>
          </p:sp>
        </mc:Choice>
        <mc:Fallback xmlns="">
          <p:sp>
            <p:nvSpPr>
              <p:cNvPr id="9" name="Rectangle 8"/>
              <p:cNvSpPr>
                <a:spLocks noRot="1" noChangeAspect="1" noMove="1" noResize="1" noEditPoints="1" noAdjustHandles="1" noChangeArrowheads="1" noChangeShapeType="1" noTextEdit="1"/>
              </p:cNvSpPr>
              <p:nvPr/>
            </p:nvSpPr>
            <p:spPr>
              <a:xfrm>
                <a:off x="539998" y="1152000"/>
                <a:ext cx="11062719" cy="4921540"/>
              </a:xfrm>
              <a:prstGeom prst="rect">
                <a:avLst/>
              </a:prstGeom>
              <a:blipFill>
                <a:blip r:embed="rId2"/>
                <a:stretch>
                  <a:fillRect l="-606" t="-867" b="-1611"/>
                </a:stretch>
              </a:blipFill>
            </p:spPr>
            <p:txBody>
              <a:bodyPr/>
              <a:lstStyle/>
              <a:p>
                <a:r>
                  <a:rPr lang="en-CA">
                    <a:noFill/>
                  </a:rPr>
                  <a:t> </a:t>
                </a:r>
              </a:p>
            </p:txBody>
          </p:sp>
        </mc:Fallback>
      </mc:AlternateContent>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18000"/>
            <a:ext cx="1397529" cy="540000"/>
          </a:xfrm>
          <a:prstGeom prst="rect">
            <a:avLst/>
          </a:prstGeom>
        </p:spPr>
      </p:pic>
    </p:spTree>
    <p:extLst>
      <p:ext uri="{BB962C8B-B14F-4D97-AF65-F5344CB8AC3E}">
        <p14:creationId xmlns:p14="http://schemas.microsoft.com/office/powerpoint/2010/main" val="30051270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0000" y="360000"/>
            <a:ext cx="11062720" cy="584775"/>
          </a:xfrm>
          <a:prstGeom prst="rect">
            <a:avLst/>
          </a:prstGeom>
        </p:spPr>
        <p:txBody>
          <a:bodyPr wrap="square">
            <a:spAutoFit/>
          </a:bodyPr>
          <a:lstStyle/>
          <a:p>
            <a:pPr lvl="0"/>
            <a:r>
              <a:rPr lang="en-CA" sz="3200" dirty="0">
                <a:solidFill>
                  <a:srgbClr val="002060"/>
                </a:solidFill>
                <a:latin typeface="Arial" panose="020B0604020202020204" pitchFamily="34" charset="0"/>
                <a:cs typeface="Arial" panose="020B0604020202020204" pitchFamily="34" charset="0"/>
              </a:rPr>
              <a:t>Example 6 – Solution </a:t>
            </a:r>
            <a:endParaRPr lang="en-US" sz="3200" dirty="0">
              <a:solidFill>
                <a:srgbClr val="002060"/>
              </a:solidFill>
              <a:latin typeface="Arial" panose="020B0604020202020204" pitchFamily="34" charset="0"/>
              <a:cs typeface="Arial" panose="020B0604020202020204" pitchFamily="34" charset="0"/>
            </a:endParaRPr>
          </a:p>
        </p:txBody>
      </p:sp>
      <p:sp>
        <p:nvSpPr>
          <p:cNvPr id="7" name="Slide Number Placeholder 3"/>
          <p:cNvSpPr>
            <a:spLocks noGrp="1"/>
          </p:cNvSpPr>
          <p:nvPr>
            <p:ph type="sldNum" sz="quarter" idx="12"/>
          </p:nvPr>
        </p:nvSpPr>
        <p:spPr>
          <a:xfrm>
            <a:off x="11468558" y="6216815"/>
            <a:ext cx="610320" cy="528064"/>
          </a:xfrm>
        </p:spPr>
        <p:txBody>
          <a:bodyPr/>
          <a:lstStyle/>
          <a:p>
            <a:fld id="{79AA0B8D-5002-4A0E-8DCD-D60B08B37DCE}" type="slidenum">
              <a:rPr lang="en-CA" sz="3200" smtClean="0">
                <a:solidFill>
                  <a:schemeClr val="tx1"/>
                </a:solidFill>
              </a:rPr>
              <a:t>36</a:t>
            </a:fld>
            <a:endParaRPr lang="en-CA" sz="3200" dirty="0">
              <a:solidFill>
                <a:schemeClr val="tx1"/>
              </a:solidFill>
            </a:endParaRPr>
          </a:p>
        </p:txBody>
      </p:sp>
      <mc:AlternateContent xmlns:mc="http://schemas.openxmlformats.org/markup-compatibility/2006" xmlns:a14="http://schemas.microsoft.com/office/drawing/2010/main">
        <mc:Choice Requires="a14">
          <p:sp>
            <p:nvSpPr>
              <p:cNvPr id="9" name="Rectangle 8"/>
              <p:cNvSpPr/>
              <p:nvPr/>
            </p:nvSpPr>
            <p:spPr>
              <a:xfrm>
                <a:off x="539998" y="1152000"/>
                <a:ext cx="11652002" cy="4679551"/>
              </a:xfrm>
              <a:prstGeom prst="rect">
                <a:avLst/>
              </a:prstGeom>
            </p:spPr>
            <p:txBody>
              <a:bodyPr wrap="square">
                <a:spAutoFit/>
              </a:bodyPr>
              <a:lstStyle/>
              <a:p>
                <a:pPr marL="457200" lvl="0" indent="-457200">
                  <a:buFont typeface="Wingdings" panose="05000000000000000000" pitchFamily="2" charset="2"/>
                  <a:buChar char="§"/>
                  <a:defRPr/>
                </a:pPr>
                <a:r>
                  <a:rPr lang="en-CA" sz="2200" dirty="0">
                    <a:latin typeface="Times New Roman" panose="02020603050405020304" pitchFamily="18" charset="0"/>
                    <a:cs typeface="Times New Roman" panose="02020603050405020304" pitchFamily="18" charset="0"/>
                  </a:rPr>
                  <a:t>Moment of inertia (for 1 m wide section of panel):</a:t>
                </a:r>
              </a:p>
              <a:p>
                <a:pPr marL="914400" lvl="1" indent="-457200">
                  <a:buFont typeface="Wingdings" panose="05000000000000000000" pitchFamily="2" charset="2"/>
                  <a:buChar char="§"/>
                  <a:defRPr/>
                </a:pPr>
                <a14:m>
                  <m:oMath xmlns:m="http://schemas.openxmlformats.org/officeDocument/2006/math">
                    <m:r>
                      <a:rPr lang="en-CA" sz="2200" b="0" i="1" smtClean="0">
                        <a:latin typeface="Cambria Math" panose="02040503050406030204" pitchFamily="18" charset="0"/>
                        <a:cs typeface="Times New Roman" panose="02020603050405020304" pitchFamily="18" charset="0"/>
                      </a:rPr>
                      <m:t>𝐼</m:t>
                    </m:r>
                    <m:r>
                      <a:rPr lang="en-CA" sz="2200" b="0" i="1" smtClean="0">
                        <a:latin typeface="Cambria Math" panose="02040503050406030204" pitchFamily="18" charset="0"/>
                        <a:cs typeface="Times New Roman" panose="02020603050405020304" pitchFamily="18" charset="0"/>
                      </a:rPr>
                      <m:t>=</m:t>
                    </m:r>
                    <m:nary>
                      <m:naryPr>
                        <m:chr m:val="∑"/>
                        <m:supHide m:val="on"/>
                        <m:ctrlPr>
                          <a:rPr lang="en-CA" sz="2200" b="0" i="1" smtClean="0">
                            <a:latin typeface="Cambria Math"/>
                            <a:cs typeface="Times New Roman" panose="02020603050405020304" pitchFamily="18" charset="0"/>
                          </a:rPr>
                        </m:ctrlPr>
                      </m:naryPr>
                      <m:sub>
                        <m:r>
                          <m:rPr>
                            <m:brk m:alnAt="7"/>
                          </m:rPr>
                          <a:rPr lang="en-CA" sz="2200" b="0" i="1" smtClean="0">
                            <a:latin typeface="Cambria Math" panose="02040503050406030204" pitchFamily="18" charset="0"/>
                            <a:cs typeface="Times New Roman" panose="02020603050405020304" pitchFamily="18" charset="0"/>
                          </a:rPr>
                          <m:t>𝑖</m:t>
                        </m:r>
                      </m:sub>
                      <m:sup/>
                      <m:e>
                        <m:f>
                          <m:fPr>
                            <m:ctrlPr>
                              <a:rPr lang="en-CA" sz="2200" b="0" i="1" smtClean="0">
                                <a:latin typeface="Cambria Math"/>
                                <a:cs typeface="Times New Roman" panose="02020603050405020304" pitchFamily="18" charset="0"/>
                              </a:rPr>
                            </m:ctrlPr>
                          </m:fPr>
                          <m:num>
                            <m:r>
                              <a:rPr lang="en-CA" sz="2200" b="0" i="1" smtClean="0">
                                <a:latin typeface="Cambria Math" panose="02040503050406030204" pitchFamily="18" charset="0"/>
                                <a:cs typeface="Times New Roman" panose="02020603050405020304" pitchFamily="18" charset="0"/>
                              </a:rPr>
                              <m:t>𝑏</m:t>
                            </m:r>
                            <m:sSub>
                              <m:sSubPr>
                                <m:ctrlPr>
                                  <a:rPr lang="en-CA" sz="2200" b="0" i="1" smtClean="0">
                                    <a:latin typeface="Cambria Math"/>
                                    <a:cs typeface="Times New Roman" panose="02020603050405020304" pitchFamily="18" charset="0"/>
                                  </a:rPr>
                                </m:ctrlPr>
                              </m:sSubPr>
                              <m:e>
                                <m:r>
                                  <a:rPr lang="en-CA" sz="2200" b="0" i="1" smtClean="0">
                                    <a:latin typeface="Cambria Math" panose="02040503050406030204" pitchFamily="18" charset="0"/>
                                    <a:cs typeface="Times New Roman" panose="02020603050405020304" pitchFamily="18" charset="0"/>
                                  </a:rPr>
                                  <m:t>𝑑</m:t>
                                </m:r>
                              </m:e>
                              <m:sub>
                                <m:r>
                                  <a:rPr lang="en-CA" sz="2200" b="0" i="1" smtClean="0">
                                    <a:latin typeface="Cambria Math" panose="02040503050406030204" pitchFamily="18" charset="0"/>
                                    <a:cs typeface="Times New Roman" panose="02020603050405020304" pitchFamily="18" charset="0"/>
                                  </a:rPr>
                                  <m:t>𝑖</m:t>
                                </m:r>
                              </m:sub>
                            </m:sSub>
                          </m:num>
                          <m:den>
                            <m:r>
                              <a:rPr lang="en-CA" sz="2200" b="0" i="1" smtClean="0">
                                <a:latin typeface="Cambria Math" panose="02040503050406030204" pitchFamily="18" charset="0"/>
                                <a:cs typeface="Times New Roman" panose="02020603050405020304" pitchFamily="18" charset="0"/>
                              </a:rPr>
                              <m:t>12</m:t>
                            </m:r>
                          </m:den>
                        </m:f>
                      </m:e>
                    </m:nary>
                    <m:r>
                      <a:rPr lang="en-CA" sz="2200" b="0" i="1" smtClean="0">
                        <a:latin typeface="Cambria Math" panose="02040503050406030204" pitchFamily="18" charset="0"/>
                        <a:cs typeface="Times New Roman" panose="02020603050405020304" pitchFamily="18" charset="0"/>
                      </a:rPr>
                      <m:t>+</m:t>
                    </m:r>
                    <m:nary>
                      <m:naryPr>
                        <m:chr m:val="∑"/>
                        <m:supHide m:val="on"/>
                        <m:ctrlPr>
                          <a:rPr lang="en-CA" sz="2200" b="0" i="1" smtClean="0">
                            <a:latin typeface="Cambria Math"/>
                            <a:cs typeface="Times New Roman" panose="02020603050405020304" pitchFamily="18" charset="0"/>
                          </a:rPr>
                        </m:ctrlPr>
                      </m:naryPr>
                      <m:sub>
                        <m:r>
                          <m:rPr>
                            <m:brk m:alnAt="7"/>
                          </m:rPr>
                          <a:rPr lang="en-CA" sz="2200" b="0" i="1" smtClean="0">
                            <a:latin typeface="Cambria Math" panose="02040503050406030204" pitchFamily="18" charset="0"/>
                            <a:cs typeface="Times New Roman" panose="02020603050405020304" pitchFamily="18" charset="0"/>
                          </a:rPr>
                          <m:t>𝑖</m:t>
                        </m:r>
                      </m:sub>
                      <m:sup/>
                      <m:e>
                        <m:r>
                          <a:rPr lang="en-CA" sz="2200" b="0" i="1" smtClean="0">
                            <a:latin typeface="Cambria Math" panose="02040503050406030204" pitchFamily="18" charset="0"/>
                            <a:cs typeface="Times New Roman" panose="02020603050405020304" pitchFamily="18" charset="0"/>
                          </a:rPr>
                          <m:t>𝑏</m:t>
                        </m:r>
                        <m:sSub>
                          <m:sSubPr>
                            <m:ctrlPr>
                              <a:rPr lang="en-CA" sz="2200" b="0" i="1" smtClean="0">
                                <a:latin typeface="Cambria Math"/>
                                <a:cs typeface="Times New Roman" panose="02020603050405020304" pitchFamily="18" charset="0"/>
                              </a:rPr>
                            </m:ctrlPr>
                          </m:sSubPr>
                          <m:e>
                            <m:r>
                              <a:rPr lang="en-CA" sz="2200" b="0" i="1" smtClean="0">
                                <a:latin typeface="Cambria Math" panose="02040503050406030204" pitchFamily="18" charset="0"/>
                                <a:cs typeface="Times New Roman" panose="02020603050405020304" pitchFamily="18" charset="0"/>
                              </a:rPr>
                              <m:t>𝑑</m:t>
                            </m:r>
                          </m:e>
                          <m:sub>
                            <m:r>
                              <a:rPr lang="en-CA" sz="2200" b="0" i="1" smtClean="0">
                                <a:latin typeface="Cambria Math" panose="02040503050406030204" pitchFamily="18" charset="0"/>
                                <a:cs typeface="Times New Roman" panose="02020603050405020304" pitchFamily="18" charset="0"/>
                              </a:rPr>
                              <m:t>𝑖</m:t>
                            </m:r>
                          </m:sub>
                        </m:sSub>
                        <m:sSubSup>
                          <m:sSubSupPr>
                            <m:ctrlPr>
                              <a:rPr lang="en-CA" sz="2200" b="0" i="1" smtClean="0">
                                <a:latin typeface="Cambria Math"/>
                                <a:cs typeface="Times New Roman" panose="02020603050405020304" pitchFamily="18" charset="0"/>
                              </a:rPr>
                            </m:ctrlPr>
                          </m:sSubSupPr>
                          <m:e>
                            <m:r>
                              <a:rPr lang="en-CA" sz="2200" b="0" i="1" smtClean="0">
                                <a:latin typeface="Cambria Math" panose="02040503050406030204" pitchFamily="18" charset="0"/>
                                <a:cs typeface="Times New Roman" panose="02020603050405020304" pitchFamily="18" charset="0"/>
                              </a:rPr>
                              <m:t>𝑧</m:t>
                            </m:r>
                          </m:e>
                          <m:sub>
                            <m:r>
                              <a:rPr lang="en-CA" sz="2200" b="0" i="1" smtClean="0">
                                <a:latin typeface="Cambria Math" panose="02040503050406030204" pitchFamily="18" charset="0"/>
                                <a:cs typeface="Times New Roman" panose="02020603050405020304" pitchFamily="18" charset="0"/>
                              </a:rPr>
                              <m:t>𝑖</m:t>
                            </m:r>
                          </m:sub>
                          <m:sup>
                            <m:r>
                              <a:rPr lang="en-CA" sz="2200" b="0" i="1" smtClean="0">
                                <a:latin typeface="Cambria Math" panose="02040503050406030204" pitchFamily="18" charset="0"/>
                                <a:cs typeface="Times New Roman" panose="02020603050405020304" pitchFamily="18" charset="0"/>
                              </a:rPr>
                              <m:t>2</m:t>
                            </m:r>
                          </m:sup>
                        </m:sSubSup>
                      </m:e>
                    </m:nary>
                  </m:oMath>
                </a14:m>
                <a:endParaRPr lang="en-US" sz="2200" dirty="0">
                  <a:latin typeface="Times New Roman" panose="02020603050405020304" pitchFamily="18" charset="0"/>
                  <a:cs typeface="Times New Roman" panose="02020603050405020304" pitchFamily="18" charset="0"/>
                </a:endParaRPr>
              </a:p>
              <a:p>
                <a:pPr>
                  <a:defRPr/>
                </a:pPr>
                <a:r>
                  <a:rPr lang="en-US" sz="2200" dirty="0">
                    <a:latin typeface="Times New Roman" panose="02020603050405020304" pitchFamily="18" charset="0"/>
                    <a:cs typeface="Times New Roman" panose="02020603050405020304" pitchFamily="18" charset="0"/>
                  </a:rPr>
                  <a:t>Where:</a:t>
                </a:r>
              </a:p>
              <a:p>
                <a:pPr marL="457200" indent="-457200">
                  <a:buFont typeface="Wingdings" panose="05000000000000000000" pitchFamily="2" charset="2"/>
                  <a:buChar char="§"/>
                  <a:defRPr/>
                </a:pPr>
                <a:r>
                  <a:rPr lang="en-US" sz="2200" i="1" dirty="0">
                    <a:latin typeface="Times New Roman" panose="02020603050405020304" pitchFamily="18" charset="0"/>
                    <a:cs typeface="Times New Roman" panose="02020603050405020304" pitchFamily="18" charset="0"/>
                  </a:rPr>
                  <a:t>I</a:t>
                </a:r>
                <a:r>
                  <a:rPr lang="en-US" sz="2200" dirty="0">
                    <a:latin typeface="Times New Roman" panose="02020603050405020304" pitchFamily="18" charset="0"/>
                    <a:cs typeface="Times New Roman" panose="02020603050405020304" pitchFamily="18" charset="0"/>
                  </a:rPr>
                  <a:t> = moment of inertia, mm</a:t>
                </a:r>
                <a:r>
                  <a:rPr lang="en-US" sz="2200" baseline="30000" dirty="0">
                    <a:latin typeface="Times New Roman" panose="02020603050405020304" pitchFamily="18" charset="0"/>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defRPr/>
                </a:pPr>
                <a:r>
                  <a:rPr lang="en-US" sz="2200" dirty="0">
                    <a:latin typeface="Times New Roman" panose="02020603050405020304" pitchFamily="18" charset="0"/>
                    <a:cs typeface="Times New Roman" panose="02020603050405020304" pitchFamily="18" charset="0"/>
                  </a:rPr>
                  <a:t>b = width of the ply (unit length), mm</a:t>
                </a:r>
              </a:p>
              <a:p>
                <a:pPr marL="457200" indent="-457200">
                  <a:buFont typeface="Wingdings" panose="05000000000000000000" pitchFamily="2" charset="2"/>
                  <a:buChar char="§"/>
                  <a:defRPr/>
                </a:pPr>
                <a:r>
                  <a:rPr lang="en-US" sz="2200" dirty="0" err="1">
                    <a:latin typeface="Times New Roman" panose="02020603050405020304" pitchFamily="18" charset="0"/>
                    <a:cs typeface="Times New Roman" panose="02020603050405020304" pitchFamily="18" charset="0"/>
                  </a:rPr>
                  <a:t>z</a:t>
                </a:r>
                <a:r>
                  <a:rPr lang="en-US" sz="2200" baseline="-25000" dirty="0" err="1">
                    <a:latin typeface="Times New Roman" panose="02020603050405020304" pitchFamily="18" charset="0"/>
                    <a:cs typeface="Times New Roman" panose="02020603050405020304" pitchFamily="18" charset="0"/>
                  </a:rPr>
                  <a:t>i</a:t>
                </a:r>
                <a:r>
                  <a:rPr lang="en-US" sz="2200" dirty="0">
                    <a:latin typeface="Times New Roman" panose="02020603050405020304" pitchFamily="18" charset="0"/>
                    <a:cs typeface="Times New Roman" panose="02020603050405020304" pitchFamily="18" charset="0"/>
                  </a:rPr>
                  <a:t> = distance from the centroid of the ply to the neutral axis, mm</a:t>
                </a:r>
              </a:p>
              <a:p>
                <a:pPr marL="457200" indent="-457200">
                  <a:buFont typeface="Wingdings" panose="05000000000000000000" pitchFamily="2" charset="2"/>
                  <a:buChar char="§"/>
                  <a:defRPr/>
                </a:pPr>
                <a14:m>
                  <m:oMath xmlns:m="http://schemas.openxmlformats.org/officeDocument/2006/math">
                    <m:r>
                      <a:rPr lang="en-CA" sz="2200" b="0" i="1" smtClean="0">
                        <a:latin typeface="Cambria Math" panose="02040503050406030204" pitchFamily="18" charset="0"/>
                        <a:cs typeface="Times New Roman" panose="02020603050405020304" pitchFamily="18" charset="0"/>
                      </a:rPr>
                      <m:t>𝐼</m:t>
                    </m:r>
                    <m:r>
                      <a:rPr lang="en-CA" sz="2200" b="0" i="1" smtClean="0">
                        <a:latin typeface="Cambria Math" panose="02040503050406030204" pitchFamily="18" charset="0"/>
                        <a:cs typeface="Times New Roman" panose="02020603050405020304" pitchFamily="18" charset="0"/>
                      </a:rPr>
                      <m:t>=</m:t>
                    </m:r>
                    <m:f>
                      <m:fPr>
                        <m:ctrlPr>
                          <a:rPr lang="en-CA" sz="2200" b="0" i="1" smtClean="0">
                            <a:latin typeface="Cambria Math"/>
                            <a:cs typeface="Times New Roman" panose="02020603050405020304" pitchFamily="18" charset="0"/>
                          </a:rPr>
                        </m:ctrlPr>
                      </m:fPr>
                      <m:num>
                        <m:d>
                          <m:dPr>
                            <m:ctrlPr>
                              <a:rPr lang="en-CA" sz="2200" b="0" i="1" smtClean="0">
                                <a:latin typeface="Cambria Math"/>
                                <a:cs typeface="Times New Roman" panose="02020603050405020304" pitchFamily="18" charset="0"/>
                              </a:rPr>
                            </m:ctrlPr>
                          </m:dPr>
                          <m:e>
                            <m:r>
                              <a:rPr lang="en-CA" sz="2200" b="0" i="1" smtClean="0">
                                <a:latin typeface="Cambria Math" panose="02040503050406030204" pitchFamily="18" charset="0"/>
                                <a:cs typeface="Times New Roman" panose="02020603050405020304" pitchFamily="18" charset="0"/>
                              </a:rPr>
                              <m:t>1000</m:t>
                            </m:r>
                          </m:e>
                        </m:d>
                        <m:sSup>
                          <m:sSupPr>
                            <m:ctrlPr>
                              <a:rPr lang="en-CA" sz="2200" b="0" i="1" smtClean="0">
                                <a:latin typeface="Cambria Math"/>
                                <a:cs typeface="Times New Roman" panose="02020603050405020304" pitchFamily="18" charset="0"/>
                              </a:rPr>
                            </m:ctrlPr>
                          </m:sSupPr>
                          <m:e>
                            <m:d>
                              <m:dPr>
                                <m:ctrlPr>
                                  <a:rPr lang="en-CA" sz="2200" b="0" i="1" smtClean="0">
                                    <a:latin typeface="Cambria Math"/>
                                    <a:cs typeface="Times New Roman" panose="02020603050405020304" pitchFamily="18" charset="0"/>
                                  </a:rPr>
                                </m:ctrlPr>
                              </m:dPr>
                              <m:e>
                                <m:r>
                                  <a:rPr lang="en-CA" sz="2200" b="0" i="1" smtClean="0">
                                    <a:latin typeface="Cambria Math" panose="02040503050406030204" pitchFamily="18" charset="0"/>
                                    <a:cs typeface="Times New Roman" panose="02020603050405020304" pitchFamily="18" charset="0"/>
                                  </a:rPr>
                                  <m:t>35</m:t>
                                </m:r>
                              </m:e>
                            </m:d>
                          </m:e>
                          <m:sup>
                            <m:r>
                              <a:rPr lang="en-CA" sz="2200" b="0" i="1" smtClean="0">
                                <a:latin typeface="Cambria Math" panose="02040503050406030204" pitchFamily="18" charset="0"/>
                                <a:cs typeface="Times New Roman" panose="02020603050405020304" pitchFamily="18" charset="0"/>
                              </a:rPr>
                              <m:t>2</m:t>
                            </m:r>
                          </m:sup>
                        </m:sSup>
                      </m:num>
                      <m:den>
                        <m:r>
                          <a:rPr lang="en-CA" sz="2200" b="0" i="1" smtClean="0">
                            <a:latin typeface="Cambria Math" panose="02040503050406030204" pitchFamily="18" charset="0"/>
                            <a:cs typeface="Times New Roman" panose="02020603050405020304" pitchFamily="18" charset="0"/>
                          </a:rPr>
                          <m:t>12</m:t>
                        </m:r>
                      </m:den>
                    </m:f>
                    <m:r>
                      <a:rPr lang="en-CA" sz="2200" b="0" i="1" smtClean="0">
                        <a:latin typeface="Cambria Math" panose="02040503050406030204" pitchFamily="18" charset="0"/>
                        <a:cs typeface="Times New Roman" panose="02020603050405020304" pitchFamily="18" charset="0"/>
                      </a:rPr>
                      <m:t>+</m:t>
                    </m:r>
                    <m:f>
                      <m:fPr>
                        <m:ctrlPr>
                          <a:rPr lang="en-CA" sz="2200" b="0" i="1" smtClean="0">
                            <a:latin typeface="Cambria Math"/>
                            <a:cs typeface="Times New Roman" panose="02020603050405020304" pitchFamily="18" charset="0"/>
                          </a:rPr>
                        </m:ctrlPr>
                      </m:fPr>
                      <m:num>
                        <m:d>
                          <m:dPr>
                            <m:ctrlPr>
                              <a:rPr lang="en-CA" sz="2200" b="0" i="1" smtClean="0">
                                <a:latin typeface="Cambria Math"/>
                                <a:cs typeface="Times New Roman" panose="02020603050405020304" pitchFamily="18" charset="0"/>
                              </a:rPr>
                            </m:ctrlPr>
                          </m:dPr>
                          <m:e>
                            <m:r>
                              <a:rPr lang="en-CA" sz="2200" b="0" i="1" smtClean="0">
                                <a:latin typeface="Cambria Math" panose="02040503050406030204" pitchFamily="18" charset="0"/>
                                <a:cs typeface="Times New Roman" panose="02020603050405020304" pitchFamily="18" charset="0"/>
                              </a:rPr>
                              <m:t>1000</m:t>
                            </m:r>
                          </m:e>
                        </m:d>
                        <m:sSup>
                          <m:sSupPr>
                            <m:ctrlPr>
                              <a:rPr lang="en-CA" sz="2200" b="0" i="1" smtClean="0">
                                <a:latin typeface="Cambria Math"/>
                                <a:cs typeface="Times New Roman" panose="02020603050405020304" pitchFamily="18" charset="0"/>
                              </a:rPr>
                            </m:ctrlPr>
                          </m:sSupPr>
                          <m:e>
                            <m:d>
                              <m:dPr>
                                <m:ctrlPr>
                                  <a:rPr lang="en-CA" sz="2200" b="0" i="1" smtClean="0">
                                    <a:latin typeface="Cambria Math"/>
                                    <a:cs typeface="Times New Roman" panose="02020603050405020304" pitchFamily="18" charset="0"/>
                                  </a:rPr>
                                </m:ctrlPr>
                              </m:dPr>
                              <m:e>
                                <m:r>
                                  <a:rPr lang="en-CA" sz="2200" b="0" i="1" smtClean="0">
                                    <a:latin typeface="Cambria Math" panose="02040503050406030204" pitchFamily="18" charset="0"/>
                                    <a:cs typeface="Times New Roman" panose="02020603050405020304" pitchFamily="18" charset="0"/>
                                  </a:rPr>
                                  <m:t>26</m:t>
                                </m:r>
                              </m:e>
                            </m:d>
                          </m:e>
                          <m:sup>
                            <m:r>
                              <a:rPr lang="en-CA" sz="2200" b="0" i="1" smtClean="0">
                                <a:latin typeface="Cambria Math" panose="02040503050406030204" pitchFamily="18" charset="0"/>
                                <a:cs typeface="Times New Roman" panose="02020603050405020304" pitchFamily="18" charset="0"/>
                              </a:rPr>
                              <m:t>3</m:t>
                            </m:r>
                          </m:sup>
                        </m:sSup>
                      </m:num>
                      <m:den>
                        <m:r>
                          <a:rPr lang="en-CA" sz="2200" b="0" i="1" smtClean="0">
                            <a:latin typeface="Cambria Math" panose="02040503050406030204" pitchFamily="18" charset="0"/>
                            <a:cs typeface="Times New Roman" panose="02020603050405020304" pitchFamily="18" charset="0"/>
                          </a:rPr>
                          <m:t>12</m:t>
                        </m:r>
                      </m:den>
                    </m:f>
                    <m:r>
                      <a:rPr lang="en-CA" sz="2200" b="0" i="1" smtClean="0">
                        <a:latin typeface="Cambria Math" panose="02040503050406030204" pitchFamily="18" charset="0"/>
                        <a:cs typeface="Times New Roman" panose="02020603050405020304" pitchFamily="18" charset="0"/>
                      </a:rPr>
                      <m:t>+</m:t>
                    </m:r>
                    <m:d>
                      <m:dPr>
                        <m:ctrlPr>
                          <a:rPr lang="en-CA" sz="2200" b="0" i="1" smtClean="0">
                            <a:latin typeface="Cambria Math"/>
                            <a:cs typeface="Times New Roman" panose="02020603050405020304" pitchFamily="18" charset="0"/>
                          </a:rPr>
                        </m:ctrlPr>
                      </m:dPr>
                      <m:e>
                        <m:r>
                          <a:rPr lang="en-CA" sz="2200" b="0" i="1" smtClean="0">
                            <a:latin typeface="Cambria Math" panose="02040503050406030204" pitchFamily="18" charset="0"/>
                            <a:cs typeface="Times New Roman" panose="02020603050405020304" pitchFamily="18" charset="0"/>
                          </a:rPr>
                          <m:t>1000</m:t>
                        </m:r>
                      </m:e>
                    </m:d>
                    <m:d>
                      <m:dPr>
                        <m:ctrlPr>
                          <a:rPr lang="en-CA" sz="2200" b="0" i="1" smtClean="0">
                            <a:latin typeface="Cambria Math"/>
                            <a:cs typeface="Times New Roman" panose="02020603050405020304" pitchFamily="18" charset="0"/>
                          </a:rPr>
                        </m:ctrlPr>
                      </m:dPr>
                      <m:e>
                        <m:r>
                          <a:rPr lang="en-CA" sz="2200" b="0" i="1" smtClean="0">
                            <a:latin typeface="Cambria Math" panose="02040503050406030204" pitchFamily="18" charset="0"/>
                            <a:cs typeface="Times New Roman" panose="02020603050405020304" pitchFamily="18" charset="0"/>
                          </a:rPr>
                          <m:t>35</m:t>
                        </m:r>
                      </m:e>
                    </m:d>
                    <m:sSup>
                      <m:sSupPr>
                        <m:ctrlPr>
                          <a:rPr lang="en-CA" sz="2200" b="0" i="1" smtClean="0">
                            <a:latin typeface="Cambria Math"/>
                            <a:cs typeface="Times New Roman" panose="02020603050405020304" pitchFamily="18" charset="0"/>
                          </a:rPr>
                        </m:ctrlPr>
                      </m:sSupPr>
                      <m:e>
                        <m:d>
                          <m:dPr>
                            <m:ctrlPr>
                              <a:rPr lang="en-CA" sz="2200" b="0" i="1" smtClean="0">
                                <a:latin typeface="Cambria Math"/>
                                <a:cs typeface="Times New Roman" panose="02020603050405020304" pitchFamily="18" charset="0"/>
                              </a:rPr>
                            </m:ctrlPr>
                          </m:dPr>
                          <m:e>
                            <m:r>
                              <a:rPr lang="en-CA" sz="2200" b="0" i="1" smtClean="0">
                                <a:latin typeface="Cambria Math" panose="02040503050406030204" pitchFamily="18" charset="0"/>
                                <a:cs typeface="Times New Roman" panose="02020603050405020304" pitchFamily="18" charset="0"/>
                              </a:rPr>
                              <m:t>45.4−</m:t>
                            </m:r>
                            <m:f>
                              <m:fPr>
                                <m:ctrlPr>
                                  <a:rPr lang="en-CA" sz="2200" b="0" i="1" smtClean="0">
                                    <a:latin typeface="Cambria Math"/>
                                    <a:cs typeface="Times New Roman" panose="02020603050405020304" pitchFamily="18" charset="0"/>
                                  </a:rPr>
                                </m:ctrlPr>
                              </m:fPr>
                              <m:num>
                                <m:r>
                                  <a:rPr lang="en-CA" sz="2200" b="0" i="1" smtClean="0">
                                    <a:latin typeface="Cambria Math" panose="02040503050406030204" pitchFamily="18" charset="0"/>
                                    <a:cs typeface="Times New Roman" panose="02020603050405020304" pitchFamily="18" charset="0"/>
                                  </a:rPr>
                                  <m:t>35</m:t>
                                </m:r>
                              </m:num>
                              <m:den>
                                <m:r>
                                  <a:rPr lang="en-CA" sz="2200" b="0" i="1" smtClean="0">
                                    <a:latin typeface="Cambria Math" panose="02040503050406030204" pitchFamily="18" charset="0"/>
                                    <a:cs typeface="Times New Roman" panose="02020603050405020304" pitchFamily="18" charset="0"/>
                                  </a:rPr>
                                  <m:t>2</m:t>
                                </m:r>
                              </m:den>
                            </m:f>
                          </m:e>
                        </m:d>
                      </m:e>
                      <m:sup>
                        <m:r>
                          <a:rPr lang="en-CA" sz="2200" b="0" i="1" smtClean="0">
                            <a:latin typeface="Cambria Math" panose="02040503050406030204" pitchFamily="18" charset="0"/>
                            <a:cs typeface="Times New Roman" panose="02020603050405020304" pitchFamily="18" charset="0"/>
                          </a:rPr>
                          <m:t>2</m:t>
                        </m:r>
                      </m:sup>
                    </m:sSup>
                    <m:r>
                      <a:rPr lang="en-CA" sz="2200" b="0" i="1" smtClean="0">
                        <a:latin typeface="Cambria Math" panose="02040503050406030204" pitchFamily="18" charset="0"/>
                        <a:cs typeface="Times New Roman" panose="02020603050405020304" pitchFamily="18" charset="0"/>
                      </a:rPr>
                      <m:t>+</m:t>
                    </m:r>
                    <m:d>
                      <m:dPr>
                        <m:ctrlPr>
                          <a:rPr lang="en-CA" sz="2200" b="0" i="1" smtClean="0">
                            <a:latin typeface="Cambria Math"/>
                            <a:cs typeface="Times New Roman" panose="02020603050405020304" pitchFamily="18" charset="0"/>
                          </a:rPr>
                        </m:ctrlPr>
                      </m:dPr>
                      <m:e>
                        <m:r>
                          <a:rPr lang="en-CA" sz="2200" b="0" i="1" smtClean="0">
                            <a:latin typeface="Cambria Math" panose="02040503050406030204" pitchFamily="18" charset="0"/>
                            <a:cs typeface="Times New Roman" panose="02020603050405020304" pitchFamily="18" charset="0"/>
                          </a:rPr>
                          <m:t>1000</m:t>
                        </m:r>
                      </m:e>
                    </m:d>
                    <m:d>
                      <m:dPr>
                        <m:ctrlPr>
                          <a:rPr lang="en-CA" sz="2200" b="0" i="1" smtClean="0">
                            <a:latin typeface="Cambria Math"/>
                            <a:cs typeface="Times New Roman" panose="02020603050405020304" pitchFamily="18" charset="0"/>
                          </a:rPr>
                        </m:ctrlPr>
                      </m:dPr>
                      <m:e>
                        <m:r>
                          <a:rPr lang="en-CA" sz="2200" b="0" i="1" smtClean="0">
                            <a:latin typeface="Cambria Math" panose="02040503050406030204" pitchFamily="18" charset="0"/>
                            <a:cs typeface="Times New Roman" panose="02020603050405020304" pitchFamily="18" charset="0"/>
                          </a:rPr>
                          <m:t>26</m:t>
                        </m:r>
                      </m:e>
                    </m:d>
                    <m:sSup>
                      <m:sSupPr>
                        <m:ctrlPr>
                          <a:rPr lang="en-CA" sz="2200" b="0" i="1" smtClean="0">
                            <a:latin typeface="Cambria Math"/>
                            <a:cs typeface="Times New Roman" panose="02020603050405020304" pitchFamily="18" charset="0"/>
                          </a:rPr>
                        </m:ctrlPr>
                      </m:sSupPr>
                      <m:e>
                        <m:d>
                          <m:dPr>
                            <m:ctrlPr>
                              <a:rPr lang="en-CA" sz="2200" b="0" i="1" smtClean="0">
                                <a:latin typeface="Cambria Math"/>
                                <a:cs typeface="Times New Roman" panose="02020603050405020304" pitchFamily="18" charset="0"/>
                              </a:rPr>
                            </m:ctrlPr>
                          </m:dPr>
                          <m:e>
                            <m:r>
                              <a:rPr lang="en-CA" sz="2200" b="0" i="1" smtClean="0">
                                <a:latin typeface="Cambria Math" panose="02040503050406030204" pitchFamily="18" charset="0"/>
                                <a:cs typeface="Times New Roman" panose="02020603050405020304" pitchFamily="18" charset="0"/>
                              </a:rPr>
                              <m:t>35+35+</m:t>
                            </m:r>
                            <m:f>
                              <m:fPr>
                                <m:ctrlPr>
                                  <a:rPr lang="en-CA" sz="2200" b="0" i="1" smtClean="0">
                                    <a:latin typeface="Cambria Math"/>
                                    <a:cs typeface="Times New Roman" panose="02020603050405020304" pitchFamily="18" charset="0"/>
                                  </a:rPr>
                                </m:ctrlPr>
                              </m:fPr>
                              <m:num>
                                <m:r>
                                  <a:rPr lang="en-CA" sz="2200" b="0" i="1" smtClean="0">
                                    <a:latin typeface="Cambria Math" panose="02040503050406030204" pitchFamily="18" charset="0"/>
                                    <a:cs typeface="Times New Roman" panose="02020603050405020304" pitchFamily="18" charset="0"/>
                                  </a:rPr>
                                  <m:t>26</m:t>
                                </m:r>
                              </m:num>
                              <m:den>
                                <m:r>
                                  <a:rPr lang="en-CA" sz="2200" b="0" i="1" smtClean="0">
                                    <a:latin typeface="Cambria Math" panose="02040503050406030204" pitchFamily="18" charset="0"/>
                                    <a:cs typeface="Times New Roman" panose="02020603050405020304" pitchFamily="18" charset="0"/>
                                  </a:rPr>
                                  <m:t>2</m:t>
                                </m:r>
                              </m:den>
                            </m:f>
                            <m:r>
                              <a:rPr lang="en-CA" sz="2200" b="0" i="1" smtClean="0">
                                <a:latin typeface="Cambria Math" panose="02040503050406030204" pitchFamily="18" charset="0"/>
                                <a:cs typeface="Times New Roman" panose="02020603050405020304" pitchFamily="18" charset="0"/>
                              </a:rPr>
                              <m:t>−45.4</m:t>
                            </m:r>
                          </m:e>
                        </m:d>
                      </m:e>
                      <m:sup>
                        <m:r>
                          <a:rPr lang="en-CA" sz="2200" b="0" i="1" smtClean="0">
                            <a:latin typeface="Cambria Math" panose="02040503050406030204" pitchFamily="18" charset="0"/>
                            <a:cs typeface="Times New Roman" panose="02020603050405020304" pitchFamily="18" charset="0"/>
                          </a:rPr>
                          <m:t>2</m:t>
                        </m:r>
                      </m:sup>
                    </m:sSup>
                  </m:oMath>
                </a14:m>
                <a:endParaRPr lang="en-US" sz="22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defRPr/>
                </a:pPr>
                <a:r>
                  <a:rPr lang="en-US" sz="2200" dirty="0">
                    <a:latin typeface="Times New Roman" panose="02020603050405020304" pitchFamily="18" charset="0"/>
                    <a:cs typeface="Times New Roman" panose="02020603050405020304" pitchFamily="18" charset="0"/>
                  </a:rPr>
                  <a:t>Section modulus (for a 1 m wide section): </a:t>
                </a:r>
              </a:p>
              <a:p>
                <a:pPr marL="914400" lvl="1" indent="-457200">
                  <a:buFont typeface="Wingdings" panose="05000000000000000000" pitchFamily="2" charset="2"/>
                  <a:buChar char="§"/>
                  <a:defRPr/>
                </a:pPr>
                <a:r>
                  <a:rPr lang="en-US" sz="2200" dirty="0">
                    <a:latin typeface="Times New Roman" panose="02020603050405020304" pitchFamily="18" charset="0"/>
                    <a:cs typeface="Times New Roman" panose="02020603050405020304" pitchFamily="18" charset="0"/>
                  </a:rPr>
                  <a:t>Since only laminations that run parallel to the applied stress are included in design for fire resistance and these laminations have the same modulus of elasticity, the equation in Clause 8.4.3.1 can be simplified to:</a:t>
                </a:r>
              </a:p>
              <a:p>
                <a:pPr marL="914400" lvl="1" indent="-457200">
                  <a:buFont typeface="Wingdings" panose="05000000000000000000" pitchFamily="2" charset="2"/>
                  <a:buChar char="§"/>
                  <a:defRPr/>
                </a:pPr>
                <a14:m>
                  <m:oMath xmlns:m="http://schemas.openxmlformats.org/officeDocument/2006/math">
                    <m:sSub>
                      <m:sSubPr>
                        <m:ctrlPr>
                          <a:rPr lang="en-US" sz="2200" i="1" smtClean="0">
                            <a:latin typeface="Cambria Math"/>
                            <a:cs typeface="Times New Roman" panose="02020603050405020304" pitchFamily="18" charset="0"/>
                          </a:rPr>
                        </m:ctrlPr>
                      </m:sSubPr>
                      <m:e>
                        <m:r>
                          <a:rPr lang="en-CA" sz="2200" b="0" i="1" smtClean="0">
                            <a:latin typeface="Cambria Math" panose="02040503050406030204" pitchFamily="18" charset="0"/>
                            <a:cs typeface="Times New Roman" panose="02020603050405020304" pitchFamily="18" charset="0"/>
                          </a:rPr>
                          <m:t>𝑆</m:t>
                        </m:r>
                      </m:e>
                      <m:sub>
                        <m:r>
                          <a:rPr lang="en-CA" sz="2200" b="0" i="1" smtClean="0">
                            <a:latin typeface="Cambria Math" panose="02040503050406030204" pitchFamily="18" charset="0"/>
                            <a:cs typeface="Times New Roman" panose="02020603050405020304" pitchFamily="18" charset="0"/>
                          </a:rPr>
                          <m:t>𝑒𝑓𝑓</m:t>
                        </m:r>
                      </m:sub>
                    </m:sSub>
                    <m:r>
                      <a:rPr lang="en-CA" sz="2200" b="0" i="1" smtClean="0">
                        <a:latin typeface="Cambria Math" panose="02040503050406030204" pitchFamily="18" charset="0"/>
                        <a:cs typeface="Times New Roman" panose="02020603050405020304" pitchFamily="18" charset="0"/>
                      </a:rPr>
                      <m:t>=</m:t>
                    </m:r>
                    <m:f>
                      <m:fPr>
                        <m:ctrlPr>
                          <a:rPr lang="en-CA" sz="2200" b="0" i="1" smtClean="0">
                            <a:latin typeface="Cambria Math"/>
                            <a:cs typeface="Times New Roman" panose="02020603050405020304" pitchFamily="18" charset="0"/>
                          </a:rPr>
                        </m:ctrlPr>
                      </m:fPr>
                      <m:num>
                        <m:r>
                          <a:rPr lang="en-CA" sz="2200" b="0" i="1" smtClean="0">
                            <a:latin typeface="Cambria Math" panose="02040503050406030204" pitchFamily="18" charset="0"/>
                            <a:cs typeface="Times New Roman" panose="02020603050405020304" pitchFamily="18" charset="0"/>
                          </a:rPr>
                          <m:t>𝐼</m:t>
                        </m:r>
                      </m:num>
                      <m:den>
                        <m:r>
                          <a:rPr lang="en-CA" sz="2200" b="0" i="1" smtClean="0">
                            <a:latin typeface="Cambria Math" panose="02040503050406030204" pitchFamily="18" charset="0"/>
                            <a:cs typeface="Times New Roman" panose="02020603050405020304" pitchFamily="18" charset="0"/>
                          </a:rPr>
                          <m:t>𝑐</m:t>
                        </m:r>
                      </m:den>
                    </m:f>
                  </m:oMath>
                </a14:m>
                <a:endParaRPr lang="en-US" sz="2200" dirty="0">
                  <a:latin typeface="Times New Roman" panose="02020603050405020304" pitchFamily="18"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539998" y="1152000"/>
                <a:ext cx="11652002" cy="4679551"/>
              </a:xfrm>
              <a:prstGeom prst="rect">
                <a:avLst/>
              </a:prstGeom>
              <a:blipFill>
                <a:blip r:embed="rId2"/>
                <a:stretch>
                  <a:fillRect l="-680" t="-911"/>
                </a:stretch>
              </a:blipFill>
            </p:spPr>
            <p:txBody>
              <a:bodyPr/>
              <a:lstStyle/>
              <a:p>
                <a:r>
                  <a:rPr lang="en-CA">
                    <a:noFill/>
                  </a:rPr>
                  <a:t> </a:t>
                </a:r>
              </a:p>
            </p:txBody>
          </p:sp>
        </mc:Fallback>
      </mc:AlternateContent>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18000"/>
            <a:ext cx="1397529" cy="540000"/>
          </a:xfrm>
          <a:prstGeom prst="rect">
            <a:avLst/>
          </a:prstGeom>
        </p:spPr>
      </p:pic>
    </p:spTree>
    <p:extLst>
      <p:ext uri="{BB962C8B-B14F-4D97-AF65-F5344CB8AC3E}">
        <p14:creationId xmlns:p14="http://schemas.microsoft.com/office/powerpoint/2010/main" val="8690164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998" y="184685"/>
            <a:ext cx="11062720" cy="584775"/>
          </a:xfrm>
          <a:prstGeom prst="rect">
            <a:avLst/>
          </a:prstGeom>
        </p:spPr>
        <p:txBody>
          <a:bodyPr wrap="square">
            <a:spAutoFit/>
          </a:bodyPr>
          <a:lstStyle/>
          <a:p>
            <a:pPr lvl="0"/>
            <a:r>
              <a:rPr lang="en-CA" sz="3200" dirty="0">
                <a:solidFill>
                  <a:srgbClr val="002060"/>
                </a:solidFill>
                <a:latin typeface="Arial" panose="020B0604020202020204" pitchFamily="34" charset="0"/>
                <a:cs typeface="Arial" panose="020B0604020202020204" pitchFamily="34" charset="0"/>
              </a:rPr>
              <a:t>Example 6 – Solution </a:t>
            </a:r>
            <a:endParaRPr lang="en-US" sz="3200" dirty="0">
              <a:solidFill>
                <a:srgbClr val="002060"/>
              </a:solidFill>
              <a:latin typeface="Arial" panose="020B0604020202020204" pitchFamily="34" charset="0"/>
              <a:cs typeface="Arial" panose="020B0604020202020204" pitchFamily="34" charset="0"/>
            </a:endParaRPr>
          </a:p>
        </p:txBody>
      </p:sp>
      <p:sp>
        <p:nvSpPr>
          <p:cNvPr id="7" name="Slide Number Placeholder 3"/>
          <p:cNvSpPr>
            <a:spLocks noGrp="1"/>
          </p:cNvSpPr>
          <p:nvPr>
            <p:ph type="sldNum" sz="quarter" idx="12"/>
          </p:nvPr>
        </p:nvSpPr>
        <p:spPr>
          <a:xfrm>
            <a:off x="11468558" y="6216815"/>
            <a:ext cx="610320" cy="528064"/>
          </a:xfrm>
        </p:spPr>
        <p:txBody>
          <a:bodyPr/>
          <a:lstStyle/>
          <a:p>
            <a:fld id="{79AA0B8D-5002-4A0E-8DCD-D60B08B37DCE}" type="slidenum">
              <a:rPr lang="en-CA" sz="3200" smtClean="0">
                <a:solidFill>
                  <a:schemeClr val="tx1"/>
                </a:solidFill>
              </a:rPr>
              <a:t>37</a:t>
            </a:fld>
            <a:endParaRPr lang="en-CA" sz="3200" dirty="0">
              <a:solidFill>
                <a:schemeClr val="tx1"/>
              </a:solidFill>
            </a:endParaRPr>
          </a:p>
        </p:txBody>
      </p:sp>
      <mc:AlternateContent xmlns:mc="http://schemas.openxmlformats.org/markup-compatibility/2006" xmlns:a14="http://schemas.microsoft.com/office/drawing/2010/main">
        <mc:Choice Requires="a14">
          <p:sp>
            <p:nvSpPr>
              <p:cNvPr id="9" name="Rectangle 8"/>
              <p:cNvSpPr/>
              <p:nvPr/>
            </p:nvSpPr>
            <p:spPr>
              <a:xfrm>
                <a:off x="269999" y="831016"/>
                <a:ext cx="11652002" cy="5395003"/>
              </a:xfrm>
              <a:prstGeom prst="rect">
                <a:avLst/>
              </a:prstGeom>
            </p:spPr>
            <p:txBody>
              <a:bodyPr wrap="square">
                <a:spAutoFit/>
              </a:bodyPr>
              <a:lstStyle/>
              <a:p>
                <a:pPr lvl="1">
                  <a:defRPr/>
                </a:pPr>
                <a:r>
                  <a:rPr lang="en-US" sz="2200" dirty="0">
                    <a:latin typeface="Times New Roman" panose="02020603050405020304" pitchFamily="18" charset="0"/>
                    <a:cs typeface="Times New Roman" panose="02020603050405020304" pitchFamily="18" charset="0"/>
                  </a:rPr>
                  <a:t>where:</a:t>
                </a:r>
              </a:p>
              <a:p>
                <a:pPr marL="914400" lvl="1" indent="-457200">
                  <a:buFont typeface="Wingdings" panose="05000000000000000000" pitchFamily="2" charset="2"/>
                  <a:buChar char="§"/>
                  <a:defRPr/>
                </a:pPr>
                <a:r>
                  <a:rPr lang="en-US" sz="2200" dirty="0" err="1">
                    <a:latin typeface="Times New Roman" panose="02020603050405020304" pitchFamily="18" charset="0"/>
                    <a:cs typeface="Times New Roman" panose="02020603050405020304" pitchFamily="18" charset="0"/>
                  </a:rPr>
                  <a:t>S</a:t>
                </a:r>
                <a:r>
                  <a:rPr lang="en-US" sz="2200" baseline="-25000" dirty="0" err="1">
                    <a:latin typeface="Times New Roman" panose="02020603050405020304" pitchFamily="18" charset="0"/>
                    <a:cs typeface="Times New Roman" panose="02020603050405020304" pitchFamily="18" charset="0"/>
                  </a:rPr>
                  <a:t>eff</a:t>
                </a:r>
                <a:r>
                  <a:rPr lang="en-US" sz="2200" dirty="0">
                    <a:latin typeface="Times New Roman" panose="02020603050405020304" pitchFamily="18" charset="0"/>
                    <a:cs typeface="Times New Roman" panose="02020603050405020304" pitchFamily="18" charset="0"/>
                  </a:rPr>
                  <a:t> = section modulus, mm</a:t>
                </a:r>
                <a:r>
                  <a:rPr lang="en-US" sz="2200" baseline="30000" dirty="0">
                    <a:latin typeface="Times New Roman" panose="02020603050405020304" pitchFamily="18" charset="0"/>
                    <a:cs typeface="Times New Roman" panose="02020603050405020304" pitchFamily="18" charset="0"/>
                  </a:rPr>
                  <a:t>3</a:t>
                </a:r>
                <a:endParaRPr lang="en-US" sz="2200" dirty="0">
                  <a:latin typeface="Times New Roman" panose="02020603050405020304" pitchFamily="18" charset="0"/>
                  <a:cs typeface="Times New Roman" panose="02020603050405020304" pitchFamily="18" charset="0"/>
                </a:endParaRPr>
              </a:p>
              <a:p>
                <a:pPr marL="914400" lvl="1" indent="-457200">
                  <a:buFont typeface="Wingdings" panose="05000000000000000000" pitchFamily="2" charset="2"/>
                  <a:buChar char="§"/>
                  <a:defRPr/>
                </a:pPr>
                <a:r>
                  <a:rPr lang="en-US" sz="2200" dirty="0">
                    <a:latin typeface="Times New Roman" panose="02020603050405020304" pitchFamily="18" charset="0"/>
                    <a:cs typeface="Times New Roman" panose="02020603050405020304" pitchFamily="18" charset="0"/>
                  </a:rPr>
                  <a:t>c = distance from the extreme (bottom) tension fiber to the neutral axis, mm</a:t>
                </a:r>
              </a:p>
              <a:p>
                <a:pPr marL="457200" indent="-457200">
                  <a:buFont typeface="Wingdings" panose="05000000000000000000" pitchFamily="2" charset="2"/>
                  <a:buChar char="§"/>
                  <a:defRPr/>
                </a:pPr>
                <a:r>
                  <a:rPr lang="en-US" sz="2200" dirty="0">
                    <a:latin typeface="Times New Roman" panose="02020603050405020304" pitchFamily="18" charset="0"/>
                    <a:cs typeface="Times New Roman" panose="02020603050405020304" pitchFamily="18" charset="0"/>
                  </a:rPr>
                  <a:t>Note that the distance to the extreme tension “fiber” used for this calculation is to an extreme tension “fiber” in a longitudinal ply</a:t>
                </a:r>
              </a:p>
              <a:p>
                <a:pPr marL="914400" lvl="1" indent="-457200">
                  <a:buFont typeface="Wingdings" panose="05000000000000000000" pitchFamily="2" charset="2"/>
                  <a:buChar char="§"/>
                  <a:defRPr/>
                </a:pPr>
                <a14:m>
                  <m:oMath xmlns:m="http://schemas.openxmlformats.org/officeDocument/2006/math">
                    <m:sSub>
                      <m:sSubPr>
                        <m:ctrlPr>
                          <a:rPr lang="en-US" sz="2200" i="1" smtClean="0">
                            <a:latin typeface="Cambria Math"/>
                            <a:cs typeface="Times New Roman" panose="02020603050405020304" pitchFamily="18" charset="0"/>
                          </a:rPr>
                        </m:ctrlPr>
                      </m:sSubPr>
                      <m:e>
                        <m:r>
                          <a:rPr lang="en-CA" sz="2200" b="0" i="1" smtClean="0">
                            <a:latin typeface="Cambria Math" panose="02040503050406030204" pitchFamily="18" charset="0"/>
                            <a:cs typeface="Times New Roman" panose="02020603050405020304" pitchFamily="18" charset="0"/>
                          </a:rPr>
                          <m:t>𝑆</m:t>
                        </m:r>
                      </m:e>
                      <m:sub>
                        <m:r>
                          <a:rPr lang="en-CA" sz="2200" b="0" i="1" smtClean="0">
                            <a:latin typeface="Cambria Math" panose="02040503050406030204" pitchFamily="18" charset="0"/>
                            <a:cs typeface="Times New Roman" panose="02020603050405020304" pitchFamily="18" charset="0"/>
                          </a:rPr>
                          <m:t>𝑒𝑓𝑓</m:t>
                        </m:r>
                      </m:sub>
                    </m:sSub>
                    <m:r>
                      <a:rPr lang="en-CA" sz="2200" b="0" i="1" smtClean="0">
                        <a:latin typeface="Cambria Math" panose="02040503050406030204" pitchFamily="18" charset="0"/>
                        <a:cs typeface="Times New Roman" panose="02020603050405020304" pitchFamily="18" charset="0"/>
                      </a:rPr>
                      <m:t>=</m:t>
                    </m:r>
                    <m:f>
                      <m:fPr>
                        <m:ctrlPr>
                          <a:rPr lang="en-CA" sz="2200" b="0" i="1" smtClean="0">
                            <a:latin typeface="Cambria Math"/>
                            <a:cs typeface="Times New Roman" panose="02020603050405020304" pitchFamily="18" charset="0"/>
                          </a:rPr>
                        </m:ctrlPr>
                      </m:fPr>
                      <m:num>
                        <m:r>
                          <a:rPr lang="en-CA" sz="2200" b="0" i="1" smtClean="0">
                            <a:latin typeface="Cambria Math" panose="02040503050406030204" pitchFamily="18" charset="0"/>
                            <a:cs typeface="Times New Roman" panose="02020603050405020304" pitchFamily="18" charset="0"/>
                          </a:rPr>
                          <m:t>69∗</m:t>
                        </m:r>
                        <m:sSup>
                          <m:sSupPr>
                            <m:ctrlPr>
                              <a:rPr lang="en-CA" sz="2200" b="0" i="1" smtClean="0">
                                <a:latin typeface="Cambria Math"/>
                                <a:cs typeface="Times New Roman" panose="02020603050405020304" pitchFamily="18" charset="0"/>
                              </a:rPr>
                            </m:ctrlPr>
                          </m:sSupPr>
                          <m:e>
                            <m:r>
                              <a:rPr lang="en-CA" sz="2200" b="0" i="1" smtClean="0">
                                <a:latin typeface="Cambria Math" panose="02040503050406030204" pitchFamily="18" charset="0"/>
                                <a:cs typeface="Times New Roman" panose="02020603050405020304" pitchFamily="18" charset="0"/>
                              </a:rPr>
                              <m:t>10</m:t>
                            </m:r>
                          </m:e>
                          <m:sup>
                            <m:r>
                              <a:rPr lang="en-CA" sz="2200" b="0" i="1" smtClean="0">
                                <a:latin typeface="Cambria Math" panose="02040503050406030204" pitchFamily="18" charset="0"/>
                                <a:cs typeface="Times New Roman" panose="02020603050405020304" pitchFamily="18" charset="0"/>
                              </a:rPr>
                              <m:t>6</m:t>
                            </m:r>
                          </m:sup>
                        </m:sSup>
                      </m:num>
                      <m:den>
                        <m:d>
                          <m:dPr>
                            <m:ctrlPr>
                              <a:rPr lang="en-CA" sz="2200" b="0" i="1" smtClean="0">
                                <a:latin typeface="Cambria Math"/>
                                <a:cs typeface="Times New Roman" panose="02020603050405020304" pitchFamily="18" charset="0"/>
                              </a:rPr>
                            </m:ctrlPr>
                          </m:dPr>
                          <m:e>
                            <m:r>
                              <a:rPr lang="en-CA" sz="2200" b="0" i="1" smtClean="0">
                                <a:latin typeface="Cambria Math" panose="02040503050406030204" pitchFamily="18" charset="0"/>
                                <a:cs typeface="Times New Roman" panose="02020603050405020304" pitchFamily="18" charset="0"/>
                              </a:rPr>
                              <m:t>35+35+26</m:t>
                            </m:r>
                          </m:e>
                        </m:d>
                        <m:r>
                          <a:rPr lang="en-CA" sz="2200" b="0" i="1" smtClean="0">
                            <a:latin typeface="Cambria Math" panose="02040503050406030204" pitchFamily="18" charset="0"/>
                            <a:cs typeface="Times New Roman" panose="02020603050405020304" pitchFamily="18" charset="0"/>
                          </a:rPr>
                          <m:t>−45.4</m:t>
                        </m:r>
                      </m:den>
                    </m:f>
                    <m:r>
                      <a:rPr lang="en-CA" sz="2200" b="0" i="1" smtClean="0">
                        <a:latin typeface="Cambria Math" panose="02040503050406030204" pitchFamily="18" charset="0"/>
                        <a:cs typeface="Times New Roman" panose="02020603050405020304" pitchFamily="18" charset="0"/>
                      </a:rPr>
                      <m:t>=1.36∗</m:t>
                    </m:r>
                    <m:sSup>
                      <m:sSupPr>
                        <m:ctrlPr>
                          <a:rPr lang="en-CA" sz="2200" b="0" i="1" smtClean="0">
                            <a:latin typeface="Cambria Math"/>
                            <a:cs typeface="Times New Roman" panose="02020603050405020304" pitchFamily="18" charset="0"/>
                          </a:rPr>
                        </m:ctrlPr>
                      </m:sSupPr>
                      <m:e>
                        <m:r>
                          <a:rPr lang="en-CA" sz="2200" b="0" i="1" smtClean="0">
                            <a:latin typeface="Cambria Math" panose="02040503050406030204" pitchFamily="18" charset="0"/>
                            <a:cs typeface="Times New Roman" panose="02020603050405020304" pitchFamily="18" charset="0"/>
                          </a:rPr>
                          <m:t>10</m:t>
                        </m:r>
                      </m:e>
                      <m:sup>
                        <m:r>
                          <a:rPr lang="en-CA" sz="2200" b="0" i="1" smtClean="0">
                            <a:latin typeface="Cambria Math" panose="02040503050406030204" pitchFamily="18" charset="0"/>
                            <a:cs typeface="Times New Roman" panose="02020603050405020304" pitchFamily="18" charset="0"/>
                          </a:rPr>
                          <m:t>6</m:t>
                        </m:r>
                      </m:sup>
                    </m:sSup>
                  </m:oMath>
                </a14:m>
                <a:r>
                  <a:rPr lang="en-US" sz="2200" dirty="0">
                    <a:latin typeface="Times New Roman" panose="02020603050405020304" pitchFamily="18" charset="0"/>
                    <a:cs typeface="Times New Roman" panose="02020603050405020304" pitchFamily="18" charset="0"/>
                  </a:rPr>
                  <a:t> mm</a:t>
                </a:r>
                <a:r>
                  <a:rPr lang="en-US" sz="2200" baseline="30000" dirty="0">
                    <a:latin typeface="Times New Roman" panose="02020603050405020304" pitchFamily="18" charset="0"/>
                    <a:cs typeface="Times New Roman" panose="02020603050405020304" pitchFamily="18" charset="0"/>
                  </a:rPr>
                  <a:t>3</a:t>
                </a:r>
                <a:endParaRPr lang="en-US" sz="22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defRPr/>
                </a:pPr>
                <a:r>
                  <a:rPr lang="en-US" sz="2200" dirty="0">
                    <a:latin typeface="Times New Roman" panose="02020603050405020304" pitchFamily="18" charset="0"/>
                    <a:cs typeface="Times New Roman" panose="02020603050405020304" pitchFamily="18" charset="0"/>
                  </a:rPr>
                  <a:t>Moment resistance of the CLT panel (as specified in Clause 8.4.3.1):</a:t>
                </a:r>
              </a:p>
              <a:p>
                <a:pPr marL="914400" lvl="1" indent="-457200">
                  <a:buFont typeface="Wingdings" panose="05000000000000000000" pitchFamily="2" charset="2"/>
                  <a:buChar char="§"/>
                  <a:defRPr/>
                </a:pPr>
                <a:r>
                  <a:rPr lang="en-US" sz="2200" dirty="0" err="1">
                    <a:latin typeface="Times New Roman" panose="02020603050405020304" pitchFamily="18" charset="0"/>
                    <a:cs typeface="Times New Roman" panose="02020603050405020304" pitchFamily="18" charset="0"/>
                  </a:rPr>
                  <a:t>M</a:t>
                </a:r>
                <a:r>
                  <a:rPr lang="en-US" sz="2200" baseline="-25000" dirty="0" err="1">
                    <a:latin typeface="Times New Roman" panose="02020603050405020304" pitchFamily="18" charset="0"/>
                    <a:cs typeface="Times New Roman" panose="02020603050405020304" pitchFamily="18" charset="0"/>
                  </a:rPr>
                  <a:t>r,y</a:t>
                </a:r>
                <a:r>
                  <a:rPr lang="en-US" sz="2200" dirty="0">
                    <a:latin typeface="Times New Roman" panose="02020603050405020304" pitchFamily="18" charset="0"/>
                    <a:cs typeface="Times New Roman" panose="02020603050405020304" pitchFamily="18" charset="0"/>
                  </a:rPr>
                  <a:t> = </a:t>
                </a:r>
                <a:r>
                  <a:rPr lang="el-GR" sz="2200" dirty="0">
                    <a:latin typeface="Times New Roman" panose="02020603050405020304" pitchFamily="18" charset="0"/>
                    <a:cs typeface="Times New Roman" panose="02020603050405020304" pitchFamily="18" charset="0"/>
                  </a:rPr>
                  <a:t>ϕ</a:t>
                </a:r>
                <a:r>
                  <a:rPr lang="en-CA" sz="2200" dirty="0" err="1">
                    <a:latin typeface="Times New Roman" panose="02020603050405020304" pitchFamily="18" charset="0"/>
                    <a:cs typeface="Times New Roman" panose="02020603050405020304" pitchFamily="18" charset="0"/>
                  </a:rPr>
                  <a:t>F</a:t>
                </a:r>
                <a:r>
                  <a:rPr lang="en-CA" sz="2200" baseline="-25000" dirty="0" err="1">
                    <a:latin typeface="Times New Roman" panose="02020603050405020304" pitchFamily="18" charset="0"/>
                    <a:cs typeface="Times New Roman" panose="02020603050405020304" pitchFamily="18" charset="0"/>
                  </a:rPr>
                  <a:t>b</a:t>
                </a:r>
                <a:r>
                  <a:rPr lang="en-CA" sz="2200" dirty="0" err="1">
                    <a:latin typeface="Times New Roman" panose="02020603050405020304" pitchFamily="18" charset="0"/>
                    <a:cs typeface="Times New Roman" panose="02020603050405020304" pitchFamily="18" charset="0"/>
                  </a:rPr>
                  <a:t>S</a:t>
                </a:r>
                <a:r>
                  <a:rPr lang="en-CA" sz="2200" baseline="-25000" dirty="0" err="1">
                    <a:latin typeface="Times New Roman" panose="02020603050405020304" pitchFamily="18" charset="0"/>
                    <a:cs typeface="Times New Roman" panose="02020603050405020304" pitchFamily="18" charset="0"/>
                  </a:rPr>
                  <a:t>eff</a:t>
                </a:r>
                <a:r>
                  <a:rPr lang="en-CA" sz="2200" dirty="0" err="1">
                    <a:latin typeface="Times New Roman" panose="02020603050405020304" pitchFamily="18" charset="0"/>
                    <a:cs typeface="Times New Roman" panose="02020603050405020304" pitchFamily="18" charset="0"/>
                  </a:rPr>
                  <a:t>K</a:t>
                </a:r>
                <a:r>
                  <a:rPr lang="en-CA" sz="2200" baseline="-25000" dirty="0" err="1">
                    <a:latin typeface="Times New Roman" panose="02020603050405020304" pitchFamily="18" charset="0"/>
                    <a:cs typeface="Times New Roman" panose="02020603050405020304" pitchFamily="18" charset="0"/>
                  </a:rPr>
                  <a:t>rb</a:t>
                </a:r>
                <a:endParaRPr lang="en-CA" sz="2200" dirty="0">
                  <a:latin typeface="Times New Roman" panose="02020603050405020304" pitchFamily="18" charset="0"/>
                  <a:cs typeface="Times New Roman" panose="02020603050405020304" pitchFamily="18" charset="0"/>
                </a:endParaRPr>
              </a:p>
              <a:p>
                <a:pPr lvl="1">
                  <a:defRPr/>
                </a:pPr>
                <a:r>
                  <a:rPr lang="en-CA" sz="2200" dirty="0">
                    <a:latin typeface="Times New Roman" panose="02020603050405020304" pitchFamily="18" charset="0"/>
                    <a:cs typeface="Times New Roman" panose="02020603050405020304" pitchFamily="18" charset="0"/>
                  </a:rPr>
                  <a:t>Where:</a:t>
                </a:r>
              </a:p>
              <a:p>
                <a:pPr marL="914400" lvl="1" indent="-457200">
                  <a:buFont typeface="Wingdings" panose="05000000000000000000" pitchFamily="2" charset="2"/>
                  <a:buChar char="§"/>
                  <a:defRPr/>
                </a:pPr>
                <a:r>
                  <a:rPr lang="en-CA" sz="2200" dirty="0">
                    <a:latin typeface="Times New Roman" panose="02020603050405020304" pitchFamily="18" charset="0"/>
                    <a:cs typeface="Times New Roman" panose="02020603050405020304" pitchFamily="18" charset="0"/>
                  </a:rPr>
                  <a:t>ϕ = 1.0 for fire design</a:t>
                </a:r>
              </a:p>
              <a:p>
                <a:pPr marL="914400" lvl="1" indent="-457200">
                  <a:buFont typeface="Wingdings" panose="05000000000000000000" pitchFamily="2" charset="2"/>
                  <a:buChar char="§"/>
                  <a:defRPr/>
                </a:pPr>
                <a:r>
                  <a:rPr lang="en-CA" sz="2200" dirty="0">
                    <a:latin typeface="Times New Roman" panose="02020603050405020304" pitchFamily="18" charset="0"/>
                    <a:cs typeface="Times New Roman" panose="02020603050405020304" pitchFamily="18" charset="0"/>
                  </a:rPr>
                  <a:t>F</a:t>
                </a:r>
                <a:r>
                  <a:rPr lang="en-CA" sz="2200" baseline="-25000" dirty="0">
                    <a:latin typeface="Times New Roman" panose="02020603050405020304" pitchFamily="18" charset="0"/>
                    <a:cs typeface="Times New Roman" panose="02020603050405020304" pitchFamily="18" charset="0"/>
                  </a:rPr>
                  <a:t>b</a:t>
                </a:r>
                <a:r>
                  <a:rPr lang="en-CA" sz="2200" dirty="0">
                    <a:latin typeface="Times New Roman" panose="02020603050405020304" pitchFamily="18" charset="0"/>
                    <a:cs typeface="Times New Roman" panose="02020603050405020304" pitchFamily="18" charset="0"/>
                  </a:rPr>
                  <a:t> = f</a:t>
                </a:r>
                <a:r>
                  <a:rPr lang="en-CA" sz="2200" baseline="-25000" dirty="0">
                    <a:latin typeface="Times New Roman" panose="02020603050405020304" pitchFamily="18" charset="0"/>
                    <a:cs typeface="Times New Roman" panose="02020603050405020304" pitchFamily="18" charset="0"/>
                  </a:rPr>
                  <a:t>b</a:t>
                </a:r>
                <a:r>
                  <a:rPr lang="en-CA" sz="2200" dirty="0">
                    <a:latin typeface="Times New Roman" panose="02020603050405020304" pitchFamily="18" charset="0"/>
                    <a:cs typeface="Times New Roman" panose="02020603050405020304" pitchFamily="18" charset="0"/>
                  </a:rPr>
                  <a:t>(</a:t>
                </a:r>
                <a:r>
                  <a:rPr lang="en-CA" sz="2200" dirty="0" err="1">
                    <a:latin typeface="Times New Roman" panose="02020603050405020304" pitchFamily="18" charset="0"/>
                    <a:cs typeface="Times New Roman" panose="02020603050405020304" pitchFamily="18" charset="0"/>
                  </a:rPr>
                  <a:t>K</a:t>
                </a:r>
                <a:r>
                  <a:rPr lang="en-CA" sz="2200" baseline="-25000" dirty="0" err="1">
                    <a:latin typeface="Times New Roman" panose="02020603050405020304" pitchFamily="18" charset="0"/>
                    <a:cs typeface="Times New Roman" panose="02020603050405020304" pitchFamily="18" charset="0"/>
                  </a:rPr>
                  <a:t>D</a:t>
                </a:r>
                <a:r>
                  <a:rPr lang="en-CA" sz="2200" dirty="0" err="1">
                    <a:latin typeface="Times New Roman" panose="02020603050405020304" pitchFamily="18" charset="0"/>
                    <a:cs typeface="Times New Roman" panose="02020603050405020304" pitchFamily="18" charset="0"/>
                  </a:rPr>
                  <a:t>K</a:t>
                </a:r>
                <a:r>
                  <a:rPr lang="en-CA" sz="2200" baseline="-25000" dirty="0" err="1">
                    <a:latin typeface="Times New Roman" panose="02020603050405020304" pitchFamily="18" charset="0"/>
                    <a:cs typeface="Times New Roman" panose="02020603050405020304" pitchFamily="18" charset="0"/>
                  </a:rPr>
                  <a:t>H</a:t>
                </a:r>
                <a:r>
                  <a:rPr lang="en-CA" sz="2200" dirty="0" err="1">
                    <a:latin typeface="Times New Roman" panose="02020603050405020304" pitchFamily="18" charset="0"/>
                    <a:cs typeface="Times New Roman" panose="02020603050405020304" pitchFamily="18" charset="0"/>
                  </a:rPr>
                  <a:t>K</a:t>
                </a:r>
                <a:r>
                  <a:rPr lang="en-CA" sz="2200" baseline="-25000" dirty="0" err="1">
                    <a:latin typeface="Times New Roman" panose="02020603050405020304" pitchFamily="18" charset="0"/>
                    <a:cs typeface="Times New Roman" panose="02020603050405020304" pitchFamily="18" charset="0"/>
                  </a:rPr>
                  <a:t>Sb</a:t>
                </a:r>
                <a:r>
                  <a:rPr lang="en-CA" sz="2200" dirty="0" err="1">
                    <a:latin typeface="Times New Roman" panose="02020603050405020304" pitchFamily="18" charset="0"/>
                    <a:cs typeface="Times New Roman" panose="02020603050405020304" pitchFamily="18" charset="0"/>
                  </a:rPr>
                  <a:t>K</a:t>
                </a:r>
                <a:r>
                  <a:rPr lang="en-CA" sz="2200" baseline="-25000" dirty="0" err="1">
                    <a:latin typeface="Times New Roman" panose="02020603050405020304" pitchFamily="18" charset="0"/>
                    <a:cs typeface="Times New Roman" panose="02020603050405020304" pitchFamily="18" charset="0"/>
                  </a:rPr>
                  <a:t>T</a:t>
                </a:r>
                <a:r>
                  <a:rPr lang="en-CA" sz="2200" dirty="0">
                    <a:latin typeface="Times New Roman" panose="02020603050405020304" pitchFamily="18" charset="0"/>
                    <a:cs typeface="Times New Roman" panose="02020603050405020304" pitchFamily="18" charset="0"/>
                  </a:rPr>
                  <a:t>)</a:t>
                </a:r>
                <a:r>
                  <a:rPr lang="en-CA" sz="2200" dirty="0" err="1">
                    <a:latin typeface="Times New Roman" panose="02020603050405020304" pitchFamily="18" charset="0"/>
                    <a:cs typeface="Times New Roman" panose="02020603050405020304" pitchFamily="18" charset="0"/>
                  </a:rPr>
                  <a:t>K</a:t>
                </a:r>
                <a:r>
                  <a:rPr lang="en-CA" sz="2200" baseline="-25000" dirty="0" err="1">
                    <a:latin typeface="Times New Roman" panose="02020603050405020304" pitchFamily="18" charset="0"/>
                    <a:cs typeface="Times New Roman" panose="02020603050405020304" pitchFamily="18" charset="0"/>
                  </a:rPr>
                  <a:t>fi</a:t>
                </a:r>
                <a:endParaRPr lang="en-CA" sz="2200" dirty="0">
                  <a:latin typeface="Times New Roman" panose="02020603050405020304" pitchFamily="18" charset="0"/>
                  <a:cs typeface="Times New Roman" panose="02020603050405020304" pitchFamily="18" charset="0"/>
                </a:endParaRPr>
              </a:p>
              <a:p>
                <a:pPr marL="914400" lvl="1" indent="-457200">
                  <a:buFont typeface="Wingdings" panose="05000000000000000000" pitchFamily="2" charset="2"/>
                  <a:buChar char="§"/>
                  <a:defRPr/>
                </a:pPr>
                <a:r>
                  <a:rPr lang="en-CA" sz="2200" dirty="0">
                    <a:latin typeface="Times New Roman" panose="02020603050405020304" pitchFamily="18" charset="0"/>
                    <a:cs typeface="Times New Roman" panose="02020603050405020304" pitchFamily="18" charset="0"/>
                  </a:rPr>
                  <a:t>K</a:t>
                </a:r>
                <a:r>
                  <a:rPr lang="en-CA" sz="2200" baseline="-25000" dirty="0">
                    <a:latin typeface="Times New Roman" panose="02020603050405020304" pitchFamily="18" charset="0"/>
                    <a:cs typeface="Times New Roman" panose="02020603050405020304" pitchFamily="18" charset="0"/>
                  </a:rPr>
                  <a:t>D</a:t>
                </a:r>
                <a:r>
                  <a:rPr lang="en-CA" sz="2200" dirty="0">
                    <a:latin typeface="Times New Roman" panose="02020603050405020304" pitchFamily="18" charset="0"/>
                    <a:cs typeface="Times New Roman" panose="02020603050405020304" pitchFamily="18" charset="0"/>
                  </a:rPr>
                  <a:t> = 1.15</a:t>
                </a:r>
              </a:p>
              <a:p>
                <a:pPr marL="914400" lvl="1" indent="-457200">
                  <a:buFont typeface="Wingdings" panose="05000000000000000000" pitchFamily="2" charset="2"/>
                  <a:buChar char="§"/>
                  <a:defRPr/>
                </a:pPr>
                <a:r>
                  <a:rPr lang="en-CA" sz="2200" dirty="0">
                    <a:latin typeface="Times New Roman" panose="02020603050405020304" pitchFamily="18" charset="0"/>
                    <a:cs typeface="Times New Roman" panose="02020603050405020304" pitchFamily="18" charset="0"/>
                  </a:rPr>
                  <a:t>K</a:t>
                </a:r>
                <a:r>
                  <a:rPr lang="en-CA" sz="2200" baseline="-25000" dirty="0">
                    <a:latin typeface="Times New Roman" panose="02020603050405020304" pitchFamily="18" charset="0"/>
                    <a:cs typeface="Times New Roman" panose="02020603050405020304" pitchFamily="18" charset="0"/>
                  </a:rPr>
                  <a:t>H</a:t>
                </a:r>
                <a:r>
                  <a:rPr lang="en-CA" sz="2200" dirty="0">
                    <a:latin typeface="Times New Roman" panose="02020603050405020304" pitchFamily="18" charset="0"/>
                    <a:cs typeface="Times New Roman" panose="02020603050405020304" pitchFamily="18" charset="0"/>
                  </a:rPr>
                  <a:t> = 1.0</a:t>
                </a:r>
              </a:p>
              <a:p>
                <a:pPr marL="914400" lvl="1" indent="-457200">
                  <a:buFont typeface="Wingdings" panose="05000000000000000000" pitchFamily="2" charset="2"/>
                  <a:buChar char="§"/>
                  <a:defRPr/>
                </a:pPr>
                <a:r>
                  <a:rPr lang="en-CA" sz="2200" dirty="0" err="1">
                    <a:latin typeface="Times New Roman" panose="02020603050405020304" pitchFamily="18" charset="0"/>
                    <a:cs typeface="Times New Roman" panose="02020603050405020304" pitchFamily="18" charset="0"/>
                  </a:rPr>
                  <a:t>K</a:t>
                </a:r>
                <a:r>
                  <a:rPr lang="en-CA" sz="2200" baseline="-25000" dirty="0" err="1">
                    <a:latin typeface="Times New Roman" panose="02020603050405020304" pitchFamily="18" charset="0"/>
                    <a:cs typeface="Times New Roman" panose="02020603050405020304" pitchFamily="18" charset="0"/>
                  </a:rPr>
                  <a:t>rb</a:t>
                </a:r>
                <a:r>
                  <a:rPr lang="en-CA" sz="2200" dirty="0">
                    <a:latin typeface="Times New Roman" panose="02020603050405020304" pitchFamily="18" charset="0"/>
                    <a:cs typeface="Times New Roman" panose="02020603050405020304" pitchFamily="18" charset="0"/>
                  </a:rPr>
                  <a:t> = 0.85</a:t>
                </a:r>
              </a:p>
              <a:p>
                <a:pPr marL="914400" lvl="1" indent="-457200">
                  <a:buFont typeface="Wingdings" panose="05000000000000000000" pitchFamily="2" charset="2"/>
                  <a:buChar char="§"/>
                  <a:defRPr/>
                </a:pPr>
                <a:endParaRPr lang="en-US" sz="2200" dirty="0">
                  <a:latin typeface="Times New Roman" panose="02020603050405020304" pitchFamily="18"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269999" y="831016"/>
                <a:ext cx="11652002" cy="5395003"/>
              </a:xfrm>
              <a:prstGeom prst="rect">
                <a:avLst/>
              </a:prstGeom>
              <a:blipFill>
                <a:blip r:embed="rId2"/>
                <a:stretch>
                  <a:fillRect l="-575" t="-678"/>
                </a:stretch>
              </a:blipFill>
            </p:spPr>
            <p:txBody>
              <a:bodyPr/>
              <a:lstStyle/>
              <a:p>
                <a:r>
                  <a:rPr lang="en-CA">
                    <a:noFill/>
                  </a:rPr>
                  <a:t> </a:t>
                </a:r>
              </a:p>
            </p:txBody>
          </p:sp>
        </mc:Fallback>
      </mc:AlternateContent>
      <p:sp>
        <p:nvSpPr>
          <p:cNvPr id="4" name="TextBox 3">
            <a:extLst>
              <a:ext uri="{FF2B5EF4-FFF2-40B4-BE49-F238E27FC236}">
                <a16:creationId xmlns:a16="http://schemas.microsoft.com/office/drawing/2014/main" xmlns="" id="{8C4FEE24-5CFE-4E47-A31C-B2FB5BF642FC}"/>
              </a:ext>
            </a:extLst>
          </p:cNvPr>
          <p:cNvSpPr txBox="1"/>
          <p:nvPr/>
        </p:nvSpPr>
        <p:spPr>
          <a:xfrm>
            <a:off x="3838432" y="4093157"/>
            <a:ext cx="8240446" cy="2123658"/>
          </a:xfrm>
          <a:prstGeom prst="rect">
            <a:avLst/>
          </a:prstGeom>
          <a:noFill/>
        </p:spPr>
        <p:txBody>
          <a:bodyPr wrap="square" rtlCol="0">
            <a:spAutoFit/>
          </a:bodyPr>
          <a:lstStyle/>
          <a:p>
            <a:pPr marL="914400" lvl="1" indent="-457200">
              <a:buFont typeface="Wingdings" panose="05000000000000000000" pitchFamily="2" charset="2"/>
              <a:buChar char="§"/>
              <a:defRPr/>
            </a:pPr>
            <a:r>
              <a:rPr lang="en-CA" sz="2200" dirty="0" err="1">
                <a:latin typeface="Times New Roman" panose="02020603050405020304" pitchFamily="18" charset="0"/>
                <a:cs typeface="Times New Roman" panose="02020603050405020304" pitchFamily="18" charset="0"/>
              </a:rPr>
              <a:t>K</a:t>
            </a:r>
            <a:r>
              <a:rPr lang="en-CA" sz="2200" baseline="-25000" dirty="0" err="1">
                <a:latin typeface="Times New Roman" panose="02020603050405020304" pitchFamily="18" charset="0"/>
                <a:cs typeface="Times New Roman" panose="02020603050405020304" pitchFamily="18" charset="0"/>
              </a:rPr>
              <a:t>Sb</a:t>
            </a:r>
            <a:r>
              <a:rPr lang="en-CA" sz="2200" dirty="0">
                <a:latin typeface="Times New Roman" panose="02020603050405020304" pitchFamily="18" charset="0"/>
                <a:cs typeface="Times New Roman" panose="02020603050405020304" pitchFamily="18" charset="0"/>
              </a:rPr>
              <a:t> = 1.0 </a:t>
            </a:r>
          </a:p>
          <a:p>
            <a:pPr marL="914400" lvl="1" indent="-457200">
              <a:buFont typeface="Wingdings" panose="05000000000000000000" pitchFamily="2" charset="2"/>
              <a:buChar char="§"/>
              <a:defRPr/>
            </a:pPr>
            <a:r>
              <a:rPr lang="en-CA" sz="2200" dirty="0">
                <a:latin typeface="Times New Roman" panose="02020603050405020304" pitchFamily="18" charset="0"/>
                <a:cs typeface="Times New Roman" panose="02020603050405020304" pitchFamily="18" charset="0"/>
              </a:rPr>
              <a:t>K</a:t>
            </a:r>
            <a:r>
              <a:rPr lang="en-CA" sz="2200" baseline="-25000" dirty="0">
                <a:latin typeface="Times New Roman" panose="02020603050405020304" pitchFamily="18" charset="0"/>
                <a:cs typeface="Times New Roman" panose="02020603050405020304" pitchFamily="18" charset="0"/>
              </a:rPr>
              <a:t>T</a:t>
            </a:r>
            <a:r>
              <a:rPr lang="en-CA" sz="2200" dirty="0">
                <a:latin typeface="Times New Roman" panose="02020603050405020304" pitchFamily="18" charset="0"/>
                <a:cs typeface="Times New Roman" panose="02020603050405020304" pitchFamily="18" charset="0"/>
              </a:rPr>
              <a:t> = 1.0</a:t>
            </a:r>
          </a:p>
          <a:p>
            <a:pPr marL="914400" lvl="1" indent="-457200">
              <a:buFont typeface="Wingdings" panose="05000000000000000000" pitchFamily="2" charset="2"/>
              <a:buChar char="§"/>
              <a:defRPr/>
            </a:pPr>
            <a:r>
              <a:rPr lang="en-CA" sz="2200" dirty="0" err="1">
                <a:latin typeface="Times New Roman" panose="02020603050405020304" pitchFamily="18" charset="0"/>
                <a:cs typeface="Times New Roman" panose="02020603050405020304" pitchFamily="18" charset="0"/>
              </a:rPr>
              <a:t>K</a:t>
            </a:r>
            <a:r>
              <a:rPr lang="en-CA" sz="2200" baseline="-25000" dirty="0" err="1">
                <a:latin typeface="Times New Roman" panose="02020603050405020304" pitchFamily="18" charset="0"/>
                <a:cs typeface="Times New Roman" panose="02020603050405020304" pitchFamily="18" charset="0"/>
              </a:rPr>
              <a:t>fi</a:t>
            </a:r>
            <a:r>
              <a:rPr lang="en-CA" sz="2200" dirty="0">
                <a:latin typeface="Times New Roman" panose="02020603050405020304" pitchFamily="18" charset="0"/>
                <a:cs typeface="Times New Roman" panose="02020603050405020304" pitchFamily="18" charset="0"/>
              </a:rPr>
              <a:t> = 1.5</a:t>
            </a:r>
          </a:p>
          <a:p>
            <a:pPr marL="914400" lvl="1" indent="-457200">
              <a:buFont typeface="Wingdings" panose="05000000000000000000" pitchFamily="2" charset="2"/>
              <a:buChar char="§"/>
              <a:defRPr/>
            </a:pPr>
            <a:r>
              <a:rPr lang="en-CA" sz="2200" dirty="0">
                <a:latin typeface="Times New Roman" panose="02020603050405020304" pitchFamily="18" charset="0"/>
                <a:cs typeface="Times New Roman" panose="02020603050405020304" pitchFamily="18" charset="0"/>
              </a:rPr>
              <a:t>F</a:t>
            </a:r>
            <a:r>
              <a:rPr lang="en-CA" sz="2200" baseline="-25000" dirty="0">
                <a:latin typeface="Times New Roman" panose="02020603050405020304" pitchFamily="18" charset="0"/>
                <a:cs typeface="Times New Roman" panose="02020603050405020304" pitchFamily="18" charset="0"/>
              </a:rPr>
              <a:t>b</a:t>
            </a:r>
            <a:r>
              <a:rPr lang="en-CA" sz="2200" dirty="0">
                <a:latin typeface="Times New Roman" panose="02020603050405020304" pitchFamily="18" charset="0"/>
                <a:cs typeface="Times New Roman" panose="02020603050405020304" pitchFamily="18" charset="0"/>
              </a:rPr>
              <a:t> = (11.8)[(1.15)(1.0)(1.0)(1.0)](1.5) = 20.4 MPa</a:t>
            </a:r>
          </a:p>
          <a:p>
            <a:pPr marL="914400" lvl="1" indent="-457200">
              <a:buFont typeface="Wingdings" panose="05000000000000000000" pitchFamily="2" charset="2"/>
              <a:buChar char="§"/>
              <a:defRPr/>
            </a:pPr>
            <a:r>
              <a:rPr lang="en-CA" sz="2200" dirty="0" err="1">
                <a:latin typeface="Times New Roman" panose="02020603050405020304" pitchFamily="18" charset="0"/>
                <a:cs typeface="Times New Roman" panose="02020603050405020304" pitchFamily="18" charset="0"/>
              </a:rPr>
              <a:t>M</a:t>
            </a:r>
            <a:r>
              <a:rPr lang="en-CA" sz="2200" baseline="-25000" dirty="0" err="1">
                <a:latin typeface="Times New Roman" panose="02020603050405020304" pitchFamily="18" charset="0"/>
                <a:cs typeface="Times New Roman" panose="02020603050405020304" pitchFamily="18" charset="0"/>
              </a:rPr>
              <a:t>r,y</a:t>
            </a:r>
            <a:r>
              <a:rPr lang="en-CA" sz="2200" dirty="0">
                <a:latin typeface="Times New Roman" panose="02020603050405020304" pitchFamily="18" charset="0"/>
                <a:cs typeface="Times New Roman" panose="02020603050405020304" pitchFamily="18" charset="0"/>
              </a:rPr>
              <a:t> = (1.0)(20.4)(1.36 × 10</a:t>
            </a:r>
            <a:r>
              <a:rPr lang="en-CA" sz="2200" baseline="30000" dirty="0">
                <a:latin typeface="Times New Roman" panose="02020603050405020304" pitchFamily="18" charset="0"/>
                <a:cs typeface="Times New Roman" panose="02020603050405020304" pitchFamily="18" charset="0"/>
              </a:rPr>
              <a:t>6</a:t>
            </a:r>
            <a:r>
              <a:rPr lang="en-CA" sz="2200" dirty="0">
                <a:latin typeface="Times New Roman" panose="02020603050405020304" pitchFamily="18" charset="0"/>
                <a:cs typeface="Times New Roman" panose="02020603050405020304" pitchFamily="18" charset="0"/>
              </a:rPr>
              <a:t>)(1.0)(0.85) = 23.6 × 10</a:t>
            </a:r>
            <a:r>
              <a:rPr lang="en-CA" sz="2200" baseline="30000" dirty="0">
                <a:latin typeface="Times New Roman" panose="02020603050405020304" pitchFamily="18" charset="0"/>
                <a:cs typeface="Times New Roman" panose="02020603050405020304" pitchFamily="18" charset="0"/>
              </a:rPr>
              <a:t>6</a:t>
            </a:r>
            <a:r>
              <a:rPr lang="en-CA" sz="2200" dirty="0">
                <a:latin typeface="Times New Roman" panose="02020603050405020304" pitchFamily="18" charset="0"/>
                <a:cs typeface="Times New Roman" panose="02020603050405020304" pitchFamily="18" charset="0"/>
              </a:rPr>
              <a:t> </a:t>
            </a:r>
            <a:r>
              <a:rPr lang="en-CA" sz="2200" dirty="0" err="1">
                <a:latin typeface="Times New Roman" panose="02020603050405020304" pitchFamily="18" charset="0"/>
                <a:cs typeface="Times New Roman" panose="02020603050405020304" pitchFamily="18" charset="0"/>
              </a:rPr>
              <a:t>Nmm</a:t>
            </a:r>
            <a:r>
              <a:rPr lang="en-CA" sz="2200" dirty="0">
                <a:latin typeface="Times New Roman" panose="02020603050405020304" pitchFamily="18" charset="0"/>
                <a:cs typeface="Times New Roman" panose="02020603050405020304" pitchFamily="18" charset="0"/>
              </a:rPr>
              <a:t>/m</a:t>
            </a:r>
          </a:p>
          <a:p>
            <a:pPr marL="914400" lvl="1" indent="-457200">
              <a:buFont typeface="Wingdings" panose="05000000000000000000" pitchFamily="2" charset="2"/>
              <a:buChar char="§"/>
              <a:defRPr/>
            </a:pPr>
            <a:r>
              <a:rPr lang="en-CA" sz="2200" dirty="0" err="1">
                <a:latin typeface="Times New Roman" panose="02020603050405020304" pitchFamily="18" charset="0"/>
                <a:cs typeface="Times New Roman" panose="02020603050405020304" pitchFamily="18" charset="0"/>
              </a:rPr>
              <a:t>M</a:t>
            </a:r>
            <a:r>
              <a:rPr lang="en-CA" sz="2200" baseline="-25000" dirty="0" err="1">
                <a:latin typeface="Times New Roman" panose="02020603050405020304" pitchFamily="18" charset="0"/>
                <a:cs typeface="Times New Roman" panose="02020603050405020304" pitchFamily="18" charset="0"/>
              </a:rPr>
              <a:t>r,y</a:t>
            </a:r>
            <a:r>
              <a:rPr lang="en-CA" sz="2200" dirty="0">
                <a:latin typeface="Times New Roman" panose="02020603050405020304" pitchFamily="18" charset="0"/>
                <a:cs typeface="Times New Roman" panose="02020603050405020304" pitchFamily="18" charset="0"/>
              </a:rPr>
              <a:t> = 23.6 </a:t>
            </a:r>
            <a:r>
              <a:rPr lang="en-CA" sz="2200" dirty="0" err="1">
                <a:latin typeface="Times New Roman" panose="02020603050405020304" pitchFamily="18" charset="0"/>
                <a:cs typeface="Times New Roman" panose="02020603050405020304" pitchFamily="18" charset="0"/>
              </a:rPr>
              <a:t>kNm</a:t>
            </a:r>
            <a:r>
              <a:rPr lang="en-CA" sz="2200" dirty="0">
                <a:latin typeface="Times New Roman" panose="02020603050405020304" pitchFamily="18" charset="0"/>
                <a:cs typeface="Times New Roman" panose="02020603050405020304" pitchFamily="18" charset="0"/>
              </a:rPr>
              <a:t>/m of panel width</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18000"/>
            <a:ext cx="1397529" cy="540000"/>
          </a:xfrm>
          <a:prstGeom prst="rect">
            <a:avLst/>
          </a:prstGeom>
        </p:spPr>
      </p:pic>
    </p:spTree>
    <p:extLst>
      <p:ext uri="{BB962C8B-B14F-4D97-AF65-F5344CB8AC3E}">
        <p14:creationId xmlns:p14="http://schemas.microsoft.com/office/powerpoint/2010/main" val="35809329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998" y="184685"/>
            <a:ext cx="11062720" cy="584775"/>
          </a:xfrm>
          <a:prstGeom prst="rect">
            <a:avLst/>
          </a:prstGeom>
        </p:spPr>
        <p:txBody>
          <a:bodyPr wrap="square">
            <a:spAutoFit/>
          </a:bodyPr>
          <a:lstStyle/>
          <a:p>
            <a:pPr lvl="0"/>
            <a:r>
              <a:rPr lang="en-CA" sz="3200" dirty="0">
                <a:solidFill>
                  <a:srgbClr val="002060"/>
                </a:solidFill>
                <a:latin typeface="Arial" panose="020B0604020202020204" pitchFamily="34" charset="0"/>
                <a:cs typeface="Arial" panose="020B0604020202020204" pitchFamily="34" charset="0"/>
              </a:rPr>
              <a:t>Example 6 – Solution </a:t>
            </a:r>
            <a:endParaRPr lang="en-US" sz="3200" dirty="0">
              <a:solidFill>
                <a:srgbClr val="002060"/>
              </a:solidFill>
              <a:latin typeface="Arial" panose="020B0604020202020204" pitchFamily="34" charset="0"/>
              <a:cs typeface="Arial" panose="020B0604020202020204" pitchFamily="34" charset="0"/>
            </a:endParaRPr>
          </a:p>
        </p:txBody>
      </p:sp>
      <p:sp>
        <p:nvSpPr>
          <p:cNvPr id="7" name="Slide Number Placeholder 3"/>
          <p:cNvSpPr>
            <a:spLocks noGrp="1"/>
          </p:cNvSpPr>
          <p:nvPr>
            <p:ph type="sldNum" sz="quarter" idx="12"/>
          </p:nvPr>
        </p:nvSpPr>
        <p:spPr>
          <a:xfrm>
            <a:off x="11468558" y="6216815"/>
            <a:ext cx="610320" cy="528064"/>
          </a:xfrm>
        </p:spPr>
        <p:txBody>
          <a:bodyPr/>
          <a:lstStyle/>
          <a:p>
            <a:fld id="{79AA0B8D-5002-4A0E-8DCD-D60B08B37DCE}" type="slidenum">
              <a:rPr lang="en-CA" sz="3200" smtClean="0">
                <a:solidFill>
                  <a:schemeClr val="tx1"/>
                </a:solidFill>
              </a:rPr>
              <a:t>38</a:t>
            </a:fld>
            <a:endParaRPr lang="en-CA" sz="3200" dirty="0">
              <a:solidFill>
                <a:schemeClr val="tx1"/>
              </a:solidFill>
            </a:endParaRPr>
          </a:p>
        </p:txBody>
      </p:sp>
      <p:sp>
        <p:nvSpPr>
          <p:cNvPr id="9" name="Rectangle 8"/>
          <p:cNvSpPr/>
          <p:nvPr/>
        </p:nvSpPr>
        <p:spPr>
          <a:xfrm>
            <a:off x="269999" y="831016"/>
            <a:ext cx="11652002" cy="769441"/>
          </a:xfrm>
          <a:prstGeom prst="rect">
            <a:avLst/>
          </a:prstGeom>
        </p:spPr>
        <p:txBody>
          <a:bodyPr wrap="square">
            <a:spAutoFit/>
          </a:bodyPr>
          <a:lstStyle/>
          <a:p>
            <a:pPr marL="457200" indent="-457200">
              <a:spcBef>
                <a:spcPct val="20000"/>
              </a:spcBef>
              <a:buFont typeface="Wingdings" panose="05000000000000000000" pitchFamily="2" charset="2"/>
              <a:buChar char="§"/>
              <a:defRPr/>
            </a:pPr>
            <a:r>
              <a:rPr lang="en-US" sz="2200" dirty="0">
                <a:latin typeface="Times New Roman" panose="02020603050405020304" pitchFamily="18" charset="0"/>
                <a:cs typeface="Times New Roman" panose="02020603050405020304" pitchFamily="18" charset="0"/>
              </a:rPr>
              <a:t>The moment resistance after 90 min is 23.6 </a:t>
            </a:r>
            <a:r>
              <a:rPr lang="en-US" sz="2200" dirty="0" err="1">
                <a:latin typeface="Times New Roman" panose="02020603050405020304" pitchFamily="18" charset="0"/>
                <a:cs typeface="Times New Roman" panose="02020603050405020304" pitchFamily="18" charset="0"/>
              </a:rPr>
              <a:t>kNm</a:t>
            </a:r>
            <a:r>
              <a:rPr lang="en-US" sz="2200" dirty="0">
                <a:latin typeface="Times New Roman" panose="02020603050405020304" pitchFamily="18" charset="0"/>
                <a:cs typeface="Times New Roman" panose="02020603050405020304" pitchFamily="18" charset="0"/>
              </a:rPr>
              <a:t>/m, compared to the moment induced by the applied load of 23.1 </a:t>
            </a:r>
            <a:r>
              <a:rPr lang="en-US" sz="2200" dirty="0" err="1">
                <a:latin typeface="Times New Roman" panose="02020603050405020304" pitchFamily="18" charset="0"/>
                <a:cs typeface="Times New Roman" panose="02020603050405020304" pitchFamily="18" charset="0"/>
              </a:rPr>
              <a:t>kNm</a:t>
            </a:r>
            <a:r>
              <a:rPr lang="en-US" sz="2200" dirty="0">
                <a:latin typeface="Times New Roman" panose="02020603050405020304" pitchFamily="18" charset="0"/>
                <a:cs typeface="Times New Roman" panose="02020603050405020304" pitchFamily="18" charset="0"/>
              </a:rPr>
              <a:t>/m (i.e. </a:t>
            </a:r>
            <a:r>
              <a:rPr lang="en-US" sz="2200" dirty="0" err="1">
                <a:latin typeface="Times New Roman" panose="02020603050405020304" pitchFamily="18" charset="0"/>
                <a:cs typeface="Times New Roman" panose="02020603050405020304" pitchFamily="18" charset="0"/>
              </a:rPr>
              <a:t>M</a:t>
            </a:r>
            <a:r>
              <a:rPr lang="en-US" sz="2200" baseline="-25000" dirty="0" err="1">
                <a:latin typeface="Times New Roman" panose="02020603050405020304" pitchFamily="18" charset="0"/>
                <a:cs typeface="Times New Roman" panose="02020603050405020304" pitchFamily="18" charset="0"/>
              </a:rPr>
              <a:t>r</a:t>
            </a:r>
            <a:r>
              <a:rPr lang="en-US" sz="2200" dirty="0">
                <a:latin typeface="Times New Roman" panose="02020603050405020304" pitchFamily="18" charset="0"/>
                <a:cs typeface="Times New Roman" panose="02020603050405020304" pitchFamily="18" charset="0"/>
              </a:rPr>
              <a:t> &gt;M)</a:t>
            </a:r>
          </a:p>
        </p:txBody>
      </p:sp>
      <p:sp>
        <p:nvSpPr>
          <p:cNvPr id="6" name="TextBox 5">
            <a:extLst>
              <a:ext uri="{FF2B5EF4-FFF2-40B4-BE49-F238E27FC236}">
                <a16:creationId xmlns:a16="http://schemas.microsoft.com/office/drawing/2014/main" xmlns="" id="{C7030F7B-69A9-43CE-BDB0-39681D5B2B19}"/>
              </a:ext>
            </a:extLst>
          </p:cNvPr>
          <p:cNvSpPr txBox="1"/>
          <p:nvPr/>
        </p:nvSpPr>
        <p:spPr>
          <a:xfrm>
            <a:off x="1158447" y="1806741"/>
            <a:ext cx="9875106" cy="1815882"/>
          </a:xfrm>
          <a:prstGeom prst="rect">
            <a:avLst/>
          </a:prstGeom>
          <a:noFill/>
          <a:ln>
            <a:solidFill>
              <a:schemeClr val="tx1"/>
            </a:solidFill>
          </a:ln>
        </p:spPr>
        <p:txBody>
          <a:bodyPr wrap="square" rtlCol="0">
            <a:spAutoFit/>
          </a:bodyPr>
          <a:lstStyle/>
          <a:p>
            <a:r>
              <a:rPr lang="en-CA" sz="2800" b="1" dirty="0">
                <a:latin typeface="Times New Roman" panose="02020603050405020304" pitchFamily="18" charset="0"/>
                <a:cs typeface="Times New Roman" panose="02020603050405020304" pitchFamily="18" charset="0"/>
              </a:rPr>
              <a:t>The CLT floor panels provide at least 90 minutes of structural fire resistance without gypsum protection, and the CLT floor assembly provides at least 2 hours of structural fire resistance with one layer 15.9 mm Type X gypsum board</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18000"/>
            <a:ext cx="1397529" cy="540000"/>
          </a:xfrm>
          <a:prstGeom prst="rect">
            <a:avLst/>
          </a:prstGeom>
        </p:spPr>
      </p:pic>
    </p:spTree>
    <p:extLst>
      <p:ext uri="{BB962C8B-B14F-4D97-AF65-F5344CB8AC3E}">
        <p14:creationId xmlns:p14="http://schemas.microsoft.com/office/powerpoint/2010/main" val="21489918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11468558" y="6216815"/>
            <a:ext cx="610320" cy="528064"/>
          </a:xfrm>
        </p:spPr>
        <p:txBody>
          <a:bodyPr/>
          <a:lstStyle/>
          <a:p>
            <a:fld id="{79AA0B8D-5002-4A0E-8DCD-D60B08B37DCE}" type="slidenum">
              <a:rPr lang="en-CA" sz="3200" smtClean="0">
                <a:solidFill>
                  <a:schemeClr val="tx1"/>
                </a:solidFill>
              </a:rPr>
              <a:t>39</a:t>
            </a:fld>
            <a:endParaRPr lang="en-CA" sz="3200" dirty="0">
              <a:solidFill>
                <a:schemeClr val="tx1"/>
              </a:solidFill>
            </a:endParaRPr>
          </a:p>
        </p:txBody>
      </p:sp>
      <p:sp>
        <p:nvSpPr>
          <p:cNvPr id="10" name="内容占位符 2">
            <a:extLst>
              <a:ext uri="{FF2B5EF4-FFF2-40B4-BE49-F238E27FC236}">
                <a16:creationId xmlns:a16="http://schemas.microsoft.com/office/drawing/2014/main" xmlns="" id="{AEAD2603-EA61-48E5-B4DF-22993CEBF113}"/>
              </a:ext>
            </a:extLst>
          </p:cNvPr>
          <p:cNvSpPr txBox="1">
            <a:spLocks/>
          </p:cNvSpPr>
          <p:nvPr/>
        </p:nvSpPr>
        <p:spPr>
          <a:xfrm>
            <a:off x="540000" y="540000"/>
            <a:ext cx="11160000" cy="498994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latin typeface="Times New Roman" panose="02020603050405020304" pitchFamily="18" charset="0"/>
                <a:cs typeface="Times New Roman" panose="02020603050405020304" pitchFamily="18" charset="0"/>
              </a:rPr>
              <a:t>This lecture is </a:t>
            </a:r>
            <a:r>
              <a:rPr lang="en-CA" altLang="zh-CN" sz="2400" dirty="0">
                <a:latin typeface="Times New Roman" panose="02020603050405020304" pitchFamily="18" charset="0"/>
                <a:cs typeface="Times New Roman" panose="02020603050405020304" pitchFamily="18" charset="0"/>
              </a:rPr>
              <a:t>developed</a:t>
            </a:r>
            <a:r>
              <a:rPr lang="en-US" sz="2400" dirty="0">
                <a:latin typeface="Times New Roman" panose="02020603050405020304" pitchFamily="18" charset="0"/>
                <a:cs typeface="Times New Roman" panose="02020603050405020304" pitchFamily="18" charset="0"/>
              </a:rPr>
              <a:t> based on the Wood Design Manual [1], CSA O86-2014 [2] and National building code of Canada 2015 [3].</a:t>
            </a:r>
          </a:p>
          <a:p>
            <a:pPr marL="0" indent="0">
              <a:buNone/>
            </a:pPr>
            <a:r>
              <a:rPr lang="en-CA" sz="3600" dirty="0">
                <a:solidFill>
                  <a:srgbClr val="002060"/>
                </a:solidFill>
                <a:latin typeface="Times New Roman" panose="02020603050405020304" pitchFamily="18" charset="0"/>
                <a:cs typeface="Times New Roman" panose="02020603050405020304" pitchFamily="18" charset="0"/>
              </a:rPr>
              <a:t>References</a:t>
            </a:r>
            <a:endParaRPr lang="en-US" sz="3600" dirty="0">
              <a:latin typeface="Times New Roman" panose="02020603050405020304" pitchFamily="18" charset="0"/>
              <a:cs typeface="Times New Roman" panose="02020603050405020304" pitchFamily="18" charset="0"/>
            </a:endParaRPr>
          </a:p>
          <a:p>
            <a:pPr marL="457200" indent="-457200">
              <a:buNone/>
            </a:pPr>
            <a:r>
              <a:rPr lang="en-CA" altLang="zh-CN" sz="2400" dirty="0">
                <a:latin typeface="Times New Roman" panose="02020603050405020304" pitchFamily="18" charset="0"/>
                <a:cs typeface="Times New Roman" panose="02020603050405020304" pitchFamily="18" charset="0"/>
              </a:rPr>
              <a:t>[1] </a:t>
            </a:r>
            <a:r>
              <a:rPr lang="en-CA" sz="2400" dirty="0">
                <a:latin typeface="Times New Roman" panose="02020603050405020304" pitchFamily="18" charset="0"/>
                <a:cs typeface="Times New Roman" panose="02020603050405020304" pitchFamily="18" charset="0"/>
              </a:rPr>
              <a:t>Canadian Wood Council (CWC). 2017. </a:t>
            </a:r>
            <a:r>
              <a:rPr lang="en-CA" sz="2400" i="1" dirty="0">
                <a:latin typeface="Times New Roman" panose="02020603050405020304" pitchFamily="18" charset="0"/>
                <a:cs typeface="Times New Roman" panose="02020603050405020304" pitchFamily="18" charset="0"/>
              </a:rPr>
              <a:t>Wood design manual</a:t>
            </a:r>
            <a:r>
              <a:rPr lang="en-CA" sz="2400" dirty="0">
                <a:latin typeface="Times New Roman" panose="02020603050405020304" pitchFamily="18" charset="0"/>
                <a:cs typeface="Times New Roman" panose="02020603050405020304" pitchFamily="18" charset="0"/>
              </a:rPr>
              <a:t>. Ottawa, ON, Canada. </a:t>
            </a:r>
            <a:endParaRPr lang="en-US" sz="2400" dirty="0">
              <a:latin typeface="Times New Roman" panose="02020603050405020304" pitchFamily="18" charset="0"/>
              <a:cs typeface="Times New Roman" panose="02020603050405020304" pitchFamily="18" charset="0"/>
            </a:endParaRPr>
          </a:p>
          <a:p>
            <a:pPr marL="457200" indent="-457200">
              <a:buNone/>
            </a:pPr>
            <a:r>
              <a:rPr lang="en-US" sz="2400" dirty="0">
                <a:latin typeface="Times New Roman" panose="02020603050405020304" pitchFamily="18" charset="0"/>
                <a:cs typeface="Times New Roman" panose="02020603050405020304" pitchFamily="18" charset="0"/>
              </a:rPr>
              <a:t>[2] Canadian Standards Association (CSA). 2017. </a:t>
            </a:r>
            <a:r>
              <a:rPr lang="en-US" sz="2400" i="1" dirty="0">
                <a:latin typeface="Times New Roman" panose="02020603050405020304" pitchFamily="18" charset="0"/>
                <a:cs typeface="Times New Roman" panose="02020603050405020304" pitchFamily="18" charset="0"/>
              </a:rPr>
              <a:t>Engineering design in wood</a:t>
            </a:r>
            <a:r>
              <a:rPr lang="en-US" sz="2400" dirty="0">
                <a:latin typeface="Times New Roman" panose="02020603050405020304" pitchFamily="18" charset="0"/>
                <a:cs typeface="Times New Roman" panose="02020603050405020304" pitchFamily="18" charset="0"/>
              </a:rPr>
              <a:t>. CSA O86-14, Toronto, ON,</a:t>
            </a:r>
            <a:r>
              <a:rPr lang="en-CA" sz="2400" dirty="0">
                <a:latin typeface="Times New Roman" panose="02020603050405020304" pitchFamily="18" charset="0"/>
                <a:cs typeface="Times New Roman" panose="02020603050405020304" pitchFamily="18" charset="0"/>
              </a:rPr>
              <a:t> Canada. </a:t>
            </a:r>
            <a:endParaRPr lang="en-US" sz="2400" dirty="0">
              <a:latin typeface="Times New Roman" panose="02020603050405020304" pitchFamily="18" charset="0"/>
              <a:cs typeface="Times New Roman" panose="02020603050405020304" pitchFamily="18" charset="0"/>
            </a:endParaRPr>
          </a:p>
          <a:p>
            <a:pPr marL="457200" indent="-457200">
              <a:buNone/>
            </a:pPr>
            <a:r>
              <a:rPr lang="en-US" sz="2400" dirty="0">
                <a:latin typeface="Times New Roman" panose="02020603050405020304" pitchFamily="18" charset="0"/>
                <a:cs typeface="Times New Roman" panose="02020603050405020304" pitchFamily="18" charset="0"/>
              </a:rPr>
              <a:t>[3] National Research Council (NRC). 2015. </a:t>
            </a:r>
            <a:r>
              <a:rPr lang="en-US" sz="2400" i="1" dirty="0">
                <a:latin typeface="Times New Roman" panose="02020603050405020304" pitchFamily="18" charset="0"/>
                <a:cs typeface="Times New Roman" panose="02020603050405020304" pitchFamily="18" charset="0"/>
              </a:rPr>
              <a:t>National building code of Canada 2015</a:t>
            </a:r>
            <a:r>
              <a:rPr lang="en-US" sz="2400" dirty="0">
                <a:latin typeface="Times New Roman" panose="02020603050405020304" pitchFamily="18" charset="0"/>
                <a:cs typeface="Times New Roman" panose="02020603050405020304" pitchFamily="18" charset="0"/>
              </a:rPr>
              <a:t>. Ottawa, </a:t>
            </a:r>
            <a:r>
              <a:rPr lang="en-CA" sz="2400" dirty="0">
                <a:latin typeface="Times New Roman" panose="02020603050405020304" pitchFamily="18" charset="0"/>
                <a:cs typeface="Times New Roman" panose="02020603050405020304" pitchFamily="18" charset="0"/>
              </a:rPr>
              <a:t>ON, </a:t>
            </a:r>
            <a:r>
              <a:rPr lang="en-US" sz="2400" dirty="0">
                <a:latin typeface="Times New Roman" panose="02020603050405020304" pitchFamily="18" charset="0"/>
                <a:cs typeface="Times New Roman" panose="02020603050405020304" pitchFamily="18" charset="0"/>
              </a:rPr>
              <a:t>Canada. </a:t>
            </a:r>
            <a:endParaRPr lang="en-CA" sz="2400" dirty="0">
              <a:latin typeface="Times New Roman" panose="02020603050405020304" pitchFamily="18" charset="0"/>
              <a:cs typeface="Times New Roman" panose="02020603050405020304" pitchFamily="18" charset="0"/>
            </a:endParaRPr>
          </a:p>
          <a:p>
            <a:pPr marL="457200" indent="-457200">
              <a:buNone/>
            </a:pPr>
            <a:endParaRPr lang="en-US" sz="2400"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xmlns="" id="{AC02F59A-B652-4484-BB66-7E99F0A2F2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18000"/>
            <a:ext cx="1397529" cy="540000"/>
          </a:xfrm>
          <a:prstGeom prst="rect">
            <a:avLst/>
          </a:prstGeom>
        </p:spPr>
      </p:pic>
    </p:spTree>
    <p:extLst>
      <p:ext uri="{BB962C8B-B14F-4D97-AF65-F5344CB8AC3E}">
        <p14:creationId xmlns:p14="http://schemas.microsoft.com/office/powerpoint/2010/main" val="3414152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11468558" y="6216815"/>
            <a:ext cx="610320" cy="528064"/>
          </a:xfrm>
        </p:spPr>
        <p:txBody>
          <a:bodyPr/>
          <a:lstStyle/>
          <a:p>
            <a:fld id="{79AA0B8D-5002-4A0E-8DCD-D60B08B37DCE}" type="slidenum">
              <a:rPr lang="en-CA" sz="3200" smtClean="0">
                <a:solidFill>
                  <a:schemeClr val="tx1"/>
                </a:solidFill>
              </a:rPr>
              <a:t>4</a:t>
            </a:fld>
            <a:endParaRPr lang="en-CA" sz="3200" dirty="0">
              <a:solidFill>
                <a:schemeClr val="tx1"/>
              </a:solidFill>
            </a:endParaRPr>
          </a:p>
        </p:txBody>
      </p:sp>
      <p:sp>
        <p:nvSpPr>
          <p:cNvPr id="10" name="AutoShape 2" descr="http://t10.baidu.com/it/u=4006527200,2801502287&amp;fm=23&amp;gp=0.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12" name="AutoShape 6" descr="http://t2.baidu.com/it/u=1404957320,694743365&amp;fm=23&amp;gp=0.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13" name="AutoShape 8" descr="data:image/jpeg;base64,/9j/4AAQSkZJRgABAQAAAQABAAD/2wCEAAkGBhMSERUUExQVFBUWGR4aGBgYFxgcGxsYFxgYFx0ZGyAYHSYgGBwjHRgYHy8gIycpLCwsFx4xNjAqNSYrLCkBCQoKDgwOGg8PGjQlHyQpLC8sLC8sLywsLCwsLCwsLCkqLCwsLCwsLCwpLCwsLCwsLCwsLCwsLCwsLCwsLCksLP/AABEIARMAuAMBIgACEQEDEQH/xAAbAAACAwEBAQAAAAAAAAAAAAAEBQIDBgABB//EAEMQAAIBAgQEAwYEAwcEAQQDAAECEQMhAAQSMQUiQVFhcYEGEzJCkaFSsdHwYsHhBxQjM3KC8RVDkqLCc7LS4iQ0Y//EABoBAAIDAQEAAAAAAAAAAAAAAAMEAQIFAAb/xAA3EQABBAAEAwYEBQMFAQAAAAABAAIDEQQSITFBUfATImFxgZEyocHRBSOx4fFCUoIUM3Ki0hX/2gAMAwEAAhEDEQA/APn5y4PwtjwvUXxHjfHnuUPwt9ceFai9Z++MXrVe4K45lT8S4rNFT8LY8bMfiXFbBTsfri4bSGSFJndfHFbVVO4jHpLDrOK3q9xgjQgvdS8j8Jx5rbtOOFEET0xMLNh03O/7/pgoCRkxGXQJlkKZYSTcHf0++KuI5WCT0nttirL1zT8e9+nj44aiqpUNsh3JtHn4+G+BnMHWNUtebTTxSLIs5qkNeFt5SMF1kIVrHY9PDEsrQnMiokFGBHiIXr3NvSdhbDo0sMPht1lLO/EjAOzDbWXy5Yga79h4T+o2xo+H5NlQbSTMdh+uAOEZdQIkNUX5R4kn1IkiBtaYwwzGagEAw20/hJFp7b4DMHB1bUih3dBA33SjidV9XNLAWHYeEdMChmPhhlpIA7bGbdxgbM5MzKm3bFDpv7pzD4gEVsh/dfiOPQyDxxAKvUziS1B0GOIT4IVgrMdhGPfdsdzjwaz4Y9NH8TYpsiLgqjczj0Vuy48DoO5xIVz8qxiFK9COfDHY8KMdzH78MdiFy5tB7riOgj4XnEqlT8SeotihlQ7EjzxIHW6s4qb1W+YTilnU9xiRDDYziKqWNx64KAEtI+t1DT+E4spofmuf39cdTTePr+/3bFhIHe28T9/QTglLOdNm2UdJNyYAOOarFlEk28ZEfT97Y7QXggwv3628Pzvj2plQQFUR4+dv3+eDdmKtx9Epmo0FMAbgyfsNp26/fHkc6z8zKhXoQx6zv6dYOGnDeBhPC92O5PYA7eBIk7heuIcSy3Pqptzrtq7gCCL727z57YuDXko7L3Q+TyRo/wCIJBIjTIKid/E9QJ8d9yaufckKQOa20b2nfAPCa7MxWoZIEgRsBCx57YY5moFUsROm/jhebE1KG0jM/DBNEZSdR4ckvqcKFGwMSQBUtI5XYiNhZR8Jk6t9wCyoMEyJFjsYnxEEHttvtvgCkr1P81gEmQetp2Fj8x+tzjQjJBqShTPLdCd/Ij4TfdfUQJw29+YpURCqca5JPVrgMEImYiLCbbT0B6beNsSZBuo338POcUrwc06iXYpJgNuvcHoRtcWPhiQy7U2GnmUwAOomIA/EOsG/bqcB7Gx3T6KznBrqcPVQbLq0mBq/e+BNTC2mMMFcN8Jv2n8rW+mOrUwQFMz9D54UOuy0GTlho7JcQx3OOAUdZxKvldG8kdx/PEFbsuO32T7XgqYqjouJy58MQBbyx4V7titdbolr00x8zY7ERpHQnHuO1XK8l+hDYoep3T6YjpDbAjFtIdN/HEhtIUuJA0CgMuN/t/xiWgmD9vPF7WxUtInmNh47/wBPzwUa7LNmfrr7L2gispgww3Exudx+X074qDiCpmR0H6fvzxPL1dJkDUr7zHjO+3W+2+I1OGhg7CYMaSDHLB3HmBcmD98GaBeqFI7KNFLJ5J9RJJYnpNh5kdY6DBmZyxWCLxuAIO3T6d8eUeLqZUA6l7iAdr/0i+KK2dcNJM/aPLEEHipaC4d0aIqjxt6qkFdMH9enfx8cAV9YaRJkzFzOKa3El18o5uvSR28/H88MqFIOjMGgrBuDsTEyJiDA2+YYufEJFweJLb14IbhuYY1jrUrCWkXIkevTBfFM0BSaDJtaP4h0OJZfKtSqe8DDS1JzKk2bTBv+yJE4ka9WpSqrqdiwUKCWP/cW4H+04XdCHPDlpjGujb2Nb8eOqU1MxU+ZWU9Z/l0wyyGbeko3I3I697djj2jwsBoaosKCbS0QJY2EeESOnXC/M8QVTDTHX9P64YHgs2bOX1wRz8SbMlTBAEgztG++xnvA9cWcSpvBCkISbfhbflv8JjvbxjC450/LEdO39cMRxZQp97tttvvPqd9sVIN2DryTOUhtubp8/NB0KoVWDAKZEgrAkTbuN5t6dsEU6xP+kbk7gbdN+3fa2AM1lzUNRlfl3VQCbcqwD/u8sX1AANAksY6mBGwHQ+fn3x0jQpjdn0ROXqAqJ6mPXFGYyhmVNuo7fTBhp6AtgFgXF1JgX8LnceG2LKoJBK77wf317+GAFoB13KJFNlvLsOCRwvVifT9cSUr0UnB1TLg7RqjqPzwI4YbkLgZ5LThmbILC9Ut0UDHYrMdWJx2IpMWraFEuBPecMKOUCiT549LKtonv4dib98QLyGK20wDFrTIMeeINvHLwWdFGL+V+Kgy62BWBPcH62xdnKEBT1/46bDEuHtqCE7qSCfDSSDi3iFVWIC9OvnhqIABZWPc9sgY3lr52UuoUBLeJkz39bR+7YtfMMB+/364toUCDt648rUJwtJM4P0Oi2cJhmOgBe3X1v5/wllfMgGQL9Yt+zi6jQNQErBgTuNpjrvcj64qzNGBPTveP3+uKMnWKNqAOlgRBWzBgVO/rfwww236qhc2K2NIPgiOJUH5WKmDsNOnSZ2EAdb+MjcjFnDKTisqwQzWIJERvzAEhum9vC2D0yJki+kzy795gi+wm3lOKc2o1SjCQAAVMjoIMbdP3JwxRLVjsd37G36Jtk+FICWsTAt8t+oVgfHcntabWvSWqpBETsQpS0kxzCbTttFonCz2ezjF3D6iQsyTYyRMfQffB/G89pokqpmREGNzHbzwi6XLII65J2nOHaApRxikaShFsrEiV3YAIeaZm5NgQLAjxV0qNQ1AAh1yIkXE7eQ+uDQzPHvWJjYdukmLTbfww1zOSmSh0k79j0sTt6WM3jDrWkBJTvLjaWNw9xLFdIA6gJPSQvcnoBbAb1FY6TcDy/nifFKuj/D+HYtPxE6bSdoAY/XriiiAdsCPdNrSjIljDTpaYZfN6ZgfSw/Xw+vfHlUjSdI0n7C4mAbQQCCNjPpiCUsWVEEdT5YD27i4UjOwUTIy6ta5n6fZE0eJmQoVQu0SbDw9LYmlaWiItYeAgWj9BgKkQCL4LfToY7mwXtJJ/TBpGgtWLh3vMwbzVjKCd74FzCQoBXVi1TpiRY7G0T1jrjlzCVJX4oEmP3e+FW92rFhaLmHMaNEJe9Ei6xH5eeOweuX07beWOxL9+7qEePFECn7qijX01FBuvw+h6+eJZZYqMh+YFfUXH5YHZeRT4R6qf0jBOYbmFRCCbN69QfUY40E+1tjzHzCjlPnXuAR5r/ScVHMaJVgSCZB6j9R+mIPUFWQFIafQeuLAgEBiajDZf1/r9OuOAPFVkkYNteK9y+ovOthTg3JNvKcEV/hIBhYgO158huT5d7kYgctI1VSAPwjb+v7viS56ixnQS0AQWtAAFha3qcHYABss+R+d2rq8ApFGYyuzASGFoEjlg2i/YDaTivMcOChYaGW+/n5d/DpEbn0cS5tIdAT8qwYjrIsLf8DAmap3kfXDDXUNBSzJS2OSt/oh83m6gGliRvtABEAbi8W22wDl1bWApALHqbeRwdnaNSYLK3dVMx42sT5TieSylN1YEHUCI0mCQwMi4IJUgWieY9sNNmaI8rgpLHOfY4+iN9m1irUGoOYFwDFzeJi354v4+x/u95EsL7dW8B0GI5aiGdzSDa2VQQSAQ+pSTNgJIY+uJ8Syjsn+Ox+NWJmTGkiLfCbncDbGaWAuz9aI/a5fyqWczusQC6sCLaTuNpPbbY4uyHEKlPlUkgiw3v3HbBeayVMBn59TQEDEKBMxa5Kqqnr2xRlqLhuXT621eAn9/bGm2VgjocUq5jg7VMMjlXqVNTEAkEQPLc+Pnt2wVRy7USFWFkgF43kxp0jaTbt0kCcLKL1NYklSDsLRhv/1JiAOUnreGIIi3j5fTC2YVRCr/ALj8oOvsrUy9Nxtp1E6SpJX9AY6R1IgbhdxCgyVAsgCLnpMnafCD133wZT90hkl0B3QgQ3hzER9WI74EhlEH/ETqDcjx8fPfyws9oIulqxyOY+s1jkuqtSICrdy1zeygbdvHF+ZoqvulAgwWPqYH2H3wKtHdqV/DqP1/Pw649y2aGrVVaTYeg6D6YWdYFeifj7NxzAC7s6KziiEuEHyKB/uNz+f2wuWppfUu03Hj4+Bv+xhnSeddQ/xN9bD7kYVI2gyRIMDBIzaFiGlretymdOqWYkExE7SfI/0x2I5TieksTZQII0mNx9h1MY7DQw5OtLFfIb3+SF9+VgRqUmRbva3fbbwx4KAB1MSoPSbn9/uMGsEFhIjrM+BJB9e/XANeuKR31sbzuf8A9cB7Ig6LVdisw8ESiEi3+Gv/ALH9P3vit+IpTBFNdRG8fzOBFq1KraTYRIAO9+seEnBf91RVMnwtYCf3/XBRGG7pF8znaNS93qVCHqHSgIMHbvEdf3bB9B006lsD1O57+M/ucCVqIB1sdQ6T0G+37GLaPEQbFFtsTvEzt2v2wVzm8EuWuItSoZOeZQZmJO/X6DwW/jg+nlejdQYItzAE9ZsYI9RgejnJYHVaQCALAHvI9Y/LBdekT8Toq+Bknt5+pAwBxO6LHGHCjwVVTh6uNMPrXcGF5elzYdRJ7CxjEWyC0q6lgwpiZuTuNr3677+GG44urSdJBk2AgEm5M+p6T3wmznECWJIHp2HcHfE3omCwu0a3QDmtFwestZHWnaIgkHxGxOxgG3h54nnB/d6c1CGEwIBAFibC/QfUDtGEHsxXGqqQCo5f/leOlsW+0mZBp0yQWGqY/wBpM/fChkl7bKPh9OXuoELOzzdbqjN5VK9dRTJ0EAErtdySbzaDPh6YHXhgpkmo0N8oYXnpI38doMbnEspxQqy6RYEEAWH7nrh3/wBXpEBnBkG0TO8xPSYuevUHDvBc1mQVRpK6eQMALJO5kRbYeJJIPTp44FzOUEhmsdgTcd4I2I/iHqMGUFqAysOszEgHebSbX8x548zGbJdg2lgCRGx87m8iLg374qDaVliawW3dXZunSZdRIUd5EHw8fI/bCnLVaigmQyhoA6wZIvt0xLNZulGhQxJYbkEAiew3vgjIsCrbdI8ZBsB/t9fGMGGyALGuy8VlbmQ6W6/1GPKjq55xpbo3Q+ff8/HpgLOaS4FNoKkgxf08gR364hRz3NpqGB1MfmOnn98DfDxCbixB4o4rULaCRpidwAQPP+e1sDZog8oBETMiP3/XDPJMAyhVB8yLjbcna/p3xVxWmoB0nS3RduomOwifrt1wLs61CcGKzGnbJfVrup1C4Ah06RsSBtB79DvY47FLK1tNiPQ47DTMQANUtJhHZu6E9r11vJYimskmNJgnlt1JsIBHQbajnsrRU3Jk9R4+PfFlbNswspCDoBae5PU+JFumCsjw0teIB/SfX1nywIEtGqrI5sju5sqnoq56n+FTvHc/yH2we1hpaSW+Veg/n+7gXMq9JgTpi+9h+z6/bCutnDLKoM/MdyfpsPz74nMXJcxm9VVmFBqGDKiwjrAiR6/84KRQFMAx1MTvinJKWO0DubX7Ww4Xh50NF7XJgACfOEFvtvjqUl5OjUGtJioCwqxMm/U9O/WTAvi1ci4YaWIUfEzfDck7nc+AHocNNGhURaZd2kljqCm194JUDqdI63xbluFNUYapquNkT4VHiRAA8oB6NgjnaUAixxcXFLaoEDQGad2PUXE32Eg7n0GK1QjmkWMEG3SetrifocavO8BNGlra5mNCAnSDO2038B136g0+H++0jQ55RqFSQggtcxdtz+Hc74XkGWiUaLEVmjHolXC6Lq9WB71TpJbVsIYks0wpEjfrtiHFVd/dADQJkGflVVgzsTv6iMbTI8BQaQ51xcKBpRfJRA8zA288U8a9m/dwFIl11shErebEGbiN462jCpnAkAI3/hcxmZha07fysOaB+Ll3iAVmY7Lba5238cXpSGkgnS+4J2jaD3U2vzDbbB1XLijJIZYEAASpkrdSbjbrO2+GeU4N7+lrUBhsVMiRa+9jPlsLnYtMp2qrLOTUfuky5LlEwrESYiD9LMPEYX5lCH78s6tVrCT8W4H188NKyPQbkOxvTqC4Pfp23EHwjHuYyYaqWAW5Kso2nblsBc/KQDcwGwZoCXkjddgrNVwd4gg+s7wcMKOZB3HI1rAcp7H+RO/1GI57JKAdJi1lMWNiRe46yLjywtJamwO07xe09QfLEuaAdCqG3jVNcwhUhvi7Ou/ke/kfQxgHiMfMpDTG23n2wXQVYs2oG8CYwZn8oDPS958b2+u2x7YoHELmsAFWhuHZiKakLLJ8U76RZWEW2gSZg+Bxbm8sGXUBrQbR8SeXYeFwOvRinT3i8y2IMC+x8v5SRGGlDV8U6O8bH0ixv09Ix2UkpuOZtUQhAQN9UdCVInHuG2SyKMnKw1KTHrB7/n9RjsVOHadQVf8A+hI3TKOvVKxT5b7z8U2t1kflv4YM4dqUEBiQDJZth4L/AF+gwZmOCBQsKmqL3Mm7dTft0Gx2wtzlZlHOCFHyr599vpiridgoZE1uqjxCpyEq3xGBFvE/bz33ExgTKZa/VjvA/P8AqcQ9/wC8YSQeygGABfr/AFJwzyuRlTI9Li8joD57km/TFwNNUJzwCrMlTUQAvvX6KLgfTc+X1w5y1EkAuw1AyFWDAtEdF6y1z4jDH2b9nfeUwx5EPRd2g7knp+xGG/tBw73WWiigBLL3k+cXY+Z/TFqoWdlOZvwxjUrNLlBVrU6QAE3sTbuZ3LG/WfHH0ChladFABpRR6X/mcYvhPCHVkqMedSWABOm66QO1o2F/O+NDnISrLsKmkrMkACCCR2jrF/K+nAv9QGiwFYYd7jTjzNDrrkl3tJx5CRT2SRJIvciSPwiJuL9jijJ53TymAoghgU6gsdpLWIMzcR0xR7SVkrggAEzIaIjw7mevjfCThfEtE0qmxkDe07Ie6EzbpJPkJsxcTqmHYduUZR5reez2aoPUYOdK0QLudKg1CAAuq8FQTPZbWxR7TceoVqyhDKhSp1AhTBOx/wCMA+wns+a/vKjgmjqhQTdtMgjwgMB57Yc+3WUpl0QqANM8oAjmO2MvEPuSy79k7go4mvygEnXy2+aRnh7sVuSrG+nf4ZHwra4A6/5g6QcQynHEpV/dAhqR+YHUQ2kfMCdQm3XzMXXcf4l7tBRpLpLAGZJgHUCqze8xNrW6kkPg4WmGkAuykc2wkRY7A+c40xNVG0kcMLdmHkOKee2IX3a1FhjMAi8g9B42wspqKh2JIF9IvAkEG3MLG0EWNsE1Mmr02lgYYHSdu0i8k3PfYyRgTgeSNPMU2LgJJ3A67jyJ6zF9r3OJQavj7Jd0D2klp2O3FL84HCmeenvI3S9t+215FrHCrMgMB1HQxB3jb+Yt44+kcf4SHRnTlqATI+YdZ7267+OMScsGpqAdp+xPqN9wQfPBSKQTIOASbIwAywSQZA2m1/URMR1MYYZj/EWfjXcjqp7jt+XhEYV5ymVY72gyDHbwGx7R9cGZDW3NOgzci0+n8xgbmm7CLGRVFQ98NNpjvpM/p98QWmhSwYGfMN59QR69PV7w+jTYspJ5gSbx1Gw/p3mcRzeSNEhmYFZhQFFtz59BMH9MTqqGNpsN3S3LAoJEzvy77dMe4KrabDmlr6xe8777yOu3hjsWBSOrDShnc47N8XSB2wLxH3zsFlW7osMZvb+I+EmMM8zwllmQe0XnV0G157R1xHJ5M6tTKwKjmUGSQpnmiyCAAZk2264CHFt2teUscB2enPRK8tlSGXUSoAvq/la/ph5l11qQqlpgDcSQRsAbCN5PUbYM4T7JNWqgs29iqm0hZkkdIvYHcQcaLLZemisGA+CABZO1zOw3gzubGZxLpvDn8kuMO5x30oHTfVMMrnCtJRTQnSFUmLAkD6/vfrTmHBVXd9Tc0/hAmBP2P5RBlfW4zylVkiZvYCwHmdpiwsN4nC8VKlVgoDVG6KB369h54UfO6TQa6ent9062Nkfv6+/2THPca1AKADChYvpEdup9IFrAYWtUeq0XdugA/kLDzxoMj7EtY5htM3FJBqqEC/S4Hjbzw+yGXK8mXo+6AkExzyPxMbU/zwQYZzu/KaCXfi2tGVgtZ3Kex5ADZpxRX8Iu5HkLxgbPezYzYNKjlWoFTy1tauWXxNNtNzeJMCDNwG1VdcvQJatU940/CCT9TufthHn/AG0qOfdZWncmAiadR/TzwJ+KhZ3IBmPPh7osOFxEv5j+63metVovZXgn9zy6USZIkkg/MxBI/lhV7dD/ABaf+j/5HDnguUrUaKrXKmoWJbSSQNUkCTufTCf22P8AiU/9H8zjHeSXEu3T2CAGIGU2NVk80UHM1A1rAcvxgTcqOp++OzXs8bmkdcboY1r3B6EjY+I64G4rXdCrKjsIvoAaL9Rv64My+c2JsejA3GxsRsfD0xoQytEYEg05jh5o+KwpkkLond7+08fJKA7LY9OhGxHntgxeIakVDFiTfcTO3QiSe2+/TDhwta1RddrOsBx6fN5D6HCvOcBYDVTIqp4fEPMYZDSBmjNjrcLNLy12SUUetiiFzZpooRi6lLobkHY+W/f6yMIczl6lPlgkpIIIMwL9bqRPqO8XuSuy+PTxHkf5YPpZtalQF73vAgiFgGF3jw+5wRk3Dy8v2QpYGyD0O2/7rIMgd+UAarQSLbC3cX8t8V08qFcg6w0fELgD63Xfr9dsP85w+muqqLR8wi5mAI2JYwJ8dovivOcJImAFJ3tqU9YncXHiLdMMdqaF8bS5iynezok1FOv/ADg/OmpTgvLFwDeGU7fl2/PfDDh3C9bAAAuFBAlRYdeWBc9fuBirMcNdOSC4F/dtZh4r+o37EYsBpqrvfnNN0pD1oKMpkHdYCqIEyIA2M/EJjrGOxdqWoraSNYFkYXJ2IHQmJuL+Ax2CBthJkyNNFa7N8OSpVZwzw6gkKSsiQACN4M+Hji0BaSEqgVAhIFgGJ2B8Tb0f6i532hAJ90pa0S2w6mBuZtv2GB8zwutUGurUYmDyKtwRBgEkCwJJI20t2nGdmMv9NnjyTQjDB3jQv101XtHiApoiJzaBAYz4jzIv126WGB011W0qDUboqjb6WGGPBPZ1DqavUYqDyoggsImSdgPX642vBcmI5V9xRX8Nixm4Lm58YA88EMBcTJO6uKucS1lRxarNcP8AY64/vD6T0pU7uSdgexPpjY5fgQp04o6KI0zGmWJPRn6eYGLstVoh2dCHb4QAASAIsI9AST0xhM3xnPZo+7pKz9DpsB4sdl+owB2Ojj7sDbPMosOBlxNmV2UDe1qDxehkw0v7yod4jbt5W3O+MznfbSvmW93l0Ziflpjv1J2HngzIf2dgD3merAgXKKdKD/UxufSPPDCt7U5bLJ7vK0lgdQNK+f4nPifrjMmmdIbkdfhwWlh4omd3CsznmdglvD/7PatTnzlXQu5RDeP4nNh6T54aHjeSySlMtTVj1K7H/U5kt98ZnOcZzGacJJcnZF2t1Cjt3w04T7DVXaa5FNeiggufOLKPUnwGIYySXRo0TMzI2d7GyWf7R1f6eae5DiTV8uKrQGLbCYEOB+WFPtll2102gxouY8TiHDPbXLrWpZXK0jpNTSWYwZJvA3me5HlinjXtI7ZlAab0wVAXmBm5ksIi94g2jc4OMJY31SDZXRTZ2spupA8Dss3muIe7ZbSCPyOOWnTq3ptobrHXzXY+f3x5SzuWz1jNGqqkki6RaSe328zgbO8Eq0bkak6Ol1+23rinZlm2hWu3ExSHK7Q+Kvd2p/GIH4lkr6jdfy8cGUs6bGfJlI28DcHC3LcVYfFzD7/Xri9aKPJptoY7gbHzXY+Yv445r8pv4TzG3qOvJElhzNyvGYeO/ofv7plmsvRrAFp1Rd1WDPionUPH7DCTPcDdBqWKifiW/wBRuMH5OjUZwhWGMwwPKYBN5uhMdbT1wWM24gEkEbeU7GbMJkx4nDYxLHGpd/7h9R15LJk/D3C3QH/E7+h6Hisv/eDBDXkb9QdwfGCAfTDTL1Q5LLpMqJB3nsdrCT5z5DEuKZEVSrqqg31RIDE7EgXHj54W5jLKE1UzDC8hjA0sUIggE8yv9B0vhxjXZbbRAWZJq8NksO0+w65JrkcxTouXKHYTaCAxi9hq779+2Hz0qVdejj7j+Yxj6mYZqbCxLLp1dRIi42MSemC8jUGsaX0QIDTvCgDVMbkX8fTF4cQ0toc9lEmDkY45h42NkFxfJe6zAVjqBFiQs6SCLyLkfsY7HvGFqViKh3VdMgWLEEgz0O/bwx2DGeMbqjcPO68qbV8pQy505h2q1QJ/u9ASR1522X8/DDzgvDK+ZRK1ZFy9PV7wS1yACqgyNRGkmdgwAXZjFWa45kMi7VKSBqrAA1HJJMQOVfGB8IwOg4ln3n3T06e+qtygj/TOofQ+mM04o5fyW0OZ2/frRM/6TW8Q6vDj7cPVPc5x/KZYHQBVb8TxE/l+Zwjbi+d4g0UEZl2LHlpjzJ38t/DDfLexmTysVM3U98/Zvh/2oLn1t4DE+I+3EDTQQIosCQJA8FFl++M2WXObecx+XstPDRgaYSP/ACPX6Jz7P8NGRy8V6iF2JLsJAPZQNzA7DvbCnP8At5TRdGWQQNmIgeij+f0w/wAnk9WXDRNWpSu7SSS6dzcCTsLeGMXVyWQyraqz/wB4qD/t0/hB/iP9fTHMjc/U6DmgQGBz3ult7r2HHrxKBGbzGdq6QWqt/wCqjx+VB9JwxHAaOWOrO1l8KNOS58z08ojxwq4n7d1WXRRC5an+GmIPqRF/IDGUzXEokk+ZJ/XDDI2N+EWfH7J58s7xRPZt5N39+HotlmfbUUgUydFMup3eA1RvMmfvq88Osv7UVKuTpkVAhjQxWWqsyQGgRu3K03+P1x8pT3tQjSCA3wlgeb/SoBd/9qnzxqfYHJVswM1Qo1Cp0qxLgKSw1AKq3KqQSCxP4LDD7IZasrKllwrKDRx339ymGd4SiZ2jmVDU11o4ggkC9oAIEaStybr4gYSvxjXV1Bqh/wANpLBSbI5sAB4Ye8K9lM2DFUe7QOG11RMMCD/hoDJmLlioi8bYu477B0qRinVAOkDnDHWGTmsgOkXN+kjfDAhcdUn27W227voLKcPoDL5YwCHqkLqmeVQC3QQJYLf+LtgylxqpQVAhAJlyNwVNgCPQm34hiL+z1dqyioppqTpBiUA3ARlkEG+8Hre+M+c2azM9M9bo8AKBAhanwMBIHNpO2+BywveDomIZomUHlaxM5lswecf3eofmW6E+I6fbzxDNcHqU+aNS9HUysd7bev1xmEzBDaWBVhurAg/Q9PHDPh3GKlEzTYgdRup8xjMfERoVsQyOYLidY5HUenJM6OdYb8w++Df74Ku7aj2O/wCuBqfEMtX/AMxTQc/MnwE+I+X93wYOBBFkQ6m+oX9bbYVc3KnG4iN+jhldy+xSv3hpnmBUdGF19T8vr9ceV6a1FdUfQSxLFYYF/hbUNie5sfHFrZso5U8y/e4++Bq3CEeTQc0XJk6die5U/mI9cHbIAbHdPMbeo68kOWE13hmHzHkfv7oapRemgLqDFtSSRHfuPI48Rwbg+o3/AK4mM5WoA++Xb50EqR3P4T4EDHooUqvMje7buvwnzH/GJOmp9xsubTm1v4HQqVPNMqkdDGwHQ9vl9LWFrY7AtbXT/wAxbfjW6+vb1x2DCWStEucNCSSR18l9Fyns3kMgQ9UitXBkFgGYN3C/L5sZ8cU8U9uajWpD3Y77t9dh6fXAGT9mqpl80RlqI3Z2GonsB/M+gOOr+1WUy1spR964/wC7VmJ7gbn/ANcLGKR5/MNITBhWG2jtHf8AX7fqvKPAs1X54CKbmpVbSI7mZY/T1GPc1nuH5TSwDZup8pJIpalNyOjwY/F6YUUPad6+ZpnNN72mWgo1qY1SoJUWgEg37Xw79oETO0TK/wCSxg6SqimQRCgEFobci3ODeIw5DFGPh35lBxU0zv8AdPd/tboPufkkHGfbfMZizPpT8Ccqx49W9TjN1+IwQBcnYC5PkBc4Hr8MqqWZUqvSUwSokAkatOqCJF5jt0x9Q9jfYXLNlaOYdS3vE1MNRWndiIdp1vEbFwp7YZGG/qebQDjWxjJE2l83pZKvUkwwCxqCrrYSQBIHLTuQOdl8sfQfZj+zBPeMarhvdlfgIctqQP8AGQFQcw+BQf4r4fe0HEaS5VqNEAi0CkgWmoDjbYFrdO2+MNwv2mrZdkpVXLZYsNRXldQYEkAf4kC5HMT3wzHkbsKWZPJNKD3l9Oy9DJ5IMKSqrEX089Rj/G5JP1bGJ9neOrlszUqVH0o1MqoKSwflgBgDK2JgHxjG4ORCUDUpKurSCjVOa7wAdIIgc0xI8sfIs9VcEjlqASCack2tLIw1jYdxhoApBkZPFa7gvtSc8Xo0hcMTqcFQg5iNUAs0wCLXKMCb4VVMs7VXZa1OodJZFAqggIjuBLKZgAETF1HU4zHsdxQjM1XRjTimY0kgyHT6Wn64YZH2+zFctTapWAZHJJrEiyMYgrBBwzEAWkkda+B+iq8EO0TLhPtxRapUZzpEEgaDuD8AiZMwRc3We+FvszSdZliCVIlFgLLUzCrI5eW4AHxbHGW4XmTBCpcdVnba5Pw/XGu9lxUZ5104FnUBnsVd5JWB8kQs4XsuRXR6aojN8KDLzorID8VMSinxTlNM/wCn3R88IuJ8GehphgNWqFZpHISDzgDRtMOAInmMHGi43xj3CKyjXVafdlHhSATJ1WYATBUhTcWi+FnBXqNUZ3Y6m1HkAGnUtQFh8OppabC8G+AShuzhaLhTLGbDtEiGZKnS4Kk3APUdwdmHiJGGPD+NVKJmm5XuNwfMG2GOb4fysHRai7saYHbd6ZET/EVVv48ZLiVMpVqU018jQbFliJkEyVt0JbrfCJw7X/CttuMoVKLviFtqfGsvXI98vunNtaXUna4/588TzPBXUalh1/El9vuDhDwPhy04rOC2lSw7arabRNyyiQes23wTleKVKSl1MM7bjYkczErsZ1AYWlwoaLBTGHxbw6o9uR60R1LPEWPMPv8A1xGhw2gX1oIJBBUWF+sdCPDE6fGqFa1ZPdOf+4gtPdl/59MdX4VUA1IBVTo9MyPUbj7+eEsrm+C1GzxPIDhlPjt6FX5ke7QleYAbRBjr5+WOxTlnqRzAEdusfkcdiGEDfX1RHtdaTcR4vUrNrquznux28ugHlhf/AHgkSPh/Gx0p6E/EfBZPhhn7NcFTNU8yw1GpRpg0wwUsztIEIeRUEXLaomdQjFf/AEKlT585mNbfgpsG9DVaVHlTD+mN1mEA1evLyfiNd2IUo0uBvUyb5oH3qioKSrDKHdokKBzvAINys3tbG19ofY7MLVSrSqxKrz1m92J0gkqgGpgfwAEgzPYZfJe1KqDToq+XoXlqQuWIAu1RwzyLEBh05cNfYn2kX+8ihVH94eqwSizDRFzGuJJUCLRaIvuHGiJuhCznSTPs2iuJ5H3WQ9wKlWoWfU1ULpVTExTUsLbk/B8W2A/ZbjdVs1Ty+cZq1NuSmwLagxMDUtQwQbywBjucaj+0OkyImqtpVAG0pRXTqcsgJUnVEDfV6dMfO/7/AFqZWpQ0VHRgwZTJBBmSjgNPofPBJJM2jh1t9EFjDVhfU/bigaWVhCtMMeYhNRKrzRLEE8xG0ffHynN5p4aFWpawT1sVaGG/SRhjmval6rCqSWGx1XdCRdW1eoiysJsOgWcyAqQ1EiWuEm9iQdE3YSNviHWdyE95BbI9hTqp/aFWzGXXroAWrTDMujTABASDBgQ7FiD2tIWdya5oe8owKvVbDUxkysQFqWMoLG5Xqq50GuKnIrO6gzykkCOaeoWO9sNeG1nqK9I0kBMt8IWyiYMQeliIuT3x2atTsnYnZm2wahC8IqulaprjVo0nWt/8xCZ6/CDi9KWXTW1JecAxrJIi5MCbH67eZN1fJ5uo2h1ZAttVQMdugMM7AbxMCx7YlmPZmqmzLI3uYMqjWgEAc25tcYq6TkdFR2ZzrAAWf4Zw+rWA6ILajZB9Nz4AEntjS0M2tHTSoLraQTcqSwnnYowKkCYAaEEkkseUFKlRG11KbAopK6tXyi+meVfQYTZnjFRg0IqK5vpSAZMxfpbbwxcOBHdKIX1q9unJPONe0jV6qhdVRaYgPy/EbtzgLqWQIZ7mJk2xf7P1XNRQHUQRIALSCVUgmQNj0nzxnstlne/yjq1lH8vQYeLUWkPdIAzn4pAM9bg/KN9Pq22kTeuZJOkJ0Gyf+0XEhRpalUNU1FU3TS3KYbYoQLwpM7T2R8Hes9V3qOxZx8ojTYgsJIJaJ+nxWxVxHjdSoEWSypeS3Lqt8LPfTA/ER2A6k8AR3YBKqBlgwEZxBdKZBJKzGvYfUYKx+V1tGqu1jjH3lRnslXRQvxotyaYJJuZZ0POCJNxK73vOOr5IscwUaFygUOfiBDSZKgalIOrUQW22thz7RcSNFNJVGqNJpuNQUaSAZWA9Nl7XFxc4z+Z9oWRYqVDXFVStSVcCCQ2kVAdYE/LLL/DikjIncNUwyWZlEHRDGpABaApsHBDIT2DC0+Bg+GC8nn6lI6qbFT4bHzGxwFk8imsPQrFASAyOyjUs3Van+VUtPK4Q/wAJwR7Q+6oZqpSXUiAgqwU6SGUNzU2giJIlCBb4ThCTB8WrTi/Eb7so68lpMr7TU6lq66G/Gm3qP0nHmMuDy6rFPxqZT1MAofBwuOxnPw1HULSZI0i2P08/uiavtJWaF0olFTPuo0r/AOFOIP8AE1/4sKs7m6ZqFwtz0LF48tZP0OrwjFCZZ38vKPWB+cYJo5FRvLkdBf69B5yfLGu6QlYbYWt8UKarubT/AE8+g8NsMeDU6lCqlRW0VFIKnradpjeRtiFXOpT3IXwW5/8ALYf7RgA8YLMBSAUkxqO8nrJv9IxLWuOq58gApbTNcaqe8NRwGRhBkFrG5R5M1VMdTPKCCpEYXZ7gquQaLAEiRTZgG/2FgPeD6N3GNlmfZuu+oUUVqJ2qIytqWZBapqJ7GJA8BiGc9mUbKr//ACV98pIYArWBAgAcp0yBAlmixvgpB4oObKAW1fXBYRchnFDOAyhSFJZgGv0hiGja+2HnDuE18zli7aP8MchqBQrAA7M3KTYgFe3XDP8A6QKVBhczGpmJYwrA6QBCIJF1Ab/UJxnqeqk6tRb4fkbYj8PNP2a2IIoUuLs91VppwnhdW7VCWMEKNlFiN2Gto30wu2KODcTOWq85ZqJ1MyLBl9BCyLEjUVMc0DaCcbHjhHuVcf4PvEpkQ6rdzSMKCNT8rMNQgDTt1x8mfidyCxBFtNSxBHTUo/NR54I6B5bp1aVjc3MSd1ueEcYXNmsqKwZSWdmUFmQK7bBpYlkDX6+EDA7UTTFSoHD6QX0mmyyF3Go1G3EDynucZz2Zzb0/f1NTBgqwwZh+MAAowgX2BwXmOO1atGsrs5HuyY97WMmR0aoQd+owuXFpy+XAJlseZpef1+isPHlqU3CqQWsCyrHyw1zDH4xeTBEzjzh/CmOXIDH4t/iBgCzDc7yIDb7Yy6Z7SIZx9yfKBb6kY1Hs7nj7pmlyDcDShMTBeLHTuDzfphiOB7joEvI5uXUodMhWDaiA2kEhgA4JVS2kG5U2iLG+2F1fNZurreDpgatOn4bgTFyLdfXD3jObd6hVCKS7Fpu0mdzB03HTfBHBODoyOmon4TIJDBpbm1Qb3PyjzG+KBtEhGaaALq9ll6XD3JBdtE7azc+S/E3oMPqOYWmPc0VDmefVEHSd6l40jcIDpFiSxjSWns69NiwdY0sQTpQyFJEmdLSQBZibziGU4bmwxD0KlTUZJKsP9yusAfXT4Y6iBoiB5cTdVytLvaKu1dkGsn3awAz6omJhmltNrazIA6bYSM7oYYH9R/8AIecjHuczqLWqIb6HZQ4O4ViAZURsOx88EUc1IgEOD0MT/NWP3wJ7XA2USN7aoKvJ1UXUVRCzCOYNb/aGAP7tizL8QqqBTZBWpzAXTrUE2stmpE90KeuIVMsjG0o3Y/1v+eKalOom4kd/0I28sc2Qhc6FrtlpkzNNadGgQcv7qsKsOzfA/wAdNaiwUVv/APQAWgud8djOZfPaQ2nSpbdtCau1iR/+J8cdgwkbxS5heFF+JA8qA1D4CF9QPzJxRX9+43UD8Kkb+nLP6YIyGWQqF1Hl3W4uSTMfaZwcppC0DbuPGD279J8cUADToFcuDhqUlXhgF6rwewkt+v29cEoFpxCin4vOo+g5h9YxLOBUlaU6ibwLgedz98UUcoTeB4kmftt9cFMvIIeQNGZxTH/qYCg6goOwA+KDE6RM3B3Prvg/gntPWNamKWhQlmLqIKEhIKqP4gAAe3nheKlLkSrT94dgwco0SWjqpAnDHLZrLUVJCohNiCC7FZDTLSDcD5QLfQhdG1l8UIAudtot/wC3nuHXTTK1GL3NyshKiiWsl3NP4djucfMM0LMpLp0PzenNzD6nGqzvC2dVrKxHKIZ7BlIFub4rEiAD498BZ3huukrtpM2lXWRHQ6yNURsTI7kRgBPNAbmumpJQz9YotMVQCvw3EVF/A4aJIFhqlSLWtJea4O1ekajo9JxyyVY6vP5mAtzXYSJ1fFgehwRKjOCWbTTdhotGlGYFpBtIGx9cPPZTgnvUzCFyoRl3klQSwkCwJaABfpeAJwUTPoAK7aJo7rO8Gyr0GbUYWQTpIIeAwjyvceHTF/Ea2uky0wEJ3CwA42g/v6741eV9lcujI9Z6lZWYQdSiACOg1Bx4SJmwG+A63A6NT/LZkYKvNeLKoPJpmJjrN5xRxcXZkWuF9deCyXDPZ+zM8sFGoqoJBjxHxeSnzIwdT4nUUh2Gin8tMgAsRsZIGiPxCIFlwbxnIVMvQLe8uzQHBuRpJYX2b4bdRsSDdC/CjCuaklzswM7Az1ny/YIJnVqENwCuOcLElnYljJ+YyTNi389XmcPvZ8gSxLLqUiTUIEakCkkjQs84GoQYOFfDuGrJm8AmSVC2BOxMnzMDz2wxyha1Rm0INiGt/uYWJgC3WwAAAGBWd1V2fYr3j3tE9Ot7qpKqAIIVSGBAu6g3IuNyLfDgIcQRKRI0skwAPhBMgAiJHqvocVcQp0WUMwtMBkJU3JYmIKi52gb2jYBZjLU1RlphiWiS5GwMxAH3nB80bo74oga4OAVFb3VQy6lGYk6kgqT6WPpGOy/B5DEF5H4RNr3K9RYdcRylYry6QR37dYN4jffDfhmZJ1XHTqI32g8vX97YE6SxvSMG5TtaTvmHpjm0ugtIvHoYK+kDFuX4sOjafBrjykXHkRGCuL5kE6CnMQCWNrjbcSe9zGAs9kCROkEeFiPUfzwJzQd1PaEbbeKvr+7Pxch6ERB8un0jHYjw+upOkqQwAv3tHQT0x2B5SEQzgK3J5fmimhLHq1z9PhA67W74ZZjK7KanMFuZIFixkmDAhtiNgDaYxNc+KWqacKBdVI5ulz8U+ZgG8YQZjPVagIChF3ImWPnqMm+w74jKTratnbsAvVIMtspJI2Aif3tidOrqsilo/DsPMnb1GBlybNdjHmb/AL+mNPQ4epEmWXcA2UCZHKu3nI22wRuuyDM4MHNKKGUqtVSnZdRAlOYgNF59e8Ya5b2fj5FTuahFR/8AxHIh/wBUeeLl4YWrSwK0hEtZQQALKbdvHb6s8zn6QMrqIGwFhYRGptxvbSd99sXDAN0MYoNGqOXiOWqvpc1UqAAEBUdeUBZB1Lp22I9Thjl61E0PcLSUrXaAarKGnYEBCIm0DUenfGUoMxZhSQKzXOhSzE+LGW+lsE5fhL6iahTVpOkOdR1SNwJMgSYPbbHGikQWB1tCcZrgK5VG1CwAOkAsJayjSgiZ8P65Slx00w4pkAMIYQPGLHYjUenXG59qfaWjVpikoYEgAF2iBIJCqBpF13ZhcXi5HzHilKolm5x0LCZjtN1I6ixGA9prX1Wo2HS/oth7IZylmMtVGYdS4YKnvDVVShD6p9yepaL9zgX2lqUsvQU0Wpq+vTFN6jjQQ0khzPxEbYScAJai6U/8w1NWkEyVVYkT/q74jx2sy0VRzLh9WktJAKwCd+x+uDh52SZj/M6pTr8X106aVCAEJg/DeAO9rQIHbDnJ5enUpKAQZnlbmvud+YdLqROMjkfeOeW3duw2uTJ9PTGpyWcCqV1EhbkBh+FV5laFJkbhpExBIwLPqm3RaaqqvkaSIywVEjUVKuoie5BFyLXNpkxj3K5ZACVq69SssBSFOpSvNMEgTMAE2wCcrVUlkkggE6W1QSoLTBJImd8RpcQFgyxH4YH2gr9IOCCgs8uBdZQ3FOHmkFZIQkkMFeRHLBAPMASSIM7dMD1qNQdFfxp7jzUj8h64dcTr066p7sDWoiCQCQfFus9j1OPa2RRjHzAAn5SJ22G891JxQtO4Wi2Vr91l2q3BEGDcbH6G0/XDClWRbR/htaZ8R5AEW6fUHFXGOHQxLagbC99UACxG5t2wCXeieR2HWDsSOv7GIq91a61Cb5nLug/HT8pWfX4T4WOAmzMAGGQbAkErNj59u++C6FSo51hwCQJKi+2x2+l8HUcmxp7kCTtBB2mRbt2Pl1xUd3Zd2gf8WhWfytTS2p4INidxB8iI6WMbY7F3Eshpg8qGYOn0+WZHW0DHYI02ECQNBRnGqjvVamW0qhAgSJsDeeomIi2KaGSEEKpY/s3PTp2xUlEkliVEkmWPWTsq3w5ocLBRW1kgmJYaVG9wBNrEeeOyqjpsooK3I0EQDYt4cx+swPqfLB9CuzuqooUkgTGoiTE3tbwHrgzg/s+Kh5KdSuR1jTTHqTceRGNrwv2Fqxz1BRX8FEQfVuv388Ea0nZKuc9+6yC8LEyULE7PXYibbqi8zf8AtjqHDS+ZZEpBizHQGlVADMZIAA2jqY2K2xpOKZdKNYqpkKZbaSAIOqYBvN5HjHU7+z3Kg1a5cf4iEegYv4mCYBv3GL5OFqrWjUddaqeR9gHYD31UKv4KSgD1MQf/ABw/yHshlqXw0gT+J+Y/+2HqriYp4vTQrL5LW4ejZ9KHu92JDMBp+EsAq6YIsAZJmMKfaHgddaZigX1GzhE92ABGl/hG2xgEXx9hzPAVZtaM1JpmViJPUq0qT4xOM/mvYpncGtmDWUH/ALmo9DECYHSY+22M6QZHWSPXr6FaDZWFoFVS+SZbhDU6TRUSmzAkpS1OS2k6Rr+FVmJGo9cA57IGpbWj6TyrUYow/hk2byDY+8ZP2XoIwaJMEELyrBI6C8xA363m2PnfEsrTL1NSD4iPoYAv1gbi9sBM7Wnf5dfojNcXWAOuvFYygWpaUakVk76AFvblkmdzcyThnwJkq5kpoC85kCNJhtO0CN/ERO2GGX4GFPJWNNS2wuIuQCpkE+JHTGh4VwenTuDrO82F+8KAJ8xhuEiV3dI68P4QpCGNIIOq8zPs1Re+nQ34ksZ79sZb2m4C9JZOmqptqIIYT1JW59beGN/hb7RAf3arqFghP0E4edEEjuvn9LKE015UIEghhF9TXDDY7WLDbbFGZV6QUgOFvytcCIgqYAgzuI23ODeG1yqC4MHUYj4G1ATplhtsR1HXGrT2bR6asrMjFblYgk7yuxv+W+A5L2VS3VfP8znxUWGseh3E+RM/ngKsilYse8X+3T1AxqOO+zZpKWZFZZ+JIUibXU8v73wh/wClKUBCtq6lGkiy3gzImbiOt8DLeau17m7oLhiAOwBF15RzkEgjoknbVtjT8PKik0oSQZaCytGlRqAaZGqx1C2obSMY/MakZWB1G8HSQwiJnfofEYP4VxUJUDAmkd2EWkAzEm0iRDDYkGRiWmk0CHAlE57KBqjOlYGT8DjQR4Ag6T9RjsTzWdy9ZWhWWrvoSWRiO1tVOex1ATvjsHbEXbIZLFDJ5dQrNAkNAm+7N0Nsa6nl1MAiZAvJmCWtO8WFpx2OwAKjQDa+rcOpAKAAAMNKa47HYc4IBXxb2kzDNmKwZmILtK6jp5HYLyzFvLe+98bz+z+kBXzkADnXbzqY7HYzIyTKb5n6rXxDQIG0OH/lbkDGV9ruM1qTotN9IJvAHh1InHY7DgWWzdaNWkGbwzRPgYHnitEAZh2Bj7Y7HYx5/h9SmGqqmsOm+5G52GqPyGPlHEhNaqb2J692g/bHY7CTk3DxXtOmPeURFiVBHcSN8NM8oGYSAFmCQAAJ0k7CwuBb9cdjsPYQAsH/ADb9VWb4vQpB/Z1x2vmKbe+fXpiCQoPTsBPrh97Tf/1a3/02/wDtOOx2PQf0+iQPxr5rxKzLEjkix6F3keIPbH1PhY/wKf8ApH7vvjzHYTw3xOTeKHcYq+K0waTgieU/kcfO6d6d785H2Jx2OwyQNUqxJuLOffBZJEHe/wArdTfoMLzUPvDt8R6DuR1x2Owo3cJn+g9c07ytIaB5enzdNugx2Ox2CPOpQeAX/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14" name="AutoShape 10" descr="http://t2.baidu.com/it/u=1404957320,694743365&amp;fm=23&amp;gp=0.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17" name="Rectangle 2">
            <a:extLst>
              <a:ext uri="{FF2B5EF4-FFF2-40B4-BE49-F238E27FC236}">
                <a16:creationId xmlns:a16="http://schemas.microsoft.com/office/drawing/2014/main" xmlns="" id="{F81DC78A-5E10-46C0-B31A-EE0795C12A32}"/>
              </a:ext>
            </a:extLst>
          </p:cNvPr>
          <p:cNvSpPr/>
          <p:nvPr/>
        </p:nvSpPr>
        <p:spPr>
          <a:xfrm>
            <a:off x="540000" y="360000"/>
            <a:ext cx="11062720" cy="646331"/>
          </a:xfrm>
          <a:prstGeom prst="rect">
            <a:avLst/>
          </a:prstGeom>
        </p:spPr>
        <p:txBody>
          <a:bodyPr wrap="square">
            <a:spAutoFit/>
          </a:bodyPr>
          <a:lstStyle/>
          <a:p>
            <a:r>
              <a:rPr lang="en-CA" sz="3600" dirty="0">
                <a:solidFill>
                  <a:srgbClr val="002060"/>
                </a:solidFill>
                <a:latin typeface="Arial" panose="020B0604020202020204" pitchFamily="34" charset="0"/>
                <a:cs typeface="Arial" panose="020B0604020202020204" pitchFamily="34" charset="0"/>
              </a:rPr>
              <a:t>2) </a:t>
            </a:r>
            <a:r>
              <a:rPr lang="en-US" sz="3600" dirty="0">
                <a:solidFill>
                  <a:srgbClr val="002060"/>
                </a:solidFill>
                <a:latin typeface="Arial" panose="020B0604020202020204" pitchFamily="34" charset="0"/>
                <a:cs typeface="Arial" panose="020B0604020202020204" pitchFamily="34" charset="0"/>
              </a:rPr>
              <a:t>Fire protection systems</a:t>
            </a:r>
            <a:endParaRPr lang="en-CA" sz="3600" dirty="0">
              <a:solidFill>
                <a:srgbClr val="002060"/>
              </a:solidFill>
              <a:latin typeface="Arial" panose="020B0604020202020204" pitchFamily="34" charset="0"/>
              <a:cs typeface="Arial" panose="020B0604020202020204" pitchFamily="34" charset="0"/>
            </a:endParaRPr>
          </a:p>
        </p:txBody>
      </p:sp>
      <p:sp>
        <p:nvSpPr>
          <p:cNvPr id="18" name="内容占位符 2">
            <a:extLst>
              <a:ext uri="{FF2B5EF4-FFF2-40B4-BE49-F238E27FC236}">
                <a16:creationId xmlns:a16="http://schemas.microsoft.com/office/drawing/2014/main" xmlns="" id="{AEAD2603-EA61-48E5-B4DF-22993CEBF113}"/>
              </a:ext>
            </a:extLst>
          </p:cNvPr>
          <p:cNvSpPr txBox="1">
            <a:spLocks/>
          </p:cNvSpPr>
          <p:nvPr/>
        </p:nvSpPr>
        <p:spPr>
          <a:xfrm>
            <a:off x="540000" y="1151999"/>
            <a:ext cx="11160000" cy="45736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Wingdings" panose="05000000000000000000" pitchFamily="2" charset="2"/>
              <a:buChar char="§"/>
            </a:pPr>
            <a:r>
              <a:rPr lang="en-US" sz="3200" u="sng" dirty="0">
                <a:latin typeface="Times New Roman" panose="02020603050405020304" pitchFamily="18" charset="0"/>
                <a:cs typeface="Times New Roman" panose="02020603050405020304" pitchFamily="18" charset="0"/>
              </a:rPr>
              <a:t>Passive systems</a:t>
            </a:r>
            <a:endParaRPr lang="en-US" u="sng" dirty="0">
              <a:latin typeface="Times New Roman" panose="02020603050405020304" pitchFamily="18" charset="0"/>
              <a:cs typeface="Times New Roman" panose="02020603050405020304" pitchFamily="18" charset="0"/>
            </a:endParaRPr>
          </a:p>
          <a:p>
            <a:pPr lvl="1"/>
            <a:r>
              <a:rPr lang="en-US" sz="2800" dirty="0">
                <a:latin typeface="Times New Roman" panose="02020603050405020304" pitchFamily="18" charset="0"/>
                <a:cs typeface="Times New Roman" panose="02020603050405020304" pitchFamily="18" charset="0"/>
              </a:rPr>
              <a:t>Escape routes or  “exits”	→ ensure a means of escaping a life-								threatening situation</a:t>
            </a:r>
          </a:p>
          <a:p>
            <a:pPr lvl="1"/>
            <a:r>
              <a:rPr lang="en-US" sz="2800" dirty="0">
                <a:latin typeface="Times New Roman" panose="02020603050405020304" pitchFamily="18" charset="0"/>
                <a:cs typeface="Times New Roman" panose="02020603050405020304" pitchFamily="18" charset="0"/>
              </a:rPr>
              <a:t>Fire compartments		→ ensure a safer environment during a fire 							for the building occupants</a:t>
            </a:r>
          </a:p>
          <a:p>
            <a:pPr marL="457200" indent="-457200">
              <a:buFont typeface="Wingdings" panose="05000000000000000000" pitchFamily="2" charset="2"/>
              <a:buChar char="§"/>
            </a:pPr>
            <a:endParaRPr lang="en-US" sz="32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pPr>
            <a:r>
              <a:rPr lang="en-US" sz="3200" u="sng" dirty="0">
                <a:latin typeface="Times New Roman" panose="02020603050405020304" pitchFamily="18" charset="0"/>
                <a:cs typeface="Times New Roman" panose="02020603050405020304" pitchFamily="18" charset="0"/>
              </a:rPr>
              <a:t>Active systems</a:t>
            </a:r>
          </a:p>
          <a:p>
            <a:pPr lvl="1"/>
            <a:r>
              <a:rPr lang="en-US" sz="2800" dirty="0">
                <a:latin typeface="Times New Roman" panose="02020603050405020304" pitchFamily="18" charset="0"/>
                <a:cs typeface="Times New Roman" panose="02020603050405020304" pitchFamily="18" charset="0"/>
              </a:rPr>
              <a:t>Fire alarm systems		→ provide detection, early warning</a:t>
            </a:r>
          </a:p>
          <a:p>
            <a:pPr lvl="1"/>
            <a:r>
              <a:rPr lang="en-US" sz="2800" dirty="0">
                <a:latin typeface="Times New Roman" panose="02020603050405020304" pitchFamily="18" charset="0"/>
                <a:cs typeface="Times New Roman" panose="02020603050405020304" pitchFamily="18" charset="0"/>
              </a:rPr>
              <a:t>Automatic fire sprinklers	→ control/suppression of fire</a:t>
            </a:r>
          </a:p>
          <a:p>
            <a:pPr marL="0" indent="0">
              <a:buNone/>
            </a:pPr>
            <a:endParaRPr lang="en-US" sz="3200"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18000"/>
            <a:ext cx="1397529" cy="540000"/>
          </a:xfrm>
          <a:prstGeom prst="rect">
            <a:avLst/>
          </a:prstGeom>
        </p:spPr>
      </p:pic>
    </p:spTree>
    <p:extLst>
      <p:ext uri="{BB962C8B-B14F-4D97-AF65-F5344CB8AC3E}">
        <p14:creationId xmlns:p14="http://schemas.microsoft.com/office/powerpoint/2010/main" val="24726131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18000"/>
            <a:ext cx="1397529" cy="540000"/>
          </a:xfrm>
          <a:prstGeom prst="rect">
            <a:avLst/>
          </a:prstGeom>
        </p:spPr>
      </p:pic>
      <p:sp>
        <p:nvSpPr>
          <p:cNvPr id="3" name="Rectangle 2">
            <a:extLst>
              <a:ext uri="{FF2B5EF4-FFF2-40B4-BE49-F238E27FC236}">
                <a16:creationId xmlns:a16="http://schemas.microsoft.com/office/drawing/2014/main" xmlns="" id="{7F56CC76-2459-4238-A72A-C7EB15120BB7}"/>
              </a:ext>
            </a:extLst>
          </p:cNvPr>
          <p:cNvSpPr/>
          <p:nvPr/>
        </p:nvSpPr>
        <p:spPr>
          <a:xfrm>
            <a:off x="3866576" y="2613888"/>
            <a:ext cx="4781151" cy="646331"/>
          </a:xfrm>
          <a:prstGeom prst="rect">
            <a:avLst/>
          </a:prstGeom>
        </p:spPr>
        <p:txBody>
          <a:bodyPr wrap="square">
            <a:spAutoFit/>
          </a:bodyPr>
          <a:lstStyle/>
          <a:p>
            <a:pPr lvl="0"/>
            <a:r>
              <a:rPr lang="en-CA" sz="3600" dirty="0">
                <a:solidFill>
                  <a:srgbClr val="002060"/>
                </a:solidFill>
                <a:latin typeface="Arial" panose="020B0604020202020204" pitchFamily="34" charset="0"/>
                <a:cs typeface="Arial" panose="020B0604020202020204" pitchFamily="34" charset="0"/>
              </a:rPr>
              <a:t>Additional Examples</a:t>
            </a:r>
            <a:endParaRPr lang="en-US" sz="36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72343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0000" y="360000"/>
            <a:ext cx="11062720" cy="1077218"/>
          </a:xfrm>
          <a:prstGeom prst="rect">
            <a:avLst/>
          </a:prstGeom>
        </p:spPr>
        <p:txBody>
          <a:bodyPr wrap="square">
            <a:spAutoFit/>
          </a:bodyPr>
          <a:lstStyle/>
          <a:p>
            <a:pPr lvl="0"/>
            <a:r>
              <a:rPr lang="en-CA" sz="3200" dirty="0">
                <a:solidFill>
                  <a:srgbClr val="002060"/>
                </a:solidFill>
                <a:latin typeface="Arial" panose="020B0604020202020204" pitchFamily="34" charset="0"/>
                <a:cs typeface="Arial" panose="020B0604020202020204" pitchFamily="34" charset="0"/>
              </a:rPr>
              <a:t>Example 7: Using NBC Division B, Appendix </a:t>
            </a:r>
            <a:r>
              <a:rPr lang="en-CA" sz="3200" u="sng" dirty="0">
                <a:solidFill>
                  <a:srgbClr val="002060"/>
                </a:solidFill>
                <a:latin typeface="Arial" panose="020B0604020202020204" pitchFamily="34" charset="0"/>
                <a:cs typeface="Arial" panose="020B0604020202020204" pitchFamily="34" charset="0"/>
              </a:rPr>
              <a:t>D-2.3.</a:t>
            </a:r>
            <a:r>
              <a:rPr lang="en-CA" sz="3200" dirty="0">
                <a:solidFill>
                  <a:srgbClr val="002060"/>
                </a:solidFill>
                <a:latin typeface="Arial" panose="020B0604020202020204" pitchFamily="34" charset="0"/>
                <a:cs typeface="Arial" panose="020B0604020202020204" pitchFamily="34" charset="0"/>
              </a:rPr>
              <a:t> – Lightweight wood truss floor assemblies</a:t>
            </a:r>
            <a:endParaRPr lang="en-US" sz="3200" dirty="0">
              <a:solidFill>
                <a:srgbClr val="002060"/>
              </a:solidFill>
              <a:latin typeface="Arial" panose="020B0604020202020204" pitchFamily="34" charset="0"/>
              <a:cs typeface="Arial" panose="020B0604020202020204" pitchFamily="34" charset="0"/>
            </a:endParaRPr>
          </a:p>
        </p:txBody>
      </p:sp>
      <p:sp>
        <p:nvSpPr>
          <p:cNvPr id="7" name="Slide Number Placeholder 3"/>
          <p:cNvSpPr>
            <a:spLocks noGrp="1"/>
          </p:cNvSpPr>
          <p:nvPr>
            <p:ph type="sldNum" sz="quarter" idx="12"/>
          </p:nvPr>
        </p:nvSpPr>
        <p:spPr>
          <a:xfrm>
            <a:off x="11468558" y="6216815"/>
            <a:ext cx="610320" cy="528064"/>
          </a:xfrm>
        </p:spPr>
        <p:txBody>
          <a:bodyPr/>
          <a:lstStyle/>
          <a:p>
            <a:fld id="{79AA0B8D-5002-4A0E-8DCD-D60B08B37DCE}" type="slidenum">
              <a:rPr lang="en-CA" sz="3200" smtClean="0">
                <a:solidFill>
                  <a:schemeClr val="tx1"/>
                </a:solidFill>
              </a:rPr>
              <a:t>41</a:t>
            </a:fld>
            <a:endParaRPr lang="en-CA" sz="3200" dirty="0">
              <a:solidFill>
                <a:schemeClr val="tx1"/>
              </a:solidFill>
            </a:endParaRPr>
          </a:p>
        </p:txBody>
      </p:sp>
      <p:sp>
        <p:nvSpPr>
          <p:cNvPr id="9" name="Rectangle 8"/>
          <p:cNvSpPr/>
          <p:nvPr/>
        </p:nvSpPr>
        <p:spPr>
          <a:xfrm>
            <a:off x="540000" y="1511666"/>
            <a:ext cx="10253692" cy="1200329"/>
          </a:xfrm>
          <a:prstGeom prst="rect">
            <a:avLst/>
          </a:prstGeom>
        </p:spPr>
        <p:txBody>
          <a:bodyPr wrap="square">
            <a:spAutoFit/>
          </a:bodyPr>
          <a:lstStyle/>
          <a:p>
            <a:pPr marL="457200" lvl="0" indent="-457200">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Determine the fire-resistance rating of the wood truss floor assembly</a:t>
            </a:r>
          </a:p>
          <a:p>
            <a:pPr marL="457200" lvl="0" indent="-457200">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Ceiling is 15.9 mm Type X gypsum board (GB) directly applied</a:t>
            </a:r>
          </a:p>
          <a:p>
            <a:pPr marL="457200" lvl="0" indent="-457200">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Trusses are spaced at 600 mm on center </a:t>
            </a:r>
          </a:p>
        </p:txBody>
      </p:sp>
      <p:pic>
        <p:nvPicPr>
          <p:cNvPr id="2" name="Picture 1">
            <a:extLst>
              <a:ext uri="{FF2B5EF4-FFF2-40B4-BE49-F238E27FC236}">
                <a16:creationId xmlns:a16="http://schemas.microsoft.com/office/drawing/2014/main" xmlns="" id="{A21D669F-F20F-49C3-BA8E-93189690B49A}"/>
              </a:ext>
            </a:extLst>
          </p:cNvPr>
          <p:cNvPicPr>
            <a:picLocks noChangeAspect="1"/>
          </p:cNvPicPr>
          <p:nvPr/>
        </p:nvPicPr>
        <p:blipFill>
          <a:blip r:embed="rId2"/>
          <a:stretch>
            <a:fillRect/>
          </a:stretch>
        </p:blipFill>
        <p:spPr>
          <a:xfrm>
            <a:off x="2846895" y="3396520"/>
            <a:ext cx="6766365" cy="2145433"/>
          </a:xfrm>
          <a:prstGeom prst="rect">
            <a:avLst/>
          </a:prstGeom>
        </p:spPr>
      </p:pic>
      <p:cxnSp>
        <p:nvCxnSpPr>
          <p:cNvPr id="5" name="Straight Arrow Connector 4">
            <a:extLst>
              <a:ext uri="{FF2B5EF4-FFF2-40B4-BE49-F238E27FC236}">
                <a16:creationId xmlns:a16="http://schemas.microsoft.com/office/drawing/2014/main" xmlns="" id="{CA8FEB15-35A6-4F7B-BCF0-66B84F23907A}"/>
              </a:ext>
            </a:extLst>
          </p:cNvPr>
          <p:cNvCxnSpPr/>
          <p:nvPr/>
        </p:nvCxnSpPr>
        <p:spPr>
          <a:xfrm flipH="1">
            <a:off x="5934470" y="3035979"/>
            <a:ext cx="677008" cy="5099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xmlns="" id="{D6783976-ADD0-4C08-BFC3-BF70DC0745B6}"/>
              </a:ext>
            </a:extLst>
          </p:cNvPr>
          <p:cNvCxnSpPr>
            <a:cxnSpLocks/>
          </p:cNvCxnSpPr>
          <p:nvPr/>
        </p:nvCxnSpPr>
        <p:spPr>
          <a:xfrm flipH="1" flipV="1">
            <a:off x="3634541" y="4477244"/>
            <a:ext cx="597877" cy="11090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xmlns="" id="{EA2001A5-CD09-40CB-9D72-187F6E0D9EB6}"/>
              </a:ext>
            </a:extLst>
          </p:cNvPr>
          <p:cNvCxnSpPr>
            <a:cxnSpLocks/>
          </p:cNvCxnSpPr>
          <p:nvPr/>
        </p:nvCxnSpPr>
        <p:spPr>
          <a:xfrm flipH="1" flipV="1">
            <a:off x="5989244" y="5365166"/>
            <a:ext cx="567460" cy="38437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xmlns="" id="{0CC2AE5E-EA22-4A78-A37A-C8FF75925C40}"/>
              </a:ext>
            </a:extLst>
          </p:cNvPr>
          <p:cNvSpPr txBox="1"/>
          <p:nvPr/>
        </p:nvSpPr>
        <p:spPr>
          <a:xfrm>
            <a:off x="6611478" y="2644322"/>
            <a:ext cx="3496408" cy="707886"/>
          </a:xfrm>
          <a:prstGeom prst="rect">
            <a:avLst/>
          </a:prstGeom>
          <a:noFill/>
        </p:spPr>
        <p:txBody>
          <a:bodyPr wrap="square" rtlCol="0">
            <a:spAutoFit/>
          </a:bodyPr>
          <a:lstStyle/>
          <a:p>
            <a:r>
              <a:rPr lang="en-CA" sz="2000" dirty="0">
                <a:latin typeface="Times New Roman" panose="02020603050405020304" pitchFamily="18" charset="0"/>
                <a:cs typeface="Times New Roman" panose="02020603050405020304" pitchFamily="18" charset="0"/>
              </a:rPr>
              <a:t>15.5 mm T &amp; G plywood or 15.5 mm oriented strandboard</a:t>
            </a:r>
          </a:p>
        </p:txBody>
      </p:sp>
      <p:sp>
        <p:nvSpPr>
          <p:cNvPr id="16" name="TextBox 15">
            <a:extLst>
              <a:ext uri="{FF2B5EF4-FFF2-40B4-BE49-F238E27FC236}">
                <a16:creationId xmlns:a16="http://schemas.microsoft.com/office/drawing/2014/main" xmlns="" id="{4DC060AD-84C2-4FFF-887C-D4B45D8EF3E6}"/>
              </a:ext>
            </a:extLst>
          </p:cNvPr>
          <p:cNvSpPr txBox="1"/>
          <p:nvPr/>
        </p:nvSpPr>
        <p:spPr>
          <a:xfrm>
            <a:off x="3100158" y="5576038"/>
            <a:ext cx="2834312" cy="707886"/>
          </a:xfrm>
          <a:prstGeom prst="rect">
            <a:avLst/>
          </a:prstGeom>
          <a:noFill/>
        </p:spPr>
        <p:txBody>
          <a:bodyPr wrap="square" rtlCol="0">
            <a:spAutoFit/>
          </a:bodyPr>
          <a:lstStyle/>
          <a:p>
            <a:r>
              <a:rPr lang="en-CA" sz="2000" dirty="0">
                <a:latin typeface="Times New Roman" panose="02020603050405020304" pitchFamily="18" charset="0"/>
                <a:cs typeface="Times New Roman" panose="02020603050405020304" pitchFamily="18" charset="0"/>
              </a:rPr>
              <a:t>Wood truss 600 mm o.c. (10 minutes)</a:t>
            </a:r>
          </a:p>
        </p:txBody>
      </p:sp>
      <p:sp>
        <p:nvSpPr>
          <p:cNvPr id="26" name="TextBox 25">
            <a:extLst>
              <a:ext uri="{FF2B5EF4-FFF2-40B4-BE49-F238E27FC236}">
                <a16:creationId xmlns:a16="http://schemas.microsoft.com/office/drawing/2014/main" xmlns="" id="{4F8A4B7B-1A37-43FF-BB89-F79432DAE112}"/>
              </a:ext>
            </a:extLst>
          </p:cNvPr>
          <p:cNvSpPr txBox="1"/>
          <p:nvPr/>
        </p:nvSpPr>
        <p:spPr>
          <a:xfrm>
            <a:off x="6611478" y="5610114"/>
            <a:ext cx="3620385" cy="707886"/>
          </a:xfrm>
          <a:prstGeom prst="rect">
            <a:avLst/>
          </a:prstGeom>
          <a:noFill/>
        </p:spPr>
        <p:txBody>
          <a:bodyPr wrap="square" rtlCol="0">
            <a:spAutoFit/>
          </a:bodyPr>
          <a:lstStyle/>
          <a:p>
            <a:r>
              <a:rPr lang="en-CA" sz="2000" dirty="0">
                <a:latin typeface="Times New Roman" panose="02020603050405020304" pitchFamily="18" charset="0"/>
                <a:cs typeface="Times New Roman" panose="02020603050405020304" pitchFamily="18" charset="0"/>
              </a:rPr>
              <a:t>One layer of 15.9 mm Type X gypsum board (40 minutes)</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18000"/>
            <a:ext cx="1397529" cy="540000"/>
          </a:xfrm>
          <a:prstGeom prst="rect">
            <a:avLst/>
          </a:prstGeom>
        </p:spPr>
      </p:pic>
    </p:spTree>
    <p:extLst>
      <p:ext uri="{BB962C8B-B14F-4D97-AF65-F5344CB8AC3E}">
        <p14:creationId xmlns:p14="http://schemas.microsoft.com/office/powerpoint/2010/main" val="16727692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0000" y="360000"/>
            <a:ext cx="11062720" cy="646331"/>
          </a:xfrm>
          <a:prstGeom prst="rect">
            <a:avLst/>
          </a:prstGeom>
        </p:spPr>
        <p:txBody>
          <a:bodyPr wrap="square">
            <a:spAutoFit/>
          </a:bodyPr>
          <a:lstStyle/>
          <a:p>
            <a:pPr lvl="0"/>
            <a:r>
              <a:rPr lang="en-CA" sz="3600" dirty="0">
                <a:solidFill>
                  <a:srgbClr val="002060"/>
                </a:solidFill>
                <a:latin typeface="Arial" panose="020B0604020202020204" pitchFamily="34" charset="0"/>
                <a:cs typeface="Arial" panose="020B0604020202020204" pitchFamily="34" charset="0"/>
              </a:rPr>
              <a:t>Example 7 – Solution </a:t>
            </a:r>
            <a:endParaRPr lang="en-US" sz="3600" dirty="0">
              <a:solidFill>
                <a:srgbClr val="002060"/>
              </a:solidFill>
              <a:latin typeface="Arial" panose="020B0604020202020204" pitchFamily="34" charset="0"/>
              <a:cs typeface="Arial" panose="020B0604020202020204" pitchFamily="34" charset="0"/>
            </a:endParaRPr>
          </a:p>
        </p:txBody>
      </p:sp>
      <p:sp>
        <p:nvSpPr>
          <p:cNvPr id="7" name="Slide Number Placeholder 3"/>
          <p:cNvSpPr>
            <a:spLocks noGrp="1"/>
          </p:cNvSpPr>
          <p:nvPr>
            <p:ph type="sldNum" sz="quarter" idx="12"/>
          </p:nvPr>
        </p:nvSpPr>
        <p:spPr>
          <a:xfrm>
            <a:off x="11468558" y="6216815"/>
            <a:ext cx="610320" cy="528064"/>
          </a:xfrm>
        </p:spPr>
        <p:txBody>
          <a:bodyPr/>
          <a:lstStyle/>
          <a:p>
            <a:fld id="{79AA0B8D-5002-4A0E-8DCD-D60B08B37DCE}" type="slidenum">
              <a:rPr lang="en-CA" sz="3200" smtClean="0">
                <a:solidFill>
                  <a:schemeClr val="tx1"/>
                </a:solidFill>
              </a:rPr>
              <a:t>42</a:t>
            </a:fld>
            <a:endParaRPr lang="en-CA" sz="3200" dirty="0">
              <a:solidFill>
                <a:schemeClr val="tx1"/>
              </a:solidFill>
            </a:endParaRPr>
          </a:p>
        </p:txBody>
      </p:sp>
      <p:sp>
        <p:nvSpPr>
          <p:cNvPr id="9" name="Rectangle 8"/>
          <p:cNvSpPr/>
          <p:nvPr/>
        </p:nvSpPr>
        <p:spPr>
          <a:xfrm>
            <a:off x="539999" y="1152000"/>
            <a:ext cx="10253692" cy="2677656"/>
          </a:xfrm>
          <a:prstGeom prst="rect">
            <a:avLst/>
          </a:prstGeom>
        </p:spPr>
        <p:txBody>
          <a:bodyPr wrap="square">
            <a:spAutoFit/>
          </a:bodyPr>
          <a:lstStyle/>
          <a:p>
            <a:pPr marL="457200" lvl="0" indent="-457200">
              <a:spcBef>
                <a:spcPct val="20000"/>
              </a:spcBef>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Tables located on Slide #9</a:t>
            </a:r>
          </a:p>
          <a:p>
            <a:pPr marL="457200" lvl="0" indent="-457200">
              <a:spcBef>
                <a:spcPct val="20000"/>
              </a:spcBef>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From Table 10.2b [2]:</a:t>
            </a:r>
          </a:p>
          <a:p>
            <a:pPr marL="914400" lvl="1" indent="-457200">
              <a:spcBef>
                <a:spcPct val="20000"/>
              </a:spcBef>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Time assigned to 15.9 mm Type X GB 		40</a:t>
            </a:r>
          </a:p>
          <a:p>
            <a:pPr marL="457200" indent="-457200">
              <a:spcBef>
                <a:spcPct val="20000"/>
              </a:spcBef>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From Table 10.3:</a:t>
            </a:r>
          </a:p>
          <a:p>
            <a:pPr marL="914400" lvl="1" indent="-457200">
              <a:spcBef>
                <a:spcPct val="20000"/>
              </a:spcBef>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Time assigned to wood trusses			10</a:t>
            </a:r>
          </a:p>
          <a:p>
            <a:pPr marL="457200" indent="-457200">
              <a:spcBef>
                <a:spcPct val="20000"/>
              </a:spcBef>
              <a:buFont typeface="Wingdings" panose="05000000000000000000" pitchFamily="2" charset="2"/>
              <a:buChar char="§"/>
              <a:defRPr/>
            </a:pPr>
            <a:r>
              <a:rPr lang="en-US" sz="2400" b="1" dirty="0">
                <a:latin typeface="Times New Roman" panose="02020603050405020304" pitchFamily="18" charset="0"/>
                <a:cs typeface="Times New Roman" panose="02020603050405020304" pitchFamily="18" charset="0"/>
              </a:rPr>
              <a:t>Fire-resistance rating of wood truss floor assembly: 	50 minutes</a:t>
            </a:r>
          </a:p>
        </p:txBody>
      </p:sp>
      <p:cxnSp>
        <p:nvCxnSpPr>
          <p:cNvPr id="5" name="Straight Connector 4">
            <a:extLst>
              <a:ext uri="{FF2B5EF4-FFF2-40B4-BE49-F238E27FC236}">
                <a16:creationId xmlns:a16="http://schemas.microsoft.com/office/drawing/2014/main" xmlns="" id="{9E490FAF-26DA-4E99-BCE9-9FD077B228BB}"/>
              </a:ext>
            </a:extLst>
          </p:cNvPr>
          <p:cNvCxnSpPr/>
          <p:nvPr/>
        </p:nvCxnSpPr>
        <p:spPr>
          <a:xfrm>
            <a:off x="7789984" y="3403276"/>
            <a:ext cx="1881554" cy="0"/>
          </a:xfrm>
          <a:prstGeom prst="line">
            <a:avLst/>
          </a:prstGeom>
        </p:spPr>
        <p:style>
          <a:lnRef idx="1">
            <a:schemeClr val="dk1"/>
          </a:lnRef>
          <a:fillRef idx="0">
            <a:schemeClr val="dk1"/>
          </a:fillRef>
          <a:effectRef idx="0">
            <a:schemeClr val="dk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18000"/>
            <a:ext cx="1397529" cy="540000"/>
          </a:xfrm>
          <a:prstGeom prst="rect">
            <a:avLst/>
          </a:prstGeom>
        </p:spPr>
      </p:pic>
    </p:spTree>
    <p:extLst>
      <p:ext uri="{BB962C8B-B14F-4D97-AF65-F5344CB8AC3E}">
        <p14:creationId xmlns:p14="http://schemas.microsoft.com/office/powerpoint/2010/main" val="8348681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xmlns="" id="{B03BED4A-3F72-4AAB-9AD8-7D69D07C7785}"/>
              </a:ext>
            </a:extLst>
          </p:cNvPr>
          <p:cNvGrpSpPr/>
          <p:nvPr/>
        </p:nvGrpSpPr>
        <p:grpSpPr>
          <a:xfrm>
            <a:off x="2362412" y="3845403"/>
            <a:ext cx="7660390" cy="1382433"/>
            <a:chOff x="2484960" y="3825418"/>
            <a:chExt cx="7660390" cy="1382433"/>
          </a:xfrm>
        </p:grpSpPr>
        <p:pic>
          <p:nvPicPr>
            <p:cNvPr id="2" name="Picture 1">
              <a:extLst>
                <a:ext uri="{FF2B5EF4-FFF2-40B4-BE49-F238E27FC236}">
                  <a16:creationId xmlns:a16="http://schemas.microsoft.com/office/drawing/2014/main" xmlns="" id="{B05ADF49-62FE-4ED9-A763-A8606FF87B33}"/>
                </a:ext>
              </a:extLst>
            </p:cNvPr>
            <p:cNvPicPr>
              <a:picLocks noChangeAspect="1"/>
            </p:cNvPicPr>
            <p:nvPr/>
          </p:nvPicPr>
          <p:blipFill>
            <a:blip r:embed="rId2"/>
            <a:stretch>
              <a:fillRect/>
            </a:stretch>
          </p:blipFill>
          <p:spPr>
            <a:xfrm>
              <a:off x="2484960" y="3825418"/>
              <a:ext cx="7660390" cy="1382433"/>
            </a:xfrm>
            <a:prstGeom prst="rect">
              <a:avLst/>
            </a:prstGeom>
          </p:spPr>
        </p:pic>
        <p:pic>
          <p:nvPicPr>
            <p:cNvPr id="32" name="Picture 31">
              <a:extLst>
                <a:ext uri="{FF2B5EF4-FFF2-40B4-BE49-F238E27FC236}">
                  <a16:creationId xmlns:a16="http://schemas.microsoft.com/office/drawing/2014/main" xmlns="" id="{B8044CCA-3E1F-4E3E-BF6A-7182F1ECE7A8}"/>
                </a:ext>
              </a:extLst>
            </p:cNvPr>
            <p:cNvPicPr>
              <a:picLocks noChangeAspect="1"/>
            </p:cNvPicPr>
            <p:nvPr/>
          </p:nvPicPr>
          <p:blipFill>
            <a:blip r:embed="rId3"/>
            <a:stretch>
              <a:fillRect/>
            </a:stretch>
          </p:blipFill>
          <p:spPr>
            <a:xfrm>
              <a:off x="8702464" y="4124770"/>
              <a:ext cx="182759" cy="828944"/>
            </a:xfrm>
            <a:prstGeom prst="rect">
              <a:avLst/>
            </a:prstGeom>
          </p:spPr>
        </p:pic>
      </p:grpSp>
      <p:sp>
        <p:nvSpPr>
          <p:cNvPr id="3" name="Rectangle 2"/>
          <p:cNvSpPr/>
          <p:nvPr/>
        </p:nvSpPr>
        <p:spPr>
          <a:xfrm>
            <a:off x="540000" y="360000"/>
            <a:ext cx="11062720" cy="1077218"/>
          </a:xfrm>
          <a:prstGeom prst="rect">
            <a:avLst/>
          </a:prstGeom>
        </p:spPr>
        <p:txBody>
          <a:bodyPr wrap="square">
            <a:spAutoFit/>
          </a:bodyPr>
          <a:lstStyle/>
          <a:p>
            <a:pPr lvl="0"/>
            <a:r>
              <a:rPr lang="en-CA" sz="3200" dirty="0">
                <a:solidFill>
                  <a:srgbClr val="002060"/>
                </a:solidFill>
                <a:latin typeface="Arial" panose="020B0604020202020204" pitchFamily="34" charset="0"/>
                <a:cs typeface="Arial" panose="020B0604020202020204" pitchFamily="34" charset="0"/>
              </a:rPr>
              <a:t>Example 8: Using NBC Division B, Appendix </a:t>
            </a:r>
            <a:r>
              <a:rPr lang="en-CA" sz="3200" u="sng" dirty="0">
                <a:solidFill>
                  <a:srgbClr val="002060"/>
                </a:solidFill>
                <a:latin typeface="Arial" panose="020B0604020202020204" pitchFamily="34" charset="0"/>
                <a:cs typeface="Arial" panose="020B0604020202020204" pitchFamily="34" charset="0"/>
              </a:rPr>
              <a:t>D-2.3</a:t>
            </a:r>
            <a:r>
              <a:rPr lang="en-CA" sz="3200" dirty="0">
                <a:solidFill>
                  <a:srgbClr val="002060"/>
                </a:solidFill>
                <a:latin typeface="Arial" panose="020B0604020202020204" pitchFamily="34" charset="0"/>
                <a:cs typeface="Arial" panose="020B0604020202020204" pitchFamily="34" charset="0"/>
              </a:rPr>
              <a:t> – Lightweight wood joist floor assemblies </a:t>
            </a:r>
            <a:endParaRPr lang="en-US" sz="3200" dirty="0">
              <a:solidFill>
                <a:srgbClr val="002060"/>
              </a:solidFill>
              <a:latin typeface="Arial" panose="020B0604020202020204" pitchFamily="34" charset="0"/>
              <a:cs typeface="Arial" panose="020B0604020202020204" pitchFamily="34" charset="0"/>
            </a:endParaRPr>
          </a:p>
        </p:txBody>
      </p:sp>
      <p:sp>
        <p:nvSpPr>
          <p:cNvPr id="7" name="Slide Number Placeholder 3"/>
          <p:cNvSpPr>
            <a:spLocks noGrp="1"/>
          </p:cNvSpPr>
          <p:nvPr>
            <p:ph type="sldNum" sz="quarter" idx="12"/>
          </p:nvPr>
        </p:nvSpPr>
        <p:spPr>
          <a:xfrm>
            <a:off x="11468558" y="6216815"/>
            <a:ext cx="610320" cy="528064"/>
          </a:xfrm>
        </p:spPr>
        <p:txBody>
          <a:bodyPr/>
          <a:lstStyle/>
          <a:p>
            <a:fld id="{79AA0B8D-5002-4A0E-8DCD-D60B08B37DCE}" type="slidenum">
              <a:rPr lang="en-CA" sz="3200" smtClean="0">
                <a:solidFill>
                  <a:schemeClr val="tx1"/>
                </a:solidFill>
              </a:rPr>
              <a:t>43</a:t>
            </a:fld>
            <a:endParaRPr lang="en-CA" sz="3200" dirty="0">
              <a:solidFill>
                <a:schemeClr val="tx1"/>
              </a:solidFill>
            </a:endParaRPr>
          </a:p>
        </p:txBody>
      </p:sp>
      <p:sp>
        <p:nvSpPr>
          <p:cNvPr id="9" name="Rectangle 8"/>
          <p:cNvSpPr/>
          <p:nvPr/>
        </p:nvSpPr>
        <p:spPr>
          <a:xfrm>
            <a:off x="540000" y="1525248"/>
            <a:ext cx="10928558" cy="1569660"/>
          </a:xfrm>
          <a:prstGeom prst="rect">
            <a:avLst/>
          </a:prstGeom>
        </p:spPr>
        <p:txBody>
          <a:bodyPr wrap="square">
            <a:spAutoFit/>
          </a:bodyPr>
          <a:lstStyle/>
          <a:p>
            <a:pPr marL="457200" lvl="0" indent="-457200">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Determine the fire-resistance rating of the wood joist floor assembly</a:t>
            </a:r>
          </a:p>
          <a:p>
            <a:pPr marL="457200" lvl="0" indent="-457200">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Ceiling is two layers of 12.7 mm Type X gypsum board attached with resilient metal channels spaced at 600 mm on center and joists spaced at 600 mm on center</a:t>
            </a:r>
          </a:p>
          <a:p>
            <a:pPr marL="457200" lvl="0" indent="-457200">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There is 38-mm-thick concrete topping the subfloor</a:t>
            </a:r>
          </a:p>
        </p:txBody>
      </p:sp>
      <p:cxnSp>
        <p:nvCxnSpPr>
          <p:cNvPr id="5" name="Straight Arrow Connector 4">
            <a:extLst>
              <a:ext uri="{FF2B5EF4-FFF2-40B4-BE49-F238E27FC236}">
                <a16:creationId xmlns:a16="http://schemas.microsoft.com/office/drawing/2014/main" xmlns="" id="{DB8046A6-5CBC-4993-9FB1-8696824D49BE}"/>
              </a:ext>
            </a:extLst>
          </p:cNvPr>
          <p:cNvCxnSpPr>
            <a:cxnSpLocks/>
          </p:cNvCxnSpPr>
          <p:nvPr/>
        </p:nvCxnSpPr>
        <p:spPr>
          <a:xfrm flipH="1">
            <a:off x="6399997" y="3592403"/>
            <a:ext cx="474784" cy="4218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xmlns="" id="{C3149D0F-00C4-4AB1-B908-244519DDD2DA}"/>
              </a:ext>
            </a:extLst>
          </p:cNvPr>
          <p:cNvSpPr txBox="1"/>
          <p:nvPr/>
        </p:nvSpPr>
        <p:spPr>
          <a:xfrm>
            <a:off x="6552548" y="3203509"/>
            <a:ext cx="4495666" cy="400110"/>
          </a:xfrm>
          <a:prstGeom prst="rect">
            <a:avLst/>
          </a:prstGeom>
          <a:noFill/>
        </p:spPr>
        <p:txBody>
          <a:bodyPr wrap="square" rtlCol="0">
            <a:spAutoFit/>
          </a:bodyPr>
          <a:lstStyle/>
          <a:p>
            <a:r>
              <a:rPr lang="en-CA" sz="2000" dirty="0">
                <a:latin typeface="Times New Roman" panose="02020603050405020304" pitchFamily="18" charset="0"/>
                <a:cs typeface="Times New Roman" panose="02020603050405020304" pitchFamily="18" charset="0"/>
              </a:rPr>
              <a:t>38-mm-thick concrete topping (5 minutes)</a:t>
            </a:r>
          </a:p>
        </p:txBody>
      </p:sp>
      <p:cxnSp>
        <p:nvCxnSpPr>
          <p:cNvPr id="10" name="Straight Arrow Connector 9">
            <a:extLst>
              <a:ext uri="{FF2B5EF4-FFF2-40B4-BE49-F238E27FC236}">
                <a16:creationId xmlns:a16="http://schemas.microsoft.com/office/drawing/2014/main" xmlns="" id="{FB5B9B58-509B-4137-AAF8-FFBA9240B16F}"/>
              </a:ext>
            </a:extLst>
          </p:cNvPr>
          <p:cNvCxnSpPr>
            <a:cxnSpLocks/>
          </p:cNvCxnSpPr>
          <p:nvPr/>
        </p:nvCxnSpPr>
        <p:spPr>
          <a:xfrm>
            <a:off x="3393649" y="3674518"/>
            <a:ext cx="644657" cy="4486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xmlns="" id="{BDD8BEE5-5E8D-4E01-93D6-BCD91342634D}"/>
              </a:ext>
            </a:extLst>
          </p:cNvPr>
          <p:cNvSpPr txBox="1"/>
          <p:nvPr/>
        </p:nvSpPr>
        <p:spPr>
          <a:xfrm>
            <a:off x="1508613" y="3226656"/>
            <a:ext cx="4495666" cy="400110"/>
          </a:xfrm>
          <a:prstGeom prst="rect">
            <a:avLst/>
          </a:prstGeom>
          <a:noFill/>
        </p:spPr>
        <p:txBody>
          <a:bodyPr wrap="square" rtlCol="0">
            <a:spAutoFit/>
          </a:bodyPr>
          <a:lstStyle/>
          <a:p>
            <a:r>
              <a:rPr lang="en-CA" sz="2000" dirty="0">
                <a:latin typeface="Times New Roman" panose="02020603050405020304" pitchFamily="18" charset="0"/>
                <a:cs typeface="Times New Roman" panose="02020603050405020304" pitchFamily="18" charset="0"/>
              </a:rPr>
              <a:t>15.5 mm T&amp;G plywood or 15.5 mm OSB</a:t>
            </a:r>
          </a:p>
        </p:txBody>
      </p:sp>
      <p:cxnSp>
        <p:nvCxnSpPr>
          <p:cNvPr id="15" name="Straight Arrow Connector 14">
            <a:extLst>
              <a:ext uri="{FF2B5EF4-FFF2-40B4-BE49-F238E27FC236}">
                <a16:creationId xmlns:a16="http://schemas.microsoft.com/office/drawing/2014/main" xmlns="" id="{5B55C93A-AE0D-480B-8C00-4EB7805A45C8}"/>
              </a:ext>
            </a:extLst>
          </p:cNvPr>
          <p:cNvCxnSpPr>
            <a:cxnSpLocks/>
          </p:cNvCxnSpPr>
          <p:nvPr/>
        </p:nvCxnSpPr>
        <p:spPr>
          <a:xfrm flipH="1" flipV="1">
            <a:off x="7258880" y="5107582"/>
            <a:ext cx="520384" cy="4621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xmlns="" id="{E02A4AC1-34F5-43B3-838F-40ADB0038F68}"/>
              </a:ext>
            </a:extLst>
          </p:cNvPr>
          <p:cNvSpPr txBox="1"/>
          <p:nvPr/>
        </p:nvSpPr>
        <p:spPr>
          <a:xfrm>
            <a:off x="7763643" y="5332752"/>
            <a:ext cx="3527467" cy="707886"/>
          </a:xfrm>
          <a:prstGeom prst="rect">
            <a:avLst/>
          </a:prstGeom>
          <a:noFill/>
        </p:spPr>
        <p:txBody>
          <a:bodyPr wrap="square" rtlCol="0">
            <a:spAutoFit/>
          </a:bodyPr>
          <a:lstStyle/>
          <a:p>
            <a:r>
              <a:rPr lang="en-CA" sz="2000" dirty="0">
                <a:latin typeface="Times New Roman" panose="02020603050405020304" pitchFamily="18" charset="0"/>
                <a:cs typeface="Times New Roman" panose="02020603050405020304" pitchFamily="18" charset="0"/>
              </a:rPr>
              <a:t>Two layers 12.7 mm Type X gypsum board (45 minutes)</a:t>
            </a:r>
          </a:p>
        </p:txBody>
      </p:sp>
      <p:cxnSp>
        <p:nvCxnSpPr>
          <p:cNvPr id="17" name="Straight Arrow Connector 16">
            <a:extLst>
              <a:ext uri="{FF2B5EF4-FFF2-40B4-BE49-F238E27FC236}">
                <a16:creationId xmlns:a16="http://schemas.microsoft.com/office/drawing/2014/main" xmlns="" id="{0611470E-7BF7-4F94-B2E4-222F85CA4AD5}"/>
              </a:ext>
            </a:extLst>
          </p:cNvPr>
          <p:cNvCxnSpPr>
            <a:cxnSpLocks/>
          </p:cNvCxnSpPr>
          <p:nvPr/>
        </p:nvCxnSpPr>
        <p:spPr>
          <a:xfrm flipH="1" flipV="1">
            <a:off x="4724829" y="4959411"/>
            <a:ext cx="261950" cy="40716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xmlns="" id="{731AC2F9-71A9-416D-9951-C58F9F00D0A7}"/>
              </a:ext>
            </a:extLst>
          </p:cNvPr>
          <p:cNvSpPr txBox="1"/>
          <p:nvPr/>
        </p:nvSpPr>
        <p:spPr>
          <a:xfrm>
            <a:off x="4710718" y="5366576"/>
            <a:ext cx="2580830" cy="707886"/>
          </a:xfrm>
          <a:prstGeom prst="rect">
            <a:avLst/>
          </a:prstGeom>
          <a:noFill/>
        </p:spPr>
        <p:txBody>
          <a:bodyPr wrap="square" rtlCol="0">
            <a:spAutoFit/>
          </a:bodyPr>
          <a:lstStyle/>
          <a:p>
            <a:r>
              <a:rPr lang="en-CA" sz="2000" dirty="0">
                <a:latin typeface="Times New Roman" panose="02020603050405020304" pitchFamily="18" charset="0"/>
                <a:cs typeface="Times New Roman" panose="02020603050405020304" pitchFamily="18" charset="0"/>
              </a:rPr>
              <a:t>Resilient metal channels 600 mm o.c.</a:t>
            </a:r>
          </a:p>
        </p:txBody>
      </p:sp>
      <p:cxnSp>
        <p:nvCxnSpPr>
          <p:cNvPr id="23" name="Straight Arrow Connector 22">
            <a:extLst>
              <a:ext uri="{FF2B5EF4-FFF2-40B4-BE49-F238E27FC236}">
                <a16:creationId xmlns:a16="http://schemas.microsoft.com/office/drawing/2014/main" xmlns="" id="{69D474B7-0575-47AC-A500-A1B6C0DD5B8C}"/>
              </a:ext>
            </a:extLst>
          </p:cNvPr>
          <p:cNvCxnSpPr>
            <a:cxnSpLocks/>
          </p:cNvCxnSpPr>
          <p:nvPr/>
        </p:nvCxnSpPr>
        <p:spPr>
          <a:xfrm flipH="1" flipV="1">
            <a:off x="7444237" y="5046885"/>
            <a:ext cx="255487" cy="4525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xmlns="" id="{CBDD288F-0FAE-4A1F-9CA5-A0A15024441D}"/>
              </a:ext>
            </a:extLst>
          </p:cNvPr>
          <p:cNvCxnSpPr>
            <a:cxnSpLocks/>
          </p:cNvCxnSpPr>
          <p:nvPr/>
        </p:nvCxnSpPr>
        <p:spPr>
          <a:xfrm flipV="1">
            <a:off x="2852509" y="4671470"/>
            <a:ext cx="423509" cy="6612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xmlns="" id="{8BD9FF35-EDC5-46E8-AD50-C4B0A2EFAE67}"/>
              </a:ext>
            </a:extLst>
          </p:cNvPr>
          <p:cNvSpPr txBox="1"/>
          <p:nvPr/>
        </p:nvSpPr>
        <p:spPr>
          <a:xfrm>
            <a:off x="872840" y="5319911"/>
            <a:ext cx="3597806" cy="707886"/>
          </a:xfrm>
          <a:prstGeom prst="rect">
            <a:avLst/>
          </a:prstGeom>
          <a:noFill/>
        </p:spPr>
        <p:txBody>
          <a:bodyPr wrap="square" rtlCol="0">
            <a:spAutoFit/>
          </a:bodyPr>
          <a:lstStyle/>
          <a:p>
            <a:r>
              <a:rPr lang="en-CA" sz="2000" dirty="0">
                <a:latin typeface="Times New Roman" panose="02020603050405020304" pitchFamily="18" charset="0"/>
                <a:cs typeface="Times New Roman" panose="02020603050405020304" pitchFamily="18" charset="0"/>
              </a:rPr>
              <a:t>38 × 184 mm (minimum) wood joists, 600 mm o.c. (10 minutes)</a:t>
            </a: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318000"/>
            <a:ext cx="1397529" cy="540000"/>
          </a:xfrm>
          <a:prstGeom prst="rect">
            <a:avLst/>
          </a:prstGeom>
        </p:spPr>
      </p:pic>
    </p:spTree>
    <p:extLst>
      <p:ext uri="{BB962C8B-B14F-4D97-AF65-F5344CB8AC3E}">
        <p14:creationId xmlns:p14="http://schemas.microsoft.com/office/powerpoint/2010/main" val="26832335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0000" y="360000"/>
            <a:ext cx="11062720" cy="646331"/>
          </a:xfrm>
          <a:prstGeom prst="rect">
            <a:avLst/>
          </a:prstGeom>
        </p:spPr>
        <p:txBody>
          <a:bodyPr wrap="square">
            <a:spAutoFit/>
          </a:bodyPr>
          <a:lstStyle/>
          <a:p>
            <a:pPr lvl="0"/>
            <a:r>
              <a:rPr lang="en-CA" sz="3600" dirty="0">
                <a:solidFill>
                  <a:srgbClr val="002060"/>
                </a:solidFill>
                <a:latin typeface="Arial" panose="020B0604020202020204" pitchFamily="34" charset="0"/>
                <a:cs typeface="Arial" panose="020B0604020202020204" pitchFamily="34" charset="0"/>
              </a:rPr>
              <a:t>Example 8 – Solution </a:t>
            </a:r>
            <a:endParaRPr lang="en-US" sz="3600" dirty="0">
              <a:solidFill>
                <a:srgbClr val="002060"/>
              </a:solidFill>
              <a:latin typeface="Arial" panose="020B0604020202020204" pitchFamily="34" charset="0"/>
              <a:cs typeface="Arial" panose="020B0604020202020204" pitchFamily="34" charset="0"/>
            </a:endParaRPr>
          </a:p>
        </p:txBody>
      </p:sp>
      <p:sp>
        <p:nvSpPr>
          <p:cNvPr id="7" name="Slide Number Placeholder 3"/>
          <p:cNvSpPr>
            <a:spLocks noGrp="1"/>
          </p:cNvSpPr>
          <p:nvPr>
            <p:ph type="sldNum" sz="quarter" idx="12"/>
          </p:nvPr>
        </p:nvSpPr>
        <p:spPr>
          <a:xfrm>
            <a:off x="11468558" y="6216815"/>
            <a:ext cx="610320" cy="528064"/>
          </a:xfrm>
        </p:spPr>
        <p:txBody>
          <a:bodyPr/>
          <a:lstStyle/>
          <a:p>
            <a:fld id="{79AA0B8D-5002-4A0E-8DCD-D60B08B37DCE}" type="slidenum">
              <a:rPr lang="en-CA" sz="3200" smtClean="0">
                <a:solidFill>
                  <a:schemeClr val="tx1"/>
                </a:solidFill>
              </a:rPr>
              <a:t>44</a:t>
            </a:fld>
            <a:endParaRPr lang="en-CA" sz="3200" dirty="0">
              <a:solidFill>
                <a:schemeClr val="tx1"/>
              </a:solidFill>
            </a:endParaRPr>
          </a:p>
        </p:txBody>
      </p:sp>
      <p:sp>
        <p:nvSpPr>
          <p:cNvPr id="9" name="Rectangle 8"/>
          <p:cNvSpPr/>
          <p:nvPr/>
        </p:nvSpPr>
        <p:spPr>
          <a:xfrm>
            <a:off x="539999" y="1152000"/>
            <a:ext cx="10253692" cy="3564053"/>
          </a:xfrm>
          <a:prstGeom prst="rect">
            <a:avLst/>
          </a:prstGeom>
        </p:spPr>
        <p:txBody>
          <a:bodyPr wrap="square">
            <a:spAutoFit/>
          </a:bodyPr>
          <a:lstStyle/>
          <a:p>
            <a:pPr marL="457200" lvl="0" indent="-457200">
              <a:spcBef>
                <a:spcPct val="20000"/>
              </a:spcBef>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Tables located on Slides #9 and #13</a:t>
            </a:r>
          </a:p>
          <a:p>
            <a:pPr marL="457200" lvl="0" indent="-457200">
              <a:spcBef>
                <a:spcPct val="20000"/>
              </a:spcBef>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From Table 10.2b [2]:</a:t>
            </a:r>
          </a:p>
          <a:p>
            <a:pPr marL="914400" lvl="1" indent="-457200">
              <a:spcBef>
                <a:spcPct val="20000"/>
              </a:spcBef>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Time assigned to two layers of 12.7 mm Type X GB 	45</a:t>
            </a:r>
          </a:p>
          <a:p>
            <a:pPr marL="457200" indent="-457200">
              <a:spcBef>
                <a:spcPct val="20000"/>
              </a:spcBef>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From Table 10.3:</a:t>
            </a:r>
          </a:p>
          <a:p>
            <a:pPr marL="914400" lvl="1" indent="-457200">
              <a:spcBef>
                <a:spcPct val="20000"/>
              </a:spcBef>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Time assigned to wood joist at 600 mm on center		10</a:t>
            </a:r>
          </a:p>
          <a:p>
            <a:pPr marL="457200" indent="-457200">
              <a:spcBef>
                <a:spcPct val="20000"/>
              </a:spcBef>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From Table 10.5:</a:t>
            </a:r>
          </a:p>
          <a:p>
            <a:pPr marL="914400" lvl="1" indent="-457200">
              <a:spcBef>
                <a:spcPct val="20000"/>
              </a:spcBef>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Time assigned to concrete topping 				5 </a:t>
            </a:r>
          </a:p>
          <a:p>
            <a:pPr marL="457200" indent="-457200">
              <a:spcBef>
                <a:spcPct val="20000"/>
              </a:spcBef>
              <a:buFont typeface="Wingdings" panose="05000000000000000000" pitchFamily="2" charset="2"/>
              <a:buChar char="§"/>
              <a:defRPr/>
            </a:pPr>
            <a:r>
              <a:rPr lang="en-US" sz="2400" b="1" dirty="0">
                <a:latin typeface="Times New Roman" panose="02020603050405020304" pitchFamily="18" charset="0"/>
                <a:cs typeface="Times New Roman" panose="02020603050405020304" pitchFamily="18" charset="0"/>
              </a:rPr>
              <a:t>Fire-resistance rating of wood joist floor assembly: 		60 minutes</a:t>
            </a:r>
            <a:r>
              <a:rPr lang="en-US" sz="2400" dirty="0">
                <a:latin typeface="Times New Roman" panose="02020603050405020304" pitchFamily="18" charset="0"/>
                <a:cs typeface="Times New Roman" panose="02020603050405020304" pitchFamily="18" charset="0"/>
              </a:rPr>
              <a:t>	 </a:t>
            </a:r>
          </a:p>
        </p:txBody>
      </p:sp>
      <p:cxnSp>
        <p:nvCxnSpPr>
          <p:cNvPr id="5" name="Straight Connector 4">
            <a:extLst>
              <a:ext uri="{FF2B5EF4-FFF2-40B4-BE49-F238E27FC236}">
                <a16:creationId xmlns:a16="http://schemas.microsoft.com/office/drawing/2014/main" xmlns="" id="{8C93A0C0-FA02-49CC-81B4-BEE33886B9CA}"/>
              </a:ext>
            </a:extLst>
          </p:cNvPr>
          <p:cNvCxnSpPr/>
          <p:nvPr/>
        </p:nvCxnSpPr>
        <p:spPr>
          <a:xfrm>
            <a:off x="8695591" y="4264923"/>
            <a:ext cx="1881554" cy="0"/>
          </a:xfrm>
          <a:prstGeom prst="line">
            <a:avLst/>
          </a:prstGeom>
        </p:spPr>
        <p:style>
          <a:lnRef idx="1">
            <a:schemeClr val="dk1"/>
          </a:lnRef>
          <a:fillRef idx="0">
            <a:schemeClr val="dk1"/>
          </a:fillRef>
          <a:effectRef idx="0">
            <a:schemeClr val="dk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18000"/>
            <a:ext cx="1397529" cy="540000"/>
          </a:xfrm>
          <a:prstGeom prst="rect">
            <a:avLst/>
          </a:prstGeom>
        </p:spPr>
      </p:pic>
    </p:spTree>
    <p:extLst>
      <p:ext uri="{BB962C8B-B14F-4D97-AF65-F5344CB8AC3E}">
        <p14:creationId xmlns:p14="http://schemas.microsoft.com/office/powerpoint/2010/main" val="599409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0000" y="360000"/>
            <a:ext cx="11062720" cy="1077218"/>
          </a:xfrm>
          <a:prstGeom prst="rect">
            <a:avLst/>
          </a:prstGeom>
        </p:spPr>
        <p:txBody>
          <a:bodyPr wrap="square">
            <a:spAutoFit/>
          </a:bodyPr>
          <a:lstStyle/>
          <a:p>
            <a:pPr lvl="0"/>
            <a:r>
              <a:rPr lang="en-CA" sz="3200" dirty="0">
                <a:solidFill>
                  <a:srgbClr val="002060"/>
                </a:solidFill>
                <a:latin typeface="Arial" panose="020B0604020202020204" pitchFamily="34" charset="0"/>
                <a:cs typeface="Arial" panose="020B0604020202020204" pitchFamily="34" charset="0"/>
              </a:rPr>
              <a:t>Example 9: Using </a:t>
            </a:r>
            <a:r>
              <a:rPr lang="en-CA" sz="3200" u="sng" dirty="0">
                <a:solidFill>
                  <a:srgbClr val="002060"/>
                </a:solidFill>
                <a:latin typeface="Arial" panose="020B0604020202020204" pitchFamily="34" charset="0"/>
                <a:cs typeface="Arial" panose="020B0604020202020204" pitchFamily="34" charset="0"/>
              </a:rPr>
              <a:t>Selection Tables </a:t>
            </a:r>
            <a:r>
              <a:rPr lang="en-CA" sz="3200" dirty="0">
                <a:solidFill>
                  <a:srgbClr val="002060"/>
                </a:solidFill>
                <a:latin typeface="Arial" panose="020B0604020202020204" pitchFamily="34" charset="0"/>
                <a:cs typeface="Arial" panose="020B0604020202020204" pitchFamily="34" charset="0"/>
              </a:rPr>
              <a:t>for Fire Resistance – Beams </a:t>
            </a:r>
            <a:endParaRPr lang="en-US" sz="3200" dirty="0">
              <a:solidFill>
                <a:srgbClr val="002060"/>
              </a:solidFill>
              <a:latin typeface="Arial" panose="020B0604020202020204" pitchFamily="34" charset="0"/>
              <a:cs typeface="Arial" panose="020B0604020202020204" pitchFamily="34" charset="0"/>
            </a:endParaRPr>
          </a:p>
        </p:txBody>
      </p:sp>
      <p:sp>
        <p:nvSpPr>
          <p:cNvPr id="7" name="Slide Number Placeholder 3"/>
          <p:cNvSpPr>
            <a:spLocks noGrp="1"/>
          </p:cNvSpPr>
          <p:nvPr>
            <p:ph type="sldNum" sz="quarter" idx="12"/>
          </p:nvPr>
        </p:nvSpPr>
        <p:spPr>
          <a:xfrm>
            <a:off x="11468558" y="6216815"/>
            <a:ext cx="610320" cy="528064"/>
          </a:xfrm>
        </p:spPr>
        <p:txBody>
          <a:bodyPr/>
          <a:lstStyle/>
          <a:p>
            <a:fld id="{79AA0B8D-5002-4A0E-8DCD-D60B08B37DCE}" type="slidenum">
              <a:rPr lang="en-CA" sz="3200" smtClean="0">
                <a:solidFill>
                  <a:schemeClr val="tx1"/>
                </a:solidFill>
              </a:rPr>
              <a:t>45</a:t>
            </a:fld>
            <a:endParaRPr lang="en-CA" sz="3200" dirty="0">
              <a:solidFill>
                <a:schemeClr val="tx1"/>
              </a:solidFill>
            </a:endParaRPr>
          </a:p>
        </p:txBody>
      </p:sp>
      <p:sp>
        <p:nvSpPr>
          <p:cNvPr id="9" name="Rectangle 8"/>
          <p:cNvSpPr/>
          <p:nvPr/>
        </p:nvSpPr>
        <p:spPr>
          <a:xfrm>
            <a:off x="540000" y="1560329"/>
            <a:ext cx="10253692" cy="4450449"/>
          </a:xfrm>
          <a:prstGeom prst="rect">
            <a:avLst/>
          </a:prstGeom>
        </p:spPr>
        <p:txBody>
          <a:bodyPr wrap="square">
            <a:spAutoFit/>
          </a:bodyPr>
          <a:lstStyle/>
          <a:p>
            <a:pPr marL="457200" lvl="0" indent="-457200">
              <a:spcBef>
                <a:spcPct val="20000"/>
              </a:spcBef>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Design single-span floor beams for the following conditions:</a:t>
            </a:r>
          </a:p>
          <a:p>
            <a:pPr marL="457200" lvl="0" indent="-457200">
              <a:spcBef>
                <a:spcPct val="20000"/>
              </a:spcBef>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Beam spacing = 3.0 m</a:t>
            </a:r>
          </a:p>
          <a:p>
            <a:pPr marL="457200" lvl="0" indent="-457200">
              <a:spcBef>
                <a:spcPct val="20000"/>
              </a:spcBef>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Beam span = 6.0 m</a:t>
            </a:r>
          </a:p>
          <a:p>
            <a:pPr marL="457200" lvl="0" indent="-457200">
              <a:spcBef>
                <a:spcPct val="20000"/>
              </a:spcBef>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Specified dead load = 1.5 kPa (includes partitions and self-weight)</a:t>
            </a:r>
          </a:p>
          <a:p>
            <a:pPr marL="457200" lvl="0" indent="-457200">
              <a:spcBef>
                <a:spcPct val="20000"/>
              </a:spcBef>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Specified live load = 2.4 kPa (commercial use and occupancy)</a:t>
            </a:r>
          </a:p>
          <a:p>
            <a:pPr marL="457200" lvl="0" indent="-457200">
              <a:spcBef>
                <a:spcPct val="20000"/>
              </a:spcBef>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Exposed to fire on three sides (top side protected)</a:t>
            </a:r>
          </a:p>
          <a:p>
            <a:pPr marL="457200" lvl="0" indent="-457200">
              <a:spcBef>
                <a:spcPct val="20000"/>
              </a:spcBef>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1-hour fire-resistance rating</a:t>
            </a:r>
          </a:p>
          <a:p>
            <a:pPr marL="457200" lvl="0" indent="-457200">
              <a:spcBef>
                <a:spcPct val="20000"/>
              </a:spcBef>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Dry service condition</a:t>
            </a:r>
          </a:p>
          <a:p>
            <a:pPr marL="457200" lvl="0" indent="-457200">
              <a:spcBef>
                <a:spcPct val="20000"/>
              </a:spcBef>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Untreated</a:t>
            </a:r>
          </a:p>
          <a:p>
            <a:pPr marL="457200" lvl="0" indent="-457200">
              <a:spcBef>
                <a:spcPct val="20000"/>
              </a:spcBef>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Use </a:t>
            </a:r>
            <a:r>
              <a:rPr lang="en-US" sz="2400" dirty="0" err="1">
                <a:latin typeface="Times New Roman" panose="02020603050405020304" pitchFamily="18" charset="0"/>
                <a:cs typeface="Times New Roman" panose="02020603050405020304" pitchFamily="18" charset="0"/>
              </a:rPr>
              <a:t>D.Fir</a:t>
            </a:r>
            <a:r>
              <a:rPr lang="en-US" sz="2400" dirty="0">
                <a:latin typeface="Times New Roman" panose="02020603050405020304" pitchFamily="18" charset="0"/>
                <a:cs typeface="Times New Roman" panose="02020603050405020304" pitchFamily="18" charset="0"/>
              </a:rPr>
              <a:t>-L No.1 sawn timber</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18000"/>
            <a:ext cx="1397529" cy="540000"/>
          </a:xfrm>
          <a:prstGeom prst="rect">
            <a:avLst/>
          </a:prstGeom>
        </p:spPr>
      </p:pic>
    </p:spTree>
    <p:extLst>
      <p:ext uri="{BB962C8B-B14F-4D97-AF65-F5344CB8AC3E}">
        <p14:creationId xmlns:p14="http://schemas.microsoft.com/office/powerpoint/2010/main" val="11484837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0000" y="360000"/>
            <a:ext cx="11062720" cy="584775"/>
          </a:xfrm>
          <a:prstGeom prst="rect">
            <a:avLst/>
          </a:prstGeom>
        </p:spPr>
        <p:txBody>
          <a:bodyPr wrap="square">
            <a:spAutoFit/>
          </a:bodyPr>
          <a:lstStyle/>
          <a:p>
            <a:pPr lvl="0"/>
            <a:r>
              <a:rPr lang="en-CA" sz="3200" dirty="0">
                <a:solidFill>
                  <a:srgbClr val="002060"/>
                </a:solidFill>
                <a:latin typeface="Arial" panose="020B0604020202020204" pitchFamily="34" charset="0"/>
                <a:cs typeface="Arial" panose="020B0604020202020204" pitchFamily="34" charset="0"/>
              </a:rPr>
              <a:t>Example 9 – Solution  </a:t>
            </a:r>
            <a:endParaRPr lang="en-US" sz="3200" dirty="0">
              <a:solidFill>
                <a:srgbClr val="002060"/>
              </a:solidFill>
              <a:latin typeface="Arial" panose="020B0604020202020204" pitchFamily="34" charset="0"/>
              <a:cs typeface="Arial" panose="020B0604020202020204" pitchFamily="34" charset="0"/>
            </a:endParaRPr>
          </a:p>
        </p:txBody>
      </p:sp>
      <p:sp>
        <p:nvSpPr>
          <p:cNvPr id="7" name="Slide Number Placeholder 3"/>
          <p:cNvSpPr>
            <a:spLocks noGrp="1"/>
          </p:cNvSpPr>
          <p:nvPr>
            <p:ph type="sldNum" sz="quarter" idx="12"/>
          </p:nvPr>
        </p:nvSpPr>
        <p:spPr>
          <a:xfrm>
            <a:off x="11468558" y="6216815"/>
            <a:ext cx="610320" cy="528064"/>
          </a:xfrm>
        </p:spPr>
        <p:txBody>
          <a:bodyPr/>
          <a:lstStyle/>
          <a:p>
            <a:fld id="{79AA0B8D-5002-4A0E-8DCD-D60B08B37DCE}" type="slidenum">
              <a:rPr lang="en-CA" sz="3200" smtClean="0">
                <a:solidFill>
                  <a:schemeClr val="tx1"/>
                </a:solidFill>
              </a:rPr>
              <a:t>46</a:t>
            </a:fld>
            <a:endParaRPr lang="en-CA" sz="3200" dirty="0">
              <a:solidFill>
                <a:schemeClr val="tx1"/>
              </a:solidFill>
            </a:endParaRPr>
          </a:p>
        </p:txBody>
      </p:sp>
      <mc:AlternateContent xmlns:mc="http://schemas.openxmlformats.org/markup-compatibility/2006" xmlns:a14="http://schemas.microsoft.com/office/drawing/2010/main">
        <mc:Choice Requires="a14">
          <p:sp>
            <p:nvSpPr>
              <p:cNvPr id="9" name="Rectangle 8"/>
              <p:cNvSpPr/>
              <p:nvPr/>
            </p:nvSpPr>
            <p:spPr>
              <a:xfrm>
                <a:off x="540000" y="1006331"/>
                <a:ext cx="11461500" cy="5324856"/>
              </a:xfrm>
              <a:prstGeom prst="rect">
                <a:avLst/>
              </a:prstGeom>
            </p:spPr>
            <p:txBody>
              <a:bodyPr wrap="square">
                <a:spAutoFit/>
              </a:bodyPr>
              <a:lstStyle/>
              <a:p>
                <a:pPr marL="457200" lvl="0" indent="-457200">
                  <a:spcBef>
                    <a:spcPct val="20000"/>
                  </a:spcBef>
                  <a:buFont typeface="Wingdings" panose="05000000000000000000" pitchFamily="2" charset="2"/>
                  <a:buChar char="§"/>
                  <a:defRPr/>
                </a:pPr>
                <a:r>
                  <a:rPr lang="en-US" sz="2200" dirty="0">
                    <a:latin typeface="Times New Roman" panose="02020603050405020304" pitchFamily="18" charset="0"/>
                    <a:cs typeface="Times New Roman" panose="02020603050405020304" pitchFamily="18" charset="0"/>
                  </a:rPr>
                  <a:t>Tributary area = 3.0(6.0) = 18.0 m</a:t>
                </a:r>
                <a:r>
                  <a:rPr lang="en-US" sz="2200" baseline="30000" dirty="0">
                    <a:latin typeface="Times New Roman" panose="02020603050405020304" pitchFamily="18" charset="0"/>
                    <a:cs typeface="Times New Roman" panose="02020603050405020304" pitchFamily="18" charset="0"/>
                  </a:rPr>
                  <a:t>2</a:t>
                </a:r>
                <a:r>
                  <a:rPr lang="en-US" sz="2200" dirty="0">
                    <a:latin typeface="Times New Roman" panose="02020603050405020304" pitchFamily="18" charset="0"/>
                    <a:cs typeface="Times New Roman" panose="02020603050405020304" pitchFamily="18" charset="0"/>
                  </a:rPr>
                  <a:t> &lt; 20.0 m</a:t>
                </a:r>
                <a:r>
                  <a:rPr lang="en-US" sz="2200" baseline="30000" dirty="0">
                    <a:latin typeface="Times New Roman" panose="02020603050405020304" pitchFamily="18" charset="0"/>
                    <a:cs typeface="Times New Roman" panose="02020603050405020304" pitchFamily="18" charset="0"/>
                  </a:rPr>
                  <a:t>2</a:t>
                </a:r>
                <a:endParaRPr lang="en-US" sz="2200" dirty="0">
                  <a:latin typeface="Times New Roman" panose="02020603050405020304" pitchFamily="18" charset="0"/>
                  <a:cs typeface="Times New Roman" panose="02020603050405020304" pitchFamily="18" charset="0"/>
                </a:endParaRPr>
              </a:p>
              <a:p>
                <a:pPr marL="457200" lvl="0" indent="-457200">
                  <a:spcBef>
                    <a:spcPct val="20000"/>
                  </a:spcBef>
                  <a:buFont typeface="Wingdings" panose="05000000000000000000" pitchFamily="2" charset="2"/>
                  <a:buChar char="§"/>
                  <a:defRPr/>
                </a:pPr>
                <a:r>
                  <a:rPr lang="en-US" sz="2200" dirty="0">
                    <a:latin typeface="Times New Roman" panose="02020603050405020304" pitchFamily="18" charset="0"/>
                    <a:cs typeface="Times New Roman" panose="02020603050405020304" pitchFamily="18" charset="0"/>
                  </a:rPr>
                  <a:t>Therefore, no live load reduction is permitted by the NBC </a:t>
                </a:r>
              </a:p>
              <a:p>
                <a:pPr marL="457200" lvl="0" indent="-457200">
                  <a:spcBef>
                    <a:spcPct val="20000"/>
                  </a:spcBef>
                  <a:buFont typeface="Wingdings" panose="05000000000000000000" pitchFamily="2" charset="2"/>
                  <a:buChar char="§"/>
                  <a:defRPr/>
                </a:pPr>
                <a:r>
                  <a:rPr lang="en-US" sz="2200" dirty="0">
                    <a:latin typeface="Times New Roman" panose="02020603050405020304" pitchFamily="18" charset="0"/>
                    <a:cs typeface="Times New Roman" panose="02020603050405020304" pitchFamily="18" charset="0"/>
                  </a:rPr>
                  <a:t>Total specified load = 1.5 + 2.4 = 3.90 kPa</a:t>
                </a:r>
              </a:p>
              <a:p>
                <a:pPr marL="457200" lvl="0" indent="-457200">
                  <a:spcBef>
                    <a:spcPct val="20000"/>
                  </a:spcBef>
                  <a:buFont typeface="Wingdings" panose="05000000000000000000" pitchFamily="2" charset="2"/>
                  <a:buChar char="§"/>
                  <a:defRPr/>
                </a:pPr>
                <a:r>
                  <a:rPr lang="en-US" sz="2200" dirty="0">
                    <a:latin typeface="Times New Roman" panose="02020603050405020304" pitchFamily="18" charset="0"/>
                    <a:cs typeface="Times New Roman" panose="02020603050405020304" pitchFamily="18" charset="0"/>
                  </a:rPr>
                  <a:t>Specified distributed load:</a:t>
                </a:r>
              </a:p>
              <a:p>
                <a:pPr marL="914400" lvl="1" indent="-457200">
                  <a:spcBef>
                    <a:spcPct val="20000"/>
                  </a:spcBef>
                  <a:buFont typeface="Wingdings" panose="05000000000000000000" pitchFamily="2" charset="2"/>
                  <a:buChar char="§"/>
                  <a:defRPr/>
                </a:pPr>
                <a:r>
                  <a:rPr lang="en-US" sz="2200" dirty="0">
                    <a:latin typeface="Times New Roman" panose="02020603050405020304" pitchFamily="18" charset="0"/>
                    <a:cs typeface="Times New Roman" panose="02020603050405020304" pitchFamily="18" charset="0"/>
                  </a:rPr>
                  <a:t>w = 3.90(3.0) = 11.7 </a:t>
                </a:r>
                <a:r>
                  <a:rPr lang="en-US" sz="2200" dirty="0" err="1">
                    <a:latin typeface="Times New Roman" panose="02020603050405020304" pitchFamily="18" charset="0"/>
                    <a:cs typeface="Times New Roman" panose="02020603050405020304" pitchFamily="18" charset="0"/>
                  </a:rPr>
                  <a:t>kN</a:t>
                </a:r>
                <a:r>
                  <a:rPr lang="en-US" sz="2200" dirty="0">
                    <a:latin typeface="Times New Roman" panose="02020603050405020304" pitchFamily="18" charset="0"/>
                    <a:cs typeface="Times New Roman" panose="02020603050405020304" pitchFamily="18" charset="0"/>
                  </a:rPr>
                  <a:t>/m</a:t>
                </a:r>
              </a:p>
              <a:p>
                <a:pPr marL="457200" indent="-457200">
                  <a:spcBef>
                    <a:spcPct val="20000"/>
                  </a:spcBef>
                  <a:buFont typeface="Wingdings" panose="05000000000000000000" pitchFamily="2" charset="2"/>
                  <a:buChar char="§"/>
                  <a:defRPr/>
                </a:pPr>
                <a:r>
                  <a:rPr lang="en-US" sz="2200" dirty="0">
                    <a:latin typeface="Times New Roman" panose="02020603050405020304" pitchFamily="18" charset="0"/>
                    <a:cs typeface="Times New Roman" panose="02020603050405020304" pitchFamily="18" charset="0"/>
                  </a:rPr>
                  <a:t>Specified bending moment:</a:t>
                </a:r>
              </a:p>
              <a:p>
                <a:pPr marL="914400" lvl="1" indent="-457200">
                  <a:spcBef>
                    <a:spcPct val="20000"/>
                  </a:spcBef>
                  <a:buFont typeface="Wingdings" panose="05000000000000000000" pitchFamily="2" charset="2"/>
                  <a:buChar char="§"/>
                  <a:defRPr/>
                </a:pPr>
                <a:r>
                  <a:rPr lang="en-US" sz="2200" dirty="0">
                    <a:latin typeface="Times New Roman" panose="02020603050405020304" pitchFamily="18" charset="0"/>
                    <a:cs typeface="Times New Roman" panose="02020603050405020304" pitchFamily="18" charset="0"/>
                  </a:rPr>
                  <a:t>M </a:t>
                </a:r>
                <a14:m>
                  <m:oMath xmlns:m="http://schemas.openxmlformats.org/officeDocument/2006/math">
                    <m:r>
                      <a:rPr lang="en-CA" sz="2200" b="0" i="1" smtClean="0">
                        <a:latin typeface="Cambria Math" panose="02040503050406030204" pitchFamily="18" charset="0"/>
                        <a:cs typeface="Times New Roman" panose="02020603050405020304" pitchFamily="18" charset="0"/>
                      </a:rPr>
                      <m:t>=</m:t>
                    </m:r>
                    <m:f>
                      <m:fPr>
                        <m:ctrlPr>
                          <a:rPr lang="en-CA" sz="2200" b="0" i="1" smtClean="0">
                            <a:latin typeface="Cambria Math"/>
                            <a:cs typeface="Times New Roman" panose="02020603050405020304" pitchFamily="18" charset="0"/>
                          </a:rPr>
                        </m:ctrlPr>
                      </m:fPr>
                      <m:num>
                        <m:r>
                          <a:rPr lang="en-CA" sz="2200" b="0" i="1" smtClean="0">
                            <a:latin typeface="Cambria Math" panose="02040503050406030204" pitchFamily="18" charset="0"/>
                            <a:cs typeface="Times New Roman" panose="02020603050405020304" pitchFamily="18" charset="0"/>
                          </a:rPr>
                          <m:t>𝑤</m:t>
                        </m:r>
                        <m:sSup>
                          <m:sSupPr>
                            <m:ctrlPr>
                              <a:rPr lang="en-CA" sz="2200" b="0" i="1" smtClean="0">
                                <a:latin typeface="Cambria Math"/>
                                <a:cs typeface="Times New Roman" panose="02020603050405020304" pitchFamily="18" charset="0"/>
                              </a:rPr>
                            </m:ctrlPr>
                          </m:sSupPr>
                          <m:e>
                            <m:r>
                              <a:rPr lang="en-CA" sz="2200" b="0" i="1" smtClean="0">
                                <a:latin typeface="Cambria Math" panose="02040503050406030204" pitchFamily="18" charset="0"/>
                                <a:cs typeface="Times New Roman" panose="02020603050405020304" pitchFamily="18" charset="0"/>
                              </a:rPr>
                              <m:t>𝐿</m:t>
                            </m:r>
                          </m:e>
                          <m:sup>
                            <m:r>
                              <a:rPr lang="en-CA" sz="2200" b="0" i="1" smtClean="0">
                                <a:latin typeface="Cambria Math" panose="02040503050406030204" pitchFamily="18" charset="0"/>
                                <a:cs typeface="Times New Roman" panose="02020603050405020304" pitchFamily="18" charset="0"/>
                              </a:rPr>
                              <m:t>2</m:t>
                            </m:r>
                          </m:sup>
                        </m:sSup>
                      </m:num>
                      <m:den>
                        <m:r>
                          <a:rPr lang="en-CA" sz="2200" b="0" i="1" smtClean="0">
                            <a:latin typeface="Cambria Math" panose="02040503050406030204" pitchFamily="18" charset="0"/>
                            <a:cs typeface="Times New Roman" panose="02020603050405020304" pitchFamily="18" charset="0"/>
                          </a:rPr>
                          <m:t>8</m:t>
                        </m:r>
                      </m:den>
                    </m:f>
                    <m:r>
                      <a:rPr lang="en-CA" sz="2200" b="0" i="1" smtClean="0">
                        <a:latin typeface="Cambria Math" panose="02040503050406030204" pitchFamily="18" charset="0"/>
                        <a:cs typeface="Times New Roman" panose="02020603050405020304" pitchFamily="18" charset="0"/>
                      </a:rPr>
                      <m:t>=</m:t>
                    </m:r>
                    <m:f>
                      <m:fPr>
                        <m:ctrlPr>
                          <a:rPr lang="en-CA" sz="2200" b="0" i="1" smtClean="0">
                            <a:latin typeface="Cambria Math"/>
                            <a:cs typeface="Times New Roman" panose="02020603050405020304" pitchFamily="18" charset="0"/>
                          </a:rPr>
                        </m:ctrlPr>
                      </m:fPr>
                      <m:num>
                        <m:d>
                          <m:dPr>
                            <m:ctrlPr>
                              <a:rPr lang="en-CA" sz="2200" b="0" i="1" smtClean="0">
                                <a:latin typeface="Cambria Math"/>
                                <a:cs typeface="Times New Roman" panose="02020603050405020304" pitchFamily="18" charset="0"/>
                              </a:rPr>
                            </m:ctrlPr>
                          </m:dPr>
                          <m:e>
                            <m:r>
                              <a:rPr lang="en-CA" sz="2200" b="0" i="1" smtClean="0">
                                <a:latin typeface="Cambria Math" panose="02040503050406030204" pitchFamily="18" charset="0"/>
                                <a:cs typeface="Times New Roman" panose="02020603050405020304" pitchFamily="18" charset="0"/>
                              </a:rPr>
                              <m:t>11.7</m:t>
                            </m:r>
                          </m:e>
                        </m:d>
                        <m:sSup>
                          <m:sSupPr>
                            <m:ctrlPr>
                              <a:rPr lang="en-CA" sz="2200" b="0" i="1" smtClean="0">
                                <a:latin typeface="Cambria Math"/>
                                <a:cs typeface="Times New Roman" panose="02020603050405020304" pitchFamily="18" charset="0"/>
                              </a:rPr>
                            </m:ctrlPr>
                          </m:sSupPr>
                          <m:e>
                            <m:d>
                              <m:dPr>
                                <m:ctrlPr>
                                  <a:rPr lang="en-CA" sz="2200" b="0" i="1" smtClean="0">
                                    <a:latin typeface="Cambria Math"/>
                                    <a:cs typeface="Times New Roman" panose="02020603050405020304" pitchFamily="18" charset="0"/>
                                  </a:rPr>
                                </m:ctrlPr>
                              </m:dPr>
                              <m:e>
                                <m:r>
                                  <a:rPr lang="en-CA" sz="2200" b="0" i="1" smtClean="0">
                                    <a:latin typeface="Cambria Math" panose="02040503050406030204" pitchFamily="18" charset="0"/>
                                    <a:cs typeface="Times New Roman" panose="02020603050405020304" pitchFamily="18" charset="0"/>
                                  </a:rPr>
                                  <m:t>6.0</m:t>
                                </m:r>
                              </m:e>
                            </m:d>
                          </m:e>
                          <m:sup>
                            <m:r>
                              <a:rPr lang="en-CA" sz="2200" b="0" i="1" smtClean="0">
                                <a:latin typeface="Cambria Math" panose="02040503050406030204" pitchFamily="18" charset="0"/>
                                <a:cs typeface="Times New Roman" panose="02020603050405020304" pitchFamily="18" charset="0"/>
                              </a:rPr>
                              <m:t>2</m:t>
                            </m:r>
                          </m:sup>
                        </m:sSup>
                      </m:num>
                      <m:den>
                        <m:r>
                          <a:rPr lang="en-CA" sz="2200" b="0" i="1" smtClean="0">
                            <a:latin typeface="Cambria Math" panose="02040503050406030204" pitchFamily="18" charset="0"/>
                            <a:cs typeface="Times New Roman" panose="02020603050405020304" pitchFamily="18" charset="0"/>
                          </a:rPr>
                          <m:t>8</m:t>
                        </m:r>
                      </m:den>
                    </m:f>
                    <m:r>
                      <a:rPr lang="en-CA" sz="2200" b="0" i="1" smtClean="0">
                        <a:latin typeface="Cambria Math" panose="02040503050406030204" pitchFamily="18" charset="0"/>
                        <a:cs typeface="Times New Roman" panose="02020603050405020304" pitchFamily="18" charset="0"/>
                      </a:rPr>
                      <m:t>=52.7</m:t>
                    </m:r>
                  </m:oMath>
                </a14:m>
                <a:r>
                  <a:rPr lang="en-US" sz="2200" dirty="0">
                    <a:latin typeface="Times New Roman" panose="02020603050405020304" pitchFamily="18" charset="0"/>
                    <a:cs typeface="Times New Roman" panose="02020603050405020304" pitchFamily="18" charset="0"/>
                  </a:rPr>
                  <a:t> kNm</a:t>
                </a:r>
              </a:p>
              <a:p>
                <a:pPr marL="457200" indent="-457200">
                  <a:spcBef>
                    <a:spcPct val="20000"/>
                  </a:spcBef>
                  <a:buFont typeface="Wingdings" panose="05000000000000000000" pitchFamily="2" charset="2"/>
                  <a:buChar char="§"/>
                  <a:defRPr/>
                </a:pPr>
                <a:r>
                  <a:rPr lang="en-US" sz="2200" dirty="0">
                    <a:latin typeface="Times New Roman" panose="02020603050405020304" pitchFamily="18" charset="0"/>
                    <a:cs typeface="Times New Roman" panose="02020603050405020304" pitchFamily="18" charset="0"/>
                  </a:rPr>
                  <a:t>Specified shear:</a:t>
                </a:r>
              </a:p>
              <a:p>
                <a:pPr marL="914400" lvl="1" indent="-457200">
                  <a:spcBef>
                    <a:spcPct val="20000"/>
                  </a:spcBef>
                  <a:buFont typeface="Wingdings" panose="05000000000000000000" pitchFamily="2" charset="2"/>
                  <a:buChar char="§"/>
                  <a:defRPr/>
                </a:pPr>
                <a:r>
                  <a:rPr lang="en-US" sz="2200" dirty="0">
                    <a:latin typeface="Times New Roman" panose="02020603050405020304" pitchFamily="18" charset="0"/>
                    <a:cs typeface="Times New Roman" panose="02020603050405020304" pitchFamily="18" charset="0"/>
                  </a:rPr>
                  <a:t>V </a:t>
                </a:r>
                <a14:m>
                  <m:oMath xmlns:m="http://schemas.openxmlformats.org/officeDocument/2006/math">
                    <m:r>
                      <a:rPr lang="en-CA" sz="2200" b="0" i="1" smtClean="0">
                        <a:latin typeface="Cambria Math" panose="02040503050406030204" pitchFamily="18" charset="0"/>
                        <a:cs typeface="Times New Roman" panose="02020603050405020304" pitchFamily="18" charset="0"/>
                      </a:rPr>
                      <m:t>=</m:t>
                    </m:r>
                    <m:f>
                      <m:fPr>
                        <m:ctrlPr>
                          <a:rPr lang="en-CA" sz="2200" b="0" i="1" smtClean="0">
                            <a:latin typeface="Cambria Math"/>
                            <a:cs typeface="Times New Roman" panose="02020603050405020304" pitchFamily="18" charset="0"/>
                          </a:rPr>
                        </m:ctrlPr>
                      </m:fPr>
                      <m:num>
                        <m:r>
                          <a:rPr lang="en-CA" sz="2200" b="0" i="1" smtClean="0">
                            <a:latin typeface="Cambria Math" panose="02040503050406030204" pitchFamily="18" charset="0"/>
                            <a:cs typeface="Times New Roman" panose="02020603050405020304" pitchFamily="18" charset="0"/>
                          </a:rPr>
                          <m:t>𝑤𝐿</m:t>
                        </m:r>
                      </m:num>
                      <m:den>
                        <m:r>
                          <a:rPr lang="en-CA" sz="2200" b="0" i="1" smtClean="0">
                            <a:latin typeface="Cambria Math" panose="02040503050406030204" pitchFamily="18" charset="0"/>
                            <a:cs typeface="Times New Roman" panose="02020603050405020304" pitchFamily="18" charset="0"/>
                          </a:rPr>
                          <m:t>2</m:t>
                        </m:r>
                      </m:den>
                    </m:f>
                    <m:r>
                      <a:rPr lang="en-CA" sz="2200" b="0" i="1" smtClean="0">
                        <a:latin typeface="Cambria Math" panose="02040503050406030204" pitchFamily="18" charset="0"/>
                        <a:cs typeface="Times New Roman" panose="02020603050405020304" pitchFamily="18" charset="0"/>
                      </a:rPr>
                      <m:t>=</m:t>
                    </m:r>
                    <m:f>
                      <m:fPr>
                        <m:ctrlPr>
                          <a:rPr lang="en-CA" sz="2200" b="0" i="1" smtClean="0">
                            <a:latin typeface="Cambria Math"/>
                            <a:cs typeface="Times New Roman" panose="02020603050405020304" pitchFamily="18" charset="0"/>
                          </a:rPr>
                        </m:ctrlPr>
                      </m:fPr>
                      <m:num>
                        <m:d>
                          <m:dPr>
                            <m:ctrlPr>
                              <a:rPr lang="en-CA" sz="2200" b="0" i="1" smtClean="0">
                                <a:latin typeface="Cambria Math"/>
                                <a:cs typeface="Times New Roman" panose="02020603050405020304" pitchFamily="18" charset="0"/>
                              </a:rPr>
                            </m:ctrlPr>
                          </m:dPr>
                          <m:e>
                            <m:r>
                              <a:rPr lang="en-CA" sz="2200" b="0" i="1" smtClean="0">
                                <a:latin typeface="Cambria Math" panose="02040503050406030204" pitchFamily="18" charset="0"/>
                                <a:cs typeface="Times New Roman" panose="02020603050405020304" pitchFamily="18" charset="0"/>
                              </a:rPr>
                              <m:t>11.7</m:t>
                            </m:r>
                          </m:e>
                        </m:d>
                        <m:d>
                          <m:dPr>
                            <m:ctrlPr>
                              <a:rPr lang="en-CA" sz="2200" b="0" i="1" smtClean="0">
                                <a:latin typeface="Cambria Math"/>
                                <a:cs typeface="Times New Roman" panose="02020603050405020304" pitchFamily="18" charset="0"/>
                              </a:rPr>
                            </m:ctrlPr>
                          </m:dPr>
                          <m:e>
                            <m:r>
                              <a:rPr lang="en-CA" sz="2200" b="0" i="1" smtClean="0">
                                <a:latin typeface="Cambria Math" panose="02040503050406030204" pitchFamily="18" charset="0"/>
                                <a:cs typeface="Times New Roman" panose="02020603050405020304" pitchFamily="18" charset="0"/>
                              </a:rPr>
                              <m:t>6.0</m:t>
                            </m:r>
                          </m:e>
                        </m:d>
                      </m:num>
                      <m:den>
                        <m:r>
                          <a:rPr lang="en-CA" sz="2200" b="0" i="1" smtClean="0">
                            <a:latin typeface="Cambria Math" panose="02040503050406030204" pitchFamily="18" charset="0"/>
                            <a:cs typeface="Times New Roman" panose="02020603050405020304" pitchFamily="18" charset="0"/>
                          </a:rPr>
                          <m:t>2</m:t>
                        </m:r>
                      </m:den>
                    </m:f>
                    <m:r>
                      <a:rPr lang="en-CA" sz="2200" b="0" i="1" smtClean="0">
                        <a:latin typeface="Cambria Math" panose="02040503050406030204" pitchFamily="18" charset="0"/>
                        <a:cs typeface="Times New Roman" panose="02020603050405020304" pitchFamily="18" charset="0"/>
                      </a:rPr>
                      <m:t>=35.1</m:t>
                    </m:r>
                  </m:oMath>
                </a14:m>
                <a:r>
                  <a:rPr lang="en-US" sz="2200" dirty="0">
                    <a:latin typeface="Times New Roman" panose="02020603050405020304" pitchFamily="18" charset="0"/>
                    <a:cs typeface="Times New Roman" panose="02020603050405020304" pitchFamily="18" charset="0"/>
                  </a:rPr>
                  <a:t> kN</a:t>
                </a:r>
              </a:p>
              <a:p>
                <a:pPr marL="457200" indent="-457200">
                  <a:spcBef>
                    <a:spcPct val="20000"/>
                  </a:spcBef>
                  <a:buFont typeface="Wingdings" panose="05000000000000000000" pitchFamily="2" charset="2"/>
                  <a:buChar char="§"/>
                  <a:defRPr/>
                </a:pPr>
                <a:r>
                  <a:rPr lang="en-US" sz="2200" dirty="0">
                    <a:latin typeface="Times New Roman" panose="02020603050405020304" pitchFamily="18" charset="0"/>
                    <a:cs typeface="Times New Roman" panose="02020603050405020304" pitchFamily="18" charset="0"/>
                  </a:rPr>
                  <a:t> From Beam Selection Tables for Fire Resistance of 60 min for sawn timber, try 241x394 mm:</a:t>
                </a:r>
              </a:p>
              <a:p>
                <a:pPr marL="914400" lvl="1" indent="-457200">
                  <a:spcBef>
                    <a:spcPct val="20000"/>
                  </a:spcBef>
                  <a:buFont typeface="Wingdings" panose="05000000000000000000" pitchFamily="2" charset="2"/>
                  <a:buChar char="§"/>
                  <a:defRPr/>
                </a:pPr>
                <a:r>
                  <a:rPr lang="en-US" sz="2200" dirty="0" err="1">
                    <a:latin typeface="Times New Roman" panose="02020603050405020304" pitchFamily="18" charset="0"/>
                    <a:cs typeface="Times New Roman" panose="02020603050405020304" pitchFamily="18" charset="0"/>
                  </a:rPr>
                  <a:t>M</a:t>
                </a:r>
                <a:r>
                  <a:rPr lang="en-US" sz="2200" baseline="-25000" dirty="0" err="1">
                    <a:latin typeface="Times New Roman" panose="02020603050405020304" pitchFamily="18" charset="0"/>
                    <a:cs typeface="Times New Roman" panose="02020603050405020304" pitchFamily="18" charset="0"/>
                  </a:rPr>
                  <a:t>r</a:t>
                </a:r>
                <a:r>
                  <a:rPr lang="en-US" sz="2200" dirty="0">
                    <a:latin typeface="Times New Roman" panose="02020603050405020304" pitchFamily="18" charset="0"/>
                    <a:cs typeface="Times New Roman" panose="02020603050405020304" pitchFamily="18" charset="0"/>
                  </a:rPr>
                  <a:t> = 61.5 </a:t>
                </a:r>
                <a:r>
                  <a:rPr lang="en-US" sz="2200" dirty="0" err="1">
                    <a:latin typeface="Times New Roman" panose="02020603050405020304" pitchFamily="18" charset="0"/>
                    <a:cs typeface="Times New Roman" panose="02020603050405020304" pitchFamily="18" charset="0"/>
                  </a:rPr>
                  <a:t>kNm</a:t>
                </a:r>
                <a:r>
                  <a:rPr lang="en-US" sz="2200" dirty="0">
                    <a:latin typeface="Times New Roman" panose="02020603050405020304" pitchFamily="18" charset="0"/>
                    <a:cs typeface="Times New Roman" panose="02020603050405020304" pitchFamily="18" charset="0"/>
                  </a:rPr>
                  <a:t> &gt; 52.7 </a:t>
                </a:r>
                <a:r>
                  <a:rPr lang="en-US" sz="2200" dirty="0" err="1">
                    <a:latin typeface="Times New Roman" panose="02020603050405020304" pitchFamily="18" charset="0"/>
                    <a:cs typeface="Times New Roman" panose="02020603050405020304" pitchFamily="18" charset="0"/>
                  </a:rPr>
                  <a:t>kNm</a:t>
                </a:r>
                <a:r>
                  <a:rPr lang="en-US" sz="2200" dirty="0">
                    <a:latin typeface="Times New Roman" panose="02020603050405020304" pitchFamily="18" charset="0"/>
                    <a:cs typeface="Times New Roman" panose="02020603050405020304" pitchFamily="18" charset="0"/>
                  </a:rPr>
                  <a:t> 		[Acceptable]</a:t>
                </a:r>
              </a:p>
              <a:p>
                <a:pPr marL="914400" lvl="1" indent="-457200">
                  <a:spcBef>
                    <a:spcPct val="20000"/>
                  </a:spcBef>
                  <a:buFont typeface="Wingdings" panose="05000000000000000000" pitchFamily="2" charset="2"/>
                  <a:buChar char="§"/>
                  <a:defRPr/>
                </a:pPr>
                <a:r>
                  <a:rPr lang="en-US" sz="2200" dirty="0" err="1">
                    <a:latin typeface="Times New Roman" panose="02020603050405020304" pitchFamily="18" charset="0"/>
                    <a:cs typeface="Times New Roman" panose="02020603050405020304" pitchFamily="18" charset="0"/>
                  </a:rPr>
                  <a:t>V</a:t>
                </a:r>
                <a:r>
                  <a:rPr lang="en-US" sz="2200" baseline="-25000" dirty="0" err="1">
                    <a:latin typeface="Times New Roman" panose="02020603050405020304" pitchFamily="18" charset="0"/>
                    <a:cs typeface="Times New Roman" panose="02020603050405020304" pitchFamily="18" charset="0"/>
                  </a:rPr>
                  <a:t>r</a:t>
                </a:r>
                <a:r>
                  <a:rPr lang="en-US" sz="2200" dirty="0">
                    <a:latin typeface="Times New Roman" panose="02020603050405020304" pitchFamily="18" charset="0"/>
                    <a:cs typeface="Times New Roman" panose="02020603050405020304" pitchFamily="18" charset="0"/>
                  </a:rPr>
                  <a:t> = 68.9 </a:t>
                </a:r>
                <a:r>
                  <a:rPr lang="en-US" sz="2200" dirty="0" err="1">
                    <a:latin typeface="Times New Roman" panose="02020603050405020304" pitchFamily="18" charset="0"/>
                    <a:cs typeface="Times New Roman" panose="02020603050405020304" pitchFamily="18" charset="0"/>
                  </a:rPr>
                  <a:t>kN</a:t>
                </a:r>
                <a:r>
                  <a:rPr lang="en-US" sz="2200" dirty="0">
                    <a:latin typeface="Times New Roman" panose="02020603050405020304" pitchFamily="18" charset="0"/>
                    <a:cs typeface="Times New Roman" panose="02020603050405020304" pitchFamily="18" charset="0"/>
                  </a:rPr>
                  <a:t> &gt; 35.1 </a:t>
                </a:r>
                <a:r>
                  <a:rPr lang="en-US" sz="2200" dirty="0" err="1">
                    <a:latin typeface="Times New Roman" panose="02020603050405020304" pitchFamily="18" charset="0"/>
                    <a:cs typeface="Times New Roman" panose="02020603050405020304" pitchFamily="18" charset="0"/>
                  </a:rPr>
                  <a:t>kN</a:t>
                </a:r>
                <a:r>
                  <a:rPr lang="en-US" sz="2200" dirty="0">
                    <a:latin typeface="Times New Roman" panose="02020603050405020304" pitchFamily="18" charset="0"/>
                    <a:cs typeface="Times New Roman" panose="02020603050405020304" pitchFamily="18" charset="0"/>
                  </a:rPr>
                  <a:t> 			[Acceptable]</a:t>
                </a:r>
              </a:p>
            </p:txBody>
          </p:sp>
        </mc:Choice>
        <mc:Fallback xmlns="">
          <p:sp>
            <p:nvSpPr>
              <p:cNvPr id="9" name="Rectangle 8"/>
              <p:cNvSpPr>
                <a:spLocks noRot="1" noChangeAspect="1" noMove="1" noResize="1" noEditPoints="1" noAdjustHandles="1" noChangeArrowheads="1" noChangeShapeType="1" noTextEdit="1"/>
              </p:cNvSpPr>
              <p:nvPr/>
            </p:nvSpPr>
            <p:spPr>
              <a:xfrm>
                <a:off x="540000" y="1006331"/>
                <a:ext cx="11461500" cy="5324856"/>
              </a:xfrm>
              <a:prstGeom prst="rect">
                <a:avLst/>
              </a:prstGeom>
              <a:blipFill>
                <a:blip r:embed="rId2"/>
                <a:stretch>
                  <a:fillRect l="-585" t="-801" b="-1373"/>
                </a:stretch>
              </a:blipFill>
            </p:spPr>
            <p:txBody>
              <a:bodyPr/>
              <a:lstStyle/>
              <a:p>
                <a:r>
                  <a:rPr lang="en-CA">
                    <a:noFill/>
                  </a:rPr>
                  <a:t> </a:t>
                </a:r>
              </a:p>
            </p:txBody>
          </p:sp>
        </mc:Fallback>
      </mc:AlternateContent>
      <p:sp>
        <p:nvSpPr>
          <p:cNvPr id="2" name="TextBox 1">
            <a:extLst>
              <a:ext uri="{FF2B5EF4-FFF2-40B4-BE49-F238E27FC236}">
                <a16:creationId xmlns:a16="http://schemas.microsoft.com/office/drawing/2014/main" xmlns="" id="{3D6257C6-D2BE-4FE6-BA07-C860B0B3EE1B}"/>
              </a:ext>
            </a:extLst>
          </p:cNvPr>
          <p:cNvSpPr txBox="1"/>
          <p:nvPr/>
        </p:nvSpPr>
        <p:spPr>
          <a:xfrm>
            <a:off x="7812237" y="5644031"/>
            <a:ext cx="4189263" cy="461665"/>
          </a:xfrm>
          <a:prstGeom prst="rect">
            <a:avLst/>
          </a:prstGeom>
          <a:noFill/>
          <a:ln>
            <a:solidFill>
              <a:schemeClr val="tx1"/>
            </a:solidFill>
          </a:ln>
        </p:spPr>
        <p:txBody>
          <a:bodyPr wrap="square" rtlCol="0">
            <a:spAutoFit/>
          </a:bodyPr>
          <a:lstStyle/>
          <a:p>
            <a:r>
              <a:rPr lang="en-CA" sz="2400" b="1" dirty="0">
                <a:latin typeface="Times New Roman" panose="02020603050405020304" pitchFamily="18" charset="0"/>
                <a:cs typeface="Times New Roman" panose="02020603050405020304" pitchFamily="18" charset="0"/>
              </a:rPr>
              <a:t>Use 241×394 mm No.1 </a:t>
            </a:r>
            <a:r>
              <a:rPr lang="en-CA" sz="2400" b="1" dirty="0" err="1">
                <a:latin typeface="Times New Roman" panose="02020603050405020304" pitchFamily="18" charset="0"/>
                <a:cs typeface="Times New Roman" panose="02020603050405020304" pitchFamily="18" charset="0"/>
              </a:rPr>
              <a:t>D.Fir</a:t>
            </a:r>
            <a:r>
              <a:rPr lang="en-CA" sz="2400" b="1" dirty="0">
                <a:latin typeface="Times New Roman" panose="02020603050405020304" pitchFamily="18" charset="0"/>
                <a:cs typeface="Times New Roman" panose="02020603050405020304" pitchFamily="18" charset="0"/>
              </a:rPr>
              <a:t>-L</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18000"/>
            <a:ext cx="1397529" cy="540000"/>
          </a:xfrm>
          <a:prstGeom prst="rect">
            <a:avLst/>
          </a:prstGeom>
        </p:spPr>
      </p:pic>
    </p:spTree>
    <p:extLst>
      <p:ext uri="{BB962C8B-B14F-4D97-AF65-F5344CB8AC3E}">
        <p14:creationId xmlns:p14="http://schemas.microsoft.com/office/powerpoint/2010/main" val="11424699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0000" y="360000"/>
            <a:ext cx="11062720" cy="584775"/>
          </a:xfrm>
          <a:prstGeom prst="rect">
            <a:avLst/>
          </a:prstGeom>
        </p:spPr>
        <p:txBody>
          <a:bodyPr wrap="square">
            <a:spAutoFit/>
          </a:bodyPr>
          <a:lstStyle/>
          <a:p>
            <a:pPr lvl="0"/>
            <a:r>
              <a:rPr lang="en-CA" sz="3200" dirty="0">
                <a:solidFill>
                  <a:srgbClr val="002060"/>
                </a:solidFill>
                <a:latin typeface="Arial" panose="020B0604020202020204" pitchFamily="34" charset="0"/>
                <a:cs typeface="Arial" panose="020B0604020202020204" pitchFamily="34" charset="0"/>
              </a:rPr>
              <a:t>Example 10: Using </a:t>
            </a:r>
            <a:r>
              <a:rPr lang="en-CA" sz="3200" u="sng" dirty="0">
                <a:solidFill>
                  <a:srgbClr val="002060"/>
                </a:solidFill>
                <a:latin typeface="Arial" panose="020B0604020202020204" pitchFamily="34" charset="0"/>
                <a:cs typeface="Arial" panose="020B0604020202020204" pitchFamily="34" charset="0"/>
              </a:rPr>
              <a:t>Selection Tables </a:t>
            </a:r>
            <a:r>
              <a:rPr lang="en-CA" sz="3200" dirty="0">
                <a:solidFill>
                  <a:srgbClr val="002060"/>
                </a:solidFill>
                <a:latin typeface="Arial" panose="020B0604020202020204" pitchFamily="34" charset="0"/>
                <a:cs typeface="Arial" panose="020B0604020202020204" pitchFamily="34" charset="0"/>
              </a:rPr>
              <a:t>– Beams </a:t>
            </a:r>
            <a:endParaRPr lang="en-US" sz="3200" dirty="0">
              <a:solidFill>
                <a:srgbClr val="002060"/>
              </a:solidFill>
              <a:latin typeface="Arial" panose="020B0604020202020204" pitchFamily="34" charset="0"/>
              <a:cs typeface="Arial" panose="020B0604020202020204" pitchFamily="34" charset="0"/>
            </a:endParaRPr>
          </a:p>
        </p:txBody>
      </p:sp>
      <p:sp>
        <p:nvSpPr>
          <p:cNvPr id="7" name="Slide Number Placeholder 3"/>
          <p:cNvSpPr>
            <a:spLocks noGrp="1"/>
          </p:cNvSpPr>
          <p:nvPr>
            <p:ph type="sldNum" sz="quarter" idx="12"/>
          </p:nvPr>
        </p:nvSpPr>
        <p:spPr>
          <a:xfrm>
            <a:off x="11468558" y="6216815"/>
            <a:ext cx="610320" cy="528064"/>
          </a:xfrm>
        </p:spPr>
        <p:txBody>
          <a:bodyPr/>
          <a:lstStyle/>
          <a:p>
            <a:fld id="{79AA0B8D-5002-4A0E-8DCD-D60B08B37DCE}" type="slidenum">
              <a:rPr lang="en-CA" sz="3200" smtClean="0">
                <a:solidFill>
                  <a:schemeClr val="tx1"/>
                </a:solidFill>
              </a:rPr>
              <a:t>47</a:t>
            </a:fld>
            <a:endParaRPr lang="en-CA" sz="3200" dirty="0">
              <a:solidFill>
                <a:schemeClr val="tx1"/>
              </a:solidFill>
            </a:endParaRPr>
          </a:p>
        </p:txBody>
      </p:sp>
      <p:sp>
        <p:nvSpPr>
          <p:cNvPr id="5" name="Rectangle 4">
            <a:extLst>
              <a:ext uri="{FF2B5EF4-FFF2-40B4-BE49-F238E27FC236}">
                <a16:creationId xmlns:a16="http://schemas.microsoft.com/office/drawing/2014/main" xmlns="" id="{8DF07341-E790-48B2-99AF-FC01B5BE7220}"/>
              </a:ext>
            </a:extLst>
          </p:cNvPr>
          <p:cNvSpPr/>
          <p:nvPr/>
        </p:nvSpPr>
        <p:spPr>
          <a:xfrm>
            <a:off x="540000" y="1006331"/>
            <a:ext cx="10928558" cy="4893647"/>
          </a:xfrm>
          <a:prstGeom prst="rect">
            <a:avLst/>
          </a:prstGeom>
        </p:spPr>
        <p:txBody>
          <a:bodyPr wrap="square">
            <a:spAutoFit/>
          </a:bodyPr>
          <a:lstStyle/>
          <a:p>
            <a:pPr marL="457200" lvl="0" indent="-457200">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Design single-span floor beams for the following conditions:</a:t>
            </a:r>
          </a:p>
          <a:p>
            <a:pPr marL="457200" lvl="0" indent="-457200">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Beam spacing = 5.0 m</a:t>
            </a:r>
          </a:p>
          <a:p>
            <a:pPr marL="457200" lvl="0" indent="-457200">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Beam span = 7.5 m</a:t>
            </a:r>
          </a:p>
          <a:p>
            <a:pPr marL="457200" lvl="0" indent="-457200">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Specified dead load = 2.0 kPa (includes partitions and self-weight)</a:t>
            </a:r>
          </a:p>
          <a:p>
            <a:pPr marL="457200" lvl="0" indent="-457200">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Specified live load = 2.4 kPa (commercial use and occupancy)</a:t>
            </a:r>
          </a:p>
          <a:p>
            <a:pPr marL="457200" lvl="0" indent="-457200">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Exposed to fire on three sides (top side protected)</a:t>
            </a:r>
          </a:p>
          <a:p>
            <a:pPr marL="457200" lvl="0" indent="-457200">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2-hour fire-resistance rating</a:t>
            </a:r>
          </a:p>
          <a:p>
            <a:pPr marL="457200" lvl="0" indent="-457200">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1 layer of 15.9 mm Type X gypsum board directly applied to bottom and sides of beams</a:t>
            </a:r>
          </a:p>
          <a:p>
            <a:pPr marL="457200" lvl="0" indent="-457200">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Dry service condition</a:t>
            </a:r>
          </a:p>
          <a:p>
            <a:pPr marL="457200" lvl="0" indent="-457200">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Untreated</a:t>
            </a:r>
          </a:p>
          <a:p>
            <a:pPr marL="457200" lvl="0" indent="-457200">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Compression edge assumed fully laterally supported by floor system</a:t>
            </a:r>
          </a:p>
          <a:p>
            <a:pPr marL="457200" lvl="0" indent="-457200">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Use </a:t>
            </a:r>
            <a:r>
              <a:rPr lang="en-US" sz="2400" dirty="0" err="1">
                <a:latin typeface="Times New Roman" panose="02020603050405020304" pitchFamily="18" charset="0"/>
                <a:cs typeface="Times New Roman" panose="02020603050405020304" pitchFamily="18" charset="0"/>
              </a:rPr>
              <a:t>D.Fir</a:t>
            </a:r>
            <a:r>
              <a:rPr lang="en-US" sz="2400" dirty="0">
                <a:latin typeface="Times New Roman" panose="02020603050405020304" pitchFamily="18" charset="0"/>
                <a:cs typeface="Times New Roman" panose="02020603050405020304" pitchFamily="18" charset="0"/>
              </a:rPr>
              <a:t>-L 20f-E glulam</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18000"/>
            <a:ext cx="1397529" cy="540000"/>
          </a:xfrm>
          <a:prstGeom prst="rect">
            <a:avLst/>
          </a:prstGeom>
        </p:spPr>
      </p:pic>
    </p:spTree>
    <p:extLst>
      <p:ext uri="{BB962C8B-B14F-4D97-AF65-F5344CB8AC3E}">
        <p14:creationId xmlns:p14="http://schemas.microsoft.com/office/powerpoint/2010/main" val="30545372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0000" y="360000"/>
            <a:ext cx="11062720" cy="584775"/>
          </a:xfrm>
          <a:prstGeom prst="rect">
            <a:avLst/>
          </a:prstGeom>
        </p:spPr>
        <p:txBody>
          <a:bodyPr wrap="square">
            <a:spAutoFit/>
          </a:bodyPr>
          <a:lstStyle/>
          <a:p>
            <a:pPr lvl="0"/>
            <a:r>
              <a:rPr lang="en-CA" sz="3200" dirty="0">
                <a:solidFill>
                  <a:srgbClr val="002060"/>
                </a:solidFill>
                <a:latin typeface="Arial" panose="020B0604020202020204" pitchFamily="34" charset="0"/>
                <a:cs typeface="Arial" panose="020B0604020202020204" pitchFamily="34" charset="0"/>
              </a:rPr>
              <a:t>Example 10 – Solution </a:t>
            </a:r>
            <a:endParaRPr lang="en-US" sz="3200" dirty="0">
              <a:solidFill>
                <a:srgbClr val="002060"/>
              </a:solidFill>
              <a:latin typeface="Arial" panose="020B0604020202020204" pitchFamily="34" charset="0"/>
              <a:cs typeface="Arial" panose="020B0604020202020204" pitchFamily="34" charset="0"/>
            </a:endParaRPr>
          </a:p>
        </p:txBody>
      </p:sp>
      <p:sp>
        <p:nvSpPr>
          <p:cNvPr id="7" name="Slide Number Placeholder 3"/>
          <p:cNvSpPr>
            <a:spLocks noGrp="1"/>
          </p:cNvSpPr>
          <p:nvPr>
            <p:ph type="sldNum" sz="quarter" idx="12"/>
          </p:nvPr>
        </p:nvSpPr>
        <p:spPr>
          <a:xfrm>
            <a:off x="11468558" y="6216815"/>
            <a:ext cx="610320" cy="528064"/>
          </a:xfrm>
        </p:spPr>
        <p:txBody>
          <a:bodyPr/>
          <a:lstStyle/>
          <a:p>
            <a:fld id="{79AA0B8D-5002-4A0E-8DCD-D60B08B37DCE}" type="slidenum">
              <a:rPr lang="en-CA" sz="3200" smtClean="0">
                <a:solidFill>
                  <a:schemeClr val="tx1"/>
                </a:solidFill>
              </a:rPr>
              <a:t>48</a:t>
            </a:fld>
            <a:endParaRPr lang="en-CA" sz="3200" dirty="0">
              <a:solidFill>
                <a:schemeClr val="tx1"/>
              </a:solidFill>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xmlns="" id="{638DAAD0-8429-41D9-A818-315F26EF23B4}"/>
                  </a:ext>
                </a:extLst>
              </p:cNvPr>
              <p:cNvSpPr/>
              <p:nvPr/>
            </p:nvSpPr>
            <p:spPr>
              <a:xfrm>
                <a:off x="540000" y="1006331"/>
                <a:ext cx="11461500" cy="4936608"/>
              </a:xfrm>
              <a:prstGeom prst="rect">
                <a:avLst/>
              </a:prstGeom>
            </p:spPr>
            <p:txBody>
              <a:bodyPr wrap="square">
                <a:spAutoFit/>
              </a:bodyPr>
              <a:lstStyle/>
              <a:p>
                <a:pPr marL="457200" lvl="0" indent="-457200">
                  <a:spcBef>
                    <a:spcPct val="20000"/>
                  </a:spcBef>
                  <a:buFont typeface="Wingdings" panose="05000000000000000000" pitchFamily="2" charset="2"/>
                  <a:buChar char="§"/>
                  <a:defRPr/>
                </a:pPr>
                <a:r>
                  <a:rPr lang="en-US" sz="2200" dirty="0">
                    <a:latin typeface="Times New Roman" panose="02020603050405020304" pitchFamily="18" charset="0"/>
                    <a:cs typeface="Times New Roman" panose="02020603050405020304" pitchFamily="18" charset="0"/>
                  </a:rPr>
                  <a:t>Tributary area = 5.0(7.5) = 37.5 m</a:t>
                </a:r>
                <a:r>
                  <a:rPr lang="en-US" sz="2200" baseline="30000" dirty="0">
                    <a:latin typeface="Times New Roman" panose="02020603050405020304" pitchFamily="18" charset="0"/>
                    <a:cs typeface="Times New Roman" panose="02020603050405020304" pitchFamily="18" charset="0"/>
                  </a:rPr>
                  <a:t>2</a:t>
                </a:r>
                <a:r>
                  <a:rPr lang="en-US" sz="2200" dirty="0">
                    <a:latin typeface="Times New Roman" panose="02020603050405020304" pitchFamily="18" charset="0"/>
                    <a:cs typeface="Times New Roman" panose="02020603050405020304" pitchFamily="18" charset="0"/>
                  </a:rPr>
                  <a:t> &gt; 20.0 m</a:t>
                </a:r>
                <a:r>
                  <a:rPr lang="en-US" sz="2200" baseline="30000" dirty="0">
                    <a:latin typeface="Times New Roman" panose="02020603050405020304" pitchFamily="18" charset="0"/>
                    <a:cs typeface="Times New Roman" panose="02020603050405020304" pitchFamily="18" charset="0"/>
                  </a:rPr>
                  <a:t>2</a:t>
                </a:r>
                <a:endParaRPr lang="en-US" sz="2200" dirty="0">
                  <a:latin typeface="Times New Roman" panose="02020603050405020304" pitchFamily="18" charset="0"/>
                  <a:cs typeface="Times New Roman" panose="02020603050405020304" pitchFamily="18" charset="0"/>
                </a:endParaRPr>
              </a:p>
              <a:p>
                <a:pPr marL="457200" lvl="0" indent="-457200">
                  <a:spcBef>
                    <a:spcPct val="20000"/>
                  </a:spcBef>
                  <a:buFont typeface="Wingdings" panose="05000000000000000000" pitchFamily="2" charset="2"/>
                  <a:buChar char="§"/>
                  <a:defRPr/>
                </a:pPr>
                <a:r>
                  <a:rPr lang="en-US" sz="2200" dirty="0">
                    <a:latin typeface="Times New Roman" panose="02020603050405020304" pitchFamily="18" charset="0"/>
                    <a:cs typeface="Times New Roman" panose="02020603050405020304" pitchFamily="18" charset="0"/>
                  </a:rPr>
                  <a:t>Live load reduction factor (LLRF) </a:t>
                </a:r>
                <a14:m>
                  <m:oMath xmlns:m="http://schemas.openxmlformats.org/officeDocument/2006/math">
                    <m:r>
                      <a:rPr lang="en-CA" sz="2200" b="0" i="1" smtClean="0">
                        <a:latin typeface="Cambria Math" panose="02040503050406030204" pitchFamily="18" charset="0"/>
                        <a:cs typeface="Times New Roman" panose="02020603050405020304" pitchFamily="18" charset="0"/>
                      </a:rPr>
                      <m:t>=0.3+</m:t>
                    </m:r>
                    <m:rad>
                      <m:radPr>
                        <m:degHide m:val="on"/>
                        <m:ctrlPr>
                          <a:rPr lang="en-CA" sz="2200" b="0" i="1" smtClean="0">
                            <a:latin typeface="Cambria Math"/>
                            <a:cs typeface="Times New Roman" panose="02020603050405020304" pitchFamily="18" charset="0"/>
                          </a:rPr>
                        </m:ctrlPr>
                      </m:radPr>
                      <m:deg/>
                      <m:e>
                        <m:r>
                          <a:rPr lang="en-CA" sz="2200" b="0" i="1" smtClean="0">
                            <a:latin typeface="Cambria Math" panose="02040503050406030204" pitchFamily="18" charset="0"/>
                            <a:cs typeface="Times New Roman" panose="02020603050405020304" pitchFamily="18" charset="0"/>
                          </a:rPr>
                          <m:t>9.8/37.5</m:t>
                        </m:r>
                      </m:e>
                    </m:rad>
                    <m:r>
                      <a:rPr lang="en-CA" sz="2200" b="0" i="1" smtClean="0">
                        <a:latin typeface="Cambria Math" panose="02040503050406030204" pitchFamily="18" charset="0"/>
                        <a:cs typeface="Times New Roman" panose="02020603050405020304" pitchFamily="18" charset="0"/>
                      </a:rPr>
                      <m:t>=0.81</m:t>
                    </m:r>
                  </m:oMath>
                </a14:m>
                <a:endParaRPr lang="en-US" sz="2200" dirty="0">
                  <a:latin typeface="Times New Roman" panose="02020603050405020304" pitchFamily="18" charset="0"/>
                  <a:cs typeface="Times New Roman" panose="02020603050405020304" pitchFamily="18" charset="0"/>
                </a:endParaRPr>
              </a:p>
              <a:p>
                <a:pPr marL="457200" lvl="0" indent="-457200">
                  <a:spcBef>
                    <a:spcPct val="20000"/>
                  </a:spcBef>
                  <a:buFont typeface="Wingdings" panose="05000000000000000000" pitchFamily="2" charset="2"/>
                  <a:buChar char="§"/>
                  <a:defRPr/>
                </a:pPr>
                <a:r>
                  <a:rPr lang="en-US" sz="2200" dirty="0">
                    <a:latin typeface="Times New Roman" panose="02020603050405020304" pitchFamily="18" charset="0"/>
                    <a:cs typeface="Times New Roman" panose="02020603050405020304" pitchFamily="18" charset="0"/>
                  </a:rPr>
                  <a:t>Total specified load = 2.0 + 2.4(0.81) = 3.94 kPa</a:t>
                </a:r>
              </a:p>
              <a:p>
                <a:pPr marL="457200" lvl="0" indent="-457200">
                  <a:spcBef>
                    <a:spcPct val="20000"/>
                  </a:spcBef>
                  <a:buFont typeface="Wingdings" panose="05000000000000000000" pitchFamily="2" charset="2"/>
                  <a:buChar char="§"/>
                  <a:defRPr/>
                </a:pPr>
                <a:r>
                  <a:rPr lang="en-US" sz="2200" dirty="0">
                    <a:latin typeface="Times New Roman" panose="02020603050405020304" pitchFamily="18" charset="0"/>
                    <a:cs typeface="Times New Roman" panose="02020603050405020304" pitchFamily="18" charset="0"/>
                  </a:rPr>
                  <a:t>Specified distributed load:</a:t>
                </a:r>
              </a:p>
              <a:p>
                <a:pPr marL="914400" lvl="1" indent="-457200">
                  <a:spcBef>
                    <a:spcPct val="20000"/>
                  </a:spcBef>
                  <a:buFont typeface="Wingdings" panose="05000000000000000000" pitchFamily="2" charset="2"/>
                  <a:buChar char="§"/>
                  <a:defRPr/>
                </a:pPr>
                <a:r>
                  <a:rPr lang="en-US" sz="2200" dirty="0">
                    <a:latin typeface="Times New Roman" panose="02020603050405020304" pitchFamily="18" charset="0"/>
                    <a:cs typeface="Times New Roman" panose="02020603050405020304" pitchFamily="18" charset="0"/>
                  </a:rPr>
                  <a:t>w = 3.94(5.0) = 19.7 </a:t>
                </a:r>
                <a:r>
                  <a:rPr lang="en-US" sz="2200" dirty="0" err="1">
                    <a:latin typeface="Times New Roman" panose="02020603050405020304" pitchFamily="18" charset="0"/>
                    <a:cs typeface="Times New Roman" panose="02020603050405020304" pitchFamily="18" charset="0"/>
                  </a:rPr>
                  <a:t>kN</a:t>
                </a:r>
                <a:r>
                  <a:rPr lang="en-US" sz="2200" dirty="0">
                    <a:latin typeface="Times New Roman" panose="02020603050405020304" pitchFamily="18" charset="0"/>
                    <a:cs typeface="Times New Roman" panose="02020603050405020304" pitchFamily="18" charset="0"/>
                  </a:rPr>
                  <a:t>/m</a:t>
                </a:r>
              </a:p>
              <a:p>
                <a:pPr marL="457200" indent="-457200">
                  <a:spcBef>
                    <a:spcPct val="20000"/>
                  </a:spcBef>
                  <a:buFont typeface="Wingdings" panose="05000000000000000000" pitchFamily="2" charset="2"/>
                  <a:buChar char="§"/>
                  <a:defRPr/>
                </a:pPr>
                <a:r>
                  <a:rPr lang="en-US" sz="2200" dirty="0">
                    <a:latin typeface="Times New Roman" panose="02020603050405020304" pitchFamily="18" charset="0"/>
                    <a:cs typeface="Times New Roman" panose="02020603050405020304" pitchFamily="18" charset="0"/>
                  </a:rPr>
                  <a:t>Specified bending moment:</a:t>
                </a:r>
              </a:p>
              <a:p>
                <a:pPr marL="914400" lvl="1" indent="-457200">
                  <a:spcBef>
                    <a:spcPct val="20000"/>
                  </a:spcBef>
                  <a:buFont typeface="Wingdings" panose="05000000000000000000" pitchFamily="2" charset="2"/>
                  <a:buChar char="§"/>
                  <a:defRPr/>
                </a:pPr>
                <a:r>
                  <a:rPr lang="en-US" sz="2200" dirty="0">
                    <a:latin typeface="Times New Roman" panose="02020603050405020304" pitchFamily="18" charset="0"/>
                    <a:cs typeface="Times New Roman" panose="02020603050405020304" pitchFamily="18" charset="0"/>
                  </a:rPr>
                  <a:t>M </a:t>
                </a:r>
                <a14:m>
                  <m:oMath xmlns:m="http://schemas.openxmlformats.org/officeDocument/2006/math">
                    <m:r>
                      <a:rPr lang="en-CA" sz="2200" b="0" i="1" smtClean="0">
                        <a:latin typeface="Cambria Math" panose="02040503050406030204" pitchFamily="18" charset="0"/>
                        <a:cs typeface="Times New Roman" panose="02020603050405020304" pitchFamily="18" charset="0"/>
                      </a:rPr>
                      <m:t>=</m:t>
                    </m:r>
                    <m:f>
                      <m:fPr>
                        <m:ctrlPr>
                          <a:rPr lang="en-CA" sz="2200" b="0" i="1" smtClean="0">
                            <a:latin typeface="Cambria Math"/>
                            <a:cs typeface="Times New Roman" panose="02020603050405020304" pitchFamily="18" charset="0"/>
                          </a:rPr>
                        </m:ctrlPr>
                      </m:fPr>
                      <m:num>
                        <m:r>
                          <a:rPr lang="en-CA" sz="2200" b="0" i="1" smtClean="0">
                            <a:latin typeface="Cambria Math" panose="02040503050406030204" pitchFamily="18" charset="0"/>
                            <a:cs typeface="Times New Roman" panose="02020603050405020304" pitchFamily="18" charset="0"/>
                          </a:rPr>
                          <m:t>𝑤</m:t>
                        </m:r>
                        <m:sSup>
                          <m:sSupPr>
                            <m:ctrlPr>
                              <a:rPr lang="en-CA" sz="2200" b="0" i="1" smtClean="0">
                                <a:latin typeface="Cambria Math"/>
                                <a:cs typeface="Times New Roman" panose="02020603050405020304" pitchFamily="18" charset="0"/>
                              </a:rPr>
                            </m:ctrlPr>
                          </m:sSupPr>
                          <m:e>
                            <m:r>
                              <a:rPr lang="en-CA" sz="2200" b="0" i="1" smtClean="0">
                                <a:latin typeface="Cambria Math" panose="02040503050406030204" pitchFamily="18" charset="0"/>
                                <a:cs typeface="Times New Roman" panose="02020603050405020304" pitchFamily="18" charset="0"/>
                              </a:rPr>
                              <m:t>𝐿</m:t>
                            </m:r>
                          </m:e>
                          <m:sup>
                            <m:r>
                              <a:rPr lang="en-CA" sz="2200" b="0" i="1" smtClean="0">
                                <a:latin typeface="Cambria Math" panose="02040503050406030204" pitchFamily="18" charset="0"/>
                                <a:cs typeface="Times New Roman" panose="02020603050405020304" pitchFamily="18" charset="0"/>
                              </a:rPr>
                              <m:t>2</m:t>
                            </m:r>
                          </m:sup>
                        </m:sSup>
                      </m:num>
                      <m:den>
                        <m:r>
                          <a:rPr lang="en-CA" sz="2200" b="0" i="1" smtClean="0">
                            <a:latin typeface="Cambria Math" panose="02040503050406030204" pitchFamily="18" charset="0"/>
                            <a:cs typeface="Times New Roman" panose="02020603050405020304" pitchFamily="18" charset="0"/>
                          </a:rPr>
                          <m:t>8</m:t>
                        </m:r>
                      </m:den>
                    </m:f>
                    <m:r>
                      <a:rPr lang="en-CA" sz="2200" b="0" i="1" smtClean="0">
                        <a:latin typeface="Cambria Math" panose="02040503050406030204" pitchFamily="18" charset="0"/>
                        <a:cs typeface="Times New Roman" panose="02020603050405020304" pitchFamily="18" charset="0"/>
                      </a:rPr>
                      <m:t>=</m:t>
                    </m:r>
                    <m:f>
                      <m:fPr>
                        <m:ctrlPr>
                          <a:rPr lang="en-CA" sz="2200" b="0" i="1" smtClean="0">
                            <a:latin typeface="Cambria Math"/>
                            <a:cs typeface="Times New Roman" panose="02020603050405020304" pitchFamily="18" charset="0"/>
                          </a:rPr>
                        </m:ctrlPr>
                      </m:fPr>
                      <m:num>
                        <m:d>
                          <m:dPr>
                            <m:ctrlPr>
                              <a:rPr lang="en-CA" sz="2200" b="0" i="1" smtClean="0">
                                <a:latin typeface="Cambria Math"/>
                                <a:cs typeface="Times New Roman" panose="02020603050405020304" pitchFamily="18" charset="0"/>
                              </a:rPr>
                            </m:ctrlPr>
                          </m:dPr>
                          <m:e>
                            <m:r>
                              <a:rPr lang="en-CA" sz="2200" b="0" i="1" smtClean="0">
                                <a:latin typeface="Cambria Math" panose="02040503050406030204" pitchFamily="18" charset="0"/>
                                <a:cs typeface="Times New Roman" panose="02020603050405020304" pitchFamily="18" charset="0"/>
                              </a:rPr>
                              <m:t>19.7</m:t>
                            </m:r>
                          </m:e>
                        </m:d>
                        <m:sSup>
                          <m:sSupPr>
                            <m:ctrlPr>
                              <a:rPr lang="en-CA" sz="2200" b="0" i="1" smtClean="0">
                                <a:latin typeface="Cambria Math"/>
                                <a:cs typeface="Times New Roman" panose="02020603050405020304" pitchFamily="18" charset="0"/>
                              </a:rPr>
                            </m:ctrlPr>
                          </m:sSupPr>
                          <m:e>
                            <m:d>
                              <m:dPr>
                                <m:ctrlPr>
                                  <a:rPr lang="en-CA" sz="2200" b="0" i="1" smtClean="0">
                                    <a:latin typeface="Cambria Math"/>
                                    <a:cs typeface="Times New Roman" panose="02020603050405020304" pitchFamily="18" charset="0"/>
                                  </a:rPr>
                                </m:ctrlPr>
                              </m:dPr>
                              <m:e>
                                <m:r>
                                  <a:rPr lang="en-CA" sz="2200" b="0" i="1" smtClean="0">
                                    <a:latin typeface="Cambria Math" panose="02040503050406030204" pitchFamily="18" charset="0"/>
                                    <a:cs typeface="Times New Roman" panose="02020603050405020304" pitchFamily="18" charset="0"/>
                                  </a:rPr>
                                  <m:t>7.5</m:t>
                                </m:r>
                              </m:e>
                            </m:d>
                          </m:e>
                          <m:sup>
                            <m:r>
                              <a:rPr lang="en-CA" sz="2200" b="0" i="1" smtClean="0">
                                <a:latin typeface="Cambria Math" panose="02040503050406030204" pitchFamily="18" charset="0"/>
                                <a:cs typeface="Times New Roman" panose="02020603050405020304" pitchFamily="18" charset="0"/>
                              </a:rPr>
                              <m:t>2</m:t>
                            </m:r>
                          </m:sup>
                        </m:sSup>
                      </m:num>
                      <m:den>
                        <m:r>
                          <a:rPr lang="en-CA" sz="2200" b="0" i="1" smtClean="0">
                            <a:latin typeface="Cambria Math" panose="02040503050406030204" pitchFamily="18" charset="0"/>
                            <a:cs typeface="Times New Roman" panose="02020603050405020304" pitchFamily="18" charset="0"/>
                          </a:rPr>
                          <m:t>8</m:t>
                        </m:r>
                      </m:den>
                    </m:f>
                    <m:r>
                      <a:rPr lang="en-CA" sz="2200" b="0" i="1" smtClean="0">
                        <a:latin typeface="Cambria Math" panose="02040503050406030204" pitchFamily="18" charset="0"/>
                        <a:cs typeface="Times New Roman" panose="02020603050405020304" pitchFamily="18" charset="0"/>
                      </a:rPr>
                      <m:t>=139</m:t>
                    </m:r>
                  </m:oMath>
                </a14:m>
                <a:r>
                  <a:rPr lang="en-US" sz="2200" dirty="0">
                    <a:latin typeface="Times New Roman" panose="02020603050405020304" pitchFamily="18" charset="0"/>
                    <a:cs typeface="Times New Roman" panose="02020603050405020304" pitchFamily="18" charset="0"/>
                  </a:rPr>
                  <a:t> kNm</a:t>
                </a:r>
              </a:p>
              <a:p>
                <a:pPr marL="457200" indent="-457200">
                  <a:spcBef>
                    <a:spcPct val="20000"/>
                  </a:spcBef>
                  <a:buFont typeface="Wingdings" panose="05000000000000000000" pitchFamily="2" charset="2"/>
                  <a:buChar char="§"/>
                  <a:defRPr/>
                </a:pPr>
                <a:r>
                  <a:rPr lang="en-US" sz="2200" dirty="0">
                    <a:latin typeface="Times New Roman" panose="02020603050405020304" pitchFamily="18" charset="0"/>
                    <a:cs typeface="Times New Roman" panose="02020603050405020304" pitchFamily="18" charset="0"/>
                  </a:rPr>
                  <a:t>Specified shear:</a:t>
                </a:r>
              </a:p>
              <a:p>
                <a:pPr marL="914400" lvl="1" indent="-457200">
                  <a:spcBef>
                    <a:spcPct val="20000"/>
                  </a:spcBef>
                  <a:buFont typeface="Wingdings" panose="05000000000000000000" pitchFamily="2" charset="2"/>
                  <a:buChar char="§"/>
                  <a:defRPr/>
                </a:pPr>
                <a:r>
                  <a:rPr lang="en-US" sz="2200" dirty="0">
                    <a:latin typeface="Times New Roman" panose="02020603050405020304" pitchFamily="18" charset="0"/>
                    <a:cs typeface="Times New Roman" panose="02020603050405020304" pitchFamily="18" charset="0"/>
                  </a:rPr>
                  <a:t>V </a:t>
                </a:r>
                <a14:m>
                  <m:oMath xmlns:m="http://schemas.openxmlformats.org/officeDocument/2006/math">
                    <m:r>
                      <a:rPr lang="en-CA" sz="2200" b="0" i="1" smtClean="0">
                        <a:latin typeface="Cambria Math" panose="02040503050406030204" pitchFamily="18" charset="0"/>
                        <a:cs typeface="Times New Roman" panose="02020603050405020304" pitchFamily="18" charset="0"/>
                      </a:rPr>
                      <m:t>=</m:t>
                    </m:r>
                    <m:f>
                      <m:fPr>
                        <m:ctrlPr>
                          <a:rPr lang="en-CA" sz="2200" b="0" i="1" smtClean="0">
                            <a:latin typeface="Cambria Math"/>
                            <a:cs typeface="Times New Roman" panose="02020603050405020304" pitchFamily="18" charset="0"/>
                          </a:rPr>
                        </m:ctrlPr>
                      </m:fPr>
                      <m:num>
                        <m:r>
                          <a:rPr lang="en-CA" sz="2200" b="0" i="1" smtClean="0">
                            <a:latin typeface="Cambria Math" panose="02040503050406030204" pitchFamily="18" charset="0"/>
                            <a:cs typeface="Times New Roman" panose="02020603050405020304" pitchFamily="18" charset="0"/>
                          </a:rPr>
                          <m:t>𝑤𝐿</m:t>
                        </m:r>
                      </m:num>
                      <m:den>
                        <m:r>
                          <a:rPr lang="en-CA" sz="2200" b="0" i="1" smtClean="0">
                            <a:latin typeface="Cambria Math" panose="02040503050406030204" pitchFamily="18" charset="0"/>
                            <a:cs typeface="Times New Roman" panose="02020603050405020304" pitchFamily="18" charset="0"/>
                          </a:rPr>
                          <m:t>2</m:t>
                        </m:r>
                      </m:den>
                    </m:f>
                    <m:r>
                      <a:rPr lang="en-CA" sz="2200" b="0" i="1" smtClean="0">
                        <a:latin typeface="Cambria Math" panose="02040503050406030204" pitchFamily="18" charset="0"/>
                        <a:cs typeface="Times New Roman" panose="02020603050405020304" pitchFamily="18" charset="0"/>
                      </a:rPr>
                      <m:t>=</m:t>
                    </m:r>
                    <m:f>
                      <m:fPr>
                        <m:ctrlPr>
                          <a:rPr lang="en-CA" sz="2200" b="0" i="1" smtClean="0">
                            <a:latin typeface="Cambria Math"/>
                            <a:cs typeface="Times New Roman" panose="02020603050405020304" pitchFamily="18" charset="0"/>
                          </a:rPr>
                        </m:ctrlPr>
                      </m:fPr>
                      <m:num>
                        <m:d>
                          <m:dPr>
                            <m:ctrlPr>
                              <a:rPr lang="en-CA" sz="2200" b="0" i="1" smtClean="0">
                                <a:latin typeface="Cambria Math"/>
                                <a:cs typeface="Times New Roman" panose="02020603050405020304" pitchFamily="18" charset="0"/>
                              </a:rPr>
                            </m:ctrlPr>
                          </m:dPr>
                          <m:e>
                            <m:r>
                              <a:rPr lang="en-CA" sz="2200" b="0" i="1" smtClean="0">
                                <a:latin typeface="Cambria Math" panose="02040503050406030204" pitchFamily="18" charset="0"/>
                                <a:cs typeface="Times New Roman" panose="02020603050405020304" pitchFamily="18" charset="0"/>
                              </a:rPr>
                              <m:t>19.7</m:t>
                            </m:r>
                          </m:e>
                        </m:d>
                        <m:d>
                          <m:dPr>
                            <m:ctrlPr>
                              <a:rPr lang="en-CA" sz="2200" b="0" i="1" smtClean="0">
                                <a:latin typeface="Cambria Math"/>
                                <a:cs typeface="Times New Roman" panose="02020603050405020304" pitchFamily="18" charset="0"/>
                              </a:rPr>
                            </m:ctrlPr>
                          </m:dPr>
                          <m:e>
                            <m:r>
                              <a:rPr lang="en-CA" sz="2200" b="0" i="1" smtClean="0">
                                <a:latin typeface="Cambria Math" panose="02040503050406030204" pitchFamily="18" charset="0"/>
                                <a:cs typeface="Times New Roman" panose="02020603050405020304" pitchFamily="18" charset="0"/>
                              </a:rPr>
                              <m:t>7.5</m:t>
                            </m:r>
                          </m:e>
                        </m:d>
                      </m:num>
                      <m:den>
                        <m:r>
                          <a:rPr lang="en-CA" sz="2200" b="0" i="1" smtClean="0">
                            <a:latin typeface="Cambria Math" panose="02040503050406030204" pitchFamily="18" charset="0"/>
                            <a:cs typeface="Times New Roman" panose="02020603050405020304" pitchFamily="18" charset="0"/>
                          </a:rPr>
                          <m:t>2</m:t>
                        </m:r>
                      </m:den>
                    </m:f>
                    <m:r>
                      <a:rPr lang="en-CA" sz="2200" b="0" i="1" smtClean="0">
                        <a:latin typeface="Cambria Math" panose="02040503050406030204" pitchFamily="18" charset="0"/>
                        <a:cs typeface="Times New Roman" panose="02020603050405020304" pitchFamily="18" charset="0"/>
                      </a:rPr>
                      <m:t>=73.9</m:t>
                    </m:r>
                  </m:oMath>
                </a14:m>
                <a:r>
                  <a:rPr lang="en-US" sz="2200" dirty="0">
                    <a:latin typeface="Times New Roman" panose="02020603050405020304" pitchFamily="18" charset="0"/>
                    <a:cs typeface="Times New Roman" panose="02020603050405020304" pitchFamily="18" charset="0"/>
                  </a:rPr>
                  <a:t> kN</a:t>
                </a:r>
              </a:p>
              <a:p>
                <a:pPr marL="457200" indent="-457200">
                  <a:spcBef>
                    <a:spcPct val="20000"/>
                  </a:spcBef>
                  <a:buFont typeface="Wingdings" panose="05000000000000000000" pitchFamily="2" charset="2"/>
                  <a:buChar char="§"/>
                  <a:defRPr/>
                </a:pPr>
                <a:r>
                  <a:rPr lang="en-US" sz="2200" dirty="0">
                    <a:latin typeface="Times New Roman" panose="02020603050405020304" pitchFamily="18" charset="0"/>
                    <a:cs typeface="Times New Roman" panose="02020603050405020304" pitchFamily="18" charset="0"/>
                  </a:rPr>
                  <a:t>30 minutes of fire-resistance is attributed to one layer of 15.9 mm Type X gypsum board fastened to the beam member, meaning the beam must possess a 90-minute fire-resistance rating</a:t>
                </a:r>
              </a:p>
            </p:txBody>
          </p:sp>
        </mc:Choice>
        <mc:Fallback xmlns="">
          <p:sp>
            <p:nvSpPr>
              <p:cNvPr id="6" name="Rectangle 5">
                <a:extLst>
                  <a:ext uri="{FF2B5EF4-FFF2-40B4-BE49-F238E27FC236}">
                    <a16:creationId xmlns:a16="http://schemas.microsoft.com/office/drawing/2014/main" id="{638DAAD0-8429-41D9-A818-315F26EF23B4}"/>
                  </a:ext>
                </a:extLst>
              </p:cNvPr>
              <p:cNvSpPr>
                <a:spLocks noRot="1" noChangeAspect="1" noMove="1" noResize="1" noEditPoints="1" noAdjustHandles="1" noChangeArrowheads="1" noChangeShapeType="1" noTextEdit="1"/>
              </p:cNvSpPr>
              <p:nvPr/>
            </p:nvSpPr>
            <p:spPr>
              <a:xfrm>
                <a:off x="540000" y="1006331"/>
                <a:ext cx="11461500" cy="4936608"/>
              </a:xfrm>
              <a:prstGeom prst="rect">
                <a:avLst/>
              </a:prstGeom>
              <a:blipFill>
                <a:blip r:embed="rId2"/>
                <a:stretch>
                  <a:fillRect l="-585" t="-864" r="-213" b="-1605"/>
                </a:stretch>
              </a:blipFill>
            </p:spPr>
            <p:txBody>
              <a:bodyPr/>
              <a:lstStyle/>
              <a:p>
                <a:r>
                  <a:rPr lang="en-CA">
                    <a:noFill/>
                  </a:rPr>
                  <a:t> </a:t>
                </a:r>
              </a:p>
            </p:txBody>
          </p:sp>
        </mc:Fallback>
      </mc:AlternateContent>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18000"/>
            <a:ext cx="1397529" cy="540000"/>
          </a:xfrm>
          <a:prstGeom prst="rect">
            <a:avLst/>
          </a:prstGeom>
        </p:spPr>
      </p:pic>
    </p:spTree>
    <p:extLst>
      <p:ext uri="{BB962C8B-B14F-4D97-AF65-F5344CB8AC3E}">
        <p14:creationId xmlns:p14="http://schemas.microsoft.com/office/powerpoint/2010/main" val="152419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0000" y="360000"/>
            <a:ext cx="11062720" cy="584775"/>
          </a:xfrm>
          <a:prstGeom prst="rect">
            <a:avLst/>
          </a:prstGeom>
        </p:spPr>
        <p:txBody>
          <a:bodyPr wrap="square">
            <a:spAutoFit/>
          </a:bodyPr>
          <a:lstStyle/>
          <a:p>
            <a:pPr lvl="0"/>
            <a:r>
              <a:rPr lang="en-CA" sz="3200" dirty="0">
                <a:solidFill>
                  <a:srgbClr val="002060"/>
                </a:solidFill>
                <a:latin typeface="Arial" panose="020B0604020202020204" pitchFamily="34" charset="0"/>
                <a:cs typeface="Arial" panose="020B0604020202020204" pitchFamily="34" charset="0"/>
              </a:rPr>
              <a:t>Example 10 – Solution </a:t>
            </a:r>
            <a:endParaRPr lang="en-US" sz="3200" dirty="0">
              <a:solidFill>
                <a:srgbClr val="002060"/>
              </a:solidFill>
              <a:latin typeface="Arial" panose="020B0604020202020204" pitchFamily="34" charset="0"/>
              <a:cs typeface="Arial" panose="020B0604020202020204" pitchFamily="34" charset="0"/>
            </a:endParaRPr>
          </a:p>
        </p:txBody>
      </p:sp>
      <p:sp>
        <p:nvSpPr>
          <p:cNvPr id="7" name="Slide Number Placeholder 3"/>
          <p:cNvSpPr>
            <a:spLocks noGrp="1"/>
          </p:cNvSpPr>
          <p:nvPr>
            <p:ph type="sldNum" sz="quarter" idx="12"/>
          </p:nvPr>
        </p:nvSpPr>
        <p:spPr>
          <a:xfrm>
            <a:off x="11468558" y="6216815"/>
            <a:ext cx="610320" cy="528064"/>
          </a:xfrm>
        </p:spPr>
        <p:txBody>
          <a:bodyPr/>
          <a:lstStyle/>
          <a:p>
            <a:fld id="{79AA0B8D-5002-4A0E-8DCD-D60B08B37DCE}" type="slidenum">
              <a:rPr lang="en-CA" sz="3200" smtClean="0">
                <a:solidFill>
                  <a:schemeClr val="tx1"/>
                </a:solidFill>
              </a:rPr>
              <a:t>49</a:t>
            </a:fld>
            <a:endParaRPr lang="en-CA" sz="3200" dirty="0">
              <a:solidFill>
                <a:schemeClr val="tx1"/>
              </a:solidFill>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xmlns="" id="{638DAAD0-8429-41D9-A818-315F26EF23B4}"/>
                  </a:ext>
                </a:extLst>
              </p:cNvPr>
              <p:cNvSpPr/>
              <p:nvPr/>
            </p:nvSpPr>
            <p:spPr>
              <a:xfrm>
                <a:off x="540000" y="1006331"/>
                <a:ext cx="11461500" cy="5652317"/>
              </a:xfrm>
              <a:prstGeom prst="rect">
                <a:avLst/>
              </a:prstGeom>
            </p:spPr>
            <p:txBody>
              <a:bodyPr wrap="square">
                <a:spAutoFit/>
              </a:bodyPr>
              <a:lstStyle/>
              <a:p>
                <a:pPr marL="457200" lvl="0" indent="-457200">
                  <a:spcBef>
                    <a:spcPct val="20000"/>
                  </a:spcBef>
                  <a:buFont typeface="Wingdings" panose="05000000000000000000" pitchFamily="2" charset="2"/>
                  <a:buChar char="§"/>
                  <a:defRPr/>
                </a:pPr>
                <a:r>
                  <a:rPr lang="en-CA" sz="2200" dirty="0">
                    <a:latin typeface="Times New Roman" panose="02020603050405020304" pitchFamily="18" charset="0"/>
                    <a:cs typeface="Times New Roman" panose="02020603050405020304" pitchFamily="18" charset="0"/>
                  </a:rPr>
                  <a:t>From Beam Selection Tables for Fire Resistance of 90 min for glulam, try 215x608 mm:</a:t>
                </a:r>
              </a:p>
              <a:p>
                <a:pPr marL="914400" lvl="1" indent="-457200">
                  <a:spcBef>
                    <a:spcPct val="20000"/>
                  </a:spcBef>
                  <a:buFont typeface="Wingdings" panose="05000000000000000000" pitchFamily="2" charset="2"/>
                  <a:buChar char="§"/>
                  <a:defRPr/>
                </a:pPr>
                <a:r>
                  <a:rPr lang="en-CA" sz="2200" dirty="0">
                    <a:latin typeface="Times New Roman" panose="02020603050405020304" pitchFamily="18" charset="0"/>
                    <a:cs typeface="Times New Roman" panose="02020603050405020304" pitchFamily="18" charset="0"/>
                  </a:rPr>
                  <a:t>M</a:t>
                </a:r>
                <a14:m>
                  <m:oMath xmlns:m="http://schemas.openxmlformats.org/officeDocument/2006/math">
                    <m:r>
                      <a:rPr lang="en-CA" sz="2200" b="0" i="1" smtClean="0">
                        <a:latin typeface="Cambria Math" panose="02040503050406030204" pitchFamily="18" charset="0"/>
                        <a:cs typeface="Times New Roman" panose="02020603050405020304" pitchFamily="18" charset="0"/>
                      </a:rPr>
                      <m:t>′</m:t>
                    </m:r>
                  </m:oMath>
                </a14:m>
                <a:r>
                  <a:rPr lang="en-US" sz="2200" baseline="-25000" dirty="0">
                    <a:latin typeface="Times New Roman" panose="02020603050405020304" pitchFamily="18" charset="0"/>
                    <a:cs typeface="Times New Roman" panose="02020603050405020304" pitchFamily="18" charset="0"/>
                  </a:rPr>
                  <a:t>r</a:t>
                </a:r>
                <a:r>
                  <a:rPr lang="en-US" sz="2200" dirty="0">
                    <a:latin typeface="Times New Roman" panose="02020603050405020304" pitchFamily="18" charset="0"/>
                    <a:cs typeface="Times New Roman" panose="02020603050405020304" pitchFamily="18" charset="0"/>
                  </a:rPr>
                  <a:t> = 144 </a:t>
                </a:r>
                <a:r>
                  <a:rPr lang="en-US" sz="2200" dirty="0" err="1">
                    <a:latin typeface="Times New Roman" panose="02020603050405020304" pitchFamily="18" charset="0"/>
                    <a:cs typeface="Times New Roman" panose="02020603050405020304" pitchFamily="18" charset="0"/>
                  </a:rPr>
                  <a:t>kNm</a:t>
                </a:r>
                <a:endParaRPr lang="en-US" sz="2200" dirty="0">
                  <a:latin typeface="Times New Roman" panose="02020603050405020304" pitchFamily="18" charset="0"/>
                  <a:cs typeface="Times New Roman" panose="02020603050405020304" pitchFamily="18" charset="0"/>
                </a:endParaRPr>
              </a:p>
              <a:p>
                <a:pPr marL="914400" lvl="1" indent="-457200">
                  <a:spcBef>
                    <a:spcPct val="20000"/>
                  </a:spcBef>
                  <a:buFont typeface="Wingdings" panose="05000000000000000000" pitchFamily="2" charset="2"/>
                  <a:buChar char="§"/>
                  <a:defRPr/>
                </a:pPr>
                <a:r>
                  <a:rPr lang="en-US" sz="2200" dirty="0" err="1">
                    <a:latin typeface="Times New Roman" panose="02020603050405020304" pitchFamily="18" charset="0"/>
                    <a:cs typeface="Times New Roman" panose="02020603050405020304" pitchFamily="18" charset="0"/>
                  </a:rPr>
                  <a:t>M</a:t>
                </a:r>
                <a:r>
                  <a:rPr lang="en-US" sz="2200" baseline="-25000" dirty="0" err="1">
                    <a:latin typeface="Times New Roman" panose="02020603050405020304" pitchFamily="18" charset="0"/>
                    <a:cs typeface="Times New Roman" panose="02020603050405020304" pitchFamily="18" charset="0"/>
                  </a:rPr>
                  <a:t>r</a:t>
                </a:r>
                <a:r>
                  <a:rPr lang="en-US" sz="2200" dirty="0">
                    <a:latin typeface="Times New Roman" panose="02020603050405020304" pitchFamily="18" charset="0"/>
                    <a:cs typeface="Times New Roman" panose="02020603050405020304" pitchFamily="18" charset="0"/>
                  </a:rPr>
                  <a:t> = lesser of M</a:t>
                </a:r>
                <a14:m>
                  <m:oMath xmlns:m="http://schemas.openxmlformats.org/officeDocument/2006/math">
                    <m:r>
                      <a:rPr lang="en-CA" sz="2200" b="0" i="1" smtClean="0">
                        <a:latin typeface="Cambria Math" panose="02040503050406030204" pitchFamily="18" charset="0"/>
                        <a:cs typeface="Times New Roman" panose="02020603050405020304" pitchFamily="18" charset="0"/>
                      </a:rPr>
                      <m:t>′</m:t>
                    </m:r>
                  </m:oMath>
                </a14:m>
                <a:r>
                  <a:rPr lang="en-US" sz="2200" baseline="-25000" dirty="0" err="1">
                    <a:latin typeface="Times New Roman" panose="02020603050405020304" pitchFamily="18" charset="0"/>
                    <a:cs typeface="Times New Roman" panose="02020603050405020304" pitchFamily="18" charset="0"/>
                  </a:rPr>
                  <a:t>r</a:t>
                </a:r>
                <a:r>
                  <a:rPr lang="en-US" sz="2200" dirty="0" err="1">
                    <a:latin typeface="Times New Roman" panose="02020603050405020304" pitchFamily="18" charset="0"/>
                    <a:cs typeface="Times New Roman" panose="02020603050405020304" pitchFamily="18" charset="0"/>
                  </a:rPr>
                  <a:t>K</a:t>
                </a:r>
                <a:r>
                  <a:rPr lang="en-US" sz="2200" baseline="-25000" dirty="0" err="1">
                    <a:latin typeface="Times New Roman" panose="02020603050405020304" pitchFamily="18" charset="0"/>
                    <a:cs typeface="Times New Roman" panose="02020603050405020304" pitchFamily="18" charset="0"/>
                  </a:rPr>
                  <a:t>L</a:t>
                </a:r>
                <a:r>
                  <a:rPr lang="en-US" sz="2200" dirty="0">
                    <a:latin typeface="Times New Roman" panose="02020603050405020304" pitchFamily="18" charset="0"/>
                    <a:cs typeface="Times New Roman" panose="02020603050405020304" pitchFamily="18" charset="0"/>
                  </a:rPr>
                  <a:t> or M</a:t>
                </a:r>
                <a14:m>
                  <m:oMath xmlns:m="http://schemas.openxmlformats.org/officeDocument/2006/math">
                    <m:r>
                      <a:rPr lang="en-CA" sz="2200" i="1">
                        <a:latin typeface="Cambria Math" panose="02040503050406030204" pitchFamily="18" charset="0"/>
                        <a:cs typeface="Times New Roman" panose="02020603050405020304" pitchFamily="18" charset="0"/>
                      </a:rPr>
                      <m:t>′</m:t>
                    </m:r>
                  </m:oMath>
                </a14:m>
                <a:r>
                  <a:rPr lang="en-US" sz="2200" baseline="-25000" dirty="0">
                    <a:latin typeface="Times New Roman" panose="02020603050405020304" pitchFamily="18" charset="0"/>
                    <a:cs typeface="Times New Roman" panose="02020603050405020304" pitchFamily="18" charset="0"/>
                  </a:rPr>
                  <a:t>r</a:t>
                </a:r>
                <a:r>
                  <a:rPr lang="en-US" sz="2200" dirty="0">
                    <a:latin typeface="Times New Roman" panose="02020603050405020304" pitchFamily="18" charset="0"/>
                    <a:cs typeface="Times New Roman" panose="02020603050405020304" pitchFamily="18" charset="0"/>
                  </a:rPr>
                  <a:t>K</a:t>
                </a:r>
                <a:r>
                  <a:rPr lang="en-US" sz="2200" baseline="-25000" dirty="0">
                    <a:latin typeface="Times New Roman" panose="02020603050405020304" pitchFamily="18" charset="0"/>
                    <a:cs typeface="Times New Roman" panose="02020603050405020304" pitchFamily="18" charset="0"/>
                  </a:rPr>
                  <a:t>Zbg</a:t>
                </a:r>
                <a:endParaRPr lang="en-US" sz="2200" dirty="0">
                  <a:latin typeface="Times New Roman" panose="02020603050405020304" pitchFamily="18" charset="0"/>
                  <a:cs typeface="Times New Roman" panose="02020603050405020304" pitchFamily="18" charset="0"/>
                </a:endParaRPr>
              </a:p>
              <a:p>
                <a:pPr marL="914400" lvl="1" indent="-457200">
                  <a:spcBef>
                    <a:spcPct val="20000"/>
                  </a:spcBef>
                  <a:buFont typeface="Wingdings" panose="05000000000000000000" pitchFamily="2" charset="2"/>
                  <a:buChar char="§"/>
                  <a:defRPr/>
                </a:pPr>
                <a:r>
                  <a:rPr lang="en-US" sz="2200" dirty="0">
                    <a:latin typeface="Times New Roman" panose="02020603050405020304" pitchFamily="18" charset="0"/>
                    <a:cs typeface="Times New Roman" panose="02020603050405020304" pitchFamily="18" charset="0"/>
                  </a:rPr>
                  <a:t>K</a:t>
                </a:r>
                <a:r>
                  <a:rPr lang="en-US" sz="2200" baseline="-25000" dirty="0">
                    <a:latin typeface="Times New Roman" panose="02020603050405020304" pitchFamily="18" charset="0"/>
                    <a:cs typeface="Times New Roman" panose="02020603050405020304" pitchFamily="18" charset="0"/>
                  </a:rPr>
                  <a:t>L</a:t>
                </a:r>
                <a:r>
                  <a:rPr lang="en-US" sz="2200" dirty="0">
                    <a:latin typeface="Times New Roman" panose="02020603050405020304" pitchFamily="18" charset="0"/>
                    <a:cs typeface="Times New Roman" panose="02020603050405020304" pitchFamily="18" charset="0"/>
                  </a:rPr>
                  <a:t> = 1.0 (compression edge laterally supported)</a:t>
                </a:r>
              </a:p>
              <a:p>
                <a:pPr marL="914400" lvl="1" indent="-457200">
                  <a:spcBef>
                    <a:spcPct val="20000"/>
                  </a:spcBef>
                  <a:buFont typeface="Wingdings" panose="05000000000000000000" pitchFamily="2" charset="2"/>
                  <a:buChar char="§"/>
                  <a:defRPr/>
                </a:pPr>
                <a:r>
                  <a:rPr lang="en-US" sz="2200" dirty="0" err="1">
                    <a:latin typeface="Times New Roman" panose="02020603050405020304" pitchFamily="18" charset="0"/>
                    <a:cs typeface="Times New Roman" panose="02020603050405020304" pitchFamily="18" charset="0"/>
                  </a:rPr>
                  <a:t>K</a:t>
                </a:r>
                <a:r>
                  <a:rPr lang="en-US" sz="2200" baseline="-25000" dirty="0" err="1">
                    <a:latin typeface="Times New Roman" panose="02020603050405020304" pitchFamily="18" charset="0"/>
                    <a:cs typeface="Times New Roman" panose="02020603050405020304" pitchFamily="18" charset="0"/>
                  </a:rPr>
                  <a:t>Zbg</a:t>
                </a:r>
                <a:r>
                  <a:rPr lang="en-US" sz="2200" dirty="0">
                    <a:latin typeface="Times New Roman" panose="02020603050405020304" pitchFamily="18" charset="0"/>
                    <a:cs typeface="Times New Roman" panose="02020603050405020304" pitchFamily="18" charset="0"/>
                  </a:rPr>
                  <a:t> </a:t>
                </a:r>
                <a14:m>
                  <m:oMath xmlns:m="http://schemas.openxmlformats.org/officeDocument/2006/math">
                    <m:r>
                      <a:rPr lang="en-CA" sz="2200" b="0" i="1" smtClean="0">
                        <a:latin typeface="Cambria Math" panose="02040503050406030204" pitchFamily="18" charset="0"/>
                        <a:cs typeface="Times New Roman" panose="02020603050405020304" pitchFamily="18" charset="0"/>
                      </a:rPr>
                      <m:t>=</m:t>
                    </m:r>
                    <m:sSup>
                      <m:sSupPr>
                        <m:ctrlPr>
                          <a:rPr lang="en-CA" sz="2000" i="1">
                            <a:latin typeface="Cambria Math"/>
                            <a:cs typeface="Times New Roman" panose="02020603050405020304" pitchFamily="18" charset="0"/>
                          </a:rPr>
                        </m:ctrlPr>
                      </m:sSupPr>
                      <m:e>
                        <m:d>
                          <m:dPr>
                            <m:ctrlPr>
                              <a:rPr lang="en-CA" sz="2000" i="1">
                                <a:latin typeface="Cambria Math"/>
                                <a:cs typeface="Times New Roman" panose="02020603050405020304" pitchFamily="18" charset="0"/>
                              </a:rPr>
                            </m:ctrlPr>
                          </m:dPr>
                          <m:e>
                            <m:f>
                              <m:fPr>
                                <m:ctrlPr>
                                  <a:rPr lang="en-CA" sz="2000" i="1">
                                    <a:latin typeface="Cambria Math"/>
                                    <a:cs typeface="Times New Roman" panose="02020603050405020304" pitchFamily="18" charset="0"/>
                                  </a:rPr>
                                </m:ctrlPr>
                              </m:fPr>
                              <m:num>
                                <m:r>
                                  <a:rPr lang="en-CA" sz="2000" i="1">
                                    <a:latin typeface="Cambria Math" panose="02040503050406030204" pitchFamily="18" charset="0"/>
                                    <a:cs typeface="Times New Roman" panose="02020603050405020304" pitchFamily="18" charset="0"/>
                                  </a:rPr>
                                  <m:t>130</m:t>
                                </m:r>
                              </m:num>
                              <m:den>
                                <m:r>
                                  <a:rPr lang="en-CA" sz="2000" b="0" i="1" smtClean="0">
                                    <a:latin typeface="Cambria Math" panose="02040503050406030204" pitchFamily="18" charset="0"/>
                                    <a:cs typeface="Times New Roman" panose="02020603050405020304" pitchFamily="18" charset="0"/>
                                  </a:rPr>
                                  <m:t>215</m:t>
                                </m:r>
                              </m:den>
                            </m:f>
                          </m:e>
                        </m:d>
                      </m:e>
                      <m:sup>
                        <m:f>
                          <m:fPr>
                            <m:ctrlPr>
                              <a:rPr lang="en-CA" sz="2000" i="1">
                                <a:latin typeface="Cambria Math"/>
                                <a:cs typeface="Times New Roman" panose="02020603050405020304" pitchFamily="18" charset="0"/>
                              </a:rPr>
                            </m:ctrlPr>
                          </m:fPr>
                          <m:num>
                            <m:r>
                              <a:rPr lang="en-CA" sz="2000" i="1">
                                <a:latin typeface="Cambria Math" panose="02040503050406030204" pitchFamily="18" charset="0"/>
                                <a:cs typeface="Times New Roman" panose="02020603050405020304" pitchFamily="18" charset="0"/>
                              </a:rPr>
                              <m:t>1</m:t>
                            </m:r>
                          </m:num>
                          <m:den>
                            <m:r>
                              <a:rPr lang="en-CA" sz="2000" i="1">
                                <a:latin typeface="Cambria Math" panose="02040503050406030204" pitchFamily="18" charset="0"/>
                                <a:cs typeface="Times New Roman" panose="02020603050405020304" pitchFamily="18" charset="0"/>
                              </a:rPr>
                              <m:t>10</m:t>
                            </m:r>
                          </m:den>
                        </m:f>
                      </m:sup>
                    </m:sSup>
                    <m:sSup>
                      <m:sSupPr>
                        <m:ctrlPr>
                          <a:rPr lang="en-CA" sz="2000" i="1">
                            <a:latin typeface="Cambria Math"/>
                            <a:cs typeface="Times New Roman" panose="02020603050405020304" pitchFamily="18" charset="0"/>
                          </a:rPr>
                        </m:ctrlPr>
                      </m:sSupPr>
                      <m:e>
                        <m:d>
                          <m:dPr>
                            <m:ctrlPr>
                              <a:rPr lang="en-CA" sz="2000" i="1">
                                <a:latin typeface="Cambria Math"/>
                                <a:cs typeface="Times New Roman" panose="02020603050405020304" pitchFamily="18" charset="0"/>
                              </a:rPr>
                            </m:ctrlPr>
                          </m:dPr>
                          <m:e>
                            <m:f>
                              <m:fPr>
                                <m:ctrlPr>
                                  <a:rPr lang="en-CA" sz="2000" i="1">
                                    <a:latin typeface="Cambria Math"/>
                                    <a:cs typeface="Times New Roman" panose="02020603050405020304" pitchFamily="18" charset="0"/>
                                  </a:rPr>
                                </m:ctrlPr>
                              </m:fPr>
                              <m:num>
                                <m:r>
                                  <a:rPr lang="en-CA" sz="2000" i="1">
                                    <a:latin typeface="Cambria Math" panose="02040503050406030204" pitchFamily="18" charset="0"/>
                                    <a:cs typeface="Times New Roman" panose="02020603050405020304" pitchFamily="18" charset="0"/>
                                  </a:rPr>
                                  <m:t>610</m:t>
                                </m:r>
                              </m:num>
                              <m:den>
                                <m:r>
                                  <a:rPr lang="en-CA" sz="2000" b="0" i="1" smtClean="0">
                                    <a:latin typeface="Cambria Math" panose="02040503050406030204" pitchFamily="18" charset="0"/>
                                    <a:cs typeface="Times New Roman" panose="02020603050405020304" pitchFamily="18" charset="0"/>
                                  </a:rPr>
                                  <m:t>608</m:t>
                                </m:r>
                              </m:den>
                            </m:f>
                          </m:e>
                        </m:d>
                      </m:e>
                      <m:sup>
                        <m:f>
                          <m:fPr>
                            <m:ctrlPr>
                              <a:rPr lang="en-CA" sz="2000" i="1">
                                <a:latin typeface="Cambria Math"/>
                                <a:cs typeface="Times New Roman" panose="02020603050405020304" pitchFamily="18" charset="0"/>
                              </a:rPr>
                            </m:ctrlPr>
                          </m:fPr>
                          <m:num>
                            <m:r>
                              <a:rPr lang="en-CA" sz="2000" i="1">
                                <a:latin typeface="Cambria Math" panose="02040503050406030204" pitchFamily="18" charset="0"/>
                                <a:cs typeface="Times New Roman" panose="02020603050405020304" pitchFamily="18" charset="0"/>
                              </a:rPr>
                              <m:t>1</m:t>
                            </m:r>
                          </m:num>
                          <m:den>
                            <m:r>
                              <a:rPr lang="en-CA" sz="2000" i="1">
                                <a:latin typeface="Cambria Math" panose="02040503050406030204" pitchFamily="18" charset="0"/>
                                <a:cs typeface="Times New Roman" panose="02020603050405020304" pitchFamily="18" charset="0"/>
                              </a:rPr>
                              <m:t>10</m:t>
                            </m:r>
                          </m:den>
                        </m:f>
                      </m:sup>
                    </m:sSup>
                    <m:sSup>
                      <m:sSupPr>
                        <m:ctrlPr>
                          <a:rPr lang="en-CA" sz="2000" i="1">
                            <a:latin typeface="Cambria Math"/>
                            <a:cs typeface="Times New Roman" panose="02020603050405020304" pitchFamily="18" charset="0"/>
                          </a:rPr>
                        </m:ctrlPr>
                      </m:sSupPr>
                      <m:e>
                        <m:d>
                          <m:dPr>
                            <m:ctrlPr>
                              <a:rPr lang="en-CA" sz="2000" i="1">
                                <a:latin typeface="Cambria Math"/>
                                <a:cs typeface="Times New Roman" panose="02020603050405020304" pitchFamily="18" charset="0"/>
                              </a:rPr>
                            </m:ctrlPr>
                          </m:dPr>
                          <m:e>
                            <m:f>
                              <m:fPr>
                                <m:ctrlPr>
                                  <a:rPr lang="en-CA" sz="2000" i="1">
                                    <a:latin typeface="Cambria Math"/>
                                    <a:cs typeface="Times New Roman" panose="02020603050405020304" pitchFamily="18" charset="0"/>
                                  </a:rPr>
                                </m:ctrlPr>
                              </m:fPr>
                              <m:num>
                                <m:r>
                                  <a:rPr lang="en-CA" sz="2000" i="1">
                                    <a:latin typeface="Cambria Math" panose="02040503050406030204" pitchFamily="18" charset="0"/>
                                    <a:cs typeface="Times New Roman" panose="02020603050405020304" pitchFamily="18" charset="0"/>
                                  </a:rPr>
                                  <m:t>9100</m:t>
                                </m:r>
                              </m:num>
                              <m:den>
                                <m:r>
                                  <a:rPr lang="en-CA" sz="2000" b="0" i="1" smtClean="0">
                                    <a:latin typeface="Cambria Math" panose="02040503050406030204" pitchFamily="18" charset="0"/>
                                    <a:cs typeface="Times New Roman" panose="02020603050405020304" pitchFamily="18" charset="0"/>
                                  </a:rPr>
                                  <m:t>7500</m:t>
                                </m:r>
                              </m:den>
                            </m:f>
                          </m:e>
                        </m:d>
                      </m:e>
                      <m:sup>
                        <m:f>
                          <m:fPr>
                            <m:ctrlPr>
                              <a:rPr lang="en-CA" sz="2000" i="1">
                                <a:latin typeface="Cambria Math"/>
                                <a:cs typeface="Times New Roman" panose="02020603050405020304" pitchFamily="18" charset="0"/>
                              </a:rPr>
                            </m:ctrlPr>
                          </m:fPr>
                          <m:num>
                            <m:r>
                              <a:rPr lang="en-CA" sz="2000" i="1">
                                <a:latin typeface="Cambria Math" panose="02040503050406030204" pitchFamily="18" charset="0"/>
                                <a:cs typeface="Times New Roman" panose="02020603050405020304" pitchFamily="18" charset="0"/>
                              </a:rPr>
                              <m:t>1</m:t>
                            </m:r>
                          </m:num>
                          <m:den>
                            <m:r>
                              <a:rPr lang="en-CA" sz="2000" i="1">
                                <a:latin typeface="Cambria Math" panose="02040503050406030204" pitchFamily="18" charset="0"/>
                                <a:cs typeface="Times New Roman" panose="02020603050405020304" pitchFamily="18" charset="0"/>
                              </a:rPr>
                              <m:t>10</m:t>
                            </m:r>
                          </m:den>
                        </m:f>
                      </m:sup>
                    </m:sSup>
                    <m:r>
                      <a:rPr lang="en-CA" sz="2000" b="0" i="1" smtClean="0">
                        <a:latin typeface="Cambria Math" panose="02040503050406030204" pitchFamily="18" charset="0"/>
                        <a:cs typeface="Times New Roman" panose="02020603050405020304" pitchFamily="18" charset="0"/>
                      </a:rPr>
                      <m:t>=</m:t>
                    </m:r>
                  </m:oMath>
                </a14:m>
                <a:r>
                  <a:rPr lang="en-US" sz="2200" dirty="0">
                    <a:latin typeface="Times New Roman" panose="02020603050405020304" pitchFamily="18" charset="0"/>
                    <a:cs typeface="Times New Roman" panose="02020603050405020304" pitchFamily="18" charset="0"/>
                  </a:rPr>
                  <a:t> 0.97 		</a:t>
                </a:r>
                <a:r>
                  <a:rPr lang="en-US" sz="2200" dirty="0">
                    <a:solidFill>
                      <a:srgbClr val="FF0000"/>
                    </a:solidFill>
                    <a:latin typeface="Times New Roman" panose="02020603050405020304" pitchFamily="18" charset="0"/>
                    <a:cs typeface="Times New Roman" panose="02020603050405020304" pitchFamily="18" charset="0"/>
                  </a:rPr>
                  <a:t>[Governs]</a:t>
                </a:r>
              </a:p>
              <a:p>
                <a:pPr marL="914400" lvl="1" indent="-457200">
                  <a:spcBef>
                    <a:spcPct val="20000"/>
                  </a:spcBef>
                  <a:buFont typeface="Wingdings" panose="05000000000000000000" pitchFamily="2" charset="2"/>
                  <a:buChar char="§"/>
                  <a:defRPr/>
                </a:pPr>
                <a:r>
                  <a:rPr lang="en-US" sz="2200" dirty="0" err="1">
                    <a:latin typeface="Times New Roman" panose="02020603050405020304" pitchFamily="18" charset="0"/>
                    <a:cs typeface="Times New Roman" panose="02020603050405020304" pitchFamily="18" charset="0"/>
                  </a:rPr>
                  <a:t>M</a:t>
                </a:r>
                <a:r>
                  <a:rPr lang="en-US" sz="2200" baseline="-25000" dirty="0" err="1">
                    <a:latin typeface="Times New Roman" panose="02020603050405020304" pitchFamily="18" charset="0"/>
                    <a:cs typeface="Times New Roman" panose="02020603050405020304" pitchFamily="18" charset="0"/>
                  </a:rPr>
                  <a:t>r</a:t>
                </a:r>
                <a:r>
                  <a:rPr lang="en-US" sz="2200" dirty="0">
                    <a:latin typeface="Times New Roman" panose="02020603050405020304" pitchFamily="18" charset="0"/>
                    <a:cs typeface="Times New Roman" panose="02020603050405020304" pitchFamily="18" charset="0"/>
                  </a:rPr>
                  <a:t> = 144(0.97) = 140 </a:t>
                </a:r>
                <a:r>
                  <a:rPr lang="en-US" sz="2200" dirty="0" err="1">
                    <a:latin typeface="Times New Roman" panose="02020603050405020304" pitchFamily="18" charset="0"/>
                    <a:cs typeface="Times New Roman" panose="02020603050405020304" pitchFamily="18" charset="0"/>
                  </a:rPr>
                  <a:t>kNm</a:t>
                </a:r>
                <a:r>
                  <a:rPr lang="en-US" sz="2200" dirty="0">
                    <a:latin typeface="Times New Roman" panose="02020603050405020304" pitchFamily="18" charset="0"/>
                    <a:cs typeface="Times New Roman" panose="02020603050405020304" pitchFamily="18" charset="0"/>
                  </a:rPr>
                  <a:t> &gt; 139 </a:t>
                </a:r>
                <a:r>
                  <a:rPr lang="en-US" sz="2200" dirty="0" err="1">
                    <a:latin typeface="Times New Roman" panose="02020603050405020304" pitchFamily="18" charset="0"/>
                    <a:cs typeface="Times New Roman" panose="02020603050405020304" pitchFamily="18" charset="0"/>
                  </a:rPr>
                  <a:t>kNm</a:t>
                </a:r>
                <a:r>
                  <a:rPr lang="en-US" sz="2200" dirty="0">
                    <a:latin typeface="Times New Roman" panose="02020603050405020304" pitchFamily="18" charset="0"/>
                    <a:cs typeface="Times New Roman" panose="02020603050405020304" pitchFamily="18" charset="0"/>
                  </a:rPr>
                  <a:t> 		</a:t>
                </a:r>
                <a:r>
                  <a:rPr lang="en-US" sz="2200" dirty="0">
                    <a:solidFill>
                      <a:srgbClr val="FF0000"/>
                    </a:solidFill>
                    <a:latin typeface="Times New Roman" panose="02020603050405020304" pitchFamily="18" charset="0"/>
                    <a:cs typeface="Times New Roman" panose="02020603050405020304" pitchFamily="18" charset="0"/>
                  </a:rPr>
                  <a:t>[Acceptable]</a:t>
                </a:r>
              </a:p>
              <a:p>
                <a:pPr marL="457200" indent="-457200">
                  <a:spcBef>
                    <a:spcPct val="20000"/>
                  </a:spcBef>
                  <a:buFont typeface="Wingdings" panose="05000000000000000000" pitchFamily="2" charset="2"/>
                  <a:buChar char="§"/>
                  <a:defRPr/>
                </a:pPr>
                <a:r>
                  <a:rPr lang="en-US" sz="2200" dirty="0">
                    <a:latin typeface="Times New Roman" panose="02020603050405020304" pitchFamily="18" charset="0"/>
                    <a:cs typeface="Times New Roman" panose="02020603050405020304" pitchFamily="18" charset="0"/>
                  </a:rPr>
                  <a:t>For beam volumes &lt; 2 m</a:t>
                </a:r>
                <a:r>
                  <a:rPr lang="en-US" sz="2200" baseline="30000" dirty="0">
                    <a:latin typeface="Times New Roman" panose="02020603050405020304" pitchFamily="18" charset="0"/>
                    <a:cs typeface="Times New Roman" panose="02020603050405020304" pitchFamily="18" charset="0"/>
                  </a:rPr>
                  <a:t>3</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W</a:t>
                </a:r>
                <a:r>
                  <a:rPr lang="en-US" sz="2200" baseline="-25000" dirty="0" err="1">
                    <a:latin typeface="Times New Roman" panose="02020603050405020304" pitchFamily="18" charset="0"/>
                    <a:cs typeface="Times New Roman" panose="02020603050405020304" pitchFamily="18" charset="0"/>
                  </a:rPr>
                  <a:t>r</a:t>
                </a:r>
                <a:r>
                  <a:rPr lang="en-US" sz="2200" dirty="0">
                    <a:latin typeface="Times New Roman" panose="02020603050405020304" pitchFamily="18" charset="0"/>
                    <a:cs typeface="Times New Roman" panose="02020603050405020304" pitchFamily="18" charset="0"/>
                  </a:rPr>
                  <a:t> may be used to check beam shear capacity</a:t>
                </a:r>
              </a:p>
              <a:p>
                <a:pPr marL="457200" indent="-457200">
                  <a:spcBef>
                    <a:spcPct val="20000"/>
                  </a:spcBef>
                  <a:buFont typeface="Wingdings" panose="05000000000000000000" pitchFamily="2" charset="2"/>
                  <a:buChar char="§"/>
                  <a:defRPr/>
                </a:pPr>
                <a:r>
                  <a:rPr lang="en-US" sz="2200" dirty="0">
                    <a:latin typeface="Times New Roman" panose="02020603050405020304" pitchFamily="18" charset="0"/>
                    <a:cs typeface="Times New Roman" panose="02020603050405020304" pitchFamily="18" charset="0"/>
                  </a:rPr>
                  <a:t>For beam volumes ≥ 2 m</a:t>
                </a:r>
                <a:r>
                  <a:rPr lang="en-US" sz="2200" baseline="30000" dirty="0">
                    <a:latin typeface="Times New Roman" panose="02020603050405020304" pitchFamily="18" charset="0"/>
                    <a:cs typeface="Times New Roman" panose="02020603050405020304" pitchFamily="18" charset="0"/>
                  </a:rPr>
                  <a:t>3</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W</a:t>
                </a:r>
                <a:r>
                  <a:rPr lang="en-US" sz="2200" baseline="-25000" dirty="0" err="1">
                    <a:latin typeface="Times New Roman" panose="02020603050405020304" pitchFamily="18" charset="0"/>
                    <a:cs typeface="Times New Roman" panose="02020603050405020304" pitchFamily="18" charset="0"/>
                  </a:rPr>
                  <a:t>r</a:t>
                </a:r>
                <a:r>
                  <a:rPr lang="en-US" sz="2200" dirty="0">
                    <a:latin typeface="Times New Roman" panose="02020603050405020304" pitchFamily="18" charset="0"/>
                    <a:cs typeface="Times New Roman" panose="02020603050405020304" pitchFamily="18" charset="0"/>
                  </a:rPr>
                  <a:t> must be used to check beam shear capacity</a:t>
                </a:r>
              </a:p>
              <a:p>
                <a:pPr marL="457200" indent="-457200">
                  <a:spcBef>
                    <a:spcPct val="20000"/>
                  </a:spcBef>
                  <a:buFont typeface="Wingdings" panose="05000000000000000000" pitchFamily="2" charset="2"/>
                  <a:buChar char="§"/>
                  <a:defRPr/>
                </a:pPr>
                <a:r>
                  <a:rPr lang="en-US" sz="2200" dirty="0">
                    <a:latin typeface="Times New Roman" panose="02020603050405020304" pitchFamily="18" charset="0"/>
                    <a:cs typeface="Times New Roman" panose="02020603050405020304" pitchFamily="18" charset="0"/>
                  </a:rPr>
                  <a:t>Calculate </a:t>
                </a:r>
                <a:r>
                  <a:rPr lang="en-US" sz="2200" dirty="0" err="1">
                    <a:latin typeface="Times New Roman" panose="02020603050405020304" pitchFamily="18" charset="0"/>
                    <a:cs typeface="Times New Roman" panose="02020603050405020304" pitchFamily="18" charset="0"/>
                  </a:rPr>
                  <a:t>W</a:t>
                </a:r>
                <a:r>
                  <a:rPr lang="en-US" sz="2200" baseline="-25000" dirty="0" err="1">
                    <a:latin typeface="Times New Roman" panose="02020603050405020304" pitchFamily="18" charset="0"/>
                    <a:cs typeface="Times New Roman" panose="02020603050405020304" pitchFamily="18" charset="0"/>
                  </a:rPr>
                  <a:t>r</a:t>
                </a:r>
                <a:r>
                  <a:rPr lang="en-US" sz="2200" dirty="0">
                    <a:latin typeface="Times New Roman" panose="02020603050405020304" pitchFamily="18" charset="0"/>
                    <a:cs typeface="Times New Roman" panose="02020603050405020304" pitchFamily="18" charset="0"/>
                  </a:rPr>
                  <a:t> and compare to </a:t>
                </a:r>
                <a:r>
                  <a:rPr lang="en-US" sz="2200" dirty="0" err="1">
                    <a:latin typeface="Times New Roman" panose="02020603050405020304" pitchFamily="18" charset="0"/>
                    <a:cs typeface="Times New Roman" panose="02020603050405020304" pitchFamily="18" charset="0"/>
                  </a:rPr>
                  <a:t>W</a:t>
                </a:r>
                <a:r>
                  <a:rPr lang="en-US" sz="2200" baseline="-25000" dirty="0" err="1">
                    <a:latin typeface="Times New Roman" panose="02020603050405020304" pitchFamily="18" charset="0"/>
                    <a:cs typeface="Times New Roman" panose="02020603050405020304" pitchFamily="18" charset="0"/>
                  </a:rPr>
                  <a:t>f</a:t>
                </a:r>
                <a:r>
                  <a:rPr lang="en-US" sz="2200" dirty="0">
                    <a:latin typeface="Times New Roman" panose="02020603050405020304" pitchFamily="18" charset="0"/>
                    <a:cs typeface="Times New Roman" panose="02020603050405020304" pitchFamily="18" charset="0"/>
                  </a:rPr>
                  <a:t> to check shear resistance:</a:t>
                </a:r>
              </a:p>
              <a:p>
                <a:pPr marL="914400" lvl="1" indent="-457200">
                  <a:spcBef>
                    <a:spcPct val="20000"/>
                  </a:spcBef>
                  <a:buFont typeface="Wingdings" panose="05000000000000000000" pitchFamily="2" charset="2"/>
                  <a:buChar char="§"/>
                  <a:defRPr/>
                </a:pPr>
                <a:r>
                  <a:rPr lang="en-US" sz="2200" dirty="0" err="1">
                    <a:latin typeface="Times New Roman" panose="02020603050405020304" pitchFamily="18" charset="0"/>
                    <a:cs typeface="Times New Roman" panose="02020603050405020304" pitchFamily="18" charset="0"/>
                  </a:rPr>
                  <a:t>W</a:t>
                </a:r>
                <a:r>
                  <a:rPr lang="en-US" sz="2200" baseline="-25000" dirty="0" err="1">
                    <a:latin typeface="Times New Roman" panose="02020603050405020304" pitchFamily="18" charset="0"/>
                    <a:cs typeface="Times New Roman" panose="02020603050405020304" pitchFamily="18" charset="0"/>
                  </a:rPr>
                  <a:t>f</a:t>
                </a:r>
                <a:r>
                  <a:rPr lang="en-US" sz="2200" dirty="0">
                    <a:latin typeface="Times New Roman" panose="02020603050405020304" pitchFamily="18" charset="0"/>
                    <a:cs typeface="Times New Roman" panose="02020603050405020304" pitchFamily="18" charset="0"/>
                  </a:rPr>
                  <a:t> = </a:t>
                </a:r>
                <a:r>
                  <a:rPr lang="en-US" sz="2200" dirty="0" err="1">
                    <a:latin typeface="Times New Roman" panose="02020603050405020304" pitchFamily="18" charset="0"/>
                    <a:cs typeface="Times New Roman" panose="02020603050405020304" pitchFamily="18" charset="0"/>
                  </a:rPr>
                  <a:t>wL</a:t>
                </a:r>
                <a:r>
                  <a:rPr lang="en-US" sz="2200" dirty="0">
                    <a:latin typeface="Times New Roman" panose="02020603050405020304" pitchFamily="18" charset="0"/>
                    <a:cs typeface="Times New Roman" panose="02020603050405020304" pitchFamily="18" charset="0"/>
                  </a:rPr>
                  <a:t> =19.7(7.5) = 148 </a:t>
                </a:r>
                <a:r>
                  <a:rPr lang="en-US" sz="2200" dirty="0" err="1">
                    <a:latin typeface="Times New Roman" panose="02020603050405020304" pitchFamily="18" charset="0"/>
                    <a:cs typeface="Times New Roman" panose="02020603050405020304" pitchFamily="18" charset="0"/>
                  </a:rPr>
                  <a:t>kN</a:t>
                </a:r>
                <a:endParaRPr lang="en-US" sz="2200" dirty="0">
                  <a:latin typeface="Times New Roman" panose="02020603050405020304" pitchFamily="18" charset="0"/>
                  <a:cs typeface="Times New Roman" panose="02020603050405020304" pitchFamily="18" charset="0"/>
                </a:endParaRPr>
              </a:p>
              <a:p>
                <a:pPr marL="914400" lvl="1" indent="-457200">
                  <a:spcBef>
                    <a:spcPct val="20000"/>
                  </a:spcBef>
                  <a:buFont typeface="Wingdings" panose="05000000000000000000" pitchFamily="2" charset="2"/>
                  <a:buChar char="§"/>
                  <a:defRPr/>
                </a:pPr>
                <a:r>
                  <a:rPr lang="en-US" sz="2200" dirty="0">
                    <a:latin typeface="Times New Roman" panose="02020603050405020304" pitchFamily="18" charset="0"/>
                    <a:cs typeface="Times New Roman" panose="02020603050405020304" pitchFamily="18" charset="0"/>
                  </a:rPr>
                  <a:t>W</a:t>
                </a:r>
                <a:r>
                  <a:rPr lang="en-US" sz="2200" baseline="-25000" dirty="0">
                    <a:latin typeface="Times New Roman" panose="02020603050405020304" pitchFamily="18" charset="0"/>
                    <a:cs typeface="Times New Roman" panose="02020603050405020304" pitchFamily="18" charset="0"/>
                  </a:rPr>
                  <a:t>r</a:t>
                </a:r>
                <a:r>
                  <a:rPr lang="en-US" sz="2200" dirty="0">
                    <a:latin typeface="Times New Roman" panose="02020603050405020304" pitchFamily="18" charset="0"/>
                    <a:cs typeface="Times New Roman" panose="02020603050405020304" pitchFamily="18" charset="0"/>
                  </a:rPr>
                  <a:t>L</a:t>
                </a:r>
                <a:r>
                  <a:rPr lang="en-US" sz="2200" baseline="30000" dirty="0">
                    <a:latin typeface="Times New Roman" panose="02020603050405020304" pitchFamily="18" charset="0"/>
                    <a:cs typeface="Times New Roman" panose="02020603050405020304" pitchFamily="18" charset="0"/>
                  </a:rPr>
                  <a:t>0.18</a:t>
                </a:r>
                <a:r>
                  <a:rPr lang="en-US" sz="2200" dirty="0">
                    <a:latin typeface="Times New Roman" panose="02020603050405020304" pitchFamily="18" charset="0"/>
                    <a:cs typeface="Times New Roman" panose="02020603050405020304" pitchFamily="18" charset="0"/>
                  </a:rPr>
                  <a:t> = 395 kNm</a:t>
                </a:r>
                <a:r>
                  <a:rPr lang="en-US" sz="2200" baseline="30000" dirty="0">
                    <a:latin typeface="Times New Roman" panose="02020603050405020304" pitchFamily="18" charset="0"/>
                    <a:cs typeface="Times New Roman" panose="02020603050405020304" pitchFamily="18" charset="0"/>
                  </a:rPr>
                  <a:t>0.18</a:t>
                </a:r>
                <a:endParaRPr lang="en-US" sz="2200" dirty="0">
                  <a:latin typeface="Times New Roman" panose="02020603050405020304" pitchFamily="18" charset="0"/>
                  <a:cs typeface="Times New Roman" panose="02020603050405020304" pitchFamily="18" charset="0"/>
                </a:endParaRPr>
              </a:p>
              <a:p>
                <a:pPr marL="914400" lvl="1" indent="-457200">
                  <a:spcBef>
                    <a:spcPct val="20000"/>
                  </a:spcBef>
                  <a:buFont typeface="Wingdings" panose="05000000000000000000" pitchFamily="2" charset="2"/>
                  <a:buChar char="§"/>
                  <a:defRPr/>
                </a:pPr>
                <a:r>
                  <a:rPr lang="en-US" sz="2200" dirty="0" err="1">
                    <a:latin typeface="Times New Roman" panose="02020603050405020304" pitchFamily="18" charset="0"/>
                    <a:cs typeface="Times New Roman" panose="02020603050405020304" pitchFamily="18" charset="0"/>
                  </a:rPr>
                  <a:t>W</a:t>
                </a:r>
                <a:r>
                  <a:rPr lang="en-US" sz="2200" baseline="-25000" dirty="0" err="1">
                    <a:latin typeface="Times New Roman" panose="02020603050405020304" pitchFamily="18" charset="0"/>
                    <a:cs typeface="Times New Roman" panose="02020603050405020304" pitchFamily="18" charset="0"/>
                  </a:rPr>
                  <a:t>r</a:t>
                </a:r>
                <a:r>
                  <a:rPr lang="en-US" sz="2200" dirty="0">
                    <a:latin typeface="Times New Roman" panose="02020603050405020304" pitchFamily="18" charset="0"/>
                    <a:cs typeface="Times New Roman" panose="02020603050405020304" pitchFamily="18" charset="0"/>
                  </a:rPr>
                  <a:t> = (W</a:t>
                </a:r>
                <a:r>
                  <a:rPr lang="en-US" sz="2200" baseline="-25000" dirty="0">
                    <a:latin typeface="Times New Roman" panose="02020603050405020304" pitchFamily="18" charset="0"/>
                    <a:cs typeface="Times New Roman" panose="02020603050405020304" pitchFamily="18" charset="0"/>
                  </a:rPr>
                  <a:t>r</a:t>
                </a:r>
                <a:r>
                  <a:rPr lang="en-US" sz="2200" dirty="0">
                    <a:latin typeface="Times New Roman" panose="02020603050405020304" pitchFamily="18" charset="0"/>
                    <a:cs typeface="Times New Roman" panose="02020603050405020304" pitchFamily="18" charset="0"/>
                  </a:rPr>
                  <a:t>L</a:t>
                </a:r>
                <a:r>
                  <a:rPr lang="en-US" sz="2200" baseline="30000" dirty="0">
                    <a:latin typeface="Times New Roman" panose="02020603050405020304" pitchFamily="18" charset="0"/>
                    <a:cs typeface="Times New Roman" panose="02020603050405020304" pitchFamily="18" charset="0"/>
                  </a:rPr>
                  <a:t>0.18</a:t>
                </a:r>
                <a:r>
                  <a:rPr lang="en-US" sz="2200" dirty="0">
                    <a:latin typeface="Times New Roman" panose="02020603050405020304" pitchFamily="18" charset="0"/>
                    <a:cs typeface="Times New Roman" panose="02020603050405020304" pitchFamily="18" charset="0"/>
                  </a:rPr>
                  <a:t>)(L</a:t>
                </a:r>
                <a:r>
                  <a:rPr lang="en-US" sz="2200" baseline="30000" dirty="0">
                    <a:latin typeface="Times New Roman" panose="02020603050405020304" pitchFamily="18" charset="0"/>
                    <a:cs typeface="Times New Roman" panose="02020603050405020304" pitchFamily="18" charset="0"/>
                  </a:rPr>
                  <a:t>0.18</a:t>
                </a:r>
                <a:r>
                  <a:rPr lang="en-US" sz="2200" dirty="0">
                    <a:latin typeface="Times New Roman" panose="02020603050405020304" pitchFamily="18" charset="0"/>
                    <a:cs typeface="Times New Roman" panose="02020603050405020304" pitchFamily="18" charset="0"/>
                  </a:rPr>
                  <a:t>) = 395 x (7.5)</a:t>
                </a:r>
                <a:r>
                  <a:rPr lang="en-US" sz="2200" baseline="30000" dirty="0">
                    <a:latin typeface="Times New Roman" panose="02020603050405020304" pitchFamily="18" charset="0"/>
                    <a:cs typeface="Times New Roman" panose="02020603050405020304" pitchFamily="18" charset="0"/>
                  </a:rPr>
                  <a:t>-0.18</a:t>
                </a:r>
                <a:r>
                  <a:rPr lang="en-US" sz="2200" dirty="0">
                    <a:latin typeface="Times New Roman" panose="02020603050405020304" pitchFamily="18" charset="0"/>
                    <a:cs typeface="Times New Roman" panose="02020603050405020304" pitchFamily="18" charset="0"/>
                  </a:rPr>
                  <a:t> = 275 </a:t>
                </a:r>
                <a:r>
                  <a:rPr lang="en-US" sz="2200" dirty="0" err="1">
                    <a:latin typeface="Times New Roman" panose="02020603050405020304" pitchFamily="18" charset="0"/>
                    <a:cs typeface="Times New Roman" panose="02020603050405020304" pitchFamily="18" charset="0"/>
                  </a:rPr>
                  <a:t>kN</a:t>
                </a:r>
                <a:r>
                  <a:rPr lang="en-US" sz="2200" dirty="0">
                    <a:latin typeface="Times New Roman" panose="02020603050405020304" pitchFamily="18" charset="0"/>
                    <a:cs typeface="Times New Roman" panose="02020603050405020304" pitchFamily="18" charset="0"/>
                  </a:rPr>
                  <a:t> &gt; 148 </a:t>
                </a:r>
                <a:r>
                  <a:rPr lang="en-US" sz="2200" dirty="0" err="1">
                    <a:latin typeface="Times New Roman" panose="02020603050405020304" pitchFamily="18" charset="0"/>
                    <a:cs typeface="Times New Roman" panose="02020603050405020304" pitchFamily="18" charset="0"/>
                  </a:rPr>
                  <a:t>kN</a:t>
                </a:r>
                <a:r>
                  <a:rPr lang="en-US" sz="2200" dirty="0">
                    <a:latin typeface="Times New Roman" panose="02020603050405020304" pitchFamily="18" charset="0"/>
                    <a:cs typeface="Times New Roman" panose="02020603050405020304" pitchFamily="18" charset="0"/>
                  </a:rPr>
                  <a:t> 	</a:t>
                </a:r>
                <a:r>
                  <a:rPr lang="en-US" sz="2200" dirty="0">
                    <a:solidFill>
                      <a:srgbClr val="FF0000"/>
                    </a:solidFill>
                    <a:latin typeface="Times New Roman" panose="02020603050405020304" pitchFamily="18" charset="0"/>
                    <a:cs typeface="Times New Roman" panose="02020603050405020304" pitchFamily="18" charset="0"/>
                  </a:rPr>
                  <a:t>[Acceptable]</a:t>
                </a:r>
              </a:p>
              <a:p>
                <a:pPr marL="914400" lvl="1" indent="-457200">
                  <a:spcBef>
                    <a:spcPct val="20000"/>
                  </a:spcBef>
                  <a:buFont typeface="Wingdings" panose="05000000000000000000" pitchFamily="2" charset="2"/>
                  <a:buChar char="§"/>
                  <a:defRPr/>
                </a:pPr>
                <a:endParaRPr lang="en-US" sz="2200" dirty="0">
                  <a:latin typeface="Times New Roman" panose="02020603050405020304" pitchFamily="18" charset="0"/>
                  <a:cs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638DAAD0-8429-41D9-A818-315F26EF23B4}"/>
                  </a:ext>
                </a:extLst>
              </p:cNvPr>
              <p:cNvSpPr>
                <a:spLocks noRot="1" noChangeAspect="1" noMove="1" noResize="1" noEditPoints="1" noAdjustHandles="1" noChangeArrowheads="1" noChangeShapeType="1" noTextEdit="1"/>
              </p:cNvSpPr>
              <p:nvPr/>
            </p:nvSpPr>
            <p:spPr>
              <a:xfrm>
                <a:off x="540000" y="1006331"/>
                <a:ext cx="11461500" cy="5652317"/>
              </a:xfrm>
              <a:prstGeom prst="rect">
                <a:avLst/>
              </a:prstGeom>
              <a:blipFill>
                <a:blip r:embed="rId2"/>
                <a:stretch>
                  <a:fillRect l="-585" t="-755"/>
                </a:stretch>
              </a:blipFill>
            </p:spPr>
            <p:txBody>
              <a:bodyPr/>
              <a:lstStyle/>
              <a:p>
                <a:r>
                  <a:rPr lang="en-CA">
                    <a:noFill/>
                  </a:rPr>
                  <a:t> </a:t>
                </a:r>
              </a:p>
            </p:txBody>
          </p:sp>
        </mc:Fallback>
      </mc:AlternateContent>
      <p:sp>
        <p:nvSpPr>
          <p:cNvPr id="5" name="TextBox 4">
            <a:extLst>
              <a:ext uri="{FF2B5EF4-FFF2-40B4-BE49-F238E27FC236}">
                <a16:creationId xmlns:a16="http://schemas.microsoft.com/office/drawing/2014/main" xmlns="" id="{55C1776F-0A1D-46BB-AE69-EA41E055B5E1}"/>
              </a:ext>
            </a:extLst>
          </p:cNvPr>
          <p:cNvSpPr txBox="1"/>
          <p:nvPr/>
        </p:nvSpPr>
        <p:spPr>
          <a:xfrm>
            <a:off x="3395412" y="6283214"/>
            <a:ext cx="6351903" cy="461665"/>
          </a:xfrm>
          <a:prstGeom prst="rect">
            <a:avLst/>
          </a:prstGeom>
          <a:noFill/>
          <a:ln>
            <a:solidFill>
              <a:schemeClr val="tx1"/>
            </a:solidFill>
          </a:ln>
        </p:spPr>
        <p:txBody>
          <a:bodyPr wrap="square" rtlCol="0">
            <a:spAutoFit/>
          </a:bodyPr>
          <a:lstStyle/>
          <a:p>
            <a:r>
              <a:rPr lang="en-CA" sz="2400" b="1" dirty="0">
                <a:latin typeface="Times New Roman" panose="02020603050405020304" pitchFamily="18" charset="0"/>
                <a:cs typeface="Times New Roman" panose="02020603050405020304" pitchFamily="18" charset="0"/>
              </a:rPr>
              <a:t>Use 215 × 608 mm 20f-E </a:t>
            </a:r>
            <a:r>
              <a:rPr lang="en-CA" sz="2400" b="1" dirty="0" err="1">
                <a:latin typeface="Times New Roman" panose="02020603050405020304" pitchFamily="18" charset="0"/>
                <a:cs typeface="Times New Roman" panose="02020603050405020304" pitchFamily="18" charset="0"/>
              </a:rPr>
              <a:t>D.Fir</a:t>
            </a:r>
            <a:r>
              <a:rPr lang="en-CA" sz="2400" b="1" dirty="0">
                <a:latin typeface="Times New Roman" panose="02020603050405020304" pitchFamily="18" charset="0"/>
                <a:cs typeface="Times New Roman" panose="02020603050405020304" pitchFamily="18" charset="0"/>
              </a:rPr>
              <a:t>-L glulam</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18000"/>
            <a:ext cx="1397529" cy="540000"/>
          </a:xfrm>
          <a:prstGeom prst="rect">
            <a:avLst/>
          </a:prstGeom>
        </p:spPr>
      </p:pic>
    </p:spTree>
    <p:extLst>
      <p:ext uri="{BB962C8B-B14F-4D97-AF65-F5344CB8AC3E}">
        <p14:creationId xmlns:p14="http://schemas.microsoft.com/office/powerpoint/2010/main" val="870590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998" y="176807"/>
            <a:ext cx="11062720" cy="646331"/>
          </a:xfrm>
          <a:prstGeom prst="rect">
            <a:avLst/>
          </a:prstGeom>
        </p:spPr>
        <p:txBody>
          <a:bodyPr wrap="square">
            <a:spAutoFit/>
          </a:bodyPr>
          <a:lstStyle/>
          <a:p>
            <a:pPr lvl="0"/>
            <a:r>
              <a:rPr lang="en-CA" sz="3600" dirty="0">
                <a:solidFill>
                  <a:srgbClr val="002060"/>
                </a:solidFill>
                <a:latin typeface="Arial" panose="020B0604020202020204" pitchFamily="34" charset="0"/>
                <a:cs typeface="Arial" panose="020B0604020202020204" pitchFamily="34" charset="0"/>
              </a:rPr>
              <a:t>3) </a:t>
            </a:r>
            <a:r>
              <a:rPr lang="en-US" sz="3600" dirty="0">
                <a:solidFill>
                  <a:srgbClr val="002060"/>
                </a:solidFill>
                <a:latin typeface="Arial" panose="020B0604020202020204" pitchFamily="34" charset="0"/>
                <a:cs typeface="Arial" panose="020B0604020202020204" pitchFamily="34" charset="0"/>
              </a:rPr>
              <a:t>Wood construction</a:t>
            </a:r>
          </a:p>
        </p:txBody>
      </p:sp>
      <p:sp>
        <p:nvSpPr>
          <p:cNvPr id="7" name="Slide Number Placeholder 3"/>
          <p:cNvSpPr>
            <a:spLocks noGrp="1"/>
          </p:cNvSpPr>
          <p:nvPr>
            <p:ph type="sldNum" sz="quarter" idx="12"/>
          </p:nvPr>
        </p:nvSpPr>
        <p:spPr>
          <a:xfrm>
            <a:off x="11468558" y="6216815"/>
            <a:ext cx="610320" cy="528064"/>
          </a:xfrm>
        </p:spPr>
        <p:txBody>
          <a:bodyPr/>
          <a:lstStyle/>
          <a:p>
            <a:fld id="{79AA0B8D-5002-4A0E-8DCD-D60B08B37DCE}" type="slidenum">
              <a:rPr lang="en-CA" sz="3200" smtClean="0">
                <a:solidFill>
                  <a:schemeClr val="tx1"/>
                </a:solidFill>
              </a:rPr>
              <a:t>5</a:t>
            </a:fld>
            <a:endParaRPr lang="en-CA" sz="3200" dirty="0">
              <a:solidFill>
                <a:schemeClr val="tx1"/>
              </a:solidFill>
            </a:endParaRPr>
          </a:p>
        </p:txBody>
      </p:sp>
      <p:sp>
        <p:nvSpPr>
          <p:cNvPr id="9" name="Rectangle 8"/>
          <p:cNvSpPr/>
          <p:nvPr/>
        </p:nvSpPr>
        <p:spPr>
          <a:xfrm>
            <a:off x="539998" y="761592"/>
            <a:ext cx="11176286" cy="523220"/>
          </a:xfrm>
          <a:prstGeom prst="rect">
            <a:avLst/>
          </a:prstGeom>
        </p:spPr>
        <p:txBody>
          <a:bodyPr wrap="square">
            <a:spAutoFit/>
          </a:bodyPr>
          <a:lstStyle/>
          <a:p>
            <a:pPr lvl="0">
              <a:spcBef>
                <a:spcPct val="20000"/>
              </a:spcBef>
              <a:defRPr/>
            </a:pPr>
            <a:r>
              <a:rPr lang="en-CA" sz="2800" u="sng" dirty="0">
                <a:latin typeface="Times New Roman" panose="02020603050405020304" pitchFamily="18" charset="0"/>
                <a:cs typeface="Times New Roman" panose="02020603050405020304" pitchFamily="18" charset="0"/>
              </a:rPr>
              <a:t>Permitted based on occupancy, building height and area</a:t>
            </a:r>
          </a:p>
        </p:txBody>
      </p:sp>
      <p:graphicFrame>
        <p:nvGraphicFramePr>
          <p:cNvPr id="2" name="Table 1"/>
          <p:cNvGraphicFramePr>
            <a:graphicFrameLocks noGrp="1"/>
          </p:cNvGraphicFramePr>
          <p:nvPr>
            <p:extLst>
              <p:ext uri="{D42A27DB-BD31-4B8C-83A1-F6EECF244321}">
                <p14:modId xmlns:p14="http://schemas.microsoft.com/office/powerpoint/2010/main" val="3067225650"/>
              </p:ext>
            </p:extLst>
          </p:nvPr>
        </p:nvGraphicFramePr>
        <p:xfrm>
          <a:off x="653562" y="1771151"/>
          <a:ext cx="11062722" cy="4436640"/>
        </p:xfrm>
        <a:graphic>
          <a:graphicData uri="http://schemas.openxmlformats.org/drawingml/2006/table">
            <a:tbl>
              <a:tblPr firstRow="1" bandRow="1">
                <a:tableStyleId>{5C22544A-7EE6-4342-B048-85BDC9FD1C3A}</a:tableStyleId>
              </a:tblPr>
              <a:tblGrid>
                <a:gridCol w="1363245">
                  <a:extLst>
                    <a:ext uri="{9D8B030D-6E8A-4147-A177-3AD203B41FA5}">
                      <a16:colId xmlns:a16="http://schemas.microsoft.com/office/drawing/2014/main" xmlns="" val="981862983"/>
                    </a:ext>
                  </a:extLst>
                </a:gridCol>
                <a:gridCol w="2768838">
                  <a:extLst>
                    <a:ext uri="{9D8B030D-6E8A-4147-A177-3AD203B41FA5}">
                      <a16:colId xmlns:a16="http://schemas.microsoft.com/office/drawing/2014/main" xmlns="" val="2018739454"/>
                    </a:ext>
                  </a:extLst>
                </a:gridCol>
                <a:gridCol w="1649338">
                  <a:extLst>
                    <a:ext uri="{9D8B030D-6E8A-4147-A177-3AD203B41FA5}">
                      <a16:colId xmlns:a16="http://schemas.microsoft.com/office/drawing/2014/main" xmlns="" val="4294184482"/>
                    </a:ext>
                  </a:extLst>
                </a:gridCol>
                <a:gridCol w="3198598">
                  <a:extLst>
                    <a:ext uri="{9D8B030D-6E8A-4147-A177-3AD203B41FA5}">
                      <a16:colId xmlns:a16="http://schemas.microsoft.com/office/drawing/2014/main" xmlns="" val="2559314281"/>
                    </a:ext>
                  </a:extLst>
                </a:gridCol>
                <a:gridCol w="2082703">
                  <a:extLst>
                    <a:ext uri="{9D8B030D-6E8A-4147-A177-3AD203B41FA5}">
                      <a16:colId xmlns:a16="http://schemas.microsoft.com/office/drawing/2014/main" xmlns="" val="147327631"/>
                    </a:ext>
                  </a:extLst>
                </a:gridCol>
              </a:tblGrid>
              <a:tr h="23812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1800" b="1" dirty="0">
                        <a:solidFill>
                          <a:schemeClr val="bg1"/>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spcBef>
                          <a:spcPts val="0"/>
                        </a:spcBef>
                        <a:spcAft>
                          <a:spcPts val="0"/>
                        </a:spcAft>
                      </a:pPr>
                      <a:r>
                        <a:rPr lang="en-CA" sz="1800" b="1" dirty="0">
                          <a:solidFill>
                            <a:schemeClr val="bg1"/>
                          </a:solidFill>
                          <a:latin typeface="Times New Roman" panose="02020603050405020304" pitchFamily="18" charset="0"/>
                          <a:cs typeface="Times New Roman" panose="02020603050405020304" pitchFamily="18" charset="0"/>
                        </a:rPr>
                        <a:t>Use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spcBef>
                          <a:spcPts val="0"/>
                        </a:spcBef>
                        <a:spcAft>
                          <a:spcPts val="0"/>
                        </a:spcAft>
                      </a:pPr>
                      <a:r>
                        <a:rPr lang="en-CA" sz="1800" b="1" dirty="0">
                          <a:solidFill>
                            <a:schemeClr val="bg1"/>
                          </a:solidFill>
                          <a:latin typeface="Times New Roman" panose="02020603050405020304" pitchFamily="18" charset="0"/>
                          <a:cs typeface="Times New Roman" panose="02020603050405020304" pitchFamily="18" charset="0"/>
                        </a:rPr>
                        <a:t>Building Height in Storeys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spcBef>
                          <a:spcPts val="0"/>
                        </a:spcBef>
                        <a:spcAft>
                          <a:spcPts val="0"/>
                        </a:spcAft>
                      </a:pPr>
                      <a:r>
                        <a:rPr lang="en-CA" sz="1800" b="1" dirty="0">
                          <a:solidFill>
                            <a:schemeClr val="bg1"/>
                          </a:solidFill>
                          <a:latin typeface="Times New Roman" panose="02020603050405020304" pitchFamily="18" charset="0"/>
                          <a:cs typeface="Times New Roman" panose="02020603050405020304" pitchFamily="18" charset="0"/>
                        </a:rPr>
                        <a:t>Number of Sides With Access &amp; Sprinklering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spcBef>
                          <a:spcPts val="0"/>
                        </a:spcBef>
                        <a:spcAft>
                          <a:spcPts val="0"/>
                        </a:spcAft>
                      </a:pPr>
                      <a:r>
                        <a:rPr lang="en-CA" sz="1800" b="1" dirty="0">
                          <a:solidFill>
                            <a:schemeClr val="bg1"/>
                          </a:solidFill>
                          <a:latin typeface="Times New Roman" panose="02020603050405020304" pitchFamily="18" charset="0"/>
                          <a:cs typeface="Times New Roman" panose="02020603050405020304" pitchFamily="18" charset="0"/>
                        </a:rPr>
                        <a:t>Maximum Building Area Per Floor (m</a:t>
                      </a:r>
                      <a:r>
                        <a:rPr lang="en-CA" sz="1800" b="1" baseline="30000" dirty="0">
                          <a:solidFill>
                            <a:schemeClr val="bg1"/>
                          </a:solidFill>
                          <a:latin typeface="Times New Roman" panose="02020603050405020304" pitchFamily="18" charset="0"/>
                          <a:cs typeface="Times New Roman" panose="02020603050405020304" pitchFamily="18" charset="0"/>
                        </a:rPr>
                        <a:t>2</a:t>
                      </a:r>
                      <a:r>
                        <a:rPr lang="en-CA" sz="1800" b="1" baseline="0" dirty="0">
                          <a:solidFill>
                            <a:schemeClr val="bg1"/>
                          </a:solidFill>
                          <a:latin typeface="Times New Roman" panose="02020603050405020304" pitchFamily="18" charset="0"/>
                          <a:cs typeface="Times New Roman" panose="02020603050405020304" pitchFamily="18" charset="0"/>
                        </a:rPr>
                        <a:t>)</a:t>
                      </a:r>
                      <a:endParaRPr lang="en-CA" sz="1800" b="1" dirty="0">
                        <a:solidFill>
                          <a:schemeClr val="bg1"/>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xmlns="" val="2626755639"/>
                  </a:ext>
                </a:extLst>
              </a:tr>
              <a:tr h="324000">
                <a:tc rowSpan="1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800" kern="1200" dirty="0">
                          <a:solidFill>
                            <a:schemeClr val="dk1"/>
                          </a:solidFill>
                          <a:latin typeface="Times New Roman" panose="02020603050405020304" pitchFamily="18" charset="0"/>
                          <a:ea typeface="+mn-ea"/>
                          <a:cs typeface="Times New Roman" panose="02020603050405020304" pitchFamily="18" charset="0"/>
                        </a:rPr>
                        <a:t>Major Occupancy</a:t>
                      </a:r>
                    </a:p>
                    <a:p>
                      <a:pPr algn="ctr">
                        <a:lnSpc>
                          <a:spcPct val="100000"/>
                        </a:lnSpc>
                        <a:spcBef>
                          <a:spcPts val="0"/>
                        </a:spcBef>
                        <a:spcAft>
                          <a:spcPts val="0"/>
                        </a:spcAft>
                      </a:pPr>
                      <a:r>
                        <a:rPr lang="en-CA" sz="1800" kern="1200" dirty="0">
                          <a:solidFill>
                            <a:schemeClr val="dk1"/>
                          </a:solidFill>
                          <a:latin typeface="Times New Roman" panose="02020603050405020304" pitchFamily="18" charset="0"/>
                          <a:ea typeface="+mn-ea"/>
                          <a:cs typeface="Times New Roman" panose="02020603050405020304" pitchFamily="18" charset="0"/>
                        </a:rPr>
                        <a:t>Group</a:t>
                      </a:r>
                    </a:p>
                    <a:p>
                      <a:pPr algn="ctr">
                        <a:lnSpc>
                          <a:spcPct val="100000"/>
                        </a:lnSpc>
                        <a:spcBef>
                          <a:spcPts val="0"/>
                        </a:spcBef>
                        <a:spcAft>
                          <a:spcPts val="0"/>
                        </a:spcAft>
                      </a:pPr>
                      <a:r>
                        <a:rPr lang="en-CA" sz="1800" b="1" kern="1200" dirty="0">
                          <a:solidFill>
                            <a:schemeClr val="dk1"/>
                          </a:solidFill>
                          <a:latin typeface="Times New Roman" panose="02020603050405020304" pitchFamily="18" charset="0"/>
                          <a:ea typeface="+mn-ea"/>
                          <a:cs typeface="Times New Roman" panose="02020603050405020304" pitchFamily="18" charset="0"/>
                        </a:rPr>
                        <a:t>C</a:t>
                      </a:r>
                    </a:p>
                    <a:p>
                      <a:pPr marL="0" marR="0" indent="0" algn="ctr" defTabSz="914400" rtl="0" eaLnBrk="1" fontAlgn="auto" latinLnBrk="0" hangingPunct="1">
                        <a:lnSpc>
                          <a:spcPct val="100000"/>
                        </a:lnSpc>
                        <a:spcBef>
                          <a:spcPts val="0"/>
                        </a:spcBef>
                        <a:spcAft>
                          <a:spcPts val="0"/>
                        </a:spcAft>
                        <a:buClrTx/>
                        <a:buSzTx/>
                        <a:buFontTx/>
                        <a:buNone/>
                        <a:tabLst/>
                        <a:defRPr/>
                      </a:pPr>
                      <a:endParaRPr lang="en-CA" sz="1800" b="1" dirty="0">
                        <a:latin typeface="Times New Roman" panose="02020603050405020304" pitchFamily="18" charset="0"/>
                        <a:cs typeface="Times New Roman" panose="02020603050405020304" pitchFamily="18" charset="0"/>
                      </a:endParaRPr>
                    </a:p>
                    <a:p>
                      <a:pPr algn="ctr">
                        <a:lnSpc>
                          <a:spcPct val="100000"/>
                        </a:lnSpc>
                        <a:spcBef>
                          <a:spcPts val="0"/>
                        </a:spcBef>
                        <a:spcAft>
                          <a:spcPts val="0"/>
                        </a:spcAft>
                      </a:pPr>
                      <a:endParaRPr lang="en-CA" sz="1800" dirty="0">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1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800" b="1" dirty="0">
                          <a:latin typeface="Times New Roman" panose="02020603050405020304" pitchFamily="18" charset="0"/>
                          <a:cs typeface="Times New Roman" panose="02020603050405020304" pitchFamily="18" charset="0"/>
                        </a:rPr>
                        <a:t>Residential</a:t>
                      </a:r>
                    </a:p>
                    <a:p>
                      <a:pPr algn="ctr">
                        <a:lnSpc>
                          <a:spcPct val="100000"/>
                        </a:lnSpc>
                        <a:spcBef>
                          <a:spcPts val="0"/>
                        </a:spcBef>
                        <a:spcAft>
                          <a:spcPts val="0"/>
                        </a:spcAft>
                      </a:pPr>
                      <a:r>
                        <a:rPr lang="en-CA" sz="1800" dirty="0">
                          <a:latin typeface="Times New Roman" panose="02020603050405020304" pitchFamily="18" charset="0"/>
                          <a:cs typeface="Times New Roman" panose="02020603050405020304" pitchFamily="18" charset="0"/>
                        </a:rPr>
                        <a:t>Apartments, hotels, motels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a:lnSpc>
                          <a:spcPct val="100000"/>
                        </a:lnSpc>
                        <a:spcBef>
                          <a:spcPts val="0"/>
                        </a:spcBef>
                        <a:spcAft>
                          <a:spcPts val="0"/>
                        </a:spcAft>
                      </a:pPr>
                      <a:r>
                        <a:rPr lang="en-CA" sz="1800" dirty="0">
                          <a:latin typeface="Times New Roman" panose="02020603050405020304" pitchFamily="18" charset="0"/>
                          <a:cs typeface="Times New Roman" panose="02020603050405020304" pitchFamily="18"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CA" sz="1800" dirty="0">
                          <a:latin typeface="Times New Roman" panose="02020603050405020304" pitchFamily="18" charset="0"/>
                          <a:cs typeface="Times New Roman" panose="02020603050405020304" pitchFamily="18" charset="0"/>
                        </a:rPr>
                        <a:t>1, unsprinklered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CA" sz="1800" dirty="0">
                          <a:latin typeface="Times New Roman" panose="02020603050405020304" pitchFamily="18" charset="0"/>
                          <a:cs typeface="Times New Roman" panose="02020603050405020304" pitchFamily="18" charset="0"/>
                        </a:rPr>
                        <a:t>600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64246844"/>
                  </a:ext>
                </a:extLst>
              </a:tr>
              <a:tr h="324000">
                <a:tc vMerge="1">
                  <a:txBody>
                    <a:bodyPr/>
                    <a:lstStyle/>
                    <a:p>
                      <a:pPr algn="ctr"/>
                      <a:endParaRPr lang="en-CA" sz="1400" b="1" dirty="0"/>
                    </a:p>
                  </a:txBody>
                  <a:tcPr/>
                </a:tc>
                <a:tc vMerge="1">
                  <a:txBody>
                    <a:bodyPr/>
                    <a:lstStyle/>
                    <a:p>
                      <a:pPr algn="ctr"/>
                      <a:endParaRPr lang="en-CA" sz="1400" dirty="0"/>
                    </a:p>
                  </a:txBody>
                  <a:tcPr/>
                </a:tc>
                <a:tc vMerge="1">
                  <a:txBody>
                    <a:bodyPr/>
                    <a:lstStyle/>
                    <a:p>
                      <a:pPr algn="ctr"/>
                      <a:endParaRPr lang="en-CA" dirty="0"/>
                    </a:p>
                  </a:txBody>
                  <a:tcPr/>
                </a:tc>
                <a:tc>
                  <a:txBody>
                    <a:bodyPr/>
                    <a:lstStyle/>
                    <a:p>
                      <a:pPr algn="ctr">
                        <a:lnSpc>
                          <a:spcPct val="100000"/>
                        </a:lnSpc>
                        <a:spcBef>
                          <a:spcPts val="0"/>
                        </a:spcBef>
                        <a:spcAft>
                          <a:spcPts val="0"/>
                        </a:spcAft>
                      </a:pPr>
                      <a:r>
                        <a:rPr lang="en-CA" sz="1800" dirty="0">
                          <a:latin typeface="Times New Roman" panose="02020603050405020304" pitchFamily="18" charset="0"/>
                          <a:cs typeface="Times New Roman" panose="02020603050405020304" pitchFamily="18" charset="0"/>
                        </a:rPr>
                        <a:t>2, unsprinklered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CA" sz="1800" dirty="0">
                          <a:latin typeface="Times New Roman" panose="02020603050405020304" pitchFamily="18" charset="0"/>
                          <a:cs typeface="Times New Roman" panose="02020603050405020304" pitchFamily="18" charset="0"/>
                        </a:rPr>
                        <a:t>750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187726897"/>
                  </a:ext>
                </a:extLst>
              </a:tr>
              <a:tr h="324000">
                <a:tc vMerge="1">
                  <a:txBody>
                    <a:bodyPr/>
                    <a:lstStyle/>
                    <a:p>
                      <a:pPr algn="ctr"/>
                      <a:endParaRPr lang="en-CA" sz="1400" b="1" dirty="0"/>
                    </a:p>
                  </a:txBody>
                  <a:tcPr/>
                </a:tc>
                <a:tc vMerge="1">
                  <a:txBody>
                    <a:bodyPr/>
                    <a:lstStyle/>
                    <a:p>
                      <a:pPr algn="ctr"/>
                      <a:endParaRPr lang="en-CA" sz="1400" dirty="0"/>
                    </a:p>
                  </a:txBody>
                  <a:tcPr/>
                </a:tc>
                <a:tc vMerge="1">
                  <a:txBody>
                    <a:bodyPr/>
                    <a:lstStyle/>
                    <a:p>
                      <a:pPr algn="ctr"/>
                      <a:endParaRPr lang="en-CA" dirty="0"/>
                    </a:p>
                  </a:txBody>
                  <a:tcPr/>
                </a:tc>
                <a:tc>
                  <a:txBody>
                    <a:bodyPr/>
                    <a:lstStyle/>
                    <a:p>
                      <a:pPr algn="ctr">
                        <a:lnSpc>
                          <a:spcPct val="100000"/>
                        </a:lnSpc>
                        <a:spcBef>
                          <a:spcPts val="0"/>
                        </a:spcBef>
                        <a:spcAft>
                          <a:spcPts val="0"/>
                        </a:spcAft>
                      </a:pPr>
                      <a:r>
                        <a:rPr lang="en-CA" sz="1800" dirty="0">
                          <a:latin typeface="Times New Roman" panose="02020603050405020304" pitchFamily="18" charset="0"/>
                          <a:cs typeface="Times New Roman" panose="02020603050405020304" pitchFamily="18" charset="0"/>
                        </a:rPr>
                        <a:t>3, unsprinklered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CA" sz="1800" dirty="0">
                          <a:latin typeface="Times New Roman" panose="02020603050405020304" pitchFamily="18" charset="0"/>
                          <a:cs typeface="Times New Roman" panose="02020603050405020304" pitchFamily="18" charset="0"/>
                        </a:rPr>
                        <a:t>900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67222526"/>
                  </a:ext>
                </a:extLst>
              </a:tr>
              <a:tr h="324000">
                <a:tc vMerge="1">
                  <a:txBody>
                    <a:bodyPr/>
                    <a:lstStyle/>
                    <a:p>
                      <a:pPr algn="ctr"/>
                      <a:endParaRPr lang="en-CA" sz="1400" b="1" dirty="0"/>
                    </a:p>
                  </a:txBody>
                  <a:tcPr/>
                </a:tc>
                <a:tc vMerge="1">
                  <a:txBody>
                    <a:bodyPr/>
                    <a:lstStyle/>
                    <a:p>
                      <a:pPr algn="ctr"/>
                      <a:endParaRPr lang="en-CA" sz="1400" dirty="0"/>
                    </a:p>
                  </a:txBody>
                  <a:tcPr/>
                </a:tc>
                <a:tc vMerge="1">
                  <a:txBody>
                    <a:bodyPr/>
                    <a:lstStyle/>
                    <a:p>
                      <a:pPr algn="ctr"/>
                      <a:endParaRPr lang="en-CA" dirty="0"/>
                    </a:p>
                  </a:txBody>
                  <a:tcPr/>
                </a:tc>
                <a:tc>
                  <a:txBody>
                    <a:bodyPr/>
                    <a:lstStyle/>
                    <a:p>
                      <a:pPr algn="ctr">
                        <a:lnSpc>
                          <a:spcPct val="100000"/>
                        </a:lnSpc>
                        <a:spcBef>
                          <a:spcPts val="0"/>
                        </a:spcBef>
                        <a:spcAft>
                          <a:spcPts val="0"/>
                        </a:spcAft>
                      </a:pPr>
                      <a:r>
                        <a:rPr lang="en-CA" sz="1800" dirty="0">
                          <a:latin typeface="Times New Roman" panose="02020603050405020304" pitchFamily="18" charset="0"/>
                          <a:cs typeface="Times New Roman" panose="02020603050405020304" pitchFamily="18" charset="0"/>
                        </a:rPr>
                        <a:t>1, sprinklered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CA" sz="1800" dirty="0">
                          <a:latin typeface="Times New Roman" panose="02020603050405020304" pitchFamily="18" charset="0"/>
                          <a:cs typeface="Times New Roman" panose="02020603050405020304" pitchFamily="18" charset="0"/>
                        </a:rPr>
                        <a:t>1800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41923019"/>
                  </a:ext>
                </a:extLst>
              </a:tr>
              <a:tr h="324000">
                <a:tc vMerge="1">
                  <a:txBody>
                    <a:bodyPr/>
                    <a:lstStyle/>
                    <a:p>
                      <a:pPr algn="ctr"/>
                      <a:endParaRPr lang="en-CA" sz="1400" b="1" dirty="0"/>
                    </a:p>
                  </a:txBody>
                  <a:tcPr/>
                </a:tc>
                <a:tc vMerge="1">
                  <a:txBody>
                    <a:bodyPr/>
                    <a:lstStyle/>
                    <a:p>
                      <a:pPr algn="ctr"/>
                      <a:endParaRPr lang="en-CA" sz="1400" dirty="0"/>
                    </a:p>
                  </a:txBody>
                  <a:tcPr/>
                </a:tc>
                <a:tc rowSpan="4">
                  <a:txBody>
                    <a:bodyPr/>
                    <a:lstStyle/>
                    <a:p>
                      <a:pPr algn="ctr">
                        <a:lnSpc>
                          <a:spcPct val="100000"/>
                        </a:lnSpc>
                        <a:spcBef>
                          <a:spcPts val="0"/>
                        </a:spcBef>
                        <a:spcAft>
                          <a:spcPts val="0"/>
                        </a:spcAft>
                      </a:pPr>
                      <a:r>
                        <a:rPr lang="en-CA" sz="1800" dirty="0">
                          <a:latin typeface="Times New Roman" panose="02020603050405020304" pitchFamily="18" charset="0"/>
                          <a:cs typeface="Times New Roman" panose="02020603050405020304" pitchFamily="18"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CA" sz="1800" dirty="0">
                          <a:latin typeface="Times New Roman" panose="02020603050405020304" pitchFamily="18" charset="0"/>
                          <a:cs typeface="Times New Roman" panose="02020603050405020304" pitchFamily="18" charset="0"/>
                        </a:rPr>
                        <a:t>1, unsprinklered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CA" sz="1800" dirty="0">
                          <a:latin typeface="Times New Roman" panose="02020603050405020304" pitchFamily="18" charset="0"/>
                          <a:cs typeface="Times New Roman" panose="02020603050405020304" pitchFamily="18" charset="0"/>
                        </a:rPr>
                        <a:t>900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206726322"/>
                  </a:ext>
                </a:extLst>
              </a:tr>
              <a:tr h="324000">
                <a:tc vMerge="1">
                  <a:txBody>
                    <a:bodyPr/>
                    <a:lstStyle/>
                    <a:p>
                      <a:pPr algn="ctr"/>
                      <a:endParaRPr lang="en-CA" sz="1400" b="1" dirty="0"/>
                    </a:p>
                  </a:txBody>
                  <a:tcPr/>
                </a:tc>
                <a:tc vMerge="1">
                  <a:txBody>
                    <a:bodyPr/>
                    <a:lstStyle/>
                    <a:p>
                      <a:pPr algn="ctr"/>
                      <a:endParaRPr lang="en-CA" sz="1400" dirty="0"/>
                    </a:p>
                  </a:txBody>
                  <a:tcPr/>
                </a:tc>
                <a:tc vMerge="1">
                  <a:txBody>
                    <a:bodyPr/>
                    <a:lstStyle/>
                    <a:p>
                      <a:pPr algn="ctr"/>
                      <a:endParaRPr lang="en-CA" dirty="0"/>
                    </a:p>
                  </a:txBody>
                  <a:tcPr/>
                </a:tc>
                <a:tc>
                  <a:txBody>
                    <a:bodyPr/>
                    <a:lstStyle/>
                    <a:p>
                      <a:pPr algn="ctr">
                        <a:lnSpc>
                          <a:spcPct val="100000"/>
                        </a:lnSpc>
                        <a:spcBef>
                          <a:spcPts val="0"/>
                        </a:spcBef>
                        <a:spcAft>
                          <a:spcPts val="0"/>
                        </a:spcAft>
                      </a:pPr>
                      <a:r>
                        <a:rPr lang="en-CA" sz="1800" dirty="0">
                          <a:latin typeface="Times New Roman" panose="02020603050405020304" pitchFamily="18" charset="0"/>
                          <a:cs typeface="Times New Roman" panose="02020603050405020304" pitchFamily="18" charset="0"/>
                        </a:rPr>
                        <a:t>2, unsprinklered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CA" sz="1800" dirty="0">
                          <a:latin typeface="Times New Roman" panose="02020603050405020304" pitchFamily="18" charset="0"/>
                          <a:cs typeface="Times New Roman" panose="02020603050405020304" pitchFamily="18" charset="0"/>
                        </a:rPr>
                        <a:t>1125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68477890"/>
                  </a:ext>
                </a:extLst>
              </a:tr>
              <a:tr h="324000">
                <a:tc vMerge="1">
                  <a:txBody>
                    <a:bodyPr/>
                    <a:lstStyle/>
                    <a:p>
                      <a:pPr algn="ctr"/>
                      <a:endParaRPr lang="en-CA" sz="1400" b="1" dirty="0"/>
                    </a:p>
                  </a:txBody>
                  <a:tcPr/>
                </a:tc>
                <a:tc vMerge="1">
                  <a:txBody>
                    <a:bodyPr/>
                    <a:lstStyle/>
                    <a:p>
                      <a:pPr algn="ctr"/>
                      <a:endParaRPr lang="en-CA" sz="1400" dirty="0"/>
                    </a:p>
                  </a:txBody>
                  <a:tcPr/>
                </a:tc>
                <a:tc vMerge="1">
                  <a:txBody>
                    <a:bodyPr/>
                    <a:lstStyle/>
                    <a:p>
                      <a:pPr algn="ctr"/>
                      <a:endParaRPr lang="en-CA" dirty="0"/>
                    </a:p>
                  </a:txBody>
                  <a:tcPr/>
                </a:tc>
                <a:tc>
                  <a:txBody>
                    <a:bodyPr/>
                    <a:lstStyle/>
                    <a:p>
                      <a:pPr algn="ctr">
                        <a:lnSpc>
                          <a:spcPct val="100000"/>
                        </a:lnSpc>
                        <a:spcBef>
                          <a:spcPts val="0"/>
                        </a:spcBef>
                        <a:spcAft>
                          <a:spcPts val="0"/>
                        </a:spcAft>
                      </a:pPr>
                      <a:r>
                        <a:rPr lang="en-CA" sz="1800" dirty="0">
                          <a:latin typeface="Times New Roman" panose="02020603050405020304" pitchFamily="18" charset="0"/>
                          <a:cs typeface="Times New Roman" panose="02020603050405020304" pitchFamily="18" charset="0"/>
                        </a:rPr>
                        <a:t>3, unsprinklered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CA" sz="1800" dirty="0">
                          <a:latin typeface="Times New Roman" panose="02020603050405020304" pitchFamily="18" charset="0"/>
                          <a:cs typeface="Times New Roman" panose="02020603050405020304" pitchFamily="18" charset="0"/>
                        </a:rPr>
                        <a:t>1350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69919047"/>
                  </a:ext>
                </a:extLst>
              </a:tr>
              <a:tr h="324000">
                <a:tc vMerge="1">
                  <a:txBody>
                    <a:bodyPr/>
                    <a:lstStyle/>
                    <a:p>
                      <a:pPr algn="ctr"/>
                      <a:endParaRPr lang="en-CA" sz="1400" b="1" dirty="0"/>
                    </a:p>
                  </a:txBody>
                  <a:tcPr/>
                </a:tc>
                <a:tc vMerge="1">
                  <a:txBody>
                    <a:bodyPr/>
                    <a:lstStyle/>
                    <a:p>
                      <a:pPr algn="ctr"/>
                      <a:endParaRPr lang="en-CA" sz="1400" dirty="0"/>
                    </a:p>
                  </a:txBody>
                  <a:tcPr/>
                </a:tc>
                <a:tc vMerge="1">
                  <a:txBody>
                    <a:bodyPr/>
                    <a:lstStyle/>
                    <a:p>
                      <a:pPr algn="ctr"/>
                      <a:endParaRPr lang="en-CA" dirty="0"/>
                    </a:p>
                  </a:txBody>
                  <a:tcPr/>
                </a:tc>
                <a:tc>
                  <a:txBody>
                    <a:bodyPr/>
                    <a:lstStyle/>
                    <a:p>
                      <a:pPr algn="ctr">
                        <a:lnSpc>
                          <a:spcPct val="100000"/>
                        </a:lnSpc>
                        <a:spcBef>
                          <a:spcPts val="0"/>
                        </a:spcBef>
                        <a:spcAft>
                          <a:spcPts val="0"/>
                        </a:spcAft>
                      </a:pPr>
                      <a:r>
                        <a:rPr lang="en-CA" sz="1800" dirty="0">
                          <a:latin typeface="Times New Roman" panose="02020603050405020304" pitchFamily="18" charset="0"/>
                          <a:cs typeface="Times New Roman" panose="02020603050405020304" pitchFamily="18" charset="0"/>
                        </a:rPr>
                        <a:t>1, sprinklered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CA" sz="1800" dirty="0">
                          <a:latin typeface="Times New Roman" panose="02020603050405020304" pitchFamily="18" charset="0"/>
                          <a:cs typeface="Times New Roman" panose="02020603050405020304" pitchFamily="18" charset="0"/>
                        </a:rPr>
                        <a:t>2700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162434131"/>
                  </a:ext>
                </a:extLst>
              </a:tr>
              <a:tr h="324000">
                <a:tc vMerge="1">
                  <a:txBody>
                    <a:bodyPr/>
                    <a:lstStyle/>
                    <a:p>
                      <a:pPr algn="ctr"/>
                      <a:endParaRPr lang="en-CA" sz="1400" b="1" dirty="0"/>
                    </a:p>
                  </a:txBody>
                  <a:tcPr/>
                </a:tc>
                <a:tc vMerge="1">
                  <a:txBody>
                    <a:bodyPr/>
                    <a:lstStyle/>
                    <a:p>
                      <a:pPr algn="ctr"/>
                      <a:endParaRPr lang="en-CA" sz="1400" dirty="0"/>
                    </a:p>
                  </a:txBody>
                  <a:tcPr/>
                </a:tc>
                <a:tc rowSpan="4">
                  <a:txBody>
                    <a:bodyPr/>
                    <a:lstStyle/>
                    <a:p>
                      <a:pPr algn="ctr">
                        <a:lnSpc>
                          <a:spcPct val="100000"/>
                        </a:lnSpc>
                        <a:spcBef>
                          <a:spcPts val="0"/>
                        </a:spcBef>
                        <a:spcAft>
                          <a:spcPts val="0"/>
                        </a:spcAft>
                      </a:pPr>
                      <a:r>
                        <a:rPr lang="en-CA" sz="1800" dirty="0">
                          <a:latin typeface="Times New Roman" panose="02020603050405020304" pitchFamily="18" charset="0"/>
                          <a:cs typeface="Times New Roman" panose="02020603050405020304" pitchFamily="18"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CA" sz="1800" dirty="0">
                          <a:latin typeface="Times New Roman" panose="02020603050405020304" pitchFamily="18" charset="0"/>
                          <a:cs typeface="Times New Roman" panose="02020603050405020304" pitchFamily="18" charset="0"/>
                        </a:rPr>
                        <a:t>1, unsprinklered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CA" sz="1800" dirty="0">
                          <a:latin typeface="Times New Roman" panose="02020603050405020304" pitchFamily="18" charset="0"/>
                          <a:cs typeface="Times New Roman" panose="02020603050405020304" pitchFamily="18" charset="0"/>
                        </a:rPr>
                        <a:t>1800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7609944"/>
                  </a:ext>
                </a:extLst>
              </a:tr>
              <a:tr h="324000">
                <a:tc vMerge="1">
                  <a:txBody>
                    <a:bodyPr/>
                    <a:lstStyle/>
                    <a:p>
                      <a:pPr algn="ctr"/>
                      <a:endParaRPr lang="en-CA" sz="1400" b="1" dirty="0"/>
                    </a:p>
                  </a:txBody>
                  <a:tcPr/>
                </a:tc>
                <a:tc vMerge="1">
                  <a:txBody>
                    <a:bodyPr/>
                    <a:lstStyle/>
                    <a:p>
                      <a:pPr algn="ctr"/>
                      <a:endParaRPr lang="en-CA" sz="1400" dirty="0"/>
                    </a:p>
                  </a:txBody>
                  <a:tcPr/>
                </a:tc>
                <a:tc vMerge="1">
                  <a:txBody>
                    <a:bodyPr/>
                    <a:lstStyle/>
                    <a:p>
                      <a:pPr algn="ctr"/>
                      <a:endParaRPr lang="en-CA" sz="1400" dirty="0"/>
                    </a:p>
                  </a:txBody>
                  <a:tcPr/>
                </a:tc>
                <a:tc>
                  <a:txBody>
                    <a:bodyPr/>
                    <a:lstStyle/>
                    <a:p>
                      <a:pPr algn="ctr">
                        <a:lnSpc>
                          <a:spcPct val="100000"/>
                        </a:lnSpc>
                        <a:spcBef>
                          <a:spcPts val="0"/>
                        </a:spcBef>
                        <a:spcAft>
                          <a:spcPts val="0"/>
                        </a:spcAft>
                      </a:pPr>
                      <a:r>
                        <a:rPr lang="en-CA" sz="1800" dirty="0">
                          <a:latin typeface="Times New Roman" panose="02020603050405020304" pitchFamily="18" charset="0"/>
                          <a:cs typeface="Times New Roman" panose="02020603050405020304" pitchFamily="18" charset="0"/>
                        </a:rPr>
                        <a:t>2, unsprinklered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CA" sz="1800" dirty="0">
                          <a:latin typeface="Times New Roman" panose="02020603050405020304" pitchFamily="18" charset="0"/>
                          <a:cs typeface="Times New Roman" panose="02020603050405020304" pitchFamily="18" charset="0"/>
                        </a:rPr>
                        <a:t>2250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967501163"/>
                  </a:ext>
                </a:extLst>
              </a:tr>
              <a:tr h="324000">
                <a:tc vMerge="1">
                  <a:txBody>
                    <a:bodyPr/>
                    <a:lstStyle/>
                    <a:p>
                      <a:pPr algn="ctr"/>
                      <a:endParaRPr lang="en-CA" sz="1400" b="1" dirty="0"/>
                    </a:p>
                  </a:txBody>
                  <a:tcPr/>
                </a:tc>
                <a:tc vMerge="1">
                  <a:txBody>
                    <a:bodyPr/>
                    <a:lstStyle/>
                    <a:p>
                      <a:pPr algn="ctr"/>
                      <a:endParaRPr lang="en-CA" sz="1400" dirty="0"/>
                    </a:p>
                  </a:txBody>
                  <a:tcPr/>
                </a:tc>
                <a:tc vMerge="1">
                  <a:txBody>
                    <a:bodyPr/>
                    <a:lstStyle/>
                    <a:p>
                      <a:pPr algn="ctr"/>
                      <a:endParaRPr lang="en-CA" sz="1400" dirty="0"/>
                    </a:p>
                  </a:txBody>
                  <a:tcPr/>
                </a:tc>
                <a:tc>
                  <a:txBody>
                    <a:bodyPr/>
                    <a:lstStyle/>
                    <a:p>
                      <a:pPr algn="ctr">
                        <a:lnSpc>
                          <a:spcPct val="100000"/>
                        </a:lnSpc>
                        <a:spcBef>
                          <a:spcPts val="0"/>
                        </a:spcBef>
                        <a:spcAft>
                          <a:spcPts val="0"/>
                        </a:spcAft>
                      </a:pPr>
                      <a:r>
                        <a:rPr lang="en-CA" sz="1800" dirty="0">
                          <a:latin typeface="Times New Roman" panose="02020603050405020304" pitchFamily="18" charset="0"/>
                          <a:cs typeface="Times New Roman" panose="02020603050405020304" pitchFamily="18" charset="0"/>
                        </a:rPr>
                        <a:t>3, unsprinklered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CA" sz="1800" dirty="0">
                          <a:latin typeface="Times New Roman" panose="02020603050405020304" pitchFamily="18" charset="0"/>
                          <a:cs typeface="Times New Roman" panose="02020603050405020304" pitchFamily="18" charset="0"/>
                        </a:rPr>
                        <a:t>2700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68051774"/>
                  </a:ext>
                </a:extLst>
              </a:tr>
              <a:tr h="324000">
                <a:tc vMerge="1">
                  <a:txBody>
                    <a:bodyPr/>
                    <a:lstStyle/>
                    <a:p>
                      <a:pPr algn="ctr"/>
                      <a:endParaRPr lang="en-CA" sz="1400" b="1" dirty="0"/>
                    </a:p>
                  </a:txBody>
                  <a:tcPr/>
                </a:tc>
                <a:tc vMerge="1">
                  <a:txBody>
                    <a:bodyPr/>
                    <a:lstStyle/>
                    <a:p>
                      <a:pPr algn="ctr"/>
                      <a:endParaRPr lang="en-CA" sz="1400" dirty="0"/>
                    </a:p>
                  </a:txBody>
                  <a:tcPr/>
                </a:tc>
                <a:tc vMerge="1">
                  <a:txBody>
                    <a:bodyPr/>
                    <a:lstStyle/>
                    <a:p>
                      <a:pPr algn="ctr"/>
                      <a:endParaRPr lang="en-CA" sz="1400" dirty="0"/>
                    </a:p>
                  </a:txBody>
                  <a:tcPr/>
                </a:tc>
                <a:tc>
                  <a:txBody>
                    <a:bodyPr/>
                    <a:lstStyle/>
                    <a:p>
                      <a:pPr algn="ctr">
                        <a:lnSpc>
                          <a:spcPct val="100000"/>
                        </a:lnSpc>
                        <a:spcBef>
                          <a:spcPts val="0"/>
                        </a:spcBef>
                        <a:spcAft>
                          <a:spcPts val="0"/>
                        </a:spcAft>
                      </a:pPr>
                      <a:r>
                        <a:rPr lang="en-CA" sz="1800" dirty="0">
                          <a:latin typeface="Times New Roman" panose="02020603050405020304" pitchFamily="18" charset="0"/>
                          <a:cs typeface="Times New Roman" panose="02020603050405020304" pitchFamily="18" charset="0"/>
                        </a:rPr>
                        <a:t>1, sprinklered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CA" sz="1800" dirty="0">
                          <a:latin typeface="Times New Roman" panose="02020603050405020304" pitchFamily="18" charset="0"/>
                          <a:cs typeface="Times New Roman" panose="02020603050405020304" pitchFamily="18" charset="0"/>
                        </a:rPr>
                        <a:t>5400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32396574"/>
                  </a:ext>
                </a:extLst>
              </a:tr>
            </a:tbl>
          </a:graphicData>
        </a:graphic>
      </p:graphicFrame>
      <p:sp>
        <p:nvSpPr>
          <p:cNvPr id="4" name="Rectangle 3"/>
          <p:cNvSpPr/>
          <p:nvPr/>
        </p:nvSpPr>
        <p:spPr>
          <a:xfrm>
            <a:off x="2447738" y="1371041"/>
            <a:ext cx="7247240" cy="400110"/>
          </a:xfrm>
          <a:prstGeom prst="rect">
            <a:avLst/>
          </a:prstGeom>
        </p:spPr>
        <p:txBody>
          <a:bodyPr wrap="none">
            <a:spAutoFit/>
          </a:bodyPr>
          <a:lstStyle/>
          <a:p>
            <a:pPr lvl="0">
              <a:defRPr/>
            </a:pPr>
            <a:r>
              <a:rPr lang="en-CA" sz="2000" dirty="0">
                <a:latin typeface="Times New Roman" panose="02020603050405020304" pitchFamily="18" charset="0"/>
                <a:cs typeface="Times New Roman" panose="02020603050405020304" pitchFamily="18" charset="0"/>
              </a:rPr>
              <a:t>Table 10.1b Examples of maximum building area permitted per floor</a:t>
            </a:r>
            <a:endParaRPr lang="en-CA" sz="2400"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18000"/>
            <a:ext cx="1397529" cy="540000"/>
          </a:xfrm>
          <a:prstGeom prst="rect">
            <a:avLst/>
          </a:prstGeom>
        </p:spPr>
      </p:pic>
    </p:spTree>
    <p:extLst>
      <p:ext uri="{BB962C8B-B14F-4D97-AF65-F5344CB8AC3E}">
        <p14:creationId xmlns:p14="http://schemas.microsoft.com/office/powerpoint/2010/main" val="25459568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0000" y="360000"/>
            <a:ext cx="11062720" cy="523220"/>
          </a:xfrm>
          <a:prstGeom prst="rect">
            <a:avLst/>
          </a:prstGeom>
        </p:spPr>
        <p:txBody>
          <a:bodyPr wrap="square">
            <a:spAutoFit/>
          </a:bodyPr>
          <a:lstStyle/>
          <a:p>
            <a:pPr lvl="0"/>
            <a:r>
              <a:rPr lang="en-CA" sz="2800" dirty="0">
                <a:solidFill>
                  <a:srgbClr val="002060"/>
                </a:solidFill>
                <a:latin typeface="Arial" panose="020B0604020202020204" pitchFamily="34" charset="0"/>
                <a:cs typeface="Arial" panose="020B0604020202020204" pitchFamily="34" charset="0"/>
              </a:rPr>
              <a:t>Example 11: Using </a:t>
            </a:r>
            <a:r>
              <a:rPr lang="en-CA" sz="2800" u="sng" dirty="0">
                <a:solidFill>
                  <a:srgbClr val="002060"/>
                </a:solidFill>
                <a:latin typeface="Arial" panose="020B0604020202020204" pitchFamily="34" charset="0"/>
                <a:cs typeface="Arial" panose="020B0604020202020204" pitchFamily="34" charset="0"/>
              </a:rPr>
              <a:t>Selection Tables</a:t>
            </a:r>
            <a:r>
              <a:rPr lang="en-CA" sz="2800" dirty="0">
                <a:solidFill>
                  <a:srgbClr val="002060"/>
                </a:solidFill>
                <a:latin typeface="Arial" panose="020B0604020202020204" pitchFamily="34" charset="0"/>
                <a:cs typeface="Arial" panose="020B0604020202020204" pitchFamily="34" charset="0"/>
              </a:rPr>
              <a:t> for Fire Resistance – Columns </a:t>
            </a:r>
            <a:endParaRPr lang="en-US" sz="2800" dirty="0">
              <a:solidFill>
                <a:srgbClr val="002060"/>
              </a:solidFill>
              <a:latin typeface="Arial" panose="020B0604020202020204" pitchFamily="34" charset="0"/>
              <a:cs typeface="Arial" panose="020B0604020202020204" pitchFamily="34" charset="0"/>
            </a:endParaRPr>
          </a:p>
        </p:txBody>
      </p:sp>
      <p:sp>
        <p:nvSpPr>
          <p:cNvPr id="7" name="Slide Number Placeholder 3"/>
          <p:cNvSpPr>
            <a:spLocks noGrp="1"/>
          </p:cNvSpPr>
          <p:nvPr>
            <p:ph type="sldNum" sz="quarter" idx="12"/>
          </p:nvPr>
        </p:nvSpPr>
        <p:spPr>
          <a:xfrm>
            <a:off x="11468558" y="6216815"/>
            <a:ext cx="610320" cy="528064"/>
          </a:xfrm>
        </p:spPr>
        <p:txBody>
          <a:bodyPr/>
          <a:lstStyle/>
          <a:p>
            <a:fld id="{79AA0B8D-5002-4A0E-8DCD-D60B08B37DCE}" type="slidenum">
              <a:rPr lang="en-CA" sz="3200" smtClean="0">
                <a:solidFill>
                  <a:schemeClr val="tx1"/>
                </a:solidFill>
              </a:rPr>
              <a:t>50</a:t>
            </a:fld>
            <a:endParaRPr lang="en-CA" sz="3200" dirty="0">
              <a:solidFill>
                <a:schemeClr val="tx1"/>
              </a:solidFill>
            </a:endParaRPr>
          </a:p>
        </p:txBody>
      </p:sp>
      <p:sp>
        <p:nvSpPr>
          <p:cNvPr id="9" name="Rectangle 8"/>
          <p:cNvSpPr/>
          <p:nvPr/>
        </p:nvSpPr>
        <p:spPr>
          <a:xfrm>
            <a:off x="540000" y="1124493"/>
            <a:ext cx="10253692" cy="4524315"/>
          </a:xfrm>
          <a:prstGeom prst="rect">
            <a:avLst/>
          </a:prstGeom>
        </p:spPr>
        <p:txBody>
          <a:bodyPr wrap="square">
            <a:spAutoFit/>
          </a:bodyPr>
          <a:lstStyle/>
          <a:p>
            <a:pPr marL="457200" lvl="0" indent="-457200">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Design columns for the following conditions:</a:t>
            </a:r>
          </a:p>
          <a:p>
            <a:pPr marL="457200" lvl="0" indent="-457200">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Specified dead load = 2.0 kPa</a:t>
            </a:r>
          </a:p>
          <a:p>
            <a:pPr marL="457200" lvl="0" indent="-457200">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Specified live load = 2.4 kPa (residential use and occupancy)</a:t>
            </a:r>
          </a:p>
          <a:p>
            <a:pPr marL="457200" lvl="0" indent="-457200">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Tributary area = 25 m</a:t>
            </a:r>
            <a:r>
              <a:rPr lang="en-US" sz="2400" baseline="30000" dirty="0">
                <a:latin typeface="Times New Roman" panose="02020603050405020304" pitchFamily="18" charset="0"/>
                <a:cs typeface="Times New Roman" panose="02020603050405020304" pitchFamily="18" charset="0"/>
              </a:rPr>
              <a:t>2</a:t>
            </a:r>
            <a:endParaRPr lang="en-US" sz="2400" dirty="0">
              <a:latin typeface="Times New Roman" panose="02020603050405020304" pitchFamily="18" charset="0"/>
              <a:cs typeface="Times New Roman" panose="02020603050405020304" pitchFamily="18" charset="0"/>
            </a:endParaRPr>
          </a:p>
          <a:p>
            <a:pPr marL="457200" lvl="0" indent="-457200">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Unbraced length = 5 m</a:t>
            </a:r>
          </a:p>
          <a:p>
            <a:pPr marL="457200" lvl="0" indent="-457200">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Exposed to fire on four sides</a:t>
            </a:r>
          </a:p>
          <a:p>
            <a:pPr marL="457200" lvl="0" indent="-457200">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1-hour fire-resistance rating</a:t>
            </a:r>
          </a:p>
          <a:p>
            <a:pPr marL="457200" lvl="0" indent="-457200">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Dry service condition</a:t>
            </a:r>
          </a:p>
          <a:p>
            <a:pPr marL="457200" lvl="0" indent="-457200">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Untreated</a:t>
            </a:r>
          </a:p>
          <a:p>
            <a:pPr marL="457200" lvl="0" indent="-457200">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Column effectively pinned at both ends (</a:t>
            </a:r>
            <a:r>
              <a:rPr lang="en-US" sz="2400" dirty="0" err="1">
                <a:latin typeface="Times New Roman" panose="02020603050405020304" pitchFamily="18" charset="0"/>
                <a:cs typeface="Times New Roman" panose="02020603050405020304" pitchFamily="18" charset="0"/>
              </a:rPr>
              <a:t>K</a:t>
            </a:r>
            <a:r>
              <a:rPr lang="en-US" sz="2400" baseline="-25000" dirty="0" err="1">
                <a:latin typeface="Times New Roman" panose="02020603050405020304" pitchFamily="18" charset="0"/>
                <a:cs typeface="Times New Roman" panose="02020603050405020304" pitchFamily="18" charset="0"/>
              </a:rPr>
              <a:t>e</a:t>
            </a:r>
            <a:r>
              <a:rPr lang="en-US" sz="2400" dirty="0">
                <a:latin typeface="Times New Roman" panose="02020603050405020304" pitchFamily="18" charset="0"/>
                <a:cs typeface="Times New Roman" panose="02020603050405020304" pitchFamily="18" charset="0"/>
              </a:rPr>
              <a:t> = 1.0)</a:t>
            </a:r>
          </a:p>
          <a:p>
            <a:pPr marL="457200" lvl="0" indent="-457200">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No eccentricity considered</a:t>
            </a:r>
          </a:p>
          <a:p>
            <a:pPr marL="457200" lvl="0" indent="-457200">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Use No.1 </a:t>
            </a:r>
            <a:r>
              <a:rPr lang="en-US" sz="2400" dirty="0" err="1">
                <a:latin typeface="Times New Roman" panose="02020603050405020304" pitchFamily="18" charset="0"/>
                <a:cs typeface="Times New Roman" panose="02020603050405020304" pitchFamily="18" charset="0"/>
              </a:rPr>
              <a:t>D.Fir</a:t>
            </a:r>
            <a:r>
              <a:rPr lang="en-US" sz="2400" dirty="0">
                <a:latin typeface="Times New Roman" panose="02020603050405020304" pitchFamily="18" charset="0"/>
                <a:cs typeface="Times New Roman" panose="02020603050405020304" pitchFamily="18" charset="0"/>
              </a:rPr>
              <a:t>-L</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18000"/>
            <a:ext cx="1397529" cy="540000"/>
          </a:xfrm>
          <a:prstGeom prst="rect">
            <a:avLst/>
          </a:prstGeom>
        </p:spPr>
      </p:pic>
    </p:spTree>
    <p:extLst>
      <p:ext uri="{BB962C8B-B14F-4D97-AF65-F5344CB8AC3E}">
        <p14:creationId xmlns:p14="http://schemas.microsoft.com/office/powerpoint/2010/main" val="20380607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0000" y="360000"/>
            <a:ext cx="11062720" cy="584775"/>
          </a:xfrm>
          <a:prstGeom prst="rect">
            <a:avLst/>
          </a:prstGeom>
        </p:spPr>
        <p:txBody>
          <a:bodyPr wrap="square">
            <a:spAutoFit/>
          </a:bodyPr>
          <a:lstStyle/>
          <a:p>
            <a:pPr lvl="0"/>
            <a:r>
              <a:rPr lang="en-CA" sz="3200" dirty="0">
                <a:solidFill>
                  <a:srgbClr val="002060"/>
                </a:solidFill>
                <a:latin typeface="Arial" panose="020B0604020202020204" pitchFamily="34" charset="0"/>
                <a:cs typeface="Arial" panose="020B0604020202020204" pitchFamily="34" charset="0"/>
              </a:rPr>
              <a:t>Example 11 – Solution </a:t>
            </a:r>
            <a:endParaRPr lang="en-US" sz="3200" dirty="0">
              <a:solidFill>
                <a:srgbClr val="002060"/>
              </a:solidFill>
              <a:latin typeface="Arial" panose="020B0604020202020204" pitchFamily="34" charset="0"/>
              <a:cs typeface="Arial" panose="020B0604020202020204" pitchFamily="34" charset="0"/>
            </a:endParaRPr>
          </a:p>
        </p:txBody>
      </p:sp>
      <p:sp>
        <p:nvSpPr>
          <p:cNvPr id="7" name="Slide Number Placeholder 3"/>
          <p:cNvSpPr>
            <a:spLocks noGrp="1"/>
          </p:cNvSpPr>
          <p:nvPr>
            <p:ph type="sldNum" sz="quarter" idx="12"/>
          </p:nvPr>
        </p:nvSpPr>
        <p:spPr>
          <a:xfrm>
            <a:off x="11468558" y="6216815"/>
            <a:ext cx="610320" cy="528064"/>
          </a:xfrm>
        </p:spPr>
        <p:txBody>
          <a:bodyPr/>
          <a:lstStyle/>
          <a:p>
            <a:fld id="{79AA0B8D-5002-4A0E-8DCD-D60B08B37DCE}" type="slidenum">
              <a:rPr lang="en-CA" sz="3200" smtClean="0">
                <a:solidFill>
                  <a:schemeClr val="tx1"/>
                </a:solidFill>
              </a:rPr>
              <a:t>51</a:t>
            </a:fld>
            <a:endParaRPr lang="en-CA" sz="3200" dirty="0">
              <a:solidFill>
                <a:schemeClr val="tx1"/>
              </a:solidFill>
            </a:endParaRPr>
          </a:p>
        </p:txBody>
      </p:sp>
      <mc:AlternateContent xmlns:mc="http://schemas.openxmlformats.org/markup-compatibility/2006" xmlns:a14="http://schemas.microsoft.com/office/drawing/2010/main">
        <mc:Choice Requires="a14">
          <p:sp>
            <p:nvSpPr>
              <p:cNvPr id="9" name="Rectangle 8"/>
              <p:cNvSpPr/>
              <p:nvPr/>
            </p:nvSpPr>
            <p:spPr>
              <a:xfrm>
                <a:off x="539999" y="1152000"/>
                <a:ext cx="10253692" cy="3140475"/>
              </a:xfrm>
              <a:prstGeom prst="rect">
                <a:avLst/>
              </a:prstGeom>
            </p:spPr>
            <p:txBody>
              <a:bodyPr wrap="square">
                <a:spAutoFit/>
              </a:bodyPr>
              <a:lstStyle/>
              <a:p>
                <a:pPr marL="457200" lvl="0" indent="-457200">
                  <a:spcBef>
                    <a:spcPct val="20000"/>
                  </a:spcBef>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Tributary area = 25 m</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&gt; 20 m</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t>
                </a:r>
              </a:p>
              <a:p>
                <a:pPr marL="457200" lvl="0" indent="-457200">
                  <a:spcBef>
                    <a:spcPct val="20000"/>
                  </a:spcBef>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Live load reduction factor (LLRF) </a:t>
                </a:r>
                <a14:m>
                  <m:oMath xmlns:m="http://schemas.openxmlformats.org/officeDocument/2006/math">
                    <m:r>
                      <a:rPr lang="en-CA" sz="2400" b="0" i="1" smtClean="0">
                        <a:latin typeface="Cambria Math" panose="02040503050406030204" pitchFamily="18" charset="0"/>
                        <a:cs typeface="Times New Roman" panose="02020603050405020304" pitchFamily="18" charset="0"/>
                      </a:rPr>
                      <m:t>=0.3+</m:t>
                    </m:r>
                    <m:rad>
                      <m:radPr>
                        <m:degHide m:val="on"/>
                        <m:ctrlPr>
                          <a:rPr lang="en-CA" sz="2400" b="0" i="1" smtClean="0">
                            <a:latin typeface="Cambria Math"/>
                            <a:cs typeface="Times New Roman" panose="02020603050405020304" pitchFamily="18" charset="0"/>
                          </a:rPr>
                        </m:ctrlPr>
                      </m:radPr>
                      <m:deg/>
                      <m:e>
                        <m:r>
                          <a:rPr lang="en-CA" sz="2400" b="0" i="1" smtClean="0">
                            <a:latin typeface="Cambria Math" panose="02040503050406030204" pitchFamily="18" charset="0"/>
                            <a:cs typeface="Times New Roman" panose="02020603050405020304" pitchFamily="18" charset="0"/>
                          </a:rPr>
                          <m:t>9.8/25</m:t>
                        </m:r>
                      </m:e>
                    </m:rad>
                    <m:r>
                      <a:rPr lang="en-CA" sz="2400" b="0" i="1" smtClean="0">
                        <a:latin typeface="Cambria Math" panose="02040503050406030204" pitchFamily="18" charset="0"/>
                        <a:cs typeface="Times New Roman" panose="02020603050405020304" pitchFamily="18" charset="0"/>
                      </a:rPr>
                      <m:t>=0.926</m:t>
                    </m:r>
                  </m:oMath>
                </a14:m>
                <a:endParaRPr lang="en-US" sz="2400" dirty="0">
                  <a:latin typeface="Times New Roman" panose="02020603050405020304" pitchFamily="18" charset="0"/>
                  <a:cs typeface="Times New Roman" panose="02020603050405020304" pitchFamily="18" charset="0"/>
                </a:endParaRPr>
              </a:p>
              <a:p>
                <a:pPr marL="457200" lvl="0" indent="-457200">
                  <a:spcBef>
                    <a:spcPct val="20000"/>
                  </a:spcBef>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Total specified load:</a:t>
                </a:r>
              </a:p>
              <a:p>
                <a:pPr marL="914400" lvl="1" indent="-457200">
                  <a:spcBef>
                    <a:spcPct val="20000"/>
                  </a:spcBef>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P = 25(2.0 + 2.4(0.926)) = 106 </a:t>
                </a:r>
                <a:r>
                  <a:rPr lang="en-US" sz="2400" dirty="0" err="1">
                    <a:latin typeface="Times New Roman" panose="02020603050405020304" pitchFamily="18" charset="0"/>
                    <a:cs typeface="Times New Roman" panose="02020603050405020304" pitchFamily="18" charset="0"/>
                  </a:rPr>
                  <a:t>kN</a:t>
                </a:r>
                <a:endParaRPr lang="en-US" sz="2400" dirty="0">
                  <a:latin typeface="Times New Roman" panose="02020603050405020304" pitchFamily="18" charset="0"/>
                  <a:cs typeface="Times New Roman" panose="02020603050405020304" pitchFamily="18" charset="0"/>
                </a:endParaRPr>
              </a:p>
              <a:p>
                <a:pPr marL="457200" indent="-457200">
                  <a:spcBef>
                    <a:spcPct val="20000"/>
                  </a:spcBef>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From Column Selection Tables for Fire Resistance of 60 minutes for sawn timber, try 292x292 mm:</a:t>
                </a:r>
              </a:p>
              <a:p>
                <a:pPr marL="914400" lvl="1" indent="-457200">
                  <a:spcBef>
                    <a:spcPct val="20000"/>
                  </a:spcBef>
                  <a:buFont typeface="Wingdings" panose="05000000000000000000" pitchFamily="2" charset="2"/>
                  <a:buChar char="§"/>
                  <a:defRPr/>
                </a:pPr>
                <a:r>
                  <a:rPr lang="en-US" sz="2400" dirty="0" err="1">
                    <a:latin typeface="Times New Roman" panose="02020603050405020304" pitchFamily="18" charset="0"/>
                    <a:cs typeface="Times New Roman" panose="02020603050405020304" pitchFamily="18" charset="0"/>
                  </a:rPr>
                  <a:t>P</a:t>
                </a:r>
                <a:r>
                  <a:rPr lang="en-US" sz="2400" baseline="-25000" dirty="0" err="1">
                    <a:latin typeface="Times New Roman" panose="02020603050405020304" pitchFamily="18" charset="0"/>
                    <a:cs typeface="Times New Roman" panose="02020603050405020304" pitchFamily="18" charset="0"/>
                  </a:rPr>
                  <a:t>r</a:t>
                </a:r>
                <a:r>
                  <a:rPr lang="en-US" sz="2400" dirty="0">
                    <a:latin typeface="Times New Roman" panose="02020603050405020304" pitchFamily="18" charset="0"/>
                    <a:cs typeface="Times New Roman" panose="02020603050405020304" pitchFamily="18" charset="0"/>
                  </a:rPr>
                  <a:t> = 318 </a:t>
                </a:r>
                <a:r>
                  <a:rPr lang="en-US" sz="2400" dirty="0" err="1">
                    <a:latin typeface="Times New Roman" panose="02020603050405020304" pitchFamily="18" charset="0"/>
                    <a:cs typeface="Times New Roman" panose="02020603050405020304" pitchFamily="18" charset="0"/>
                  </a:rPr>
                  <a:t>kN</a:t>
                </a:r>
                <a:r>
                  <a:rPr lang="en-US" sz="2400" dirty="0">
                    <a:latin typeface="Times New Roman" panose="02020603050405020304" pitchFamily="18" charset="0"/>
                    <a:cs typeface="Times New Roman" panose="02020603050405020304" pitchFamily="18" charset="0"/>
                  </a:rPr>
                  <a:t> &gt; 106 </a:t>
                </a:r>
                <a:r>
                  <a:rPr lang="en-US" sz="2400" dirty="0" err="1">
                    <a:latin typeface="Times New Roman" panose="02020603050405020304" pitchFamily="18" charset="0"/>
                    <a:cs typeface="Times New Roman" panose="02020603050405020304" pitchFamily="18" charset="0"/>
                  </a:rPr>
                  <a:t>kN</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[Acceptable]</a:t>
                </a:r>
              </a:p>
            </p:txBody>
          </p:sp>
        </mc:Choice>
        <mc:Fallback xmlns="">
          <p:sp>
            <p:nvSpPr>
              <p:cNvPr id="9" name="Rectangle 8"/>
              <p:cNvSpPr>
                <a:spLocks noRot="1" noChangeAspect="1" noMove="1" noResize="1" noEditPoints="1" noAdjustHandles="1" noChangeArrowheads="1" noChangeShapeType="1" noTextEdit="1"/>
              </p:cNvSpPr>
              <p:nvPr/>
            </p:nvSpPr>
            <p:spPr>
              <a:xfrm>
                <a:off x="539999" y="1152000"/>
                <a:ext cx="10253692" cy="3140475"/>
              </a:xfrm>
              <a:prstGeom prst="rect">
                <a:avLst/>
              </a:prstGeom>
              <a:blipFill>
                <a:blip r:embed="rId2"/>
                <a:stretch>
                  <a:fillRect l="-832" t="-1553" b="-3495"/>
                </a:stretch>
              </a:blipFill>
            </p:spPr>
            <p:txBody>
              <a:bodyPr/>
              <a:lstStyle/>
              <a:p>
                <a:r>
                  <a:rPr lang="en-CA">
                    <a:noFill/>
                  </a:rPr>
                  <a:t> </a:t>
                </a:r>
              </a:p>
            </p:txBody>
          </p:sp>
        </mc:Fallback>
      </mc:AlternateContent>
      <p:sp>
        <p:nvSpPr>
          <p:cNvPr id="5" name="TextBox 4">
            <a:extLst>
              <a:ext uri="{FF2B5EF4-FFF2-40B4-BE49-F238E27FC236}">
                <a16:creationId xmlns:a16="http://schemas.microsoft.com/office/drawing/2014/main" xmlns="" id="{14246E2E-12EC-45A0-A32C-DFD50FCFDBC9}"/>
              </a:ext>
            </a:extLst>
          </p:cNvPr>
          <p:cNvSpPr txBox="1"/>
          <p:nvPr/>
        </p:nvSpPr>
        <p:spPr>
          <a:xfrm>
            <a:off x="3246080" y="4438144"/>
            <a:ext cx="5888493" cy="523220"/>
          </a:xfrm>
          <a:prstGeom prst="rect">
            <a:avLst/>
          </a:prstGeom>
          <a:noFill/>
          <a:ln>
            <a:solidFill>
              <a:schemeClr val="tx1"/>
            </a:solidFill>
          </a:ln>
        </p:spPr>
        <p:txBody>
          <a:bodyPr wrap="square" rtlCol="0">
            <a:spAutoFit/>
          </a:bodyPr>
          <a:lstStyle/>
          <a:p>
            <a:r>
              <a:rPr lang="en-CA" sz="2800" b="1" dirty="0">
                <a:latin typeface="Times New Roman" panose="02020603050405020304" pitchFamily="18" charset="0"/>
                <a:cs typeface="Times New Roman" panose="02020603050405020304" pitchFamily="18" charset="0"/>
              </a:rPr>
              <a:t>Use 292 × 292 mm No.1 </a:t>
            </a:r>
            <a:r>
              <a:rPr lang="en-CA" sz="2800" b="1" dirty="0" err="1">
                <a:latin typeface="Times New Roman" panose="02020603050405020304" pitchFamily="18" charset="0"/>
                <a:cs typeface="Times New Roman" panose="02020603050405020304" pitchFamily="18" charset="0"/>
              </a:rPr>
              <a:t>D.Fir</a:t>
            </a:r>
            <a:r>
              <a:rPr lang="en-CA" sz="2800" b="1" dirty="0">
                <a:latin typeface="Times New Roman" panose="02020603050405020304" pitchFamily="18" charset="0"/>
                <a:cs typeface="Times New Roman" panose="02020603050405020304" pitchFamily="18" charset="0"/>
              </a:rPr>
              <a:t>-L</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18000"/>
            <a:ext cx="1397529" cy="540000"/>
          </a:xfrm>
          <a:prstGeom prst="rect">
            <a:avLst/>
          </a:prstGeom>
        </p:spPr>
      </p:pic>
    </p:spTree>
    <p:extLst>
      <p:ext uri="{BB962C8B-B14F-4D97-AF65-F5344CB8AC3E}">
        <p14:creationId xmlns:p14="http://schemas.microsoft.com/office/powerpoint/2010/main" val="23063620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0000" y="360000"/>
            <a:ext cx="11062720" cy="523220"/>
          </a:xfrm>
          <a:prstGeom prst="rect">
            <a:avLst/>
          </a:prstGeom>
        </p:spPr>
        <p:txBody>
          <a:bodyPr wrap="square">
            <a:spAutoFit/>
          </a:bodyPr>
          <a:lstStyle/>
          <a:p>
            <a:pPr lvl="0"/>
            <a:r>
              <a:rPr lang="en-CA" sz="2800" dirty="0">
                <a:solidFill>
                  <a:srgbClr val="002060"/>
                </a:solidFill>
                <a:latin typeface="Arial" panose="020B0604020202020204" pitchFamily="34" charset="0"/>
                <a:cs typeface="Arial" panose="020B0604020202020204" pitchFamily="34" charset="0"/>
              </a:rPr>
              <a:t>Example 12: Using </a:t>
            </a:r>
            <a:r>
              <a:rPr lang="en-CA" sz="2800" u="sng" dirty="0">
                <a:solidFill>
                  <a:srgbClr val="002060"/>
                </a:solidFill>
                <a:latin typeface="Arial" panose="020B0604020202020204" pitchFamily="34" charset="0"/>
                <a:cs typeface="Arial" panose="020B0604020202020204" pitchFamily="34" charset="0"/>
              </a:rPr>
              <a:t>Selection Tables </a:t>
            </a:r>
            <a:r>
              <a:rPr lang="en-CA" sz="2800" dirty="0">
                <a:solidFill>
                  <a:srgbClr val="002060"/>
                </a:solidFill>
                <a:latin typeface="Arial" panose="020B0604020202020204" pitchFamily="34" charset="0"/>
                <a:cs typeface="Arial" panose="020B0604020202020204" pitchFamily="34" charset="0"/>
              </a:rPr>
              <a:t>for Fire Resistance – Columns </a:t>
            </a:r>
            <a:endParaRPr lang="en-US" sz="2800" dirty="0">
              <a:solidFill>
                <a:srgbClr val="002060"/>
              </a:solidFill>
              <a:latin typeface="Arial" panose="020B0604020202020204" pitchFamily="34" charset="0"/>
              <a:cs typeface="Arial" panose="020B0604020202020204" pitchFamily="34" charset="0"/>
            </a:endParaRPr>
          </a:p>
        </p:txBody>
      </p:sp>
      <p:sp>
        <p:nvSpPr>
          <p:cNvPr id="7" name="Slide Number Placeholder 3"/>
          <p:cNvSpPr>
            <a:spLocks noGrp="1"/>
          </p:cNvSpPr>
          <p:nvPr>
            <p:ph type="sldNum" sz="quarter" idx="12"/>
          </p:nvPr>
        </p:nvSpPr>
        <p:spPr>
          <a:xfrm>
            <a:off x="11468558" y="6216815"/>
            <a:ext cx="610320" cy="528064"/>
          </a:xfrm>
        </p:spPr>
        <p:txBody>
          <a:bodyPr/>
          <a:lstStyle/>
          <a:p>
            <a:fld id="{79AA0B8D-5002-4A0E-8DCD-D60B08B37DCE}" type="slidenum">
              <a:rPr lang="en-CA" sz="3200" smtClean="0">
                <a:solidFill>
                  <a:schemeClr val="tx1"/>
                </a:solidFill>
              </a:rPr>
              <a:t>52</a:t>
            </a:fld>
            <a:endParaRPr lang="en-CA" sz="3200" dirty="0">
              <a:solidFill>
                <a:schemeClr val="tx1"/>
              </a:solidFill>
            </a:endParaRPr>
          </a:p>
        </p:txBody>
      </p:sp>
      <p:sp>
        <p:nvSpPr>
          <p:cNvPr id="5" name="Rectangle 4">
            <a:extLst>
              <a:ext uri="{FF2B5EF4-FFF2-40B4-BE49-F238E27FC236}">
                <a16:creationId xmlns:a16="http://schemas.microsoft.com/office/drawing/2014/main" xmlns="" id="{A40253C8-4AE0-4F0C-BD39-2CC758F510C3}"/>
              </a:ext>
            </a:extLst>
          </p:cNvPr>
          <p:cNvSpPr/>
          <p:nvPr/>
        </p:nvSpPr>
        <p:spPr>
          <a:xfrm>
            <a:off x="539999" y="1116576"/>
            <a:ext cx="11062721" cy="5201424"/>
          </a:xfrm>
          <a:prstGeom prst="rect">
            <a:avLst/>
          </a:prstGeom>
        </p:spPr>
        <p:txBody>
          <a:bodyPr wrap="square">
            <a:spAutoFit/>
          </a:bodyPr>
          <a:lstStyle/>
          <a:p>
            <a:pPr marL="457200" lvl="0" indent="-457200">
              <a:spcBef>
                <a:spcPct val="20000"/>
              </a:spcBef>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Design columns for the following conditions:</a:t>
            </a:r>
          </a:p>
          <a:p>
            <a:pPr marL="457200" lvl="0" indent="-457200">
              <a:spcBef>
                <a:spcPct val="20000"/>
              </a:spcBef>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Specified dead load = 1.0 kPa</a:t>
            </a:r>
          </a:p>
          <a:p>
            <a:pPr marL="457200" lvl="0" indent="-457200">
              <a:spcBef>
                <a:spcPct val="20000"/>
              </a:spcBef>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Specified live load = 1.9 kPa </a:t>
            </a:r>
          </a:p>
          <a:p>
            <a:pPr marL="457200" lvl="0" indent="-457200">
              <a:spcBef>
                <a:spcPct val="20000"/>
              </a:spcBef>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Specified snow load = 2.0 kPa</a:t>
            </a:r>
          </a:p>
          <a:p>
            <a:pPr marL="457200" lvl="0" indent="-457200">
              <a:spcBef>
                <a:spcPct val="20000"/>
              </a:spcBef>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Tributary area = 25 m</a:t>
            </a:r>
            <a:r>
              <a:rPr lang="en-US" sz="2000" baseline="30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 (for both snow and live load)(residential use and occupancy</a:t>
            </a:r>
          </a:p>
          <a:p>
            <a:pPr marL="457200" lvl="0" indent="-457200">
              <a:spcBef>
                <a:spcPct val="20000"/>
              </a:spcBef>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Unbraced length = 5 m</a:t>
            </a:r>
          </a:p>
          <a:p>
            <a:pPr marL="457200" lvl="0" indent="-457200">
              <a:spcBef>
                <a:spcPct val="20000"/>
              </a:spcBef>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Exposed to fire on four sides</a:t>
            </a:r>
          </a:p>
          <a:p>
            <a:pPr marL="457200" lvl="0" indent="-457200">
              <a:spcBef>
                <a:spcPct val="20000"/>
              </a:spcBef>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2-hour fire-resistance rating</a:t>
            </a:r>
          </a:p>
          <a:p>
            <a:pPr marL="457200" lvl="0" indent="-457200">
              <a:spcBef>
                <a:spcPct val="20000"/>
              </a:spcBef>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2 layer of 15.9 mm Type X gypsum board directly applied to all four sides of column</a:t>
            </a:r>
          </a:p>
          <a:p>
            <a:pPr marL="457200" lvl="0" indent="-457200">
              <a:spcBef>
                <a:spcPct val="20000"/>
              </a:spcBef>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Wet service condition</a:t>
            </a:r>
          </a:p>
          <a:p>
            <a:pPr marL="457200" lvl="0" indent="-457200">
              <a:spcBef>
                <a:spcPct val="20000"/>
              </a:spcBef>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Treated with a preservative</a:t>
            </a:r>
          </a:p>
          <a:p>
            <a:pPr marL="457200" lvl="0" indent="-457200">
              <a:spcBef>
                <a:spcPct val="20000"/>
              </a:spcBef>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Column effectively pinned at both ends (</a:t>
            </a:r>
            <a:r>
              <a:rPr lang="en-US" sz="2000" dirty="0" err="1">
                <a:latin typeface="Times New Roman" panose="02020603050405020304" pitchFamily="18" charset="0"/>
                <a:cs typeface="Times New Roman" panose="02020603050405020304" pitchFamily="18" charset="0"/>
              </a:rPr>
              <a:t>K</a:t>
            </a:r>
            <a:r>
              <a:rPr lang="en-US" sz="2000" baseline="-25000" dirty="0" err="1">
                <a:latin typeface="Times New Roman" panose="02020603050405020304" pitchFamily="18" charset="0"/>
                <a:cs typeface="Times New Roman" panose="02020603050405020304" pitchFamily="18" charset="0"/>
              </a:rPr>
              <a:t>e</a:t>
            </a:r>
            <a:r>
              <a:rPr lang="en-US" sz="2000" dirty="0">
                <a:latin typeface="Times New Roman" panose="02020603050405020304" pitchFamily="18" charset="0"/>
                <a:cs typeface="Times New Roman" panose="02020603050405020304" pitchFamily="18" charset="0"/>
              </a:rPr>
              <a:t> = 1.0)</a:t>
            </a:r>
          </a:p>
          <a:p>
            <a:pPr marL="457200" lvl="0" indent="-457200">
              <a:spcBef>
                <a:spcPct val="20000"/>
              </a:spcBef>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No eccentricity considered</a:t>
            </a:r>
          </a:p>
          <a:p>
            <a:pPr marL="457200" lvl="0" indent="-457200">
              <a:spcBef>
                <a:spcPct val="20000"/>
              </a:spcBef>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Use No.1 </a:t>
            </a:r>
            <a:r>
              <a:rPr lang="en-US" sz="2000" dirty="0" err="1">
                <a:latin typeface="Times New Roman" panose="02020603050405020304" pitchFamily="18" charset="0"/>
                <a:cs typeface="Times New Roman" panose="02020603050405020304" pitchFamily="18" charset="0"/>
              </a:rPr>
              <a:t>D.Fir</a:t>
            </a:r>
            <a:r>
              <a:rPr lang="en-US" sz="2000" dirty="0">
                <a:latin typeface="Times New Roman" panose="02020603050405020304" pitchFamily="18" charset="0"/>
                <a:cs typeface="Times New Roman" panose="02020603050405020304" pitchFamily="18" charset="0"/>
              </a:rPr>
              <a:t>-L</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18000"/>
            <a:ext cx="1397529" cy="540000"/>
          </a:xfrm>
          <a:prstGeom prst="rect">
            <a:avLst/>
          </a:prstGeom>
        </p:spPr>
      </p:pic>
    </p:spTree>
    <p:extLst>
      <p:ext uri="{BB962C8B-B14F-4D97-AF65-F5344CB8AC3E}">
        <p14:creationId xmlns:p14="http://schemas.microsoft.com/office/powerpoint/2010/main" val="39493075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0000" y="360000"/>
            <a:ext cx="11062720" cy="584775"/>
          </a:xfrm>
          <a:prstGeom prst="rect">
            <a:avLst/>
          </a:prstGeom>
        </p:spPr>
        <p:txBody>
          <a:bodyPr wrap="square">
            <a:spAutoFit/>
          </a:bodyPr>
          <a:lstStyle/>
          <a:p>
            <a:pPr lvl="0"/>
            <a:r>
              <a:rPr lang="en-CA" sz="3200" dirty="0">
                <a:solidFill>
                  <a:srgbClr val="002060"/>
                </a:solidFill>
                <a:latin typeface="Arial" panose="020B0604020202020204" pitchFamily="34" charset="0"/>
                <a:cs typeface="Arial" panose="020B0604020202020204" pitchFamily="34" charset="0"/>
              </a:rPr>
              <a:t>Example 12 – Solution </a:t>
            </a:r>
            <a:endParaRPr lang="en-US" sz="3200" dirty="0">
              <a:solidFill>
                <a:srgbClr val="002060"/>
              </a:solidFill>
              <a:latin typeface="Arial" panose="020B0604020202020204" pitchFamily="34" charset="0"/>
              <a:cs typeface="Arial" panose="020B0604020202020204" pitchFamily="34" charset="0"/>
            </a:endParaRPr>
          </a:p>
        </p:txBody>
      </p:sp>
      <p:sp>
        <p:nvSpPr>
          <p:cNvPr id="7" name="Slide Number Placeholder 3"/>
          <p:cNvSpPr>
            <a:spLocks noGrp="1"/>
          </p:cNvSpPr>
          <p:nvPr>
            <p:ph type="sldNum" sz="quarter" idx="12"/>
          </p:nvPr>
        </p:nvSpPr>
        <p:spPr>
          <a:xfrm>
            <a:off x="11468558" y="6216815"/>
            <a:ext cx="610320" cy="528064"/>
          </a:xfrm>
        </p:spPr>
        <p:txBody>
          <a:bodyPr/>
          <a:lstStyle/>
          <a:p>
            <a:fld id="{79AA0B8D-5002-4A0E-8DCD-D60B08B37DCE}" type="slidenum">
              <a:rPr lang="en-CA" sz="3200" smtClean="0">
                <a:solidFill>
                  <a:schemeClr val="tx1"/>
                </a:solidFill>
              </a:rPr>
              <a:t>53</a:t>
            </a:fld>
            <a:endParaRPr lang="en-CA" sz="3200" dirty="0">
              <a:solidFill>
                <a:schemeClr val="tx1"/>
              </a:solidFill>
            </a:endParaRPr>
          </a:p>
        </p:txBody>
      </p:sp>
      <mc:AlternateContent xmlns:mc="http://schemas.openxmlformats.org/markup-compatibility/2006" xmlns:a14="http://schemas.microsoft.com/office/drawing/2010/main">
        <mc:Choice Requires="a14">
          <p:sp>
            <p:nvSpPr>
              <p:cNvPr id="9" name="Rectangle 8"/>
              <p:cNvSpPr/>
              <p:nvPr/>
            </p:nvSpPr>
            <p:spPr>
              <a:xfrm>
                <a:off x="539998" y="1152000"/>
                <a:ext cx="11062719" cy="4322337"/>
              </a:xfrm>
              <a:prstGeom prst="rect">
                <a:avLst/>
              </a:prstGeom>
            </p:spPr>
            <p:txBody>
              <a:bodyPr wrap="square">
                <a:spAutoFit/>
              </a:bodyPr>
              <a:lstStyle/>
              <a:p>
                <a:pPr marL="457200" lvl="0" indent="-457200">
                  <a:spcBef>
                    <a:spcPct val="20000"/>
                  </a:spcBef>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Tributary area = 25 m</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&gt; 20 m</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t>
                </a:r>
              </a:p>
              <a:p>
                <a:pPr marL="457200" lvl="0" indent="-457200">
                  <a:spcBef>
                    <a:spcPct val="20000"/>
                  </a:spcBef>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Live load reduction factor (LLRF)</a:t>
                </a:r>
                <a:r>
                  <a:rPr lang="en-CA" sz="2400" dirty="0">
                    <a:cs typeface="Times New Roman" panose="02020603050405020304" pitchFamily="18" charset="0"/>
                  </a:rPr>
                  <a:t> </a:t>
                </a:r>
                <a14:m>
                  <m:oMath xmlns:m="http://schemas.openxmlformats.org/officeDocument/2006/math">
                    <m:r>
                      <a:rPr lang="en-CA" sz="2400" i="1">
                        <a:latin typeface="Cambria Math" panose="02040503050406030204" pitchFamily="18" charset="0"/>
                        <a:cs typeface="Times New Roman" panose="02020603050405020304" pitchFamily="18" charset="0"/>
                      </a:rPr>
                      <m:t>=0.3+</m:t>
                    </m:r>
                    <m:rad>
                      <m:radPr>
                        <m:degHide m:val="on"/>
                        <m:ctrlPr>
                          <a:rPr lang="en-CA" sz="2400" i="1">
                            <a:latin typeface="Cambria Math"/>
                            <a:cs typeface="Times New Roman" panose="02020603050405020304" pitchFamily="18" charset="0"/>
                          </a:rPr>
                        </m:ctrlPr>
                      </m:radPr>
                      <m:deg/>
                      <m:e>
                        <m:r>
                          <a:rPr lang="en-CA" sz="2400" i="1">
                            <a:latin typeface="Cambria Math" panose="02040503050406030204" pitchFamily="18" charset="0"/>
                            <a:cs typeface="Times New Roman" panose="02020603050405020304" pitchFamily="18" charset="0"/>
                          </a:rPr>
                          <m:t>9.8/25</m:t>
                        </m:r>
                      </m:e>
                    </m:rad>
                    <m:r>
                      <a:rPr lang="en-CA" sz="2400" i="1">
                        <a:latin typeface="Cambria Math" panose="02040503050406030204" pitchFamily="18" charset="0"/>
                        <a:cs typeface="Times New Roman" panose="02020603050405020304" pitchFamily="18" charset="0"/>
                      </a:rPr>
                      <m:t>=0.926</m:t>
                    </m:r>
                  </m:oMath>
                </a14:m>
                <a:endParaRPr lang="en-US" sz="2400" dirty="0">
                  <a:latin typeface="Times New Roman" panose="02020603050405020304" pitchFamily="18" charset="0"/>
                  <a:cs typeface="Times New Roman" panose="02020603050405020304" pitchFamily="18" charset="0"/>
                </a:endParaRPr>
              </a:p>
              <a:p>
                <a:pPr marL="457200" lvl="0" indent="-457200">
                  <a:spcBef>
                    <a:spcPct val="20000"/>
                  </a:spcBef>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Total specified load:</a:t>
                </a:r>
              </a:p>
              <a:p>
                <a:pPr marL="914400" lvl="1" indent="-457200">
                  <a:spcBef>
                    <a:spcPct val="20000"/>
                  </a:spcBef>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P = 25(1.0 + 1.9(0.926) + 2.0) = 119 </a:t>
                </a:r>
                <a:r>
                  <a:rPr lang="en-US" sz="2400" dirty="0" err="1">
                    <a:latin typeface="Times New Roman" panose="02020603050405020304" pitchFamily="18" charset="0"/>
                    <a:cs typeface="Times New Roman" panose="02020603050405020304" pitchFamily="18" charset="0"/>
                  </a:rPr>
                  <a:t>kN</a:t>
                </a:r>
                <a:endParaRPr lang="en-US" sz="2400" dirty="0">
                  <a:latin typeface="Times New Roman" panose="02020603050405020304" pitchFamily="18" charset="0"/>
                  <a:cs typeface="Times New Roman" panose="02020603050405020304" pitchFamily="18" charset="0"/>
                </a:endParaRPr>
              </a:p>
              <a:p>
                <a:pPr marL="457200" indent="-457200">
                  <a:spcBef>
                    <a:spcPct val="20000"/>
                  </a:spcBef>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60 minutes of fire-resistance is attributed to two layers of 15.9 mm Type X gypsum board fastened to the beam member, meaning the beam must possess a 60-minute fire-resistance rating</a:t>
                </a:r>
              </a:p>
              <a:p>
                <a:pPr marL="457200" indent="-457200">
                  <a:spcBef>
                    <a:spcPct val="20000"/>
                  </a:spcBef>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Since service conditions are wet, the Column Selection Tables cannot be used, however, they can be used to obtain a trial section</a:t>
                </a:r>
              </a:p>
              <a:p>
                <a:pPr marL="457200" indent="-457200">
                  <a:spcBef>
                    <a:spcPct val="20000"/>
                  </a:spcBef>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Select 292×292 mm from the tables, as it is the smallest section with </a:t>
                </a:r>
                <a:r>
                  <a:rPr lang="en-US" sz="2400" dirty="0" err="1">
                    <a:latin typeface="Times New Roman" panose="02020603050405020304" pitchFamily="18" charset="0"/>
                    <a:cs typeface="Times New Roman" panose="02020603050405020304" pitchFamily="18" charset="0"/>
                  </a:rPr>
                  <a:t>P</a:t>
                </a:r>
                <a:r>
                  <a:rPr lang="en-US" sz="2400" baseline="-25000" dirty="0" err="1">
                    <a:latin typeface="Times New Roman" panose="02020603050405020304" pitchFamily="18" charset="0"/>
                    <a:cs typeface="Times New Roman" panose="02020603050405020304" pitchFamily="18" charset="0"/>
                  </a:rPr>
                  <a:t>r</a:t>
                </a:r>
                <a:r>
                  <a:rPr lang="en-US" sz="2400" dirty="0">
                    <a:latin typeface="Times New Roman" panose="02020603050405020304" pitchFamily="18" charset="0"/>
                    <a:cs typeface="Times New Roman" panose="02020603050405020304" pitchFamily="18" charset="0"/>
                  </a:rPr>
                  <a:t> &gt; 119 </a:t>
                </a:r>
                <a:r>
                  <a:rPr lang="en-US" sz="2400" dirty="0" err="1">
                    <a:latin typeface="Times New Roman" panose="02020603050405020304" pitchFamily="18" charset="0"/>
                    <a:cs typeface="Times New Roman" panose="02020603050405020304" pitchFamily="18" charset="0"/>
                  </a:rPr>
                  <a:t>kN</a:t>
                </a:r>
                <a:endParaRPr lang="en-US" sz="2400" dirty="0">
                  <a:latin typeface="Times New Roman" panose="02020603050405020304" pitchFamily="18"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539998" y="1152000"/>
                <a:ext cx="11062719" cy="4322337"/>
              </a:xfrm>
              <a:prstGeom prst="rect">
                <a:avLst/>
              </a:prstGeom>
              <a:blipFill>
                <a:blip r:embed="rId2"/>
                <a:stretch>
                  <a:fillRect l="-772" t="-1128" b="-2257"/>
                </a:stretch>
              </a:blipFill>
            </p:spPr>
            <p:txBody>
              <a:bodyPr/>
              <a:lstStyle/>
              <a:p>
                <a:r>
                  <a:rPr lang="en-CA">
                    <a:noFill/>
                  </a:rPr>
                  <a:t> </a:t>
                </a:r>
              </a:p>
            </p:txBody>
          </p:sp>
        </mc:Fallback>
      </mc:AlternateContent>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18000"/>
            <a:ext cx="1397529" cy="540000"/>
          </a:xfrm>
          <a:prstGeom prst="rect">
            <a:avLst/>
          </a:prstGeom>
        </p:spPr>
      </p:pic>
    </p:spTree>
    <p:extLst>
      <p:ext uri="{BB962C8B-B14F-4D97-AF65-F5344CB8AC3E}">
        <p14:creationId xmlns:p14="http://schemas.microsoft.com/office/powerpoint/2010/main" val="36281092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0000" y="360000"/>
            <a:ext cx="11062720" cy="584775"/>
          </a:xfrm>
          <a:prstGeom prst="rect">
            <a:avLst/>
          </a:prstGeom>
        </p:spPr>
        <p:txBody>
          <a:bodyPr wrap="square">
            <a:spAutoFit/>
          </a:bodyPr>
          <a:lstStyle/>
          <a:p>
            <a:pPr lvl="0"/>
            <a:r>
              <a:rPr lang="en-CA" sz="3200" dirty="0">
                <a:solidFill>
                  <a:srgbClr val="002060"/>
                </a:solidFill>
                <a:latin typeface="Arial" panose="020B0604020202020204" pitchFamily="34" charset="0"/>
                <a:cs typeface="Arial" panose="020B0604020202020204" pitchFamily="34" charset="0"/>
              </a:rPr>
              <a:t>Example 12 – Solution </a:t>
            </a:r>
            <a:endParaRPr lang="en-US" sz="3200" dirty="0">
              <a:solidFill>
                <a:srgbClr val="002060"/>
              </a:solidFill>
              <a:latin typeface="Arial" panose="020B0604020202020204" pitchFamily="34" charset="0"/>
              <a:cs typeface="Arial" panose="020B0604020202020204" pitchFamily="34" charset="0"/>
            </a:endParaRPr>
          </a:p>
        </p:txBody>
      </p:sp>
      <p:sp>
        <p:nvSpPr>
          <p:cNvPr id="7" name="Slide Number Placeholder 3"/>
          <p:cNvSpPr>
            <a:spLocks noGrp="1"/>
          </p:cNvSpPr>
          <p:nvPr>
            <p:ph type="sldNum" sz="quarter" idx="12"/>
          </p:nvPr>
        </p:nvSpPr>
        <p:spPr>
          <a:xfrm>
            <a:off x="11468558" y="6216815"/>
            <a:ext cx="610320" cy="528064"/>
          </a:xfrm>
        </p:spPr>
        <p:txBody>
          <a:bodyPr/>
          <a:lstStyle/>
          <a:p>
            <a:fld id="{79AA0B8D-5002-4A0E-8DCD-D60B08B37DCE}" type="slidenum">
              <a:rPr lang="en-CA" sz="3200" smtClean="0">
                <a:solidFill>
                  <a:schemeClr val="tx1"/>
                </a:solidFill>
              </a:rPr>
              <a:t>54</a:t>
            </a:fld>
            <a:endParaRPr lang="en-CA" sz="3200" dirty="0">
              <a:solidFill>
                <a:schemeClr val="tx1"/>
              </a:solidFill>
            </a:endParaRPr>
          </a:p>
        </p:txBody>
      </p:sp>
      <mc:AlternateContent xmlns:mc="http://schemas.openxmlformats.org/markup-compatibility/2006" xmlns:a14="http://schemas.microsoft.com/office/drawing/2010/main">
        <mc:Choice Requires="a14">
          <p:sp>
            <p:nvSpPr>
              <p:cNvPr id="9" name="Rectangle 8"/>
              <p:cNvSpPr/>
              <p:nvPr/>
            </p:nvSpPr>
            <p:spPr>
              <a:xfrm>
                <a:off x="540000" y="944775"/>
                <a:ext cx="10253692" cy="5201424"/>
              </a:xfrm>
              <a:prstGeom prst="rect">
                <a:avLst/>
              </a:prstGeom>
            </p:spPr>
            <p:txBody>
              <a:bodyPr wrap="square">
                <a:spAutoFit/>
              </a:bodyPr>
              <a:lstStyle/>
              <a:p>
                <a:pPr marL="457200" indent="-457200">
                  <a:spcBef>
                    <a:spcPct val="20000"/>
                  </a:spcBef>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Calculate </a:t>
                </a:r>
                <a:r>
                  <a:rPr lang="en-US" sz="2000" dirty="0" err="1">
                    <a:latin typeface="Times New Roman" panose="02020603050405020304" pitchFamily="18" charset="0"/>
                    <a:cs typeface="Times New Roman" panose="02020603050405020304" pitchFamily="18" charset="0"/>
                  </a:rPr>
                  <a:t>P</a:t>
                </a:r>
                <a:r>
                  <a:rPr lang="en-US" sz="2000" baseline="-25000" dirty="0" err="1">
                    <a:latin typeface="Times New Roman" panose="02020603050405020304" pitchFamily="18" charset="0"/>
                    <a:cs typeface="Times New Roman" panose="02020603050405020304" pitchFamily="18" charset="0"/>
                  </a:rPr>
                  <a:t>r</a:t>
                </a:r>
                <a:r>
                  <a:rPr lang="en-US" sz="2000" dirty="0">
                    <a:latin typeface="Times New Roman" panose="02020603050405020304" pitchFamily="18" charset="0"/>
                    <a:cs typeface="Times New Roman" panose="02020603050405020304" pitchFamily="18" charset="0"/>
                  </a:rPr>
                  <a:t> for wet service conditions:</a:t>
                </a:r>
              </a:p>
              <a:p>
                <a:pPr marL="914400" lvl="1" indent="-457200">
                  <a:spcBef>
                    <a:spcPct val="20000"/>
                  </a:spcBef>
                  <a:buFont typeface="Wingdings" panose="05000000000000000000" pitchFamily="2" charset="2"/>
                  <a:buChar char="§"/>
                  <a:defRPr/>
                </a:pPr>
                <a:r>
                  <a:rPr lang="en-US" sz="2000" dirty="0" err="1">
                    <a:latin typeface="Times New Roman" panose="02020603050405020304" pitchFamily="18" charset="0"/>
                    <a:cs typeface="Times New Roman" panose="02020603050405020304" pitchFamily="18" charset="0"/>
                  </a:rPr>
                  <a:t>P</a:t>
                </a:r>
                <a:r>
                  <a:rPr lang="en-US" sz="2000" baseline="-25000" dirty="0" err="1">
                    <a:latin typeface="Times New Roman" panose="02020603050405020304" pitchFamily="18" charset="0"/>
                    <a:cs typeface="Times New Roman" panose="02020603050405020304" pitchFamily="18" charset="0"/>
                  </a:rPr>
                  <a:t>r</a:t>
                </a:r>
                <a:r>
                  <a:rPr lang="en-US" sz="2000" dirty="0">
                    <a:latin typeface="Times New Roman" panose="02020603050405020304" pitchFamily="18" charset="0"/>
                    <a:cs typeface="Times New Roman" panose="02020603050405020304" pitchFamily="18" charset="0"/>
                  </a:rPr>
                  <a:t> is the lesser of:</a:t>
                </a:r>
              </a:p>
              <a:p>
                <a:pPr marL="914400" lvl="1" indent="-457200">
                  <a:spcBef>
                    <a:spcPct val="20000"/>
                  </a:spcBef>
                  <a:buFont typeface="Wingdings" panose="05000000000000000000" pitchFamily="2" charset="2"/>
                  <a:buChar char="§"/>
                  <a:defRPr/>
                </a:pPr>
                <a:r>
                  <a:rPr lang="en-US" sz="2000" dirty="0" err="1">
                    <a:latin typeface="Times New Roman" panose="02020603050405020304" pitchFamily="18" charset="0"/>
                    <a:cs typeface="Times New Roman" panose="02020603050405020304" pitchFamily="18" charset="0"/>
                  </a:rPr>
                  <a:t>P</a:t>
                </a:r>
                <a:r>
                  <a:rPr lang="en-US" sz="2000" baseline="-25000" dirty="0" err="1">
                    <a:latin typeface="Times New Roman" panose="02020603050405020304" pitchFamily="18" charset="0"/>
                    <a:cs typeface="Times New Roman" panose="02020603050405020304" pitchFamily="18" charset="0"/>
                  </a:rPr>
                  <a:t>rd</a:t>
                </a: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ϕF</a:t>
                </a:r>
                <a:r>
                  <a:rPr lang="en-US" sz="2000" baseline="-25000" dirty="0" err="1">
                    <a:latin typeface="Times New Roman" panose="02020603050405020304" pitchFamily="18" charset="0"/>
                    <a:cs typeface="Times New Roman" panose="02020603050405020304" pitchFamily="18" charset="0"/>
                  </a:rPr>
                  <a:t>C</a:t>
                </a:r>
                <a:r>
                  <a:rPr lang="en-US" sz="2000" dirty="0" err="1">
                    <a:latin typeface="Times New Roman" panose="02020603050405020304" pitchFamily="18" charset="0"/>
                    <a:cs typeface="Times New Roman" panose="02020603050405020304" pitchFamily="18" charset="0"/>
                  </a:rPr>
                  <a:t>AK</a:t>
                </a:r>
                <a:r>
                  <a:rPr lang="en-US" sz="2000" baseline="-25000" dirty="0" err="1">
                    <a:latin typeface="Times New Roman" panose="02020603050405020304" pitchFamily="18" charset="0"/>
                    <a:cs typeface="Times New Roman" panose="02020603050405020304" pitchFamily="18" charset="0"/>
                  </a:rPr>
                  <a:t>Zcd</a:t>
                </a:r>
                <a:r>
                  <a:rPr lang="en-US" sz="2000" dirty="0" err="1">
                    <a:latin typeface="Times New Roman" panose="02020603050405020304" pitchFamily="18" charset="0"/>
                    <a:cs typeface="Times New Roman" panose="02020603050405020304" pitchFamily="18" charset="0"/>
                  </a:rPr>
                  <a:t>K</a:t>
                </a:r>
                <a:r>
                  <a:rPr lang="en-US" sz="2000" baseline="-25000" dirty="0" err="1">
                    <a:latin typeface="Times New Roman" panose="02020603050405020304" pitchFamily="18" charset="0"/>
                    <a:cs typeface="Times New Roman" panose="02020603050405020304" pitchFamily="18" charset="0"/>
                  </a:rPr>
                  <a:t>Cd</a:t>
                </a:r>
                <a:r>
                  <a:rPr lang="en-US" sz="2000" dirty="0">
                    <a:latin typeface="Times New Roman" panose="02020603050405020304" pitchFamily="18" charset="0"/>
                    <a:cs typeface="Times New Roman" panose="02020603050405020304" pitchFamily="18" charset="0"/>
                  </a:rPr>
                  <a:t> or </a:t>
                </a:r>
                <a:r>
                  <a:rPr lang="en-US" sz="2000" dirty="0" err="1">
                    <a:latin typeface="Times New Roman" panose="02020603050405020304" pitchFamily="18" charset="0"/>
                    <a:cs typeface="Times New Roman" panose="02020603050405020304" pitchFamily="18" charset="0"/>
                  </a:rPr>
                  <a:t>P</a:t>
                </a:r>
                <a:r>
                  <a:rPr lang="en-US" sz="2000" baseline="-25000" dirty="0" err="1">
                    <a:latin typeface="Times New Roman" panose="02020603050405020304" pitchFamily="18" charset="0"/>
                    <a:cs typeface="Times New Roman" panose="02020603050405020304" pitchFamily="18" charset="0"/>
                  </a:rPr>
                  <a:t>rb</a:t>
                </a: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ϕF</a:t>
                </a:r>
                <a:r>
                  <a:rPr lang="en-US" sz="2000" baseline="-25000" dirty="0" err="1">
                    <a:latin typeface="Times New Roman" panose="02020603050405020304" pitchFamily="18" charset="0"/>
                    <a:cs typeface="Times New Roman" panose="02020603050405020304" pitchFamily="18" charset="0"/>
                  </a:rPr>
                  <a:t>C</a:t>
                </a:r>
                <a:r>
                  <a:rPr lang="en-US" sz="2000" dirty="0" err="1">
                    <a:latin typeface="Times New Roman" panose="02020603050405020304" pitchFamily="18" charset="0"/>
                    <a:cs typeface="Times New Roman" panose="02020603050405020304" pitchFamily="18" charset="0"/>
                  </a:rPr>
                  <a:t>AK</a:t>
                </a:r>
                <a:r>
                  <a:rPr lang="en-US" sz="2000" baseline="-25000" dirty="0" err="1">
                    <a:latin typeface="Times New Roman" panose="02020603050405020304" pitchFamily="18" charset="0"/>
                    <a:cs typeface="Times New Roman" panose="02020603050405020304" pitchFamily="18" charset="0"/>
                  </a:rPr>
                  <a:t>Zcb</a:t>
                </a:r>
                <a:r>
                  <a:rPr lang="en-US" sz="2000" dirty="0" err="1">
                    <a:latin typeface="Times New Roman" panose="02020603050405020304" pitchFamily="18" charset="0"/>
                    <a:cs typeface="Times New Roman" panose="02020603050405020304" pitchFamily="18" charset="0"/>
                  </a:rPr>
                  <a:t>K</a:t>
                </a:r>
                <a:r>
                  <a:rPr lang="en-US" sz="2000" baseline="-25000" dirty="0" err="1">
                    <a:latin typeface="Times New Roman" panose="02020603050405020304" pitchFamily="18" charset="0"/>
                    <a:cs typeface="Times New Roman" panose="02020603050405020304" pitchFamily="18" charset="0"/>
                  </a:rPr>
                  <a:t>Cb</a:t>
                </a:r>
                <a:endParaRPr lang="en-US" sz="2000" baseline="-25000" dirty="0">
                  <a:latin typeface="Times New Roman" panose="02020603050405020304" pitchFamily="18" charset="0"/>
                  <a:cs typeface="Times New Roman" panose="02020603050405020304" pitchFamily="18" charset="0"/>
                </a:endParaRPr>
              </a:p>
              <a:p>
                <a:pPr marL="457200" indent="-457200">
                  <a:spcBef>
                    <a:spcPct val="20000"/>
                  </a:spcBef>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Where:</a:t>
                </a:r>
              </a:p>
              <a:p>
                <a:pPr marL="457200" indent="-457200">
                  <a:spcBef>
                    <a:spcPct val="20000"/>
                  </a:spcBef>
                  <a:buFont typeface="Wingdings" panose="05000000000000000000" pitchFamily="2" charset="2"/>
                  <a:buChar char="§"/>
                  <a:defRPr/>
                </a:pPr>
                <a:r>
                  <a:rPr lang="en-US" sz="2000" dirty="0" err="1">
                    <a:latin typeface="Times New Roman" panose="02020603050405020304" pitchFamily="18" charset="0"/>
                    <a:cs typeface="Times New Roman" panose="02020603050405020304" pitchFamily="18" charset="0"/>
                  </a:rPr>
                  <a:t>ϕF</a:t>
                </a:r>
                <a:r>
                  <a:rPr lang="en-US" sz="2000" baseline="-25000" dirty="0" err="1">
                    <a:latin typeface="Times New Roman" panose="02020603050405020304" pitchFamily="18" charset="0"/>
                    <a:cs typeface="Times New Roman" panose="02020603050405020304" pitchFamily="18" charset="0"/>
                  </a:rPr>
                  <a:t>C</a:t>
                </a:r>
                <a:r>
                  <a:rPr lang="en-US" sz="2000" dirty="0">
                    <a:latin typeface="Times New Roman" panose="02020603050405020304" pitchFamily="18" charset="0"/>
                    <a:cs typeface="Times New Roman" panose="02020603050405020304" pitchFamily="18" charset="0"/>
                  </a:rPr>
                  <a:t> = 19.2 MPa (from Table 10.7)</a:t>
                </a:r>
              </a:p>
              <a:p>
                <a:pPr marL="457200" indent="-457200">
                  <a:spcBef>
                    <a:spcPct val="20000"/>
                  </a:spcBef>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Depth of member cross-sectional loss per side = 55 mm (from Table 10.11)</a:t>
                </a:r>
              </a:p>
              <a:p>
                <a:pPr marL="457200" indent="-457200">
                  <a:spcBef>
                    <a:spcPct val="20000"/>
                  </a:spcBef>
                  <a:buFont typeface="Wingdings" panose="05000000000000000000" pitchFamily="2" charset="2"/>
                  <a:buChar char="§"/>
                  <a:defRPr/>
                </a:pPr>
                <a:r>
                  <a:rPr lang="en-US" sz="2000" dirty="0" err="1">
                    <a:latin typeface="Times New Roman" panose="02020603050405020304" pitchFamily="18" charset="0"/>
                    <a:cs typeface="Times New Roman" panose="02020603050405020304" pitchFamily="18" charset="0"/>
                  </a:rPr>
                  <a:t>d</a:t>
                </a:r>
                <a:r>
                  <a:rPr lang="en-US" sz="2000" baseline="-25000" dirty="0" err="1">
                    <a:latin typeface="Times New Roman" panose="02020603050405020304" pitchFamily="18" charset="0"/>
                    <a:cs typeface="Times New Roman" panose="02020603050405020304" pitchFamily="18" charset="0"/>
                  </a:rPr>
                  <a:t>eff</a:t>
                </a:r>
                <a:r>
                  <a:rPr lang="en-US" sz="2000" dirty="0">
                    <a:latin typeface="Times New Roman" panose="02020603050405020304" pitchFamily="18" charset="0"/>
                    <a:cs typeface="Times New Roman" panose="02020603050405020304" pitchFamily="18" charset="0"/>
                  </a:rPr>
                  <a:t> = 292 – 2(55) = 182 mm</a:t>
                </a:r>
              </a:p>
              <a:p>
                <a:pPr marL="457200" indent="-457200">
                  <a:spcBef>
                    <a:spcPct val="20000"/>
                  </a:spcBef>
                  <a:buFont typeface="Wingdings" panose="05000000000000000000" pitchFamily="2" charset="2"/>
                  <a:buChar char="§"/>
                  <a:defRPr/>
                </a:pPr>
                <a:r>
                  <a:rPr lang="en-US" sz="2000" dirty="0" err="1">
                    <a:latin typeface="Times New Roman" panose="02020603050405020304" pitchFamily="18" charset="0"/>
                    <a:cs typeface="Times New Roman" panose="02020603050405020304" pitchFamily="18" charset="0"/>
                  </a:rPr>
                  <a:t>b</a:t>
                </a:r>
                <a:r>
                  <a:rPr lang="en-US" sz="2000" baseline="-25000" dirty="0" err="1">
                    <a:latin typeface="Times New Roman" panose="02020603050405020304" pitchFamily="18" charset="0"/>
                    <a:cs typeface="Times New Roman" panose="02020603050405020304" pitchFamily="18" charset="0"/>
                  </a:rPr>
                  <a:t>eff</a:t>
                </a:r>
                <a:r>
                  <a:rPr lang="en-US" sz="2000" dirty="0">
                    <a:latin typeface="Times New Roman" panose="02020603050405020304" pitchFamily="18" charset="0"/>
                    <a:cs typeface="Times New Roman" panose="02020603050405020304" pitchFamily="18" charset="0"/>
                  </a:rPr>
                  <a:t> = 292 – 2(55) = 182 mm</a:t>
                </a:r>
              </a:p>
              <a:p>
                <a:pPr marL="457200" indent="-457200">
                  <a:spcBef>
                    <a:spcPct val="20000"/>
                  </a:spcBef>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A = 182(182) = 33.1 x 10</a:t>
                </a:r>
                <a:r>
                  <a:rPr lang="en-US" sz="2000" baseline="30000" dirty="0">
                    <a:latin typeface="Times New Roman" panose="02020603050405020304" pitchFamily="18" charset="0"/>
                    <a:cs typeface="Times New Roman" panose="02020603050405020304" pitchFamily="18" charset="0"/>
                  </a:rPr>
                  <a:t>3</a:t>
                </a:r>
                <a:r>
                  <a:rPr lang="en-US" sz="2000" dirty="0">
                    <a:latin typeface="Times New Roman" panose="02020603050405020304" pitchFamily="18" charset="0"/>
                    <a:cs typeface="Times New Roman" panose="02020603050405020304" pitchFamily="18" charset="0"/>
                  </a:rPr>
                  <a:t> mm</a:t>
                </a:r>
                <a:r>
                  <a:rPr lang="en-US" sz="2000" baseline="30000" dirty="0">
                    <a:latin typeface="Times New Roman" panose="02020603050405020304" pitchFamily="18" charset="0"/>
                    <a:cs typeface="Times New Roman" panose="02020603050405020304" pitchFamily="18" charset="0"/>
                  </a:rPr>
                  <a:t>2</a:t>
                </a:r>
                <a:endParaRPr lang="en-US" sz="2000" dirty="0">
                  <a:latin typeface="Times New Roman" panose="02020603050405020304" pitchFamily="18" charset="0"/>
                  <a:cs typeface="Times New Roman" panose="02020603050405020304" pitchFamily="18" charset="0"/>
                </a:endParaRPr>
              </a:p>
              <a:p>
                <a:pPr marL="457200" indent="-457200">
                  <a:spcBef>
                    <a:spcPct val="20000"/>
                  </a:spcBef>
                  <a:buFont typeface="Wingdings" panose="05000000000000000000" pitchFamily="2" charset="2"/>
                  <a:buChar char="§"/>
                  <a:defRPr/>
                </a:pPr>
                <a:r>
                  <a:rPr lang="en-US" sz="2000" dirty="0" err="1">
                    <a:latin typeface="Times New Roman" panose="02020603050405020304" pitchFamily="18" charset="0"/>
                    <a:cs typeface="Times New Roman" panose="02020603050405020304" pitchFamily="18" charset="0"/>
                  </a:rPr>
                  <a:t>K</a:t>
                </a:r>
                <a:r>
                  <a:rPr lang="en-US" sz="2000" baseline="-25000" dirty="0" err="1">
                    <a:latin typeface="Times New Roman" panose="02020603050405020304" pitchFamily="18" charset="0"/>
                    <a:cs typeface="Times New Roman" panose="02020603050405020304" pitchFamily="18" charset="0"/>
                  </a:rPr>
                  <a:t>Zcd</a:t>
                </a:r>
                <a:r>
                  <a:rPr lang="en-US" sz="2000" dirty="0">
                    <a:latin typeface="Times New Roman" panose="02020603050405020304" pitchFamily="18" charset="0"/>
                    <a:cs typeface="Times New Roman" panose="02020603050405020304" pitchFamily="18" charset="0"/>
                  </a:rPr>
                  <a:t> and </a:t>
                </a:r>
                <a:r>
                  <a:rPr lang="en-US" sz="2000" dirty="0" err="1">
                    <a:latin typeface="Times New Roman" panose="02020603050405020304" pitchFamily="18" charset="0"/>
                    <a:cs typeface="Times New Roman" panose="02020603050405020304" pitchFamily="18" charset="0"/>
                  </a:rPr>
                  <a:t>K</a:t>
                </a:r>
                <a:r>
                  <a:rPr lang="en-US" sz="2000" baseline="-25000" dirty="0" err="1">
                    <a:latin typeface="Times New Roman" panose="02020603050405020304" pitchFamily="18" charset="0"/>
                    <a:cs typeface="Times New Roman" panose="02020603050405020304" pitchFamily="18" charset="0"/>
                  </a:rPr>
                  <a:t>Zcb</a:t>
                </a:r>
                <a:r>
                  <a:rPr lang="en-US" sz="2000" dirty="0">
                    <a:latin typeface="Times New Roman" panose="02020603050405020304" pitchFamily="18" charset="0"/>
                    <a:cs typeface="Times New Roman" panose="02020603050405020304" pitchFamily="18" charset="0"/>
                  </a:rPr>
                  <a:t> = 6.3[292(5000)]</a:t>
                </a:r>
                <a:r>
                  <a:rPr lang="en-US" sz="2000" baseline="30000" dirty="0">
                    <a:latin typeface="Times New Roman" panose="02020603050405020304" pitchFamily="18" charset="0"/>
                    <a:cs typeface="Times New Roman" panose="02020603050405020304" pitchFamily="18" charset="0"/>
                  </a:rPr>
                  <a:t>-0.13</a:t>
                </a:r>
                <a:r>
                  <a:rPr lang="en-US" sz="2000" dirty="0">
                    <a:latin typeface="Times New Roman" panose="02020603050405020304" pitchFamily="18" charset="0"/>
                    <a:cs typeface="Times New Roman" panose="02020603050405020304" pitchFamily="18" charset="0"/>
                  </a:rPr>
                  <a:t> = 0.995</a:t>
                </a:r>
              </a:p>
              <a:p>
                <a:pPr marL="457200" indent="-457200">
                  <a:spcBef>
                    <a:spcPct val="20000"/>
                  </a:spcBef>
                  <a:buFont typeface="Wingdings" panose="05000000000000000000" pitchFamily="2" charset="2"/>
                  <a:buChar char="§"/>
                  <a:defRPr/>
                </a:pPr>
                <a:r>
                  <a:rPr lang="en-US" sz="2000" dirty="0" err="1">
                    <a:latin typeface="Times New Roman" panose="02020603050405020304" pitchFamily="18" charset="0"/>
                    <a:cs typeface="Times New Roman" panose="02020603050405020304" pitchFamily="18" charset="0"/>
                  </a:rPr>
                  <a:t>C</a:t>
                </a:r>
                <a:r>
                  <a:rPr lang="en-US" sz="2000" baseline="-25000" dirty="0" err="1">
                    <a:latin typeface="Times New Roman" panose="02020603050405020304" pitchFamily="18" charset="0"/>
                    <a:cs typeface="Times New Roman" panose="02020603050405020304" pitchFamily="18" charset="0"/>
                  </a:rPr>
                  <a:t>cd</a:t>
                </a:r>
                <a:r>
                  <a:rPr lang="en-US" sz="2000" dirty="0">
                    <a:latin typeface="Times New Roman" panose="02020603050405020304" pitchFamily="18" charset="0"/>
                    <a:cs typeface="Times New Roman" panose="02020603050405020304" pitchFamily="18" charset="0"/>
                  </a:rPr>
                  <a:t> and </a:t>
                </a:r>
                <a:r>
                  <a:rPr lang="en-US" sz="2000" dirty="0" err="1">
                    <a:latin typeface="Times New Roman" panose="02020603050405020304" pitchFamily="18" charset="0"/>
                    <a:cs typeface="Times New Roman" panose="02020603050405020304" pitchFamily="18" charset="0"/>
                  </a:rPr>
                  <a:t>C</a:t>
                </a:r>
                <a:r>
                  <a:rPr lang="en-US" sz="2000" baseline="-25000" dirty="0" err="1">
                    <a:latin typeface="Times New Roman" panose="02020603050405020304" pitchFamily="18" charset="0"/>
                    <a:cs typeface="Times New Roman" panose="02020603050405020304" pitchFamily="18" charset="0"/>
                  </a:rPr>
                  <a:t>cb</a:t>
                </a:r>
                <a:r>
                  <a:rPr lang="en-US" sz="2000" dirty="0">
                    <a:latin typeface="Times New Roman" panose="02020603050405020304" pitchFamily="18" charset="0"/>
                    <a:cs typeface="Times New Roman" panose="02020603050405020304" pitchFamily="18" charset="0"/>
                  </a:rPr>
                  <a:t> 1.0(5000)/182 = 27.5</a:t>
                </a:r>
              </a:p>
              <a:p>
                <a:pPr marL="457200" indent="-457200">
                  <a:spcBef>
                    <a:spcPct val="20000"/>
                  </a:spcBef>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F</a:t>
                </a:r>
                <a:r>
                  <a:rPr lang="en-US" sz="2000" baseline="-25000" dirty="0">
                    <a:latin typeface="Times New Roman" panose="02020603050405020304" pitchFamily="18" charset="0"/>
                    <a:cs typeface="Times New Roman" panose="02020603050405020304" pitchFamily="18" charset="0"/>
                  </a:rPr>
                  <a:t>c</a:t>
                </a:r>
                <a:r>
                  <a:rPr lang="en-US" sz="2000" dirty="0">
                    <a:latin typeface="Times New Roman" panose="02020603050405020304" pitchFamily="18" charset="0"/>
                    <a:cs typeface="Times New Roman" panose="02020603050405020304" pitchFamily="18" charset="0"/>
                  </a:rPr>
                  <a:t>/E</a:t>
                </a:r>
                <a14:m>
                  <m:oMath xmlns:m="http://schemas.openxmlformats.org/officeDocument/2006/math">
                    <m:r>
                      <a:rPr lang="en-CA" sz="2000" b="0" i="1" smtClean="0">
                        <a:latin typeface="Cambria Math" panose="02040503050406030204" pitchFamily="18" charset="0"/>
                        <a:cs typeface="Times New Roman" panose="02020603050405020304" pitchFamily="18" charset="0"/>
                      </a:rPr>
                      <m:t>′</m:t>
                    </m:r>
                  </m:oMath>
                </a14:m>
                <a:r>
                  <a:rPr lang="en-US" sz="2000" dirty="0">
                    <a:latin typeface="Times New Roman" panose="02020603050405020304" pitchFamily="18" charset="0"/>
                    <a:cs typeface="Times New Roman" panose="02020603050405020304" pitchFamily="18" charset="0"/>
                  </a:rPr>
                  <a:t> = 52.1 x 10</a:t>
                </a:r>
                <a:r>
                  <a:rPr lang="en-US" sz="2000" baseline="30000" dirty="0">
                    <a:latin typeface="Times New Roman" panose="02020603050405020304" pitchFamily="18" charset="0"/>
                    <a:cs typeface="Times New Roman" panose="02020603050405020304" pitchFamily="18" charset="0"/>
                  </a:rPr>
                  <a:t>6</a:t>
                </a:r>
                <a:r>
                  <a:rPr lang="en-US" sz="2000" dirty="0">
                    <a:latin typeface="Times New Roman" panose="02020603050405020304" pitchFamily="18" charset="0"/>
                    <a:cs typeface="Times New Roman" panose="02020603050405020304" pitchFamily="18" charset="0"/>
                  </a:rPr>
                  <a:t> (from Table 10.8)</a:t>
                </a:r>
              </a:p>
              <a:p>
                <a:pPr marL="457200" indent="-457200">
                  <a:spcBef>
                    <a:spcPct val="20000"/>
                  </a:spcBef>
                  <a:buFont typeface="Wingdings" panose="05000000000000000000" pitchFamily="2" charset="2"/>
                  <a:buChar char="§"/>
                  <a:defRPr/>
                </a:pPr>
                <a:r>
                  <a:rPr lang="en-US" sz="2000" dirty="0" err="1">
                    <a:latin typeface="Times New Roman" panose="02020603050405020304" pitchFamily="18" charset="0"/>
                    <a:cs typeface="Times New Roman" panose="02020603050405020304" pitchFamily="18" charset="0"/>
                  </a:rPr>
                  <a:t>K</a:t>
                </a:r>
                <a:r>
                  <a:rPr lang="en-US" sz="2000" baseline="-25000" dirty="0" err="1">
                    <a:latin typeface="Times New Roman" panose="02020603050405020304" pitchFamily="18" charset="0"/>
                    <a:cs typeface="Times New Roman" panose="02020603050405020304" pitchFamily="18" charset="0"/>
                  </a:rPr>
                  <a:t>Cd</a:t>
                </a:r>
                <a:r>
                  <a:rPr lang="en-US" sz="2000" dirty="0">
                    <a:latin typeface="Times New Roman" panose="02020603050405020304" pitchFamily="18" charset="0"/>
                    <a:cs typeface="Times New Roman" panose="02020603050405020304" pitchFamily="18" charset="0"/>
                  </a:rPr>
                  <a:t> and </a:t>
                </a:r>
                <a:r>
                  <a:rPr lang="en-US" sz="2000" dirty="0" err="1">
                    <a:latin typeface="Times New Roman" panose="02020603050405020304" pitchFamily="18" charset="0"/>
                    <a:cs typeface="Times New Roman" panose="02020603050405020304" pitchFamily="18" charset="0"/>
                  </a:rPr>
                  <a:t>K</a:t>
                </a:r>
                <a:r>
                  <a:rPr lang="en-US" sz="2000" baseline="-25000" dirty="0" err="1">
                    <a:latin typeface="Times New Roman" panose="02020603050405020304" pitchFamily="18" charset="0"/>
                    <a:cs typeface="Times New Roman" panose="02020603050405020304" pitchFamily="18" charset="0"/>
                  </a:rPr>
                  <a:t>Cb</a:t>
                </a:r>
                <a:r>
                  <a:rPr lang="en-US" sz="2000" dirty="0">
                    <a:latin typeface="Times New Roman" panose="02020603050405020304" pitchFamily="18" charset="0"/>
                    <a:cs typeface="Times New Roman" panose="02020603050405020304" pitchFamily="18" charset="0"/>
                  </a:rPr>
                  <a:t> = [1 + (52.1 x 10</a:t>
                </a:r>
                <a:r>
                  <a:rPr lang="en-US" sz="2000" baseline="30000" dirty="0">
                    <a:latin typeface="Times New Roman" panose="02020603050405020304" pitchFamily="18" charset="0"/>
                    <a:cs typeface="Times New Roman" panose="02020603050405020304" pitchFamily="18" charset="0"/>
                  </a:rPr>
                  <a:t>-6</a:t>
                </a:r>
                <a:r>
                  <a:rPr lang="en-US" sz="2000" dirty="0">
                    <a:latin typeface="Times New Roman" panose="02020603050405020304" pitchFamily="18" charset="0"/>
                    <a:cs typeface="Times New Roman" panose="02020603050405020304" pitchFamily="18" charset="0"/>
                  </a:rPr>
                  <a:t>)(0.99)(27.5</a:t>
                </a:r>
                <a:r>
                  <a:rPr lang="en-US" sz="2000" baseline="30000" dirty="0">
                    <a:latin typeface="Times New Roman" panose="02020603050405020304" pitchFamily="18" charset="0"/>
                    <a:cs typeface="Times New Roman" panose="02020603050405020304" pitchFamily="18" charset="0"/>
                  </a:rPr>
                  <a:t>3</a:t>
                </a:r>
                <a:r>
                  <a:rPr lang="en-US" sz="2000" dirty="0">
                    <a:latin typeface="Times New Roman" panose="02020603050405020304" pitchFamily="18" charset="0"/>
                    <a:cs typeface="Times New Roman" panose="02020603050405020304" pitchFamily="18" charset="0"/>
                  </a:rPr>
                  <a:t>)]</a:t>
                </a:r>
                <a:r>
                  <a:rPr lang="en-US" sz="2000" baseline="30000" dirty="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 = 0.482</a:t>
                </a:r>
              </a:p>
              <a:p>
                <a:pPr marL="457200" indent="-457200">
                  <a:spcBef>
                    <a:spcPct val="20000"/>
                  </a:spcBef>
                  <a:buFont typeface="Wingdings" panose="05000000000000000000" pitchFamily="2" charset="2"/>
                  <a:buChar char="§"/>
                  <a:defRPr/>
                </a:pPr>
                <a:r>
                  <a:rPr lang="en-US" sz="2000" dirty="0" err="1">
                    <a:latin typeface="Times New Roman" panose="02020603050405020304" pitchFamily="18" charset="0"/>
                    <a:cs typeface="Times New Roman" panose="02020603050405020304" pitchFamily="18" charset="0"/>
                  </a:rPr>
                  <a:t>P</a:t>
                </a:r>
                <a:r>
                  <a:rPr lang="en-US" sz="2000" baseline="-25000" dirty="0" err="1">
                    <a:latin typeface="Times New Roman" panose="02020603050405020304" pitchFamily="18" charset="0"/>
                    <a:cs typeface="Times New Roman" panose="02020603050405020304" pitchFamily="18" charset="0"/>
                  </a:rPr>
                  <a:t>rd</a:t>
                </a:r>
                <a:r>
                  <a:rPr lang="en-US" sz="2000" dirty="0">
                    <a:latin typeface="Times New Roman" panose="02020603050405020304" pitchFamily="18" charset="0"/>
                    <a:cs typeface="Times New Roman" panose="02020603050405020304" pitchFamily="18" charset="0"/>
                  </a:rPr>
                  <a:t> and </a:t>
                </a:r>
                <a:r>
                  <a:rPr lang="en-US" sz="2000" dirty="0" err="1">
                    <a:latin typeface="Times New Roman" panose="02020603050405020304" pitchFamily="18" charset="0"/>
                    <a:cs typeface="Times New Roman" panose="02020603050405020304" pitchFamily="18" charset="0"/>
                  </a:rPr>
                  <a:t>P</a:t>
                </a:r>
                <a:r>
                  <a:rPr lang="en-US" sz="2000" baseline="-25000" dirty="0" err="1">
                    <a:latin typeface="Times New Roman" panose="02020603050405020304" pitchFamily="18" charset="0"/>
                    <a:cs typeface="Times New Roman" panose="02020603050405020304" pitchFamily="18" charset="0"/>
                  </a:rPr>
                  <a:t>rb</a:t>
                </a:r>
                <a:r>
                  <a:rPr lang="en-US" sz="2000" dirty="0">
                    <a:latin typeface="Times New Roman" panose="02020603050405020304" pitchFamily="18" charset="0"/>
                    <a:cs typeface="Times New Roman" panose="02020603050405020304" pitchFamily="18" charset="0"/>
                  </a:rPr>
                  <a:t> = 19.2(33.1 x 10</a:t>
                </a:r>
                <a:r>
                  <a:rPr lang="en-US" sz="2000" baseline="30000" dirty="0">
                    <a:latin typeface="Times New Roman" panose="02020603050405020304" pitchFamily="18" charset="0"/>
                    <a:cs typeface="Times New Roman" panose="02020603050405020304" pitchFamily="18" charset="0"/>
                  </a:rPr>
                  <a:t>3</a:t>
                </a:r>
                <a:r>
                  <a:rPr lang="en-US" sz="2000" dirty="0">
                    <a:latin typeface="Times New Roman" panose="02020603050405020304" pitchFamily="18" charset="0"/>
                    <a:cs typeface="Times New Roman" panose="02020603050405020304" pitchFamily="18" charset="0"/>
                  </a:rPr>
                  <a:t>)(0.995)(0.482) = 305 </a:t>
                </a:r>
                <a:r>
                  <a:rPr lang="en-US" sz="2000" dirty="0" err="1">
                    <a:latin typeface="Times New Roman" panose="02020603050405020304" pitchFamily="18" charset="0"/>
                    <a:cs typeface="Times New Roman" panose="02020603050405020304" pitchFamily="18" charset="0"/>
                  </a:rPr>
                  <a:t>kN</a:t>
                </a: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[Acceptable]</a:t>
                </a:r>
              </a:p>
            </p:txBody>
          </p:sp>
        </mc:Choice>
        <mc:Fallback xmlns="">
          <p:sp>
            <p:nvSpPr>
              <p:cNvPr id="9" name="Rectangle 8"/>
              <p:cNvSpPr>
                <a:spLocks noRot="1" noChangeAspect="1" noMove="1" noResize="1" noEditPoints="1" noAdjustHandles="1" noChangeArrowheads="1" noChangeShapeType="1" noTextEdit="1"/>
              </p:cNvSpPr>
              <p:nvPr/>
            </p:nvSpPr>
            <p:spPr>
              <a:xfrm>
                <a:off x="540000" y="944775"/>
                <a:ext cx="10253692" cy="5201424"/>
              </a:xfrm>
              <a:prstGeom prst="rect">
                <a:avLst/>
              </a:prstGeom>
              <a:blipFill>
                <a:blip r:embed="rId2"/>
                <a:stretch>
                  <a:fillRect l="-535" t="-703" b="-1172"/>
                </a:stretch>
              </a:blipFill>
            </p:spPr>
            <p:txBody>
              <a:bodyPr/>
              <a:lstStyle/>
              <a:p>
                <a:r>
                  <a:rPr lang="en-CA">
                    <a:noFill/>
                  </a:rPr>
                  <a:t> </a:t>
                </a:r>
              </a:p>
            </p:txBody>
          </p:sp>
        </mc:Fallback>
      </mc:AlternateContent>
      <p:sp>
        <p:nvSpPr>
          <p:cNvPr id="5" name="TextBox 4">
            <a:extLst>
              <a:ext uri="{FF2B5EF4-FFF2-40B4-BE49-F238E27FC236}">
                <a16:creationId xmlns:a16="http://schemas.microsoft.com/office/drawing/2014/main" xmlns="" id="{FB85C4DC-A6C8-4F82-8F28-4B27C7AEDAA7}"/>
              </a:ext>
            </a:extLst>
          </p:cNvPr>
          <p:cNvSpPr txBox="1"/>
          <p:nvPr/>
        </p:nvSpPr>
        <p:spPr>
          <a:xfrm>
            <a:off x="2981945" y="6212943"/>
            <a:ext cx="5369802" cy="461665"/>
          </a:xfrm>
          <a:prstGeom prst="rect">
            <a:avLst/>
          </a:prstGeom>
          <a:noFill/>
          <a:ln>
            <a:solidFill>
              <a:schemeClr val="tx1"/>
            </a:solidFill>
          </a:ln>
        </p:spPr>
        <p:txBody>
          <a:bodyPr wrap="square" rtlCol="0">
            <a:spAutoFit/>
          </a:bodyPr>
          <a:lstStyle/>
          <a:p>
            <a:r>
              <a:rPr lang="en-CA" sz="2400" b="1" dirty="0">
                <a:latin typeface="Times New Roman" panose="02020603050405020304" pitchFamily="18" charset="0"/>
                <a:cs typeface="Times New Roman" panose="02020603050405020304" pitchFamily="18" charset="0"/>
              </a:rPr>
              <a:t>Use 292</a:t>
            </a:r>
            <a:r>
              <a:rPr lang="en-US" sz="2400" b="1" dirty="0">
                <a:latin typeface="Times New Roman" panose="02020603050405020304" pitchFamily="18" charset="0"/>
                <a:cs typeface="Times New Roman" panose="02020603050405020304" pitchFamily="18" charset="0"/>
              </a:rPr>
              <a:t>×</a:t>
            </a:r>
            <a:r>
              <a:rPr lang="en-CA" sz="2400" b="1" dirty="0">
                <a:latin typeface="Times New Roman" panose="02020603050405020304" pitchFamily="18" charset="0"/>
                <a:cs typeface="Times New Roman" panose="02020603050405020304" pitchFamily="18" charset="0"/>
              </a:rPr>
              <a:t>292 mm No.1 </a:t>
            </a:r>
            <a:r>
              <a:rPr lang="en-CA" sz="2400" b="1" dirty="0" err="1">
                <a:latin typeface="Times New Roman" panose="02020603050405020304" pitchFamily="18" charset="0"/>
                <a:cs typeface="Times New Roman" panose="02020603050405020304" pitchFamily="18" charset="0"/>
              </a:rPr>
              <a:t>D.Fir</a:t>
            </a:r>
            <a:r>
              <a:rPr lang="en-CA" sz="2400" b="1" dirty="0">
                <a:latin typeface="Times New Roman" panose="02020603050405020304" pitchFamily="18" charset="0"/>
                <a:cs typeface="Times New Roman" panose="02020603050405020304" pitchFamily="18" charset="0"/>
              </a:rPr>
              <a:t>-L column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18000"/>
            <a:ext cx="1397529" cy="540000"/>
          </a:xfrm>
          <a:prstGeom prst="rect">
            <a:avLst/>
          </a:prstGeom>
        </p:spPr>
      </p:pic>
    </p:spTree>
    <p:extLst>
      <p:ext uri="{BB962C8B-B14F-4D97-AF65-F5344CB8AC3E}">
        <p14:creationId xmlns:p14="http://schemas.microsoft.com/office/powerpoint/2010/main" val="20774537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D84994A-DB17-48E9-A71E-F33DBD5092C0}"/>
              </a:ext>
            </a:extLst>
          </p:cNvPr>
          <p:cNvPicPr>
            <a:picLocks noChangeAspect="1"/>
          </p:cNvPicPr>
          <p:nvPr/>
        </p:nvPicPr>
        <p:blipFill>
          <a:blip r:embed="rId2"/>
          <a:stretch>
            <a:fillRect/>
          </a:stretch>
        </p:blipFill>
        <p:spPr>
          <a:xfrm>
            <a:off x="8765289" y="1250485"/>
            <a:ext cx="2019776" cy="5015551"/>
          </a:xfrm>
          <a:prstGeom prst="rect">
            <a:avLst/>
          </a:prstGeom>
        </p:spPr>
      </p:pic>
      <p:sp>
        <p:nvSpPr>
          <p:cNvPr id="3" name="Rectangle 2"/>
          <p:cNvSpPr/>
          <p:nvPr/>
        </p:nvSpPr>
        <p:spPr>
          <a:xfrm>
            <a:off x="540000" y="360000"/>
            <a:ext cx="11062720" cy="523220"/>
          </a:xfrm>
          <a:prstGeom prst="rect">
            <a:avLst/>
          </a:prstGeom>
        </p:spPr>
        <p:txBody>
          <a:bodyPr wrap="square">
            <a:spAutoFit/>
          </a:bodyPr>
          <a:lstStyle/>
          <a:p>
            <a:pPr lvl="0"/>
            <a:r>
              <a:rPr lang="en-CA" sz="2800" dirty="0">
                <a:solidFill>
                  <a:srgbClr val="002060"/>
                </a:solidFill>
                <a:latin typeface="Arial" panose="020B0604020202020204" pitchFamily="34" charset="0"/>
                <a:cs typeface="Arial" panose="020B0604020202020204" pitchFamily="34" charset="0"/>
              </a:rPr>
              <a:t>Example 13: Using </a:t>
            </a:r>
            <a:r>
              <a:rPr lang="en-CA" sz="2800" u="sng" dirty="0">
                <a:solidFill>
                  <a:srgbClr val="002060"/>
                </a:solidFill>
                <a:latin typeface="Arial" panose="020B0604020202020204" pitchFamily="34" charset="0"/>
                <a:cs typeface="Arial" panose="020B0604020202020204" pitchFamily="34" charset="0"/>
              </a:rPr>
              <a:t>Selection Tables </a:t>
            </a:r>
            <a:r>
              <a:rPr lang="en-CA" sz="2800" dirty="0">
                <a:solidFill>
                  <a:srgbClr val="002060"/>
                </a:solidFill>
                <a:latin typeface="Arial" panose="020B0604020202020204" pitchFamily="34" charset="0"/>
                <a:cs typeface="Arial" panose="020B0604020202020204" pitchFamily="34" charset="0"/>
              </a:rPr>
              <a:t>for Fire Resistance – Columns </a:t>
            </a:r>
            <a:endParaRPr lang="en-US" sz="2800" dirty="0">
              <a:solidFill>
                <a:srgbClr val="002060"/>
              </a:solidFill>
              <a:latin typeface="Arial" panose="020B0604020202020204" pitchFamily="34" charset="0"/>
              <a:cs typeface="Arial" panose="020B0604020202020204" pitchFamily="34" charset="0"/>
            </a:endParaRPr>
          </a:p>
        </p:txBody>
      </p:sp>
      <p:sp>
        <p:nvSpPr>
          <p:cNvPr id="7" name="Slide Number Placeholder 3"/>
          <p:cNvSpPr>
            <a:spLocks noGrp="1"/>
          </p:cNvSpPr>
          <p:nvPr>
            <p:ph type="sldNum" sz="quarter" idx="12"/>
          </p:nvPr>
        </p:nvSpPr>
        <p:spPr>
          <a:xfrm>
            <a:off x="10914642" y="6266036"/>
            <a:ext cx="610320" cy="528064"/>
          </a:xfrm>
        </p:spPr>
        <p:txBody>
          <a:bodyPr/>
          <a:lstStyle/>
          <a:p>
            <a:fld id="{79AA0B8D-5002-4A0E-8DCD-D60B08B37DCE}" type="slidenum">
              <a:rPr lang="en-CA" sz="3200" smtClean="0">
                <a:solidFill>
                  <a:schemeClr val="tx1"/>
                </a:solidFill>
              </a:rPr>
              <a:t>55</a:t>
            </a:fld>
            <a:endParaRPr lang="en-CA" sz="3200" dirty="0">
              <a:solidFill>
                <a:schemeClr val="tx1"/>
              </a:solidFill>
            </a:endParaRPr>
          </a:p>
        </p:txBody>
      </p:sp>
      <p:sp>
        <p:nvSpPr>
          <p:cNvPr id="5" name="Rectangle 4">
            <a:extLst>
              <a:ext uri="{FF2B5EF4-FFF2-40B4-BE49-F238E27FC236}">
                <a16:creationId xmlns:a16="http://schemas.microsoft.com/office/drawing/2014/main" xmlns="" id="{5C6A3039-9664-4BAE-ABAB-F5D6D94FB36E}"/>
              </a:ext>
            </a:extLst>
          </p:cNvPr>
          <p:cNvSpPr/>
          <p:nvPr/>
        </p:nvSpPr>
        <p:spPr>
          <a:xfrm>
            <a:off x="57907" y="1092231"/>
            <a:ext cx="7037909" cy="5016758"/>
          </a:xfrm>
          <a:prstGeom prst="rect">
            <a:avLst/>
          </a:prstGeom>
        </p:spPr>
        <p:txBody>
          <a:bodyPr wrap="square">
            <a:spAutoFit/>
          </a:bodyPr>
          <a:lstStyle/>
          <a:p>
            <a:pPr marL="457200" lvl="0" indent="-457200">
              <a:spcBef>
                <a:spcPct val="20000"/>
              </a:spcBef>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Is a 215 × 304 mm 12c-E Spruce-Pine glulam column adequate for the following conditions:</a:t>
            </a:r>
          </a:p>
          <a:p>
            <a:pPr marL="457200" lvl="0" indent="-457200">
              <a:spcBef>
                <a:spcPct val="20000"/>
              </a:spcBef>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Specified dead load = 1.5 kPa</a:t>
            </a:r>
          </a:p>
          <a:p>
            <a:pPr marL="457200" lvl="0" indent="-457200">
              <a:spcBef>
                <a:spcPct val="20000"/>
              </a:spcBef>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Specified snow load = 3.5 kPa (residential use and occupancy)</a:t>
            </a:r>
          </a:p>
          <a:p>
            <a:pPr marL="457200" lvl="0" indent="-457200">
              <a:spcBef>
                <a:spcPct val="20000"/>
              </a:spcBef>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Tributary area = 30 m</a:t>
            </a:r>
            <a:r>
              <a:rPr lang="en-US" sz="2000" baseline="30000" dirty="0">
                <a:latin typeface="Times New Roman" panose="02020603050405020304" pitchFamily="18" charset="0"/>
                <a:cs typeface="Times New Roman" panose="02020603050405020304" pitchFamily="18" charset="0"/>
              </a:rPr>
              <a:t>2</a:t>
            </a:r>
            <a:endParaRPr lang="en-US" sz="2000" dirty="0">
              <a:latin typeface="Times New Roman" panose="02020603050405020304" pitchFamily="18" charset="0"/>
              <a:cs typeface="Times New Roman" panose="02020603050405020304" pitchFamily="18" charset="0"/>
            </a:endParaRPr>
          </a:p>
          <a:p>
            <a:pPr marL="457200" lvl="0" indent="-457200">
              <a:spcBef>
                <a:spcPct val="20000"/>
              </a:spcBef>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Total length = 7 m</a:t>
            </a:r>
          </a:p>
          <a:p>
            <a:pPr marL="457200" lvl="0" indent="-457200">
              <a:spcBef>
                <a:spcPct val="20000"/>
              </a:spcBef>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1-hour fire-resistance rating</a:t>
            </a:r>
          </a:p>
          <a:p>
            <a:pPr marL="457200" lvl="0" indent="-457200">
              <a:spcBef>
                <a:spcPct val="20000"/>
              </a:spcBef>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1 layer of 12.7 mm Type X gypsum board directly applied to all four sides of column</a:t>
            </a:r>
          </a:p>
          <a:p>
            <a:pPr marL="457200" lvl="0" indent="-457200">
              <a:spcBef>
                <a:spcPct val="20000"/>
              </a:spcBef>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Dry service condition</a:t>
            </a:r>
          </a:p>
          <a:p>
            <a:pPr marL="457200" lvl="0" indent="-457200">
              <a:spcBef>
                <a:spcPct val="20000"/>
              </a:spcBef>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Untreated</a:t>
            </a:r>
          </a:p>
          <a:p>
            <a:pPr marL="457200" lvl="0" indent="-457200">
              <a:spcBef>
                <a:spcPct val="20000"/>
              </a:spcBef>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No eccentricity considered</a:t>
            </a:r>
          </a:p>
          <a:p>
            <a:pPr marL="457200" lvl="0" indent="-457200">
              <a:spcBef>
                <a:spcPct val="20000"/>
              </a:spcBef>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The column is effectively pinned at both ends and braced at mid-height</a:t>
            </a:r>
          </a:p>
        </p:txBody>
      </p:sp>
      <p:sp>
        <p:nvSpPr>
          <p:cNvPr id="4" name="Isosceles Triangle 3">
            <a:extLst>
              <a:ext uri="{FF2B5EF4-FFF2-40B4-BE49-F238E27FC236}">
                <a16:creationId xmlns:a16="http://schemas.microsoft.com/office/drawing/2014/main" xmlns="" id="{4670313B-152D-4276-944B-35403DD61B02}"/>
              </a:ext>
            </a:extLst>
          </p:cNvPr>
          <p:cNvSpPr/>
          <p:nvPr/>
        </p:nvSpPr>
        <p:spPr>
          <a:xfrm>
            <a:off x="10325672" y="1578776"/>
            <a:ext cx="79131" cy="61547"/>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8" name="Isosceles Triangle 7">
            <a:extLst>
              <a:ext uri="{FF2B5EF4-FFF2-40B4-BE49-F238E27FC236}">
                <a16:creationId xmlns:a16="http://schemas.microsoft.com/office/drawing/2014/main" xmlns="" id="{02988A5E-A515-4489-AD05-94B74CC9F6D1}"/>
              </a:ext>
            </a:extLst>
          </p:cNvPr>
          <p:cNvSpPr/>
          <p:nvPr/>
        </p:nvSpPr>
        <p:spPr>
          <a:xfrm>
            <a:off x="10325672" y="3758260"/>
            <a:ext cx="79131" cy="61547"/>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10" name="Isosceles Triangle 9">
            <a:extLst>
              <a:ext uri="{FF2B5EF4-FFF2-40B4-BE49-F238E27FC236}">
                <a16:creationId xmlns:a16="http://schemas.microsoft.com/office/drawing/2014/main" xmlns="" id="{15184567-A8DD-4BEA-8E6B-118A39F4FF44}"/>
              </a:ext>
            </a:extLst>
          </p:cNvPr>
          <p:cNvSpPr/>
          <p:nvPr/>
        </p:nvSpPr>
        <p:spPr>
          <a:xfrm rot="10800000">
            <a:off x="10325672" y="3665940"/>
            <a:ext cx="79131" cy="61547"/>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11" name="Isosceles Triangle 10">
            <a:extLst>
              <a:ext uri="{FF2B5EF4-FFF2-40B4-BE49-F238E27FC236}">
                <a16:creationId xmlns:a16="http://schemas.microsoft.com/office/drawing/2014/main" xmlns="" id="{B048BCD1-15F8-461C-A86B-F4CD77BD9655}"/>
              </a:ext>
            </a:extLst>
          </p:cNvPr>
          <p:cNvSpPr/>
          <p:nvPr/>
        </p:nvSpPr>
        <p:spPr>
          <a:xfrm rot="10800000">
            <a:off x="10323698" y="5884533"/>
            <a:ext cx="79131" cy="61547"/>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6" name="TextBox 5">
            <a:extLst>
              <a:ext uri="{FF2B5EF4-FFF2-40B4-BE49-F238E27FC236}">
                <a16:creationId xmlns:a16="http://schemas.microsoft.com/office/drawing/2014/main" xmlns="" id="{BE9F139C-987B-4FFC-9B48-115A5048E253}"/>
              </a:ext>
            </a:extLst>
          </p:cNvPr>
          <p:cNvSpPr txBox="1"/>
          <p:nvPr/>
        </p:nvSpPr>
        <p:spPr>
          <a:xfrm>
            <a:off x="10307578" y="2481587"/>
            <a:ext cx="954973" cy="369332"/>
          </a:xfrm>
          <a:prstGeom prst="rect">
            <a:avLst/>
          </a:prstGeom>
          <a:noFill/>
        </p:spPr>
        <p:txBody>
          <a:bodyPr wrap="square" rtlCol="0">
            <a:spAutoFit/>
          </a:bodyPr>
          <a:lstStyle/>
          <a:p>
            <a:r>
              <a:rPr lang="en-CA" dirty="0">
                <a:latin typeface="Times New Roman" panose="02020603050405020304" pitchFamily="18" charset="0"/>
                <a:cs typeface="Times New Roman" panose="02020603050405020304" pitchFamily="18" charset="0"/>
              </a:rPr>
              <a:t>3.5 m</a:t>
            </a:r>
          </a:p>
        </p:txBody>
      </p:sp>
      <p:sp>
        <p:nvSpPr>
          <p:cNvPr id="12" name="TextBox 11">
            <a:extLst>
              <a:ext uri="{FF2B5EF4-FFF2-40B4-BE49-F238E27FC236}">
                <a16:creationId xmlns:a16="http://schemas.microsoft.com/office/drawing/2014/main" xmlns="" id="{A6E9EC15-5860-47F5-AFBB-C1DC70C7DD97}"/>
              </a:ext>
            </a:extLst>
          </p:cNvPr>
          <p:cNvSpPr txBox="1"/>
          <p:nvPr/>
        </p:nvSpPr>
        <p:spPr>
          <a:xfrm>
            <a:off x="10307577" y="4673937"/>
            <a:ext cx="954973" cy="369332"/>
          </a:xfrm>
          <a:prstGeom prst="rect">
            <a:avLst/>
          </a:prstGeom>
          <a:noFill/>
        </p:spPr>
        <p:txBody>
          <a:bodyPr wrap="square" rtlCol="0">
            <a:spAutoFit/>
          </a:bodyPr>
          <a:lstStyle/>
          <a:p>
            <a:r>
              <a:rPr lang="en-CA" dirty="0">
                <a:latin typeface="Times New Roman" panose="02020603050405020304" pitchFamily="18" charset="0"/>
                <a:cs typeface="Times New Roman" panose="02020603050405020304" pitchFamily="18" charset="0"/>
              </a:rPr>
              <a:t>3.5 m</a:t>
            </a:r>
          </a:p>
        </p:txBody>
      </p:sp>
      <p:sp>
        <p:nvSpPr>
          <p:cNvPr id="13" name="TextBox 12">
            <a:extLst>
              <a:ext uri="{FF2B5EF4-FFF2-40B4-BE49-F238E27FC236}">
                <a16:creationId xmlns:a16="http://schemas.microsoft.com/office/drawing/2014/main" xmlns="" id="{EFAF4C61-375F-4F5F-91F2-DA0394E90AF7}"/>
              </a:ext>
            </a:extLst>
          </p:cNvPr>
          <p:cNvSpPr txBox="1"/>
          <p:nvPr/>
        </p:nvSpPr>
        <p:spPr>
          <a:xfrm>
            <a:off x="7377170" y="3291461"/>
            <a:ext cx="1568110" cy="646331"/>
          </a:xfrm>
          <a:prstGeom prst="rect">
            <a:avLst/>
          </a:prstGeom>
          <a:noFill/>
        </p:spPr>
        <p:txBody>
          <a:bodyPr wrap="square" rtlCol="0">
            <a:spAutoFit/>
          </a:bodyPr>
          <a:lstStyle/>
          <a:p>
            <a:r>
              <a:rPr lang="en-CA" dirty="0">
                <a:latin typeface="Times New Roman" panose="02020603050405020304" pitchFamily="18" charset="0"/>
                <a:cs typeface="Times New Roman" panose="02020603050405020304" pitchFamily="18" charset="0"/>
              </a:rPr>
              <a:t>Buckled shape (about Y axis)</a:t>
            </a:r>
          </a:p>
        </p:txBody>
      </p:sp>
      <p:cxnSp>
        <p:nvCxnSpPr>
          <p:cNvPr id="15" name="Straight Arrow Connector 14">
            <a:extLst>
              <a:ext uri="{FF2B5EF4-FFF2-40B4-BE49-F238E27FC236}">
                <a16:creationId xmlns:a16="http://schemas.microsoft.com/office/drawing/2014/main" xmlns="" id="{DD3D29EE-A048-4578-BB64-6A274105B518}"/>
              </a:ext>
            </a:extLst>
          </p:cNvPr>
          <p:cNvCxnSpPr/>
          <p:nvPr/>
        </p:nvCxnSpPr>
        <p:spPr>
          <a:xfrm flipV="1">
            <a:off x="8721232" y="3073775"/>
            <a:ext cx="505402" cy="2725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xmlns="" id="{D4A2A3B1-D0CF-4C07-A727-21ED3CA162C4}"/>
              </a:ext>
            </a:extLst>
          </p:cNvPr>
          <p:cNvPicPr>
            <a:picLocks noChangeAspect="1"/>
          </p:cNvPicPr>
          <p:nvPr/>
        </p:nvPicPr>
        <p:blipFill>
          <a:blip r:embed="rId3"/>
          <a:stretch>
            <a:fillRect/>
          </a:stretch>
        </p:blipFill>
        <p:spPr>
          <a:xfrm>
            <a:off x="10419209" y="2878094"/>
            <a:ext cx="1753975" cy="1628178"/>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318000"/>
            <a:ext cx="1397529" cy="540000"/>
          </a:xfrm>
          <a:prstGeom prst="rect">
            <a:avLst/>
          </a:prstGeom>
        </p:spPr>
      </p:pic>
    </p:spTree>
    <p:extLst>
      <p:ext uri="{BB962C8B-B14F-4D97-AF65-F5344CB8AC3E}">
        <p14:creationId xmlns:p14="http://schemas.microsoft.com/office/powerpoint/2010/main" val="14237483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0000" y="360000"/>
            <a:ext cx="11062720" cy="584775"/>
          </a:xfrm>
          <a:prstGeom prst="rect">
            <a:avLst/>
          </a:prstGeom>
        </p:spPr>
        <p:txBody>
          <a:bodyPr wrap="square">
            <a:spAutoFit/>
          </a:bodyPr>
          <a:lstStyle/>
          <a:p>
            <a:pPr lvl="0"/>
            <a:r>
              <a:rPr lang="en-CA" sz="3200" dirty="0">
                <a:solidFill>
                  <a:srgbClr val="002060"/>
                </a:solidFill>
                <a:latin typeface="Arial" panose="020B0604020202020204" pitchFamily="34" charset="0"/>
                <a:cs typeface="Arial" panose="020B0604020202020204" pitchFamily="34" charset="0"/>
              </a:rPr>
              <a:t>Example 13 – Solution </a:t>
            </a:r>
            <a:endParaRPr lang="en-US" sz="3200" dirty="0">
              <a:solidFill>
                <a:srgbClr val="002060"/>
              </a:solidFill>
              <a:latin typeface="Arial" panose="020B0604020202020204" pitchFamily="34" charset="0"/>
              <a:cs typeface="Arial" panose="020B0604020202020204" pitchFamily="34" charset="0"/>
            </a:endParaRPr>
          </a:p>
        </p:txBody>
      </p:sp>
      <p:sp>
        <p:nvSpPr>
          <p:cNvPr id="7" name="Slide Number Placeholder 3"/>
          <p:cNvSpPr>
            <a:spLocks noGrp="1"/>
          </p:cNvSpPr>
          <p:nvPr>
            <p:ph type="sldNum" sz="quarter" idx="12"/>
          </p:nvPr>
        </p:nvSpPr>
        <p:spPr>
          <a:xfrm>
            <a:off x="11468558" y="6216815"/>
            <a:ext cx="610320" cy="528064"/>
          </a:xfrm>
        </p:spPr>
        <p:txBody>
          <a:bodyPr/>
          <a:lstStyle/>
          <a:p>
            <a:fld id="{79AA0B8D-5002-4A0E-8DCD-D60B08B37DCE}" type="slidenum">
              <a:rPr lang="en-CA" sz="3200" smtClean="0">
                <a:solidFill>
                  <a:schemeClr val="tx1"/>
                </a:solidFill>
              </a:rPr>
              <a:t>56</a:t>
            </a:fld>
            <a:endParaRPr lang="en-CA" sz="3200" dirty="0">
              <a:solidFill>
                <a:schemeClr val="tx1"/>
              </a:solidFill>
            </a:endParaRPr>
          </a:p>
        </p:txBody>
      </p:sp>
      <p:sp>
        <p:nvSpPr>
          <p:cNvPr id="9" name="Rectangle 8"/>
          <p:cNvSpPr/>
          <p:nvPr/>
        </p:nvSpPr>
        <p:spPr>
          <a:xfrm>
            <a:off x="540000" y="1152000"/>
            <a:ext cx="11062720" cy="5262979"/>
          </a:xfrm>
          <a:prstGeom prst="rect">
            <a:avLst/>
          </a:prstGeom>
        </p:spPr>
        <p:txBody>
          <a:bodyPr wrap="square">
            <a:spAutoFit/>
          </a:bodyPr>
          <a:lstStyle/>
          <a:p>
            <a:pPr marL="457200" lvl="0" indent="-457200">
              <a:spcBef>
                <a:spcPct val="20000"/>
              </a:spcBef>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The column supports dead plus snow loads only; no live load reduction factor</a:t>
            </a:r>
          </a:p>
          <a:p>
            <a:pPr marL="457200" lvl="0" indent="-457200">
              <a:spcBef>
                <a:spcPct val="20000"/>
              </a:spcBef>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Total specified load: </a:t>
            </a:r>
          </a:p>
          <a:p>
            <a:pPr marL="914400" lvl="1" indent="-457200">
              <a:spcBef>
                <a:spcPct val="20000"/>
              </a:spcBef>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P = 30(1.5 + 3.5) = 150 </a:t>
            </a:r>
            <a:r>
              <a:rPr lang="en-US" sz="2400" dirty="0" err="1">
                <a:latin typeface="Times New Roman" panose="02020603050405020304" pitchFamily="18" charset="0"/>
                <a:cs typeface="Times New Roman" panose="02020603050405020304" pitchFamily="18" charset="0"/>
              </a:rPr>
              <a:t>kN</a:t>
            </a:r>
            <a:endParaRPr lang="en-US" sz="2400" dirty="0">
              <a:latin typeface="Times New Roman" panose="02020603050405020304" pitchFamily="18" charset="0"/>
              <a:cs typeface="Times New Roman" panose="02020603050405020304" pitchFamily="18" charset="0"/>
            </a:endParaRPr>
          </a:p>
          <a:p>
            <a:pPr marL="457200" indent="-457200">
              <a:spcBef>
                <a:spcPct val="20000"/>
              </a:spcBef>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15 minutes of fire-resistance is attributed to one layer of 12.7 mm Type X gypsum</a:t>
            </a:r>
          </a:p>
          <a:p>
            <a:pPr marL="457200" indent="-457200">
              <a:spcBef>
                <a:spcPct val="20000"/>
              </a:spcBef>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The beam must possess a 45-minute fire-resistance rating</a:t>
            </a:r>
          </a:p>
          <a:p>
            <a:pPr marL="457200" indent="-457200">
              <a:spcBef>
                <a:spcPct val="20000"/>
              </a:spcBef>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Slenderness ratio, C</a:t>
            </a:r>
            <a:r>
              <a:rPr lang="en-US" sz="2400" baseline="-25000" dirty="0">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a:t>
            </a:r>
          </a:p>
          <a:p>
            <a:pPr marL="914400" lvl="1" indent="-457200">
              <a:spcBef>
                <a:spcPct val="20000"/>
              </a:spcBef>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Effective depth of member cross-sectional loss per side = 38.5 mm (from Table 10.11)</a:t>
            </a:r>
          </a:p>
          <a:p>
            <a:pPr marL="914400" lvl="1" indent="-457200">
              <a:spcBef>
                <a:spcPct val="20000"/>
              </a:spcBef>
              <a:buFont typeface="Wingdings" panose="05000000000000000000" pitchFamily="2" charset="2"/>
              <a:buChar char="§"/>
              <a:defRPr/>
            </a:pPr>
            <a:r>
              <a:rPr lang="en-US" sz="2400" dirty="0" err="1">
                <a:latin typeface="Times New Roman" panose="02020603050405020304" pitchFamily="18" charset="0"/>
                <a:cs typeface="Times New Roman" panose="02020603050405020304" pitchFamily="18" charset="0"/>
              </a:rPr>
              <a:t>d</a:t>
            </a:r>
            <a:r>
              <a:rPr lang="en-US" sz="2400" baseline="-25000" dirty="0" err="1">
                <a:latin typeface="Times New Roman" panose="02020603050405020304" pitchFamily="18" charset="0"/>
                <a:cs typeface="Times New Roman" panose="02020603050405020304" pitchFamily="18" charset="0"/>
              </a:rPr>
              <a:t>eff</a:t>
            </a:r>
            <a:r>
              <a:rPr lang="en-US" sz="2400" dirty="0">
                <a:latin typeface="Times New Roman" panose="02020603050405020304" pitchFamily="18" charset="0"/>
                <a:cs typeface="Times New Roman" panose="02020603050405020304" pitchFamily="18" charset="0"/>
              </a:rPr>
              <a:t> = 304 – 2(38.5) = 227 mm</a:t>
            </a:r>
          </a:p>
          <a:p>
            <a:pPr marL="914400" lvl="1" indent="-457200">
              <a:spcBef>
                <a:spcPct val="20000"/>
              </a:spcBef>
              <a:buFont typeface="Wingdings" panose="05000000000000000000" pitchFamily="2" charset="2"/>
              <a:buChar char="§"/>
              <a:defRPr/>
            </a:pPr>
            <a:r>
              <a:rPr lang="en-US" sz="2400" dirty="0" err="1">
                <a:latin typeface="Times New Roman" panose="02020603050405020304" pitchFamily="18" charset="0"/>
                <a:cs typeface="Times New Roman" panose="02020603050405020304" pitchFamily="18" charset="0"/>
              </a:rPr>
              <a:t>b</a:t>
            </a:r>
            <a:r>
              <a:rPr lang="en-US" sz="2400" baseline="-25000" dirty="0" err="1">
                <a:latin typeface="Times New Roman" panose="02020603050405020304" pitchFamily="18" charset="0"/>
                <a:cs typeface="Times New Roman" panose="02020603050405020304" pitchFamily="18" charset="0"/>
              </a:rPr>
              <a:t>eff</a:t>
            </a:r>
            <a:r>
              <a:rPr lang="en-US" sz="2400" dirty="0">
                <a:latin typeface="Times New Roman" panose="02020603050405020304" pitchFamily="18" charset="0"/>
                <a:cs typeface="Times New Roman" panose="02020603050405020304" pitchFamily="18" charset="0"/>
              </a:rPr>
              <a:t> = 215 – 2(38.5) = 138 mm</a:t>
            </a:r>
          </a:p>
          <a:p>
            <a:pPr marL="914400" lvl="1" indent="-457200">
              <a:spcBef>
                <a:spcPct val="20000"/>
              </a:spcBef>
              <a:buFont typeface="Wingdings" panose="05000000000000000000" pitchFamily="2" charset="2"/>
              <a:buChar char="§"/>
              <a:defRPr/>
            </a:pPr>
            <a:r>
              <a:rPr lang="en-US" sz="2400" dirty="0" err="1">
                <a:latin typeface="Times New Roman" panose="02020603050405020304" pitchFamily="18" charset="0"/>
                <a:cs typeface="Times New Roman" panose="02020603050405020304" pitchFamily="18" charset="0"/>
              </a:rPr>
              <a:t>C</a:t>
            </a:r>
            <a:r>
              <a:rPr lang="en-US" sz="2400" baseline="-25000" dirty="0" err="1">
                <a:latin typeface="Times New Roman" panose="02020603050405020304" pitchFamily="18" charset="0"/>
                <a:cs typeface="Times New Roman" panose="02020603050405020304" pitchFamily="18" charset="0"/>
              </a:rPr>
              <a:t>cx</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K</a:t>
            </a:r>
            <a:r>
              <a:rPr lang="en-US" sz="2400" baseline="-25000" dirty="0" err="1">
                <a:latin typeface="Times New Roman" panose="02020603050405020304" pitchFamily="18" charset="0"/>
                <a:cs typeface="Times New Roman" panose="02020603050405020304" pitchFamily="18" charset="0"/>
              </a:rPr>
              <a:t>e</a:t>
            </a:r>
            <a:r>
              <a:rPr lang="en-US" sz="2400" dirty="0" err="1">
                <a:latin typeface="Times New Roman" panose="02020603050405020304" pitchFamily="18" charset="0"/>
                <a:cs typeface="Times New Roman" panose="02020603050405020304" pitchFamily="18" charset="0"/>
              </a:rPr>
              <a:t>L</a:t>
            </a:r>
            <a:r>
              <a:rPr lang="en-US" sz="2400" baseline="-25000" dirty="0" err="1">
                <a:latin typeface="Times New Roman" panose="02020603050405020304" pitchFamily="18" charset="0"/>
                <a:cs typeface="Times New Roman" panose="02020603050405020304" pitchFamily="18" charset="0"/>
              </a:rPr>
              <a:t>d</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d</a:t>
            </a:r>
            <a:r>
              <a:rPr lang="en-US" sz="2400" baseline="-25000" dirty="0" err="1">
                <a:latin typeface="Times New Roman" panose="02020603050405020304" pitchFamily="18" charset="0"/>
                <a:cs typeface="Times New Roman" panose="02020603050405020304" pitchFamily="18" charset="0"/>
              </a:rPr>
              <a:t>eff</a:t>
            </a:r>
            <a:r>
              <a:rPr lang="en-US" sz="2400" dirty="0">
                <a:latin typeface="Times New Roman" panose="02020603050405020304" pitchFamily="18" charset="0"/>
                <a:cs typeface="Times New Roman" panose="02020603050405020304" pitchFamily="18" charset="0"/>
              </a:rPr>
              <a:t> = 1.0(7000)/227 = 30.8 		</a:t>
            </a:r>
            <a:r>
              <a:rPr lang="en-US" sz="2400" dirty="0">
                <a:solidFill>
                  <a:srgbClr val="FF0000"/>
                </a:solidFill>
                <a:latin typeface="Times New Roman" panose="02020603050405020304" pitchFamily="18" charset="0"/>
                <a:cs typeface="Times New Roman" panose="02020603050405020304" pitchFamily="18" charset="0"/>
              </a:rPr>
              <a:t>[Governs]</a:t>
            </a:r>
          </a:p>
          <a:p>
            <a:pPr marL="914400" lvl="1" indent="-457200">
              <a:spcBef>
                <a:spcPct val="20000"/>
              </a:spcBef>
              <a:buFont typeface="Wingdings" panose="05000000000000000000" pitchFamily="2" charset="2"/>
              <a:buChar char="§"/>
              <a:defRPr/>
            </a:pPr>
            <a:r>
              <a:rPr lang="en-US" sz="2400" dirty="0" err="1">
                <a:latin typeface="Times New Roman" panose="02020603050405020304" pitchFamily="18" charset="0"/>
                <a:cs typeface="Times New Roman" panose="02020603050405020304" pitchFamily="18" charset="0"/>
              </a:rPr>
              <a:t>C</a:t>
            </a:r>
            <a:r>
              <a:rPr lang="en-US" sz="2400" baseline="-25000" dirty="0" err="1">
                <a:latin typeface="Times New Roman" panose="02020603050405020304" pitchFamily="18" charset="0"/>
                <a:cs typeface="Times New Roman" panose="02020603050405020304" pitchFamily="18" charset="0"/>
              </a:rPr>
              <a:t>cy</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K</a:t>
            </a:r>
            <a:r>
              <a:rPr lang="en-US" sz="2400" baseline="-25000" dirty="0" err="1">
                <a:latin typeface="Times New Roman" panose="02020603050405020304" pitchFamily="18" charset="0"/>
                <a:cs typeface="Times New Roman" panose="02020603050405020304" pitchFamily="18" charset="0"/>
              </a:rPr>
              <a:t>e</a:t>
            </a:r>
            <a:r>
              <a:rPr lang="en-US" sz="2400" dirty="0" err="1">
                <a:latin typeface="Times New Roman" panose="02020603050405020304" pitchFamily="18" charset="0"/>
                <a:cs typeface="Times New Roman" panose="02020603050405020304" pitchFamily="18" charset="0"/>
              </a:rPr>
              <a:t>L</a:t>
            </a:r>
            <a:r>
              <a:rPr lang="en-US" sz="2400" baseline="-25000" dirty="0" err="1">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b</a:t>
            </a:r>
            <a:r>
              <a:rPr lang="en-US" sz="2400" baseline="-25000" dirty="0" err="1">
                <a:latin typeface="Times New Roman" panose="02020603050405020304" pitchFamily="18" charset="0"/>
                <a:cs typeface="Times New Roman" panose="02020603050405020304" pitchFamily="18" charset="0"/>
              </a:rPr>
              <a:t>eff</a:t>
            </a:r>
            <a:r>
              <a:rPr lang="en-US" sz="2400" dirty="0">
                <a:latin typeface="Times New Roman" panose="02020603050405020304" pitchFamily="18" charset="0"/>
                <a:cs typeface="Times New Roman" panose="02020603050405020304" pitchFamily="18" charset="0"/>
              </a:rPr>
              <a:t> = 1.0(3500)/138 = 25.4</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18000"/>
            <a:ext cx="1397529" cy="540000"/>
          </a:xfrm>
          <a:prstGeom prst="rect">
            <a:avLst/>
          </a:prstGeom>
        </p:spPr>
      </p:pic>
    </p:spTree>
    <p:extLst>
      <p:ext uri="{BB962C8B-B14F-4D97-AF65-F5344CB8AC3E}">
        <p14:creationId xmlns:p14="http://schemas.microsoft.com/office/powerpoint/2010/main" val="11225155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0000" y="360000"/>
            <a:ext cx="11062720" cy="584775"/>
          </a:xfrm>
          <a:prstGeom prst="rect">
            <a:avLst/>
          </a:prstGeom>
        </p:spPr>
        <p:txBody>
          <a:bodyPr wrap="square">
            <a:spAutoFit/>
          </a:bodyPr>
          <a:lstStyle/>
          <a:p>
            <a:pPr lvl="0"/>
            <a:r>
              <a:rPr lang="en-CA" sz="3200" dirty="0">
                <a:solidFill>
                  <a:srgbClr val="002060"/>
                </a:solidFill>
                <a:latin typeface="Arial" panose="020B0604020202020204" pitchFamily="34" charset="0"/>
                <a:cs typeface="Arial" panose="020B0604020202020204" pitchFamily="34" charset="0"/>
              </a:rPr>
              <a:t>Example 13 – Solution </a:t>
            </a:r>
            <a:endParaRPr lang="en-US" sz="3200" dirty="0">
              <a:solidFill>
                <a:srgbClr val="002060"/>
              </a:solidFill>
              <a:latin typeface="Arial" panose="020B0604020202020204" pitchFamily="34" charset="0"/>
              <a:cs typeface="Arial" panose="020B0604020202020204" pitchFamily="34" charset="0"/>
            </a:endParaRPr>
          </a:p>
        </p:txBody>
      </p:sp>
      <p:sp>
        <p:nvSpPr>
          <p:cNvPr id="7" name="Slide Number Placeholder 3"/>
          <p:cNvSpPr>
            <a:spLocks noGrp="1"/>
          </p:cNvSpPr>
          <p:nvPr>
            <p:ph type="sldNum" sz="quarter" idx="12"/>
          </p:nvPr>
        </p:nvSpPr>
        <p:spPr>
          <a:xfrm>
            <a:off x="11468558" y="6216815"/>
            <a:ext cx="610320" cy="528064"/>
          </a:xfrm>
        </p:spPr>
        <p:txBody>
          <a:bodyPr/>
          <a:lstStyle/>
          <a:p>
            <a:fld id="{79AA0B8D-5002-4A0E-8DCD-D60B08B37DCE}" type="slidenum">
              <a:rPr lang="en-CA" sz="3200" smtClean="0">
                <a:solidFill>
                  <a:schemeClr val="tx1"/>
                </a:solidFill>
              </a:rPr>
              <a:t>57</a:t>
            </a:fld>
            <a:endParaRPr lang="en-CA" sz="3200" dirty="0">
              <a:solidFill>
                <a:schemeClr val="tx1"/>
              </a:solidFill>
            </a:endParaRPr>
          </a:p>
        </p:txBody>
      </p:sp>
      <p:sp>
        <p:nvSpPr>
          <p:cNvPr id="9" name="Rectangle 8"/>
          <p:cNvSpPr/>
          <p:nvPr/>
        </p:nvSpPr>
        <p:spPr>
          <a:xfrm>
            <a:off x="540000" y="1152000"/>
            <a:ext cx="11062720" cy="2603790"/>
          </a:xfrm>
          <a:prstGeom prst="rect">
            <a:avLst/>
          </a:prstGeom>
        </p:spPr>
        <p:txBody>
          <a:bodyPr wrap="square">
            <a:spAutoFit/>
          </a:bodyPr>
          <a:lstStyle/>
          <a:p>
            <a:pPr marL="457200" lvl="0" indent="-457200">
              <a:spcBef>
                <a:spcPct val="20000"/>
              </a:spcBef>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Buckling about X axis is the governing case</a:t>
            </a:r>
          </a:p>
          <a:p>
            <a:pPr marL="457200" lvl="0" indent="-457200">
              <a:spcBef>
                <a:spcPct val="20000"/>
              </a:spcBef>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Since the effective column length in the direction of buckling is equal to the total column length (</a:t>
            </a:r>
            <a:r>
              <a:rPr lang="en-US" sz="2400" dirty="0" err="1">
                <a:latin typeface="Times New Roman" panose="02020603050405020304" pitchFamily="18" charset="0"/>
                <a:cs typeface="Times New Roman" panose="02020603050405020304" pitchFamily="18" charset="0"/>
              </a:rPr>
              <a:t>K</a:t>
            </a:r>
            <a:r>
              <a:rPr lang="en-US" sz="2400" baseline="-25000" dirty="0" err="1">
                <a:latin typeface="Times New Roman" panose="02020603050405020304" pitchFamily="18" charset="0"/>
                <a:cs typeface="Times New Roman" panose="02020603050405020304" pitchFamily="18" charset="0"/>
              </a:rPr>
              <a:t>e</a:t>
            </a:r>
            <a:r>
              <a:rPr lang="en-US" sz="2400" dirty="0" err="1">
                <a:latin typeface="Times New Roman" panose="02020603050405020304" pitchFamily="18" charset="0"/>
                <a:cs typeface="Times New Roman" panose="02020603050405020304" pitchFamily="18" charset="0"/>
              </a:rPr>
              <a:t>L</a:t>
            </a:r>
            <a:r>
              <a:rPr lang="en-US" sz="2400" baseline="-25000" dirty="0" err="1">
                <a:latin typeface="Times New Roman" panose="02020603050405020304" pitchFamily="18" charset="0"/>
                <a:cs typeface="Times New Roman" panose="02020603050405020304" pitchFamily="18" charset="0"/>
              </a:rPr>
              <a:t>d</a:t>
            </a:r>
            <a:r>
              <a:rPr lang="en-US" sz="2400" dirty="0">
                <a:latin typeface="Times New Roman" panose="02020603050405020304" pitchFamily="18" charset="0"/>
                <a:cs typeface="Times New Roman" panose="02020603050405020304" pitchFamily="18" charset="0"/>
              </a:rPr>
              <a:t> = L), the Column Selection Tables may be used</a:t>
            </a:r>
          </a:p>
          <a:p>
            <a:pPr marL="457200" lvl="0" indent="-457200">
              <a:spcBef>
                <a:spcPct val="20000"/>
              </a:spcBef>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From Column Selection Tables for Fire Resistance:</a:t>
            </a:r>
          </a:p>
          <a:p>
            <a:pPr marL="914400" lvl="1" indent="-457200">
              <a:spcBef>
                <a:spcPct val="20000"/>
              </a:spcBef>
              <a:buFont typeface="Wingdings" panose="05000000000000000000" pitchFamily="2" charset="2"/>
              <a:buChar char="§"/>
              <a:defRPr/>
            </a:pPr>
            <a:r>
              <a:rPr lang="en-US" sz="2400" dirty="0" err="1">
                <a:latin typeface="Times New Roman" panose="02020603050405020304" pitchFamily="18" charset="0"/>
                <a:cs typeface="Times New Roman" panose="02020603050405020304" pitchFamily="18" charset="0"/>
              </a:rPr>
              <a:t>P</a:t>
            </a:r>
            <a:r>
              <a:rPr lang="en-US" sz="2400" baseline="-25000" dirty="0" err="1">
                <a:latin typeface="Times New Roman" panose="02020603050405020304" pitchFamily="18" charset="0"/>
                <a:cs typeface="Times New Roman" panose="02020603050405020304" pitchFamily="18" charset="0"/>
              </a:rPr>
              <a:t>rx</a:t>
            </a:r>
            <a:r>
              <a:rPr lang="en-US" sz="2400" dirty="0">
                <a:latin typeface="Times New Roman" panose="02020603050405020304" pitchFamily="18" charset="0"/>
                <a:cs typeface="Times New Roman" panose="02020603050405020304" pitchFamily="18" charset="0"/>
              </a:rPr>
              <a:t> = 260 </a:t>
            </a:r>
            <a:r>
              <a:rPr lang="en-US" sz="2400" dirty="0" err="1">
                <a:latin typeface="Times New Roman" panose="02020603050405020304" pitchFamily="18" charset="0"/>
                <a:cs typeface="Times New Roman" panose="02020603050405020304" pitchFamily="18" charset="0"/>
              </a:rPr>
              <a:t>kN</a:t>
            </a:r>
            <a:r>
              <a:rPr lang="en-US" sz="2400" dirty="0">
                <a:latin typeface="Times New Roman" panose="02020603050405020304" pitchFamily="18" charset="0"/>
                <a:cs typeface="Times New Roman" panose="02020603050405020304" pitchFamily="18" charset="0"/>
              </a:rPr>
              <a:t> &gt; 150 </a:t>
            </a:r>
            <a:r>
              <a:rPr lang="en-US" sz="2400" dirty="0" err="1">
                <a:latin typeface="Times New Roman" panose="02020603050405020304" pitchFamily="18" charset="0"/>
                <a:cs typeface="Times New Roman" panose="02020603050405020304" pitchFamily="18" charset="0"/>
              </a:rPr>
              <a:t>kN</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[Acceptable]</a:t>
            </a:r>
          </a:p>
          <a:p>
            <a:pPr marL="914400" lvl="1" indent="-457200">
              <a:spcBef>
                <a:spcPct val="20000"/>
              </a:spcBef>
              <a:buFont typeface="Wingdings" panose="05000000000000000000" pitchFamily="2" charset="2"/>
              <a:buChar char="§"/>
              <a:defRPr/>
            </a:pPr>
            <a:endParaRPr lang="en-US" sz="24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390FBC7A-2DC8-48CA-8144-882271BE7B9C}"/>
              </a:ext>
            </a:extLst>
          </p:cNvPr>
          <p:cNvSpPr txBox="1"/>
          <p:nvPr/>
        </p:nvSpPr>
        <p:spPr>
          <a:xfrm>
            <a:off x="3075964" y="3494180"/>
            <a:ext cx="5760306" cy="954107"/>
          </a:xfrm>
          <a:prstGeom prst="rect">
            <a:avLst/>
          </a:prstGeom>
          <a:noFill/>
          <a:ln>
            <a:solidFill>
              <a:schemeClr val="tx1"/>
            </a:solidFill>
          </a:ln>
        </p:spPr>
        <p:txBody>
          <a:bodyPr wrap="square" rtlCol="0">
            <a:spAutoFit/>
          </a:bodyPr>
          <a:lstStyle/>
          <a:p>
            <a:r>
              <a:rPr lang="en-CA" sz="2800" b="1" dirty="0">
                <a:latin typeface="Times New Roman" panose="02020603050405020304" pitchFamily="18" charset="0"/>
                <a:cs typeface="Times New Roman" panose="02020603050405020304" pitchFamily="18" charset="0"/>
              </a:rPr>
              <a:t>The 215</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CA" sz="2800" b="1" dirty="0">
                <a:latin typeface="Times New Roman" panose="02020603050405020304" pitchFamily="18" charset="0"/>
                <a:cs typeface="Times New Roman" panose="02020603050405020304" pitchFamily="18" charset="0"/>
              </a:rPr>
              <a:t>304 mm 12c-E Spruce-Pine glulam section is adequate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18000"/>
            <a:ext cx="1397529" cy="540000"/>
          </a:xfrm>
          <a:prstGeom prst="rect">
            <a:avLst/>
          </a:prstGeom>
        </p:spPr>
      </p:pic>
    </p:spTree>
    <p:extLst>
      <p:ext uri="{BB962C8B-B14F-4D97-AF65-F5344CB8AC3E}">
        <p14:creationId xmlns:p14="http://schemas.microsoft.com/office/powerpoint/2010/main" val="16301075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999" y="360000"/>
            <a:ext cx="11309493" cy="523220"/>
          </a:xfrm>
          <a:prstGeom prst="rect">
            <a:avLst/>
          </a:prstGeom>
        </p:spPr>
        <p:txBody>
          <a:bodyPr wrap="square">
            <a:spAutoFit/>
          </a:bodyPr>
          <a:lstStyle/>
          <a:p>
            <a:pPr lvl="0"/>
            <a:r>
              <a:rPr lang="en-CA" sz="2800" dirty="0">
                <a:solidFill>
                  <a:srgbClr val="002060"/>
                </a:solidFill>
                <a:latin typeface="Arial" panose="020B0604020202020204" pitchFamily="34" charset="0"/>
                <a:cs typeface="Arial" panose="020B0604020202020204" pitchFamily="34" charset="0"/>
              </a:rPr>
              <a:t>Example 14: Using </a:t>
            </a:r>
            <a:r>
              <a:rPr lang="en-CA" sz="2800" u="sng" dirty="0">
                <a:solidFill>
                  <a:srgbClr val="002060"/>
                </a:solidFill>
                <a:latin typeface="Arial" panose="020B0604020202020204" pitchFamily="34" charset="0"/>
                <a:cs typeface="Arial" panose="020B0604020202020204" pitchFamily="34" charset="0"/>
              </a:rPr>
              <a:t>Selection Tables </a:t>
            </a:r>
            <a:r>
              <a:rPr lang="en-CA" sz="2800" dirty="0">
                <a:solidFill>
                  <a:srgbClr val="002060"/>
                </a:solidFill>
                <a:latin typeface="Arial" panose="020B0604020202020204" pitchFamily="34" charset="0"/>
                <a:cs typeface="Arial" panose="020B0604020202020204" pitchFamily="34" charset="0"/>
              </a:rPr>
              <a:t>for Fire Resistance – Columns </a:t>
            </a:r>
            <a:endParaRPr lang="en-US" sz="2800" dirty="0">
              <a:solidFill>
                <a:srgbClr val="002060"/>
              </a:solidFill>
              <a:latin typeface="Arial" panose="020B0604020202020204" pitchFamily="34" charset="0"/>
              <a:cs typeface="Arial" panose="020B0604020202020204" pitchFamily="34" charset="0"/>
            </a:endParaRPr>
          </a:p>
        </p:txBody>
      </p:sp>
      <p:sp>
        <p:nvSpPr>
          <p:cNvPr id="7" name="Slide Number Placeholder 3"/>
          <p:cNvSpPr>
            <a:spLocks noGrp="1"/>
          </p:cNvSpPr>
          <p:nvPr>
            <p:ph type="sldNum" sz="quarter" idx="12"/>
          </p:nvPr>
        </p:nvSpPr>
        <p:spPr>
          <a:xfrm>
            <a:off x="11468558" y="6216815"/>
            <a:ext cx="610320" cy="528064"/>
          </a:xfrm>
        </p:spPr>
        <p:txBody>
          <a:bodyPr/>
          <a:lstStyle/>
          <a:p>
            <a:fld id="{79AA0B8D-5002-4A0E-8DCD-D60B08B37DCE}" type="slidenum">
              <a:rPr lang="en-CA" sz="3200" smtClean="0">
                <a:solidFill>
                  <a:schemeClr val="tx1"/>
                </a:solidFill>
              </a:rPr>
              <a:t>58</a:t>
            </a:fld>
            <a:endParaRPr lang="en-CA" sz="3200" dirty="0">
              <a:solidFill>
                <a:schemeClr val="tx1"/>
              </a:solidFill>
            </a:endParaRPr>
          </a:p>
        </p:txBody>
      </p:sp>
      <p:sp>
        <p:nvSpPr>
          <p:cNvPr id="9" name="Rectangle 8"/>
          <p:cNvSpPr/>
          <p:nvPr/>
        </p:nvSpPr>
        <p:spPr>
          <a:xfrm>
            <a:off x="405838" y="1076842"/>
            <a:ext cx="11062720" cy="5047536"/>
          </a:xfrm>
          <a:prstGeom prst="rect">
            <a:avLst/>
          </a:prstGeom>
        </p:spPr>
        <p:txBody>
          <a:bodyPr wrap="square">
            <a:spAutoFit/>
          </a:bodyPr>
          <a:lstStyle/>
          <a:p>
            <a:pPr marL="457200" lvl="0" indent="-457200">
              <a:spcBef>
                <a:spcPct val="20000"/>
              </a:spcBef>
              <a:buFont typeface="Wingdings" panose="05000000000000000000" pitchFamily="2" charset="2"/>
              <a:buChar char="§"/>
              <a:defRPr/>
            </a:pPr>
            <a:r>
              <a:rPr lang="en-US" sz="2300" dirty="0">
                <a:latin typeface="Times New Roman" panose="02020603050405020304" pitchFamily="18" charset="0"/>
                <a:cs typeface="Times New Roman" panose="02020603050405020304" pitchFamily="18" charset="0"/>
              </a:rPr>
              <a:t>Is a 215</a:t>
            </a:r>
            <a:r>
              <a:rPr lang="en-US" sz="2400" dirty="0">
                <a:latin typeface="Times New Roman" panose="02020603050405020304" pitchFamily="18" charset="0"/>
                <a:cs typeface="Times New Roman" panose="02020603050405020304" pitchFamily="18" charset="0"/>
              </a:rPr>
              <a:t> × </a:t>
            </a:r>
            <a:r>
              <a:rPr lang="en-US" sz="2300" dirty="0">
                <a:latin typeface="Times New Roman" panose="02020603050405020304" pitchFamily="18" charset="0"/>
                <a:cs typeface="Times New Roman" panose="02020603050405020304" pitchFamily="18" charset="0"/>
              </a:rPr>
              <a:t>304 mm 12c-E Spruce-Pine glulam column adequate for the following conditions:</a:t>
            </a:r>
          </a:p>
          <a:p>
            <a:pPr marL="457200" lvl="0" indent="-457200">
              <a:spcBef>
                <a:spcPct val="20000"/>
              </a:spcBef>
              <a:buFont typeface="Wingdings" panose="05000000000000000000" pitchFamily="2" charset="2"/>
              <a:buChar char="§"/>
              <a:defRPr/>
            </a:pPr>
            <a:r>
              <a:rPr lang="en-US" sz="2300" dirty="0">
                <a:latin typeface="Times New Roman" panose="02020603050405020304" pitchFamily="18" charset="0"/>
                <a:cs typeface="Times New Roman" panose="02020603050405020304" pitchFamily="18" charset="0"/>
              </a:rPr>
              <a:t>Specified dead load = 1.5 kPa</a:t>
            </a:r>
          </a:p>
          <a:p>
            <a:pPr marL="457200" lvl="0" indent="-457200">
              <a:spcBef>
                <a:spcPct val="20000"/>
              </a:spcBef>
              <a:buFont typeface="Wingdings" panose="05000000000000000000" pitchFamily="2" charset="2"/>
              <a:buChar char="§"/>
              <a:defRPr/>
            </a:pPr>
            <a:r>
              <a:rPr lang="en-US" sz="2300" dirty="0">
                <a:latin typeface="Times New Roman" panose="02020603050405020304" pitchFamily="18" charset="0"/>
                <a:cs typeface="Times New Roman" panose="02020603050405020304" pitchFamily="18" charset="0"/>
              </a:rPr>
              <a:t>Specified snow load = 3.5 kPa (residential use and occupancy)</a:t>
            </a:r>
          </a:p>
          <a:p>
            <a:pPr marL="457200" lvl="0" indent="-457200">
              <a:spcBef>
                <a:spcPct val="20000"/>
              </a:spcBef>
              <a:buFont typeface="Wingdings" panose="05000000000000000000" pitchFamily="2" charset="2"/>
              <a:buChar char="§"/>
              <a:defRPr/>
            </a:pPr>
            <a:r>
              <a:rPr lang="en-US" sz="2300" dirty="0">
                <a:latin typeface="Times New Roman" panose="02020603050405020304" pitchFamily="18" charset="0"/>
                <a:cs typeface="Times New Roman" panose="02020603050405020304" pitchFamily="18" charset="0"/>
              </a:rPr>
              <a:t>Tributary area = 30 m</a:t>
            </a:r>
            <a:r>
              <a:rPr lang="en-US" sz="2300" baseline="30000" dirty="0">
                <a:latin typeface="Times New Roman" panose="02020603050405020304" pitchFamily="18" charset="0"/>
                <a:cs typeface="Times New Roman" panose="02020603050405020304" pitchFamily="18" charset="0"/>
              </a:rPr>
              <a:t>2</a:t>
            </a:r>
            <a:endParaRPr lang="en-CA" sz="2300" dirty="0">
              <a:latin typeface="Times New Roman" panose="02020603050405020304" pitchFamily="18" charset="0"/>
              <a:cs typeface="Times New Roman" panose="02020603050405020304" pitchFamily="18" charset="0"/>
            </a:endParaRPr>
          </a:p>
          <a:p>
            <a:pPr marL="457200" lvl="0" indent="-457200">
              <a:spcBef>
                <a:spcPct val="20000"/>
              </a:spcBef>
              <a:buFont typeface="Wingdings" panose="05000000000000000000" pitchFamily="2" charset="2"/>
              <a:buChar char="§"/>
              <a:defRPr/>
            </a:pPr>
            <a:r>
              <a:rPr lang="en-CA" sz="2300" dirty="0">
                <a:latin typeface="Times New Roman" panose="02020603050405020304" pitchFamily="18" charset="0"/>
                <a:cs typeface="Times New Roman" panose="02020603050405020304" pitchFamily="18" charset="0"/>
              </a:rPr>
              <a:t>Total length = 7 m</a:t>
            </a:r>
          </a:p>
          <a:p>
            <a:pPr marL="457200" lvl="0" indent="-457200">
              <a:spcBef>
                <a:spcPct val="20000"/>
              </a:spcBef>
              <a:buFont typeface="Wingdings" panose="05000000000000000000" pitchFamily="2" charset="2"/>
              <a:buChar char="§"/>
              <a:defRPr/>
            </a:pPr>
            <a:r>
              <a:rPr lang="en-CA" sz="2300" dirty="0">
                <a:latin typeface="Times New Roman" panose="02020603050405020304" pitchFamily="18" charset="0"/>
                <a:cs typeface="Times New Roman" panose="02020603050405020304" pitchFamily="18" charset="0"/>
              </a:rPr>
              <a:t>1-hour fire-resistance rating</a:t>
            </a:r>
          </a:p>
          <a:p>
            <a:pPr marL="457200" lvl="0" indent="-457200">
              <a:spcBef>
                <a:spcPct val="20000"/>
              </a:spcBef>
              <a:buFont typeface="Wingdings" panose="05000000000000000000" pitchFamily="2" charset="2"/>
              <a:buChar char="§"/>
              <a:defRPr/>
            </a:pPr>
            <a:r>
              <a:rPr lang="en-CA" sz="2300" dirty="0">
                <a:latin typeface="Times New Roman" panose="02020603050405020304" pitchFamily="18" charset="0"/>
                <a:cs typeface="Times New Roman" panose="02020603050405020304" pitchFamily="18" charset="0"/>
              </a:rPr>
              <a:t>1 layer of 12.7 mm Type X gypsum board directly applied to all sides of column</a:t>
            </a:r>
          </a:p>
          <a:p>
            <a:pPr marL="457200" lvl="0" indent="-457200">
              <a:spcBef>
                <a:spcPct val="20000"/>
              </a:spcBef>
              <a:buFont typeface="Wingdings" panose="05000000000000000000" pitchFamily="2" charset="2"/>
              <a:buChar char="§"/>
              <a:defRPr/>
            </a:pPr>
            <a:r>
              <a:rPr lang="en-CA" sz="2300" dirty="0">
                <a:latin typeface="Times New Roman" panose="02020603050405020304" pitchFamily="18" charset="0"/>
                <a:cs typeface="Times New Roman" panose="02020603050405020304" pitchFamily="18" charset="0"/>
              </a:rPr>
              <a:t>Dry service condition</a:t>
            </a:r>
          </a:p>
          <a:p>
            <a:pPr marL="457200" lvl="0" indent="-457200">
              <a:spcBef>
                <a:spcPct val="20000"/>
              </a:spcBef>
              <a:buFont typeface="Wingdings" panose="05000000000000000000" pitchFamily="2" charset="2"/>
              <a:buChar char="§"/>
              <a:defRPr/>
            </a:pPr>
            <a:r>
              <a:rPr lang="en-CA" sz="2300" dirty="0">
                <a:latin typeface="Times New Roman" panose="02020603050405020304" pitchFamily="18" charset="0"/>
                <a:cs typeface="Times New Roman" panose="02020603050405020304" pitchFamily="18" charset="0"/>
              </a:rPr>
              <a:t>Untreated</a:t>
            </a:r>
          </a:p>
          <a:p>
            <a:pPr marL="457200" lvl="0" indent="-457200">
              <a:spcBef>
                <a:spcPct val="20000"/>
              </a:spcBef>
              <a:buFont typeface="Wingdings" panose="05000000000000000000" pitchFamily="2" charset="2"/>
              <a:buChar char="§"/>
              <a:defRPr/>
            </a:pPr>
            <a:r>
              <a:rPr lang="en-CA" sz="2300" dirty="0">
                <a:latin typeface="Times New Roman" panose="02020603050405020304" pitchFamily="18" charset="0"/>
                <a:cs typeface="Times New Roman" panose="02020603050405020304" pitchFamily="18" charset="0"/>
              </a:rPr>
              <a:t>No eccentricity considered</a:t>
            </a:r>
          </a:p>
          <a:p>
            <a:pPr marL="457200" lvl="0" indent="-457200">
              <a:spcBef>
                <a:spcPct val="20000"/>
              </a:spcBef>
              <a:buFont typeface="Wingdings" panose="05000000000000000000" pitchFamily="2" charset="2"/>
              <a:buChar char="§"/>
              <a:defRPr/>
            </a:pPr>
            <a:r>
              <a:rPr lang="en-CA" sz="2300" dirty="0">
                <a:latin typeface="Times New Roman" panose="02020603050405020304" pitchFamily="18" charset="0"/>
                <a:cs typeface="Times New Roman" panose="02020603050405020304" pitchFamily="18" charset="0"/>
              </a:rPr>
              <a:t>The column is effectively pinned at both ends and braced at mid-height in all directions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18000"/>
            <a:ext cx="1397529" cy="540000"/>
          </a:xfrm>
          <a:prstGeom prst="rect">
            <a:avLst/>
          </a:prstGeom>
        </p:spPr>
      </p:pic>
    </p:spTree>
    <p:extLst>
      <p:ext uri="{BB962C8B-B14F-4D97-AF65-F5344CB8AC3E}">
        <p14:creationId xmlns:p14="http://schemas.microsoft.com/office/powerpoint/2010/main" val="6670147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0000" y="360000"/>
            <a:ext cx="11062720" cy="584775"/>
          </a:xfrm>
          <a:prstGeom prst="rect">
            <a:avLst/>
          </a:prstGeom>
        </p:spPr>
        <p:txBody>
          <a:bodyPr wrap="square">
            <a:spAutoFit/>
          </a:bodyPr>
          <a:lstStyle/>
          <a:p>
            <a:pPr lvl="0"/>
            <a:r>
              <a:rPr lang="en-CA" sz="3200" dirty="0">
                <a:solidFill>
                  <a:srgbClr val="002060"/>
                </a:solidFill>
                <a:latin typeface="Arial" panose="020B0604020202020204" pitchFamily="34" charset="0"/>
                <a:cs typeface="Arial" panose="020B0604020202020204" pitchFamily="34" charset="0"/>
              </a:rPr>
              <a:t>Example 14 – Solution </a:t>
            </a:r>
            <a:endParaRPr lang="en-US" sz="3200" dirty="0">
              <a:solidFill>
                <a:srgbClr val="002060"/>
              </a:solidFill>
              <a:latin typeface="Arial" panose="020B0604020202020204" pitchFamily="34" charset="0"/>
              <a:cs typeface="Arial" panose="020B0604020202020204" pitchFamily="34" charset="0"/>
            </a:endParaRPr>
          </a:p>
        </p:txBody>
      </p:sp>
      <p:sp>
        <p:nvSpPr>
          <p:cNvPr id="7" name="Slide Number Placeholder 3"/>
          <p:cNvSpPr>
            <a:spLocks noGrp="1"/>
          </p:cNvSpPr>
          <p:nvPr>
            <p:ph type="sldNum" sz="quarter" idx="12"/>
          </p:nvPr>
        </p:nvSpPr>
        <p:spPr>
          <a:xfrm>
            <a:off x="11468558" y="6216815"/>
            <a:ext cx="610320" cy="528064"/>
          </a:xfrm>
        </p:spPr>
        <p:txBody>
          <a:bodyPr/>
          <a:lstStyle/>
          <a:p>
            <a:fld id="{79AA0B8D-5002-4A0E-8DCD-D60B08B37DCE}" type="slidenum">
              <a:rPr lang="en-CA" sz="3200" smtClean="0">
                <a:solidFill>
                  <a:schemeClr val="tx1"/>
                </a:solidFill>
              </a:rPr>
              <a:t>59</a:t>
            </a:fld>
            <a:endParaRPr lang="en-CA" sz="3200" dirty="0">
              <a:solidFill>
                <a:schemeClr val="tx1"/>
              </a:solidFill>
            </a:endParaRPr>
          </a:p>
        </p:txBody>
      </p:sp>
      <p:sp>
        <p:nvSpPr>
          <p:cNvPr id="9" name="Rectangle 8"/>
          <p:cNvSpPr/>
          <p:nvPr/>
        </p:nvSpPr>
        <p:spPr>
          <a:xfrm>
            <a:off x="540000" y="1087805"/>
            <a:ext cx="11062720" cy="3490186"/>
          </a:xfrm>
          <a:prstGeom prst="rect">
            <a:avLst/>
          </a:prstGeom>
        </p:spPr>
        <p:txBody>
          <a:bodyPr wrap="square">
            <a:spAutoFit/>
          </a:bodyPr>
          <a:lstStyle/>
          <a:p>
            <a:pPr marL="457200" lvl="0" indent="-457200">
              <a:spcBef>
                <a:spcPct val="20000"/>
              </a:spcBef>
              <a:buFont typeface="Wingdings" panose="05000000000000000000" pitchFamily="2" charset="2"/>
              <a:buChar char="§"/>
              <a:defRPr/>
            </a:pPr>
            <a:r>
              <a:rPr lang="en-CA" sz="2400" dirty="0">
                <a:latin typeface="Times New Roman" panose="02020603050405020304" pitchFamily="18" charset="0"/>
                <a:cs typeface="Times New Roman" panose="02020603050405020304" pitchFamily="18" charset="0"/>
              </a:rPr>
              <a:t>Effective column length about X and Y axis (</a:t>
            </a:r>
            <a:r>
              <a:rPr lang="en-CA" sz="2400" dirty="0" err="1">
                <a:latin typeface="Times New Roman" panose="02020603050405020304" pitchFamily="18" charset="0"/>
                <a:cs typeface="Times New Roman" panose="02020603050405020304" pitchFamily="18" charset="0"/>
              </a:rPr>
              <a:t>K</a:t>
            </a:r>
            <a:r>
              <a:rPr lang="en-CA" sz="2400" baseline="-25000" dirty="0" err="1">
                <a:latin typeface="Times New Roman" panose="02020603050405020304" pitchFamily="18" charset="0"/>
                <a:cs typeface="Times New Roman" panose="02020603050405020304" pitchFamily="18" charset="0"/>
              </a:rPr>
              <a:t>e</a:t>
            </a:r>
            <a:r>
              <a:rPr lang="en-CA" sz="2400" dirty="0" err="1">
                <a:latin typeface="Times New Roman" panose="02020603050405020304" pitchFamily="18" charset="0"/>
                <a:cs typeface="Times New Roman" panose="02020603050405020304" pitchFamily="18" charset="0"/>
              </a:rPr>
              <a:t>L</a:t>
            </a:r>
            <a:r>
              <a:rPr lang="en-CA" sz="2400" baseline="-25000" dirty="0" err="1">
                <a:latin typeface="Times New Roman" panose="02020603050405020304" pitchFamily="18" charset="0"/>
                <a:cs typeface="Times New Roman" panose="02020603050405020304" pitchFamily="18" charset="0"/>
              </a:rPr>
              <a:t>d,b</a:t>
            </a:r>
            <a:r>
              <a:rPr lang="en-CA" sz="2400" dirty="0">
                <a:latin typeface="Times New Roman" panose="02020603050405020304" pitchFamily="18" charset="0"/>
                <a:cs typeface="Times New Roman" panose="02020603050405020304" pitchFamily="18" charset="0"/>
              </a:rPr>
              <a:t> = 1.0(4.5) = 4.5 m) is not equal to total column length (L = 9.0 m)</a:t>
            </a:r>
          </a:p>
          <a:p>
            <a:pPr marL="457200" lvl="0" indent="-457200">
              <a:spcBef>
                <a:spcPct val="20000"/>
              </a:spcBef>
              <a:buFont typeface="Wingdings" panose="05000000000000000000" pitchFamily="2" charset="2"/>
              <a:buChar char="§"/>
              <a:defRPr/>
            </a:pPr>
            <a:r>
              <a:rPr lang="en-CA" sz="2400" dirty="0">
                <a:latin typeface="Times New Roman" panose="02020603050405020304" pitchFamily="18" charset="0"/>
                <a:cs typeface="Times New Roman" panose="02020603050405020304" pitchFamily="18" charset="0"/>
              </a:rPr>
              <a:t>Therefore, Column Selection Tables cannot be used</a:t>
            </a:r>
          </a:p>
          <a:p>
            <a:pPr marL="457200" lvl="0" indent="-457200">
              <a:spcBef>
                <a:spcPct val="20000"/>
              </a:spcBef>
              <a:buFont typeface="Wingdings" panose="05000000000000000000" pitchFamily="2" charset="2"/>
              <a:buChar char="§"/>
              <a:defRPr/>
            </a:pPr>
            <a:r>
              <a:rPr lang="en-CA" sz="2400" dirty="0">
                <a:latin typeface="Times New Roman" panose="02020603050405020304" pitchFamily="18" charset="0"/>
                <a:cs typeface="Times New Roman" panose="02020603050405020304" pitchFamily="18" charset="0"/>
              </a:rPr>
              <a:t>Total specified load: </a:t>
            </a:r>
          </a:p>
          <a:p>
            <a:pPr marL="914400" lvl="1" indent="-457200">
              <a:spcBef>
                <a:spcPct val="20000"/>
              </a:spcBef>
              <a:buFont typeface="Wingdings" panose="05000000000000000000" pitchFamily="2" charset="2"/>
              <a:buChar char="§"/>
              <a:defRPr/>
            </a:pPr>
            <a:r>
              <a:rPr lang="en-CA" sz="2400" dirty="0">
                <a:latin typeface="Times New Roman" panose="02020603050405020304" pitchFamily="18" charset="0"/>
                <a:cs typeface="Times New Roman" panose="02020603050405020304" pitchFamily="18" charset="0"/>
              </a:rPr>
              <a:t>P = 30(1.5 + 3.5) = 150 </a:t>
            </a:r>
            <a:r>
              <a:rPr lang="en-CA" sz="2400" dirty="0" err="1">
                <a:latin typeface="Times New Roman" panose="02020603050405020304" pitchFamily="18" charset="0"/>
                <a:cs typeface="Times New Roman" panose="02020603050405020304" pitchFamily="18" charset="0"/>
              </a:rPr>
              <a:t>kN</a:t>
            </a:r>
            <a:endParaRPr lang="en-CA" sz="2400" dirty="0">
              <a:latin typeface="Times New Roman" panose="02020603050405020304" pitchFamily="18" charset="0"/>
              <a:cs typeface="Times New Roman" panose="02020603050405020304" pitchFamily="18" charset="0"/>
            </a:endParaRPr>
          </a:p>
          <a:p>
            <a:pPr marL="457200" indent="-457200">
              <a:spcBef>
                <a:spcPct val="20000"/>
              </a:spcBef>
              <a:buFont typeface="Wingdings" panose="05000000000000000000" pitchFamily="2" charset="2"/>
              <a:buChar char="§"/>
              <a:defRPr/>
            </a:pPr>
            <a:r>
              <a:rPr lang="en-CA" sz="2400" dirty="0">
                <a:latin typeface="Times New Roman" panose="02020603050405020304" pitchFamily="18" charset="0"/>
                <a:cs typeface="Times New Roman" panose="02020603050405020304" pitchFamily="18" charset="0"/>
              </a:rPr>
              <a:t>12.7 mm Type X gypsum attributes 15 minutes of fire-resistance</a:t>
            </a:r>
          </a:p>
          <a:p>
            <a:pPr marL="457200" indent="-457200">
              <a:spcBef>
                <a:spcPct val="20000"/>
              </a:spcBef>
              <a:buFont typeface="Wingdings" panose="05000000000000000000" pitchFamily="2" charset="2"/>
              <a:buChar char="§"/>
              <a:defRPr/>
            </a:pPr>
            <a:r>
              <a:rPr lang="en-CA" sz="2400" dirty="0">
                <a:latin typeface="Times New Roman" panose="02020603050405020304" pitchFamily="18" charset="0"/>
                <a:cs typeface="Times New Roman" panose="02020603050405020304" pitchFamily="18" charset="0"/>
              </a:rPr>
              <a:t>The beam must possess 45-minutes of fire-resistance</a:t>
            </a:r>
          </a:p>
          <a:p>
            <a:pPr marL="914400" lvl="1" indent="-457200">
              <a:spcBef>
                <a:spcPct val="20000"/>
              </a:spcBef>
              <a:buFont typeface="Wingdings" panose="05000000000000000000" pitchFamily="2" charset="2"/>
              <a:buChar char="§"/>
              <a:defRPr/>
            </a:pPr>
            <a:endParaRPr lang="en-CA" sz="24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18000"/>
            <a:ext cx="1397529" cy="540000"/>
          </a:xfrm>
          <a:prstGeom prst="rect">
            <a:avLst/>
          </a:prstGeom>
        </p:spPr>
      </p:pic>
    </p:spTree>
    <p:extLst>
      <p:ext uri="{BB962C8B-B14F-4D97-AF65-F5344CB8AC3E}">
        <p14:creationId xmlns:p14="http://schemas.microsoft.com/office/powerpoint/2010/main" val="1189388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11468558" y="6216815"/>
            <a:ext cx="610320" cy="528064"/>
          </a:xfrm>
        </p:spPr>
        <p:txBody>
          <a:bodyPr/>
          <a:lstStyle/>
          <a:p>
            <a:fld id="{79AA0B8D-5002-4A0E-8DCD-D60B08B37DCE}" type="slidenum">
              <a:rPr lang="en-CA" sz="3200" smtClean="0">
                <a:solidFill>
                  <a:schemeClr val="tx1"/>
                </a:solidFill>
              </a:rPr>
              <a:t>6</a:t>
            </a:fld>
            <a:endParaRPr lang="en-CA" sz="3200" dirty="0">
              <a:solidFill>
                <a:schemeClr val="tx1"/>
              </a:solidFill>
            </a:endParaRPr>
          </a:p>
        </p:txBody>
      </p:sp>
      <p:sp>
        <p:nvSpPr>
          <p:cNvPr id="10" name="AutoShape 2" descr="http://t10.baidu.com/it/u=4006527200,2801502287&amp;fm=23&amp;gp=0.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12" name="AutoShape 6" descr="http://t2.baidu.com/it/u=1404957320,694743365&amp;fm=23&amp;gp=0.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13" name="AutoShape 8" descr="data:image/jpeg;base64,/9j/4AAQSkZJRgABAQAAAQABAAD/2wCEAAkGBhMSERUUExQVFBUWGR4aGBgYFxgcGxsYFxgYFx0ZGyAYHSYgGBwjHRgYHy8gIycpLCwsFx4xNjAqNSYrLCkBCQoKDgwOGg8PGjQlHyQpLC8sLC8sLywsLCwsLCwsLCkqLCwsLCwsLCwpLCwsLCwsLCwsLCwsLCwsLCwsLCksLP/AABEIARMAuAMBIgACEQEDEQH/xAAbAAACAwEBAQAAAAAAAAAAAAAEBQIDBgABB//EAEMQAAIBAgQEAwYEAwcEAQQDAAECEQMhAAQSMQUiQVFhcYEGEzJCkaFSsdHwYsHhBxQjM3KC8RVDkqLCc7LS4iQ0Y//EABoBAAIDAQEAAAAAAAAAAAAAAAMEAQIFAAb/xAA3EQABBAAEAwYEBQMFAQAAAAABAAIDEQQSITFBUfATImFxgZEyocHRBSOx4fFCUoIUM3Ki0hX/2gAMAwEAAhEDEQA/APn5y4PwtjwvUXxHjfHnuUPwt9ceFai9Z++MXrVe4K45lT8S4rNFT8LY8bMfiXFbBTsfri4bSGSFJndfHFbVVO4jHpLDrOK3q9xgjQgvdS8j8Jx5rbtOOFEET0xMLNh03O/7/pgoCRkxGXQJlkKZYSTcHf0++KuI5WCT0nttirL1zT8e9+nj44aiqpUNsh3JtHn4+G+BnMHWNUtebTTxSLIs5qkNeFt5SMF1kIVrHY9PDEsrQnMiokFGBHiIXr3NvSdhbDo0sMPht1lLO/EjAOzDbWXy5Yga79h4T+o2xo+H5NlQbSTMdh+uAOEZdQIkNUX5R4kn1IkiBtaYwwzGagEAw20/hJFp7b4DMHB1bUih3dBA33SjidV9XNLAWHYeEdMChmPhhlpIA7bGbdxgbM5MzKm3bFDpv7pzD4gEVsh/dfiOPQyDxxAKvUziS1B0GOIT4IVgrMdhGPfdsdzjwaz4Y9NH8TYpsiLgqjczj0Vuy48DoO5xIVz8qxiFK9COfDHY8KMdzH78MdiFy5tB7riOgj4XnEqlT8SeotihlQ7EjzxIHW6s4qb1W+YTilnU9xiRDDYziKqWNx64KAEtI+t1DT+E4spofmuf39cdTTePr+/3bFhIHe28T9/QTglLOdNm2UdJNyYAOOarFlEk28ZEfT97Y7QXggwv3628Pzvj2plQQFUR4+dv3+eDdmKtx9Epmo0FMAbgyfsNp26/fHkc6z8zKhXoQx6zv6dYOGnDeBhPC92O5PYA7eBIk7heuIcSy3Pqptzrtq7gCCL727z57YuDXko7L3Q+TyRo/wCIJBIjTIKid/E9QJ8d9yaufckKQOa20b2nfAPCa7MxWoZIEgRsBCx57YY5moFUsROm/jhebE1KG0jM/DBNEZSdR4ckvqcKFGwMSQBUtI5XYiNhZR8Jk6t9wCyoMEyJFjsYnxEEHttvtvgCkr1P81gEmQetp2Fj8x+tzjQjJBqShTPLdCd/Ij4TfdfUQJw29+YpURCqca5JPVrgMEImYiLCbbT0B6beNsSZBuo338POcUrwc06iXYpJgNuvcHoRtcWPhiQy7U2GnmUwAOomIA/EOsG/bqcB7Gx3T6KznBrqcPVQbLq0mBq/e+BNTC2mMMFcN8Jv2n8rW+mOrUwQFMz9D54UOuy0GTlho7JcQx3OOAUdZxKvldG8kdx/PEFbsuO32T7XgqYqjouJy58MQBbyx4V7titdbolr00x8zY7ERpHQnHuO1XK8l+hDYoep3T6YjpDbAjFtIdN/HEhtIUuJA0CgMuN/t/xiWgmD9vPF7WxUtInmNh47/wBPzwUa7LNmfrr7L2gispgww3Exudx+X074qDiCpmR0H6fvzxPL1dJkDUr7zHjO+3W+2+I1OGhg7CYMaSDHLB3HmBcmD98GaBeqFI7KNFLJ5J9RJJYnpNh5kdY6DBmZyxWCLxuAIO3T6d8eUeLqZUA6l7iAdr/0i+KK2dcNJM/aPLEEHipaC4d0aIqjxt6qkFdMH9enfx8cAV9YaRJkzFzOKa3El18o5uvSR28/H88MqFIOjMGgrBuDsTEyJiDA2+YYufEJFweJLb14IbhuYY1jrUrCWkXIkevTBfFM0BSaDJtaP4h0OJZfKtSqe8DDS1JzKk2bTBv+yJE4ka9WpSqrqdiwUKCWP/cW4H+04XdCHPDlpjGujb2Nb8eOqU1MxU+ZWU9Z/l0wyyGbeko3I3I697djj2jwsBoaosKCbS0QJY2EeESOnXC/M8QVTDTHX9P64YHgs2bOX1wRz8SbMlTBAEgztG++xnvA9cWcSpvBCkISbfhbflv8JjvbxjC450/LEdO39cMRxZQp97tttvvPqd9sVIN2DryTOUhtubp8/NB0KoVWDAKZEgrAkTbuN5t6dsEU6xP+kbk7gbdN+3fa2AM1lzUNRlfl3VQCbcqwD/u8sX1AANAksY6mBGwHQ+fn3x0jQpjdn0ROXqAqJ6mPXFGYyhmVNuo7fTBhp6AtgFgXF1JgX8LnceG2LKoJBK77wf317+GAFoB13KJFNlvLsOCRwvVifT9cSUr0UnB1TLg7RqjqPzwI4YbkLgZ5LThmbILC9Ut0UDHYrMdWJx2IpMWraFEuBPecMKOUCiT549LKtonv4dib98QLyGK20wDFrTIMeeINvHLwWdFGL+V+Kgy62BWBPcH62xdnKEBT1/46bDEuHtqCE7qSCfDSSDi3iFVWIC9OvnhqIABZWPc9sgY3lr52UuoUBLeJkz39bR+7YtfMMB+/364toUCDt648rUJwtJM4P0Oi2cJhmOgBe3X1v5/wllfMgGQL9Yt+zi6jQNQErBgTuNpjrvcj64qzNGBPTveP3+uKMnWKNqAOlgRBWzBgVO/rfwww236qhc2K2NIPgiOJUH5WKmDsNOnSZ2EAdb+MjcjFnDKTisqwQzWIJERvzAEhum9vC2D0yJki+kzy795gi+wm3lOKc2o1SjCQAAVMjoIMbdP3JwxRLVjsd37G36Jtk+FICWsTAt8t+oVgfHcntabWvSWqpBETsQpS0kxzCbTttFonCz2ezjF3D6iQsyTYyRMfQffB/G89pokqpmREGNzHbzwi6XLII65J2nOHaApRxikaShFsrEiV3YAIeaZm5NgQLAjxV0qNQ1AAh1yIkXE7eQ+uDQzPHvWJjYdukmLTbfww1zOSmSh0k79j0sTt6WM3jDrWkBJTvLjaWNw9xLFdIA6gJPSQvcnoBbAb1FY6TcDy/nifFKuj/D+HYtPxE6bSdoAY/XriiiAdsCPdNrSjIljDTpaYZfN6ZgfSw/Xw+vfHlUjSdI0n7C4mAbQQCCNjPpiCUsWVEEdT5YD27i4UjOwUTIy6ta5n6fZE0eJmQoVQu0SbDw9LYmlaWiItYeAgWj9BgKkQCL4LfToY7mwXtJJ/TBpGgtWLh3vMwbzVjKCd74FzCQoBXVi1TpiRY7G0T1jrjlzCVJX4oEmP3e+FW92rFhaLmHMaNEJe9Ei6xH5eeOweuX07beWOxL9+7qEePFECn7qijX01FBuvw+h6+eJZZYqMh+YFfUXH5YHZeRT4R6qf0jBOYbmFRCCbN69QfUY40E+1tjzHzCjlPnXuAR5r/ScVHMaJVgSCZB6j9R+mIPUFWQFIafQeuLAgEBiajDZf1/r9OuOAPFVkkYNteK9y+ovOthTg3JNvKcEV/hIBhYgO158huT5d7kYgctI1VSAPwjb+v7viS56ixnQS0AQWtAAFha3qcHYABss+R+d2rq8ApFGYyuzASGFoEjlg2i/YDaTivMcOChYaGW+/n5d/DpEbn0cS5tIdAT8qwYjrIsLf8DAmap3kfXDDXUNBSzJS2OSt/oh83m6gGliRvtABEAbi8W22wDl1bWApALHqbeRwdnaNSYLK3dVMx42sT5TieSylN1YEHUCI0mCQwMi4IJUgWieY9sNNmaI8rgpLHOfY4+iN9m1irUGoOYFwDFzeJi354v4+x/u95EsL7dW8B0GI5aiGdzSDa2VQQSAQ+pSTNgJIY+uJ8Syjsn+Ox+NWJmTGkiLfCbncDbGaWAuz9aI/a5fyqWczusQC6sCLaTuNpPbbY4uyHEKlPlUkgiw3v3HbBeayVMBn59TQEDEKBMxa5Kqqnr2xRlqLhuXT621eAn9/bGm2VgjocUq5jg7VMMjlXqVNTEAkEQPLc+Pnt2wVRy7USFWFkgF43kxp0jaTbt0kCcLKL1NYklSDsLRhv/1JiAOUnreGIIi3j5fTC2YVRCr/ALj8oOvsrUy9Nxtp1E6SpJX9AY6R1IgbhdxCgyVAsgCLnpMnafCD133wZT90hkl0B3QgQ3hzER9WI74EhlEH/ETqDcjx8fPfyws9oIulqxyOY+s1jkuqtSICrdy1zeygbdvHF+ZoqvulAgwWPqYH2H3wKtHdqV/DqP1/Pw649y2aGrVVaTYeg6D6YWdYFeifj7NxzAC7s6KziiEuEHyKB/uNz+f2wuWppfUu03Hj4+Bv+xhnSeddQ/xN9bD7kYVI2gyRIMDBIzaFiGlretymdOqWYkExE7SfI/0x2I5TieksTZQII0mNx9h1MY7DQw5OtLFfIb3+SF9+VgRqUmRbva3fbbwx4KAB1MSoPSbn9/uMGsEFhIjrM+BJB9e/XANeuKR31sbzuf8A9cB7Ig6LVdisw8ESiEi3+Gv/ALH9P3vit+IpTBFNdRG8fzOBFq1KraTYRIAO9+seEnBf91RVMnwtYCf3/XBRGG7pF8znaNS93qVCHqHSgIMHbvEdf3bB9B006lsD1O57+M/ucCVqIB1sdQ6T0G+37GLaPEQbFFtsTvEzt2v2wVzm8EuWuItSoZOeZQZmJO/X6DwW/jg+nlejdQYItzAE9ZsYI9RgejnJYHVaQCALAHvI9Y/LBdekT8Toq+Bknt5+pAwBxO6LHGHCjwVVTh6uNMPrXcGF5elzYdRJ7CxjEWyC0q6lgwpiZuTuNr3677+GG44urSdJBk2AgEm5M+p6T3wmznECWJIHp2HcHfE3omCwu0a3QDmtFwestZHWnaIgkHxGxOxgG3h54nnB/d6c1CGEwIBAFibC/QfUDtGEHsxXGqqQCo5f/leOlsW+0mZBp0yQWGqY/wBpM/fChkl7bKPh9OXuoELOzzdbqjN5VK9dRTJ0EAErtdySbzaDPh6YHXhgpkmo0N8oYXnpI38doMbnEspxQqy6RYEEAWH7nrh3/wBXpEBnBkG0TO8xPSYuevUHDvBc1mQVRpK6eQMALJO5kRbYeJJIPTp44FzOUEhmsdgTcd4I2I/iHqMGUFqAysOszEgHebSbX8x548zGbJdg2lgCRGx87m8iLg374qDaVliawW3dXZunSZdRIUd5EHw8fI/bCnLVaigmQyhoA6wZIvt0xLNZulGhQxJYbkEAiew3vgjIsCrbdI8ZBsB/t9fGMGGyALGuy8VlbmQ6W6/1GPKjq55xpbo3Q+ff8/HpgLOaS4FNoKkgxf08gR364hRz3NpqGB1MfmOnn98DfDxCbixB4o4rULaCRpidwAQPP+e1sDZog8oBETMiP3/XDPJMAyhVB8yLjbcna/p3xVxWmoB0nS3RduomOwifrt1wLs61CcGKzGnbJfVrup1C4Ah06RsSBtB79DvY47FLK1tNiPQ47DTMQANUtJhHZu6E9r11vJYimskmNJgnlt1JsIBHQbajnsrRU3Jk9R4+PfFlbNswspCDoBae5PU+JFumCsjw0teIB/SfX1nywIEtGqrI5sju5sqnoq56n+FTvHc/yH2we1hpaSW+Veg/n+7gXMq9JgTpi+9h+z6/bCutnDLKoM/MdyfpsPz74nMXJcxm9VVmFBqGDKiwjrAiR6/84KRQFMAx1MTvinJKWO0DubX7Ww4Xh50NF7XJgACfOEFvtvjqUl5OjUGtJioCwqxMm/U9O/WTAvi1ci4YaWIUfEzfDck7nc+AHocNNGhURaZd2kljqCm194JUDqdI63xbluFNUYapquNkT4VHiRAA8oB6NgjnaUAixxcXFLaoEDQGad2PUXE32Eg7n0GK1QjmkWMEG3SetrifocavO8BNGlra5mNCAnSDO2038B136g0+H++0jQ55RqFSQggtcxdtz+Hc74XkGWiUaLEVmjHolXC6Lq9WB71TpJbVsIYks0wpEjfrtiHFVd/dADQJkGflVVgzsTv6iMbTI8BQaQ51xcKBpRfJRA8zA288U8a9m/dwFIl11shErebEGbiN462jCpnAkAI3/hcxmZha07fysOaB+Ll3iAVmY7Lba5238cXpSGkgnS+4J2jaD3U2vzDbbB1XLijJIZYEAASpkrdSbjbrO2+GeU4N7+lrUBhsVMiRa+9jPlsLnYtMp2qrLOTUfuky5LlEwrESYiD9LMPEYX5lCH78s6tVrCT8W4H188NKyPQbkOxvTqC4Pfp23EHwjHuYyYaqWAW5Kso2nblsBc/KQDcwGwZoCXkjddgrNVwd4gg+s7wcMKOZB3HI1rAcp7H+RO/1GI57JKAdJi1lMWNiRe46yLjywtJamwO07xe09QfLEuaAdCqG3jVNcwhUhvi7Ou/ke/kfQxgHiMfMpDTG23n2wXQVYs2oG8CYwZn8oDPS958b2+u2x7YoHELmsAFWhuHZiKakLLJ8U76RZWEW2gSZg+Bxbm8sGXUBrQbR8SeXYeFwOvRinT3i8y2IMC+x8v5SRGGlDV8U6O8bH0ixv09Ix2UkpuOZtUQhAQN9UdCVInHuG2SyKMnKw1KTHrB7/n9RjsVOHadQVf8A+hI3TKOvVKxT5b7z8U2t1kflv4YM4dqUEBiQDJZth4L/AF+gwZmOCBQsKmqL3Mm7dTft0Gx2wtzlZlHOCFHyr599vpiridgoZE1uqjxCpyEq3xGBFvE/bz33ExgTKZa/VjvA/P8AqcQ9/wC8YSQeygGABfr/AFJwzyuRlTI9Li8joD57km/TFwNNUJzwCrMlTUQAvvX6KLgfTc+X1w5y1EkAuw1AyFWDAtEdF6y1z4jDH2b9nfeUwx5EPRd2g7knp+xGG/tBw73WWiigBLL3k+cXY+Z/TFqoWdlOZvwxjUrNLlBVrU6QAE3sTbuZ3LG/WfHH0ChladFABpRR6X/mcYvhPCHVkqMedSWABOm66QO1o2F/O+NDnISrLsKmkrMkACCCR2jrF/K+nAv9QGiwFYYd7jTjzNDrrkl3tJx5CRT2SRJIvciSPwiJuL9jijJ53TymAoghgU6gsdpLWIMzcR0xR7SVkrggAEzIaIjw7mevjfCThfEtE0qmxkDe07Ie6EzbpJPkJsxcTqmHYduUZR5reez2aoPUYOdK0QLudKg1CAAuq8FQTPZbWxR7TceoVqyhDKhSp1AhTBOx/wCMA+wns+a/vKjgmjqhQTdtMgjwgMB57Yc+3WUpl0QqANM8oAjmO2MvEPuSy79k7go4mvygEnXy2+aRnh7sVuSrG+nf4ZHwra4A6/5g6QcQynHEpV/dAhqR+YHUQ2kfMCdQm3XzMXXcf4l7tBRpLpLAGZJgHUCqze8xNrW6kkPg4WmGkAuykc2wkRY7A+c40xNVG0kcMLdmHkOKee2IX3a1FhjMAi8g9B42wspqKh2JIF9IvAkEG3MLG0EWNsE1Mmr02lgYYHSdu0i8k3PfYyRgTgeSNPMU2LgJJ3A67jyJ6zF9r3OJQavj7Jd0D2klp2O3FL84HCmeenvI3S9t+215FrHCrMgMB1HQxB3jb+Yt44+kcf4SHRnTlqATI+YdZ7267+OMScsGpqAdp+xPqN9wQfPBSKQTIOASbIwAywSQZA2m1/URMR1MYYZj/EWfjXcjqp7jt+XhEYV5ymVY72gyDHbwGx7R9cGZDW3NOgzci0+n8xgbmm7CLGRVFQ98NNpjvpM/p98QWmhSwYGfMN59QR69PV7w+jTYspJ5gSbx1Gw/p3mcRzeSNEhmYFZhQFFtz59BMH9MTqqGNpsN3S3LAoJEzvy77dMe4KrabDmlr6xe8777yOu3hjsWBSOrDShnc47N8XSB2wLxH3zsFlW7osMZvb+I+EmMM8zwllmQe0XnV0G157R1xHJ5M6tTKwKjmUGSQpnmiyCAAZk2264CHFt2teUscB2enPRK8tlSGXUSoAvq/la/ph5l11qQqlpgDcSQRsAbCN5PUbYM4T7JNWqgs29iqm0hZkkdIvYHcQcaLLZemisGA+CABZO1zOw3gzubGZxLpvDn8kuMO5x30oHTfVMMrnCtJRTQnSFUmLAkD6/vfrTmHBVXd9Tc0/hAmBP2P5RBlfW4zylVkiZvYCwHmdpiwsN4nC8VKlVgoDVG6KB369h54UfO6TQa6ent9062Nkfv6+/2THPca1AKADChYvpEdup9IFrAYWtUeq0XdugA/kLDzxoMj7EtY5htM3FJBqqEC/S4Hjbzw+yGXK8mXo+6AkExzyPxMbU/zwQYZzu/KaCXfi2tGVgtZ3Kex5ADZpxRX8Iu5HkLxgbPezYzYNKjlWoFTy1tauWXxNNtNzeJMCDNwG1VdcvQJatU940/CCT9TufthHn/AG0qOfdZWncmAiadR/TzwJ+KhZ3IBmPPh7osOFxEv5j+63metVovZXgn9zy6USZIkkg/MxBI/lhV7dD/ABaf+j/5HDnguUrUaKrXKmoWJbSSQNUkCTufTCf22P8AiU/9H8zjHeSXEu3T2CAGIGU2NVk80UHM1A1rAcvxgTcqOp++OzXs8bmkdcboY1r3B6EjY+I64G4rXdCrKjsIvoAaL9Rv64My+c2JsejA3GxsRsfD0xoQytEYEg05jh5o+KwpkkLond7+08fJKA7LY9OhGxHntgxeIakVDFiTfcTO3QiSe2+/TDhwta1RddrOsBx6fN5D6HCvOcBYDVTIqp4fEPMYZDSBmjNjrcLNLy12SUUetiiFzZpooRi6lLobkHY+W/f6yMIczl6lPlgkpIIIMwL9bqRPqO8XuSuy+PTxHkf5YPpZtalQF73vAgiFgGF3jw+5wRk3Dy8v2QpYGyD0O2/7rIMgd+UAarQSLbC3cX8t8V08qFcg6w0fELgD63Xfr9dsP85w+muqqLR8wi5mAI2JYwJ8dovivOcJImAFJ3tqU9YncXHiLdMMdqaF8bS5iynezok1FOv/ADg/OmpTgvLFwDeGU7fl2/PfDDh3C9bAAAuFBAlRYdeWBc9fuBirMcNdOSC4F/dtZh4r+o37EYsBpqrvfnNN0pD1oKMpkHdYCqIEyIA2M/EJjrGOxdqWoraSNYFkYXJ2IHQmJuL+Ax2CBthJkyNNFa7N8OSpVZwzw6gkKSsiQACN4M+Hji0BaSEqgVAhIFgGJ2B8Tb0f6i532hAJ90pa0S2w6mBuZtv2GB8zwutUGurUYmDyKtwRBgEkCwJJI20t2nGdmMv9NnjyTQjDB3jQv101XtHiApoiJzaBAYz4jzIv126WGB011W0qDUboqjb6WGGPBPZ1DqavUYqDyoggsImSdgPX642vBcmI5V9xRX8Nixm4Lm58YA88EMBcTJO6uKucS1lRxarNcP8AY64/vD6T0pU7uSdgexPpjY5fgQp04o6KI0zGmWJPRn6eYGLstVoh2dCHb4QAASAIsI9AST0xhM3xnPZo+7pKz9DpsB4sdl+owB2Ojj7sDbPMosOBlxNmV2UDe1qDxehkw0v7yod4jbt5W3O+MznfbSvmW93l0Ziflpjv1J2HngzIf2dgD3merAgXKKdKD/UxufSPPDCt7U5bLJ7vK0lgdQNK+f4nPifrjMmmdIbkdfhwWlh4omd3CsznmdglvD/7PatTnzlXQu5RDeP4nNh6T54aHjeSySlMtTVj1K7H/U5kt98ZnOcZzGacJJcnZF2t1Cjt3w04T7DVXaa5FNeiggufOLKPUnwGIYySXRo0TMzI2d7GyWf7R1f6eae5DiTV8uKrQGLbCYEOB+WFPtll2102gxouY8TiHDPbXLrWpZXK0jpNTSWYwZJvA3me5HlinjXtI7ZlAab0wVAXmBm5ksIi94g2jc4OMJY31SDZXRTZ2spupA8Dss3muIe7ZbSCPyOOWnTq3ptobrHXzXY+f3x5SzuWz1jNGqqkki6RaSe328zgbO8Eq0bkak6Ol1+23rinZlm2hWu3ExSHK7Q+Kvd2p/GIH4lkr6jdfy8cGUs6bGfJlI28DcHC3LcVYfFzD7/Xri9aKPJptoY7gbHzXY+Yv445r8pv4TzG3qOvJElhzNyvGYeO/ofv7plmsvRrAFp1Rd1WDPionUPH7DCTPcDdBqWKifiW/wBRuMH5OjUZwhWGMwwPKYBN5uhMdbT1wWM24gEkEbeU7GbMJkx4nDYxLHGpd/7h9R15LJk/D3C3QH/E7+h6Hisv/eDBDXkb9QdwfGCAfTDTL1Q5LLpMqJB3nsdrCT5z5DEuKZEVSrqqg31RIDE7EgXHj54W5jLKE1UzDC8hjA0sUIggE8yv9B0vhxjXZbbRAWZJq8NksO0+w65JrkcxTouXKHYTaCAxi9hq779+2Hz0qVdejj7j+Yxj6mYZqbCxLLp1dRIi42MSemC8jUGsaX0QIDTvCgDVMbkX8fTF4cQ0toc9lEmDkY45h42NkFxfJe6zAVjqBFiQs6SCLyLkfsY7HvGFqViKh3VdMgWLEEgz0O/bwx2DGeMbqjcPO68qbV8pQy505h2q1QJ/u9ASR1522X8/DDzgvDK+ZRK1ZFy9PV7wS1yACqgyNRGkmdgwAXZjFWa45kMi7VKSBqrAA1HJJMQOVfGB8IwOg4ln3n3T06e+qtygj/TOofQ+mM04o5fyW0OZ2/frRM/6TW8Q6vDj7cPVPc5x/KZYHQBVb8TxE/l+Zwjbi+d4g0UEZl2LHlpjzJ38t/DDfLexmTysVM3U98/Zvh/2oLn1t4DE+I+3EDTQQIosCQJA8FFl++M2WXObecx+XstPDRgaYSP/ACPX6Jz7P8NGRy8V6iF2JLsJAPZQNzA7DvbCnP8At5TRdGWQQNmIgeij+f0w/wAnk9WXDRNWpSu7SSS6dzcCTsLeGMXVyWQyraqz/wB4qD/t0/hB/iP9fTHMjc/U6DmgQGBz3ult7r2HHrxKBGbzGdq6QWqt/wCqjx+VB9JwxHAaOWOrO1l8KNOS58z08ojxwq4n7d1WXRRC5an+GmIPqRF/IDGUzXEokk+ZJ/XDDI2N+EWfH7J58s7xRPZt5N39+HotlmfbUUgUydFMup3eA1RvMmfvq88Osv7UVKuTpkVAhjQxWWqsyQGgRu3K03+P1x8pT3tQjSCA3wlgeb/SoBd/9qnzxqfYHJVswM1Qo1Cp0qxLgKSw1AKq3KqQSCxP4LDD7IZasrKllwrKDRx339ymGd4SiZ2jmVDU11o4ggkC9oAIEaStybr4gYSvxjXV1Bqh/wANpLBSbI5sAB4Ye8K9lM2DFUe7QOG11RMMCD/hoDJmLlioi8bYu477B0qRinVAOkDnDHWGTmsgOkXN+kjfDAhcdUn27W227voLKcPoDL5YwCHqkLqmeVQC3QQJYLf+LtgylxqpQVAhAJlyNwVNgCPQm34hiL+z1dqyioppqTpBiUA3ARlkEG+8Hre+M+c2azM9M9bo8AKBAhanwMBIHNpO2+BywveDomIZomUHlaxM5lswecf3eofmW6E+I6fbzxDNcHqU+aNS9HUysd7bev1xmEzBDaWBVhurAg/Q9PHDPh3GKlEzTYgdRup8xjMfERoVsQyOYLidY5HUenJM6OdYb8w++Df74Ku7aj2O/wCuBqfEMtX/AMxTQc/MnwE+I+X93wYOBBFkQ6m+oX9bbYVc3KnG4iN+jhldy+xSv3hpnmBUdGF19T8vr9ceV6a1FdUfQSxLFYYF/hbUNie5sfHFrZso5U8y/e4++Bq3CEeTQc0XJk6die5U/mI9cHbIAbHdPMbeo68kOWE13hmHzHkfv7oapRemgLqDFtSSRHfuPI48Rwbg+o3/AK4mM5WoA++Xb50EqR3P4T4EDHooUqvMje7buvwnzH/GJOmp9xsubTm1v4HQqVPNMqkdDGwHQ9vl9LWFrY7AtbXT/wAxbfjW6+vb1x2DCWStEucNCSSR18l9Fyns3kMgQ9UitXBkFgGYN3C/L5sZ8cU8U9uajWpD3Y77t9dh6fXAGT9mqpl80RlqI3Z2GonsB/M+gOOr+1WUy1spR964/wC7VmJ7gbn/ANcLGKR5/MNITBhWG2jtHf8AX7fqvKPAs1X54CKbmpVbSI7mZY/T1GPc1nuH5TSwDZup8pJIpalNyOjwY/F6YUUPad6+ZpnNN72mWgo1qY1SoJUWgEg37Xw79oETO0TK/wCSxg6SqimQRCgEFobci3ODeIw5DFGPh35lBxU0zv8AdPd/tboPufkkHGfbfMZizPpT8Ccqx49W9TjN1+IwQBcnYC5PkBc4Hr8MqqWZUqvSUwSokAkatOqCJF5jt0x9Q9jfYXLNlaOYdS3vE1MNRWndiIdp1vEbFwp7YZGG/qebQDjWxjJE2l83pZKvUkwwCxqCrrYSQBIHLTuQOdl8sfQfZj+zBPeMarhvdlfgIctqQP8AGQFQcw+BQf4r4fe0HEaS5VqNEAi0CkgWmoDjbYFrdO2+MNwv2mrZdkpVXLZYsNRXldQYEkAf4kC5HMT3wzHkbsKWZPJNKD3l9Oy9DJ5IMKSqrEX089Rj/G5JP1bGJ9neOrlszUqVH0o1MqoKSwflgBgDK2JgHxjG4ORCUDUpKurSCjVOa7wAdIIgc0xI8sfIs9VcEjlqASCack2tLIw1jYdxhoApBkZPFa7gvtSc8Xo0hcMTqcFQg5iNUAs0wCLXKMCb4VVMs7VXZa1OodJZFAqggIjuBLKZgAETF1HU4zHsdxQjM1XRjTimY0kgyHT6Wn64YZH2+zFctTapWAZHJJrEiyMYgrBBwzEAWkkda+B+iq8EO0TLhPtxRapUZzpEEgaDuD8AiZMwRc3We+FvszSdZliCVIlFgLLUzCrI5eW4AHxbHGW4XmTBCpcdVnba5Pw/XGu9lxUZ5104FnUBnsVd5JWB8kQs4XsuRXR6aojN8KDLzorID8VMSinxTlNM/wCn3R88IuJ8GehphgNWqFZpHISDzgDRtMOAInmMHGi43xj3CKyjXVafdlHhSATJ1WYATBUhTcWi+FnBXqNUZ3Y6m1HkAGnUtQFh8OppabC8G+AShuzhaLhTLGbDtEiGZKnS4Kk3APUdwdmHiJGGPD+NVKJmm5XuNwfMG2GOb4fysHRai7saYHbd6ZET/EVVv48ZLiVMpVqU018jQbFliJkEyVt0JbrfCJw7X/CttuMoVKLviFtqfGsvXI98vunNtaXUna4/588TzPBXUalh1/El9vuDhDwPhy04rOC2lSw7arabRNyyiQes23wTleKVKSl1MM7bjYkczErsZ1AYWlwoaLBTGHxbw6o9uR60R1LPEWPMPv8A1xGhw2gX1oIJBBUWF+sdCPDE6fGqFa1ZPdOf+4gtPdl/59MdX4VUA1IBVTo9MyPUbj7+eEsrm+C1GzxPIDhlPjt6FX5ke7QleYAbRBjr5+WOxTlnqRzAEdusfkcdiGEDfX1RHtdaTcR4vUrNrquznux28ugHlhf/AHgkSPh/Gx0p6E/EfBZPhhn7NcFTNU8yw1GpRpg0wwUsztIEIeRUEXLaomdQjFf/AEKlT585mNbfgpsG9DVaVHlTD+mN1mEA1evLyfiNd2IUo0uBvUyb5oH3qioKSrDKHdokKBzvAINys3tbG19ofY7MLVSrSqxKrz1m92J0gkqgGpgfwAEgzPYZfJe1KqDToq+XoXlqQuWIAu1RwzyLEBh05cNfYn2kX+8ihVH94eqwSizDRFzGuJJUCLRaIvuHGiJuhCznSTPs2iuJ5H3WQ9wKlWoWfU1ULpVTExTUsLbk/B8W2A/ZbjdVs1Ty+cZq1NuSmwLagxMDUtQwQbywBjucaj+0OkyImqtpVAG0pRXTqcsgJUnVEDfV6dMfO/7/AFqZWpQ0VHRgwZTJBBmSjgNPofPBJJM2jh1t9EFjDVhfU/bigaWVhCtMMeYhNRKrzRLEE8xG0ffHynN5p4aFWpawT1sVaGG/SRhjmval6rCqSWGx1XdCRdW1eoiysJsOgWcyAqQ1EiWuEm9iQdE3YSNviHWdyE95BbI9hTqp/aFWzGXXroAWrTDMujTABASDBgQ7FiD2tIWdya5oe8owKvVbDUxkysQFqWMoLG5Xqq50GuKnIrO6gzykkCOaeoWO9sNeG1nqK9I0kBMt8IWyiYMQeliIuT3x2atTsnYnZm2wahC8IqulaprjVo0nWt/8xCZ6/CDi9KWXTW1JecAxrJIi5MCbH67eZN1fJ5uo2h1ZAttVQMdugMM7AbxMCx7YlmPZmqmzLI3uYMqjWgEAc25tcYq6TkdFR2ZzrAAWf4Zw+rWA6ILajZB9Nz4AEntjS0M2tHTSoLraQTcqSwnnYowKkCYAaEEkkseUFKlRG11KbAopK6tXyi+meVfQYTZnjFRg0IqK5vpSAZMxfpbbwxcOBHdKIX1q9unJPONe0jV6qhdVRaYgPy/EbtzgLqWQIZ7mJk2xf7P1XNRQHUQRIALSCVUgmQNj0nzxnstlne/yjq1lH8vQYeLUWkPdIAzn4pAM9bg/KN9Pq22kTeuZJOkJ0Gyf+0XEhRpalUNU1FU3TS3KYbYoQLwpM7T2R8Hes9V3qOxZx8ojTYgsJIJaJ+nxWxVxHjdSoEWSypeS3Lqt8LPfTA/ER2A6k8AR3YBKqBlgwEZxBdKZBJKzGvYfUYKx+V1tGqu1jjH3lRnslXRQvxotyaYJJuZZ0POCJNxK73vOOr5IscwUaFygUOfiBDSZKgalIOrUQW22thz7RcSNFNJVGqNJpuNQUaSAZWA9Nl7XFxc4z+Z9oWRYqVDXFVStSVcCCQ2kVAdYE/LLL/DikjIncNUwyWZlEHRDGpABaApsHBDIT2DC0+Bg+GC8nn6lI6qbFT4bHzGxwFk8imsPQrFASAyOyjUs3Van+VUtPK4Q/wAJwR7Q+6oZqpSXUiAgqwU6SGUNzU2giJIlCBb4ThCTB8WrTi/Eb7so68lpMr7TU6lq66G/Gm3qP0nHmMuDy6rFPxqZT1MAofBwuOxnPw1HULSZI0i2P08/uiavtJWaF0olFTPuo0r/AOFOIP8AE1/4sKs7m6ZqFwtz0LF48tZP0OrwjFCZZ38vKPWB+cYJo5FRvLkdBf69B5yfLGu6QlYbYWt8UKarubT/AE8+g8NsMeDU6lCqlRW0VFIKnradpjeRtiFXOpT3IXwW5/8ALYf7RgA8YLMBSAUkxqO8nrJv9IxLWuOq58gApbTNcaqe8NRwGRhBkFrG5R5M1VMdTPKCCpEYXZ7gquQaLAEiRTZgG/2FgPeD6N3GNlmfZuu+oUUVqJ2qIytqWZBapqJ7GJA8BiGc9mUbKr//ACV98pIYArWBAgAcp0yBAlmixvgpB4oObKAW1fXBYRchnFDOAyhSFJZgGv0hiGja+2HnDuE18zli7aP8MchqBQrAA7M3KTYgFe3XDP8A6QKVBhczGpmJYwrA6QBCIJF1Ab/UJxnqeqk6tRb4fkbYj8PNP2a2IIoUuLs91VppwnhdW7VCWMEKNlFiN2Gto30wu2KODcTOWq85ZqJ1MyLBl9BCyLEjUVMc0DaCcbHjhHuVcf4PvEpkQ6rdzSMKCNT8rMNQgDTt1x8mfidyCxBFtNSxBHTUo/NR54I6B5bp1aVjc3MSd1ueEcYXNmsqKwZSWdmUFmQK7bBpYlkDX6+EDA7UTTFSoHD6QX0mmyyF3Go1G3EDynucZz2Zzb0/f1NTBgqwwZh+MAAowgX2BwXmOO1atGsrs5HuyY97WMmR0aoQd+owuXFpy+XAJlseZpef1+isPHlqU3CqQWsCyrHyw1zDH4xeTBEzjzh/CmOXIDH4t/iBgCzDc7yIDb7Yy6Z7SIZx9yfKBb6kY1Hs7nj7pmlyDcDShMTBeLHTuDzfphiOB7joEvI5uXUodMhWDaiA2kEhgA4JVS2kG5U2iLG+2F1fNZurreDpgatOn4bgTFyLdfXD3jObd6hVCKS7Fpu0mdzB03HTfBHBODoyOmon4TIJDBpbm1Qb3PyjzG+KBtEhGaaALq9ll6XD3JBdtE7azc+S/E3oMPqOYWmPc0VDmefVEHSd6l40jcIDpFiSxjSWns69NiwdY0sQTpQyFJEmdLSQBZibziGU4bmwxD0KlTUZJKsP9yusAfXT4Y6iBoiB5cTdVytLvaKu1dkGsn3awAz6omJhmltNrazIA6bYSM7oYYH9R/8AIecjHuczqLWqIb6HZQ4O4ViAZURsOx88EUc1IgEOD0MT/NWP3wJ7XA2USN7aoKvJ1UXUVRCzCOYNb/aGAP7tizL8QqqBTZBWpzAXTrUE2stmpE90KeuIVMsjG0o3Y/1v+eKalOom4kd/0I28sc2Qhc6FrtlpkzNNadGgQcv7qsKsOzfA/wAdNaiwUVv/APQAWgud8djOZfPaQ2nSpbdtCau1iR/+J8cdgwkbxS5heFF+JA8qA1D4CF9QPzJxRX9+43UD8Kkb+nLP6YIyGWQqF1Hl3W4uSTMfaZwcppC0DbuPGD279J8cUADToFcuDhqUlXhgF6rwewkt+v29cEoFpxCin4vOo+g5h9YxLOBUlaU6ibwLgedz98UUcoTeB4kmftt9cFMvIIeQNGZxTH/qYCg6goOwA+KDE6RM3B3Prvg/gntPWNamKWhQlmLqIKEhIKqP4gAAe3nheKlLkSrT94dgwco0SWjqpAnDHLZrLUVJCohNiCC7FZDTLSDcD5QLfQhdG1l8UIAudtot/wC3nuHXTTK1GL3NyshKiiWsl3NP4djucfMM0LMpLp0PzenNzD6nGqzvC2dVrKxHKIZ7BlIFub4rEiAD498BZ3huukrtpM2lXWRHQ6yNURsTI7kRgBPNAbmumpJQz9YotMVQCvw3EVF/A4aJIFhqlSLWtJea4O1ekajo9JxyyVY6vP5mAtzXYSJ1fFgehwRKjOCWbTTdhotGlGYFpBtIGx9cPPZTgnvUzCFyoRl3klQSwkCwJaABfpeAJwUTPoAK7aJo7rO8Gyr0GbUYWQTpIIeAwjyvceHTF/Ea2uky0wEJ3CwA42g/v6741eV9lcujI9Z6lZWYQdSiACOg1Bx4SJmwG+A63A6NT/LZkYKvNeLKoPJpmJjrN5xRxcXZkWuF9deCyXDPZ+zM8sFGoqoJBjxHxeSnzIwdT4nUUh2Gin8tMgAsRsZIGiPxCIFlwbxnIVMvQLe8uzQHBuRpJYX2b4bdRsSDdC/CjCuaklzswM7Az1ny/YIJnVqENwCuOcLElnYljJ+YyTNi389XmcPvZ8gSxLLqUiTUIEakCkkjQs84GoQYOFfDuGrJm8AmSVC2BOxMnzMDz2wxyha1Rm0INiGt/uYWJgC3WwAAAGBWd1V2fYr3j3tE9Ot7qpKqAIIVSGBAu6g3IuNyLfDgIcQRKRI0skwAPhBMgAiJHqvocVcQp0WUMwtMBkJU3JYmIKi52gb2jYBZjLU1RlphiWiS5GwMxAH3nB80bo74oga4OAVFb3VQy6lGYk6kgqT6WPpGOy/B5DEF5H4RNr3K9RYdcRylYry6QR37dYN4jffDfhmZJ1XHTqI32g8vX97YE6SxvSMG5TtaTvmHpjm0ugtIvHoYK+kDFuX4sOjafBrjykXHkRGCuL5kE6CnMQCWNrjbcSe9zGAs9kCROkEeFiPUfzwJzQd1PaEbbeKvr+7Pxch6ERB8un0jHYjw+upOkqQwAv3tHQT0x2B5SEQzgK3J5fmimhLHq1z9PhA67W74ZZjK7KanMFuZIFixkmDAhtiNgDaYxNc+KWqacKBdVI5ulz8U+ZgG8YQZjPVagIChF3ImWPnqMm+w74jKTratnbsAvVIMtspJI2Aif3tidOrqsilo/DsPMnb1GBlybNdjHmb/AL+mNPQ4epEmWXcA2UCZHKu3nI22wRuuyDM4MHNKKGUqtVSnZdRAlOYgNF59e8Ya5b2fj5FTuahFR/8AxHIh/wBUeeLl4YWrSwK0hEtZQQALKbdvHb6s8zn6QMrqIGwFhYRGptxvbSd99sXDAN0MYoNGqOXiOWqvpc1UqAAEBUdeUBZB1Lp22I9Thjl61E0PcLSUrXaAarKGnYEBCIm0DUenfGUoMxZhSQKzXOhSzE+LGW+lsE5fhL6iahTVpOkOdR1SNwJMgSYPbbHGikQWB1tCcZrgK5VG1CwAOkAsJayjSgiZ8P65Slx00w4pkAMIYQPGLHYjUenXG59qfaWjVpikoYEgAF2iBIJCqBpF13ZhcXi5HzHilKolm5x0LCZjtN1I6ixGA9prX1Wo2HS/oth7IZylmMtVGYdS4YKnvDVVShD6p9yepaL9zgX2lqUsvQU0Wpq+vTFN6jjQQ0khzPxEbYScAJai6U/8w1NWkEyVVYkT/q74jx2sy0VRzLh9WktJAKwCd+x+uDh52SZj/M6pTr8X106aVCAEJg/DeAO9rQIHbDnJ5enUpKAQZnlbmvud+YdLqROMjkfeOeW3duw2uTJ9PTGpyWcCqV1EhbkBh+FV5laFJkbhpExBIwLPqm3RaaqqvkaSIywVEjUVKuoie5BFyLXNpkxj3K5ZACVq69SssBSFOpSvNMEgTMAE2wCcrVUlkkggE6W1QSoLTBJImd8RpcQFgyxH4YH2gr9IOCCgs8uBdZQ3FOHmkFZIQkkMFeRHLBAPMASSIM7dMD1qNQdFfxp7jzUj8h64dcTr066p7sDWoiCQCQfFus9j1OPa2RRjHzAAn5SJ22G891JxQtO4Wi2Vr91l2q3BEGDcbH6G0/XDClWRbR/htaZ8R5AEW6fUHFXGOHQxLagbC99UACxG5t2wCXeieR2HWDsSOv7GIq91a61Cb5nLug/HT8pWfX4T4WOAmzMAGGQbAkErNj59u++C6FSo51hwCQJKi+2x2+l8HUcmxp7kCTtBB2mRbt2Pl1xUd3Zd2gf8WhWfytTS2p4INidxB8iI6WMbY7F3Eshpg8qGYOn0+WZHW0DHYI02ECQNBRnGqjvVamW0qhAgSJsDeeomIi2KaGSEEKpY/s3PTp2xUlEkliVEkmWPWTsq3w5ocLBRW1kgmJYaVG9wBNrEeeOyqjpsooK3I0EQDYt4cx+swPqfLB9CuzuqooUkgTGoiTE3tbwHrgzg/s+Kh5KdSuR1jTTHqTceRGNrwv2Fqxz1BRX8FEQfVuv388Ea0nZKuc9+6yC8LEyULE7PXYibbqi8zf8AtjqHDS+ZZEpBizHQGlVADMZIAA2jqY2K2xpOKZdKNYqpkKZbaSAIOqYBvN5HjHU7+z3Kg1a5cf4iEegYv4mCYBv3GL5OFqrWjUddaqeR9gHYD31UKv4KSgD1MQf/ABw/yHshlqXw0gT+J+Y/+2HqriYp4vTQrL5LW4ejZ9KHu92JDMBp+EsAq6YIsAZJmMKfaHgddaZigX1GzhE92ABGl/hG2xgEXx9hzPAVZtaM1JpmViJPUq0qT4xOM/mvYpncGtmDWUH/ALmo9DECYHSY+22M6QZHWSPXr6FaDZWFoFVS+SZbhDU6TRUSmzAkpS1OS2k6Rr+FVmJGo9cA57IGpbWj6TyrUYow/hk2byDY+8ZP2XoIwaJMEELyrBI6C8xA363m2PnfEsrTL1NSD4iPoYAv1gbi9sBM7Wnf5dfojNcXWAOuvFYygWpaUakVk76AFvblkmdzcyThnwJkq5kpoC85kCNJhtO0CN/ERO2GGX4GFPJWNNS2wuIuQCpkE+JHTGh4VwenTuDrO82F+8KAJ8xhuEiV3dI68P4QpCGNIIOq8zPs1Re+nQ34ksZ79sZb2m4C9JZOmqptqIIYT1JW59beGN/hb7RAf3arqFghP0E4edEEjuvn9LKE015UIEghhF9TXDDY7WLDbbFGZV6QUgOFvytcCIgqYAgzuI23ODeG1yqC4MHUYj4G1ATplhtsR1HXGrT2bR6asrMjFblYgk7yuxv+W+A5L2VS3VfP8znxUWGseh3E+RM/ngKsilYse8X+3T1AxqOO+zZpKWZFZZ+JIUibXU8v73wh/wClKUBCtq6lGkiy3gzImbiOt8DLeau17m7oLhiAOwBF15RzkEgjoknbVtjT8PKik0oSQZaCytGlRqAaZGqx1C2obSMY/MakZWB1G8HSQwiJnfofEYP4VxUJUDAmkd2EWkAzEm0iRDDYkGRiWmk0CHAlE57KBqjOlYGT8DjQR4Ag6T9RjsTzWdy9ZWhWWrvoSWRiO1tVOex1ATvjsHbEXbIZLFDJ5dQrNAkNAm+7N0Nsa6nl1MAiZAvJmCWtO8WFpx2OwAKjQDa+rcOpAKAAAMNKa47HYc4IBXxb2kzDNmKwZmILtK6jp5HYLyzFvLe+98bz+z+kBXzkADnXbzqY7HYzIyTKb5n6rXxDQIG0OH/lbkDGV9ruM1qTotN9IJvAHh1InHY7DgWWzdaNWkGbwzRPgYHnitEAZh2Bj7Y7HYx5/h9SmGqqmsOm+5G52GqPyGPlHEhNaqb2J692g/bHY7CTk3DxXtOmPeURFiVBHcSN8NM8oGYSAFmCQAAJ0k7CwuBb9cdjsPYQAsH/ADb9VWb4vQpB/Z1x2vmKbe+fXpiCQoPTsBPrh97Tf/1a3/02/wDtOOx2PQf0+iQPxr5rxKzLEjkix6F3keIPbH1PhY/wKf8ApH7vvjzHYTw3xOTeKHcYq+K0waTgieU/kcfO6d6d785H2Jx2OwyQNUqxJuLOffBZJEHe/wArdTfoMLzUPvDt8R6DuR1x2Owo3cJn+g9c07ytIaB5enzdNugx2Ox2CPOpQeAX/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14" name="AutoShape 10" descr="http://t2.baidu.com/it/u=1404957320,694743365&amp;fm=23&amp;gp=0.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17" name="Rectangle 2">
            <a:extLst>
              <a:ext uri="{FF2B5EF4-FFF2-40B4-BE49-F238E27FC236}">
                <a16:creationId xmlns:a16="http://schemas.microsoft.com/office/drawing/2014/main" xmlns="" id="{F81DC78A-5E10-46C0-B31A-EE0795C12A32}"/>
              </a:ext>
            </a:extLst>
          </p:cNvPr>
          <p:cNvSpPr/>
          <p:nvPr/>
        </p:nvSpPr>
        <p:spPr>
          <a:xfrm>
            <a:off x="540000" y="360000"/>
            <a:ext cx="11062720" cy="646331"/>
          </a:xfrm>
          <a:prstGeom prst="rect">
            <a:avLst/>
          </a:prstGeom>
        </p:spPr>
        <p:txBody>
          <a:bodyPr wrap="square">
            <a:spAutoFit/>
          </a:bodyPr>
          <a:lstStyle/>
          <a:p>
            <a:r>
              <a:rPr lang="en-CA" sz="3600" dirty="0">
                <a:solidFill>
                  <a:srgbClr val="002060"/>
                </a:solidFill>
                <a:latin typeface="Arial" panose="020B0604020202020204" pitchFamily="34" charset="0"/>
                <a:cs typeface="Arial" panose="020B0604020202020204" pitchFamily="34" charset="0"/>
              </a:rPr>
              <a:t>4) Fire-resistance ratings</a:t>
            </a:r>
          </a:p>
        </p:txBody>
      </p:sp>
      <p:sp>
        <p:nvSpPr>
          <p:cNvPr id="18" name="内容占位符 2">
            <a:extLst>
              <a:ext uri="{FF2B5EF4-FFF2-40B4-BE49-F238E27FC236}">
                <a16:creationId xmlns:a16="http://schemas.microsoft.com/office/drawing/2014/main" xmlns="" id="{AEAD2603-EA61-48E5-B4DF-22993CEBF113}"/>
              </a:ext>
            </a:extLst>
          </p:cNvPr>
          <p:cNvSpPr txBox="1">
            <a:spLocks/>
          </p:cNvSpPr>
          <p:nvPr/>
        </p:nvSpPr>
        <p:spPr>
          <a:xfrm>
            <a:off x="540000" y="1152000"/>
            <a:ext cx="11160000" cy="421882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The time that a component will withstand heat and flames under standard test conditions.</a:t>
            </a:r>
          </a:p>
          <a:p>
            <a:pPr marL="457200" indent="-457200">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Many wood-frame assemblies meets the range: 0 to 2 hours.</a:t>
            </a:r>
          </a:p>
          <a:p>
            <a:pPr marL="0" indent="0">
              <a:buNone/>
            </a:pPr>
            <a:endParaRPr lang="en-US" u="sng" dirty="0">
              <a:latin typeface="Times New Roman" panose="02020603050405020304" pitchFamily="18" charset="0"/>
              <a:cs typeface="Times New Roman" panose="02020603050405020304" pitchFamily="18" charset="0"/>
            </a:endParaRPr>
          </a:p>
          <a:p>
            <a:pPr marL="0" indent="0">
              <a:buNone/>
            </a:pPr>
            <a:r>
              <a:rPr lang="en-US" u="sng" dirty="0">
                <a:latin typeface="Times New Roman" panose="02020603050405020304" pitchFamily="18" charset="0"/>
                <a:cs typeface="Times New Roman" panose="02020603050405020304" pitchFamily="18" charset="0"/>
              </a:rPr>
              <a:t>Methods to determine the fire-resistance ratings</a:t>
            </a:r>
          </a:p>
          <a:p>
            <a:pPr marL="0" indent="0">
              <a:buNone/>
            </a:pPr>
            <a:r>
              <a:rPr lang="en-US" dirty="0">
                <a:latin typeface="Times New Roman" panose="02020603050405020304" pitchFamily="18" charset="0"/>
                <a:cs typeface="Times New Roman" panose="02020603050405020304" pitchFamily="18" charset="0"/>
              </a:rPr>
              <a:t>1. Standard fire-resistance test</a:t>
            </a:r>
          </a:p>
          <a:p>
            <a:pPr marL="0" indent="0">
              <a:buNone/>
            </a:pPr>
            <a:r>
              <a:rPr lang="en-US" dirty="0">
                <a:latin typeface="Times New Roman" panose="02020603050405020304" pitchFamily="18" charset="0"/>
                <a:cs typeface="Times New Roman" panose="02020603050405020304" pitchFamily="18" charset="0"/>
              </a:rPr>
              <a:t>2. Appendix D (</a:t>
            </a:r>
            <a:r>
              <a:rPr lang="en-US" i="1" dirty="0">
                <a:latin typeface="Times New Roman" panose="02020603050405020304" pitchFamily="18" charset="0"/>
                <a:cs typeface="Times New Roman" panose="02020603050405020304" pitchFamily="18" charset="0"/>
              </a:rPr>
              <a:t>Fire Performance Ratin</a:t>
            </a:r>
            <a:r>
              <a:rPr lang="en-US" dirty="0">
                <a:latin typeface="Times New Roman" panose="02020603050405020304" pitchFamily="18" charset="0"/>
                <a:cs typeface="Times New Roman" panose="02020603050405020304" pitchFamily="18" charset="0"/>
              </a:rPr>
              <a:t>gs) of the NBCC</a:t>
            </a:r>
          </a:p>
          <a:p>
            <a:pPr marL="0" indent="0">
              <a:buNone/>
            </a:pPr>
            <a:r>
              <a:rPr lang="en-US" dirty="0">
                <a:latin typeface="Times New Roman" panose="02020603050405020304" pitchFamily="18" charset="0"/>
                <a:cs typeface="Times New Roman" panose="02020603050405020304" pitchFamily="18" charset="0"/>
              </a:rPr>
              <a:t>3. Other methodologies (Annex B of the CSA O86)</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18000"/>
            <a:ext cx="1397529" cy="540000"/>
          </a:xfrm>
          <a:prstGeom prst="rect">
            <a:avLst/>
          </a:prstGeom>
        </p:spPr>
      </p:pic>
    </p:spTree>
    <p:extLst>
      <p:ext uri="{BB962C8B-B14F-4D97-AF65-F5344CB8AC3E}">
        <p14:creationId xmlns:p14="http://schemas.microsoft.com/office/powerpoint/2010/main" val="10661161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0000" y="210531"/>
            <a:ext cx="11062720" cy="584775"/>
          </a:xfrm>
          <a:prstGeom prst="rect">
            <a:avLst/>
          </a:prstGeom>
        </p:spPr>
        <p:txBody>
          <a:bodyPr wrap="square">
            <a:spAutoFit/>
          </a:bodyPr>
          <a:lstStyle/>
          <a:p>
            <a:pPr lvl="0"/>
            <a:r>
              <a:rPr lang="en-CA" sz="3200" dirty="0">
                <a:solidFill>
                  <a:srgbClr val="002060"/>
                </a:solidFill>
                <a:latin typeface="Arial" panose="020B0604020202020204" pitchFamily="34" charset="0"/>
                <a:cs typeface="Arial" panose="020B0604020202020204" pitchFamily="34" charset="0"/>
              </a:rPr>
              <a:t>Example 14 – Solution </a:t>
            </a:r>
            <a:endParaRPr lang="en-US" sz="3200" dirty="0">
              <a:solidFill>
                <a:srgbClr val="002060"/>
              </a:solidFill>
              <a:latin typeface="Arial" panose="020B0604020202020204" pitchFamily="34" charset="0"/>
              <a:cs typeface="Arial" panose="020B0604020202020204" pitchFamily="34" charset="0"/>
            </a:endParaRPr>
          </a:p>
        </p:txBody>
      </p:sp>
      <p:sp>
        <p:nvSpPr>
          <p:cNvPr id="7" name="Slide Number Placeholder 3"/>
          <p:cNvSpPr>
            <a:spLocks noGrp="1"/>
          </p:cNvSpPr>
          <p:nvPr>
            <p:ph type="sldNum" sz="quarter" idx="12"/>
          </p:nvPr>
        </p:nvSpPr>
        <p:spPr>
          <a:xfrm>
            <a:off x="11468558" y="6216815"/>
            <a:ext cx="610320" cy="528064"/>
          </a:xfrm>
        </p:spPr>
        <p:txBody>
          <a:bodyPr/>
          <a:lstStyle/>
          <a:p>
            <a:fld id="{79AA0B8D-5002-4A0E-8DCD-D60B08B37DCE}" type="slidenum">
              <a:rPr lang="en-CA" sz="3200" smtClean="0">
                <a:solidFill>
                  <a:schemeClr val="tx1"/>
                </a:solidFill>
              </a:rPr>
              <a:t>60</a:t>
            </a:fld>
            <a:endParaRPr lang="en-CA" sz="3200" dirty="0">
              <a:solidFill>
                <a:schemeClr val="tx1"/>
              </a:solidFill>
            </a:endParaRPr>
          </a:p>
        </p:txBody>
      </p:sp>
      <mc:AlternateContent xmlns:mc="http://schemas.openxmlformats.org/markup-compatibility/2006" xmlns:a14="http://schemas.microsoft.com/office/drawing/2010/main">
        <mc:Choice Requires="a14">
          <p:sp>
            <p:nvSpPr>
              <p:cNvPr id="9" name="Rectangle 8"/>
              <p:cNvSpPr/>
              <p:nvPr/>
            </p:nvSpPr>
            <p:spPr>
              <a:xfrm>
                <a:off x="540000" y="856862"/>
                <a:ext cx="11062720" cy="5047536"/>
              </a:xfrm>
              <a:prstGeom prst="rect">
                <a:avLst/>
              </a:prstGeom>
            </p:spPr>
            <p:txBody>
              <a:bodyPr wrap="square">
                <a:spAutoFit/>
              </a:bodyPr>
              <a:lstStyle/>
              <a:p>
                <a:pPr marL="457200" indent="-457200">
                  <a:buFont typeface="Wingdings" panose="05000000000000000000" pitchFamily="2" charset="2"/>
                  <a:buChar char="§"/>
                  <a:defRPr/>
                </a:pPr>
                <a:r>
                  <a:rPr lang="en-CA" sz="2300" dirty="0">
                    <a:latin typeface="Times New Roman" panose="02020603050405020304" pitchFamily="18" charset="0"/>
                    <a:cs typeface="Times New Roman" panose="02020603050405020304" pitchFamily="18" charset="0"/>
                  </a:rPr>
                  <a:t>Calculate </a:t>
                </a:r>
                <a:r>
                  <a:rPr lang="en-CA" sz="2300" dirty="0" err="1">
                    <a:latin typeface="Times New Roman" panose="02020603050405020304" pitchFamily="18" charset="0"/>
                    <a:cs typeface="Times New Roman" panose="02020603050405020304" pitchFamily="18" charset="0"/>
                  </a:rPr>
                  <a:t>P</a:t>
                </a:r>
                <a:r>
                  <a:rPr lang="en-CA" sz="2300" baseline="-25000" dirty="0" err="1">
                    <a:latin typeface="Times New Roman" panose="02020603050405020304" pitchFamily="18" charset="0"/>
                    <a:cs typeface="Times New Roman" panose="02020603050405020304" pitchFamily="18" charset="0"/>
                  </a:rPr>
                  <a:t>r</a:t>
                </a:r>
                <a:r>
                  <a:rPr lang="en-CA" sz="2300" dirty="0">
                    <a:latin typeface="Times New Roman" panose="02020603050405020304" pitchFamily="18" charset="0"/>
                    <a:cs typeface="Times New Roman" panose="02020603050405020304" pitchFamily="18" charset="0"/>
                  </a:rPr>
                  <a:t>:</a:t>
                </a:r>
              </a:p>
              <a:p>
                <a:pPr marL="914400" lvl="1" indent="-457200">
                  <a:buFont typeface="Wingdings" panose="05000000000000000000" pitchFamily="2" charset="2"/>
                  <a:buChar char="§"/>
                  <a:defRPr/>
                </a:pPr>
                <a:r>
                  <a:rPr lang="en-CA" sz="2300" dirty="0" err="1">
                    <a:latin typeface="Times New Roman" panose="02020603050405020304" pitchFamily="18" charset="0"/>
                    <a:cs typeface="Times New Roman" panose="02020603050405020304" pitchFamily="18" charset="0"/>
                  </a:rPr>
                  <a:t>P</a:t>
                </a:r>
                <a:r>
                  <a:rPr lang="en-CA" sz="2300" baseline="-25000" dirty="0" err="1">
                    <a:latin typeface="Times New Roman" panose="02020603050405020304" pitchFamily="18" charset="0"/>
                    <a:cs typeface="Times New Roman" panose="02020603050405020304" pitchFamily="18" charset="0"/>
                  </a:rPr>
                  <a:t>r</a:t>
                </a:r>
                <a:r>
                  <a:rPr lang="en-CA" sz="2300" dirty="0">
                    <a:latin typeface="Times New Roman" panose="02020603050405020304" pitchFamily="18" charset="0"/>
                    <a:cs typeface="Times New Roman" panose="02020603050405020304" pitchFamily="18" charset="0"/>
                  </a:rPr>
                  <a:t> = </a:t>
                </a:r>
                <a:r>
                  <a:rPr lang="en-CA" sz="2300" dirty="0" err="1">
                    <a:latin typeface="Times New Roman" panose="02020603050405020304" pitchFamily="18" charset="0"/>
                    <a:cs typeface="Times New Roman" panose="02020603050405020304" pitchFamily="18" charset="0"/>
                  </a:rPr>
                  <a:t>ϕF</a:t>
                </a:r>
                <a:r>
                  <a:rPr lang="en-CA" sz="2300" baseline="-25000" dirty="0" err="1">
                    <a:latin typeface="Times New Roman" panose="02020603050405020304" pitchFamily="18" charset="0"/>
                    <a:cs typeface="Times New Roman" panose="02020603050405020304" pitchFamily="18" charset="0"/>
                  </a:rPr>
                  <a:t>c</a:t>
                </a:r>
                <a:r>
                  <a:rPr lang="en-CA" sz="2300" dirty="0" err="1">
                    <a:latin typeface="Times New Roman" panose="02020603050405020304" pitchFamily="18" charset="0"/>
                    <a:cs typeface="Times New Roman" panose="02020603050405020304" pitchFamily="18" charset="0"/>
                  </a:rPr>
                  <a:t>AK</a:t>
                </a:r>
                <a:r>
                  <a:rPr lang="en-CA" sz="2300" baseline="-25000" dirty="0" err="1">
                    <a:latin typeface="Times New Roman" panose="02020603050405020304" pitchFamily="18" charset="0"/>
                    <a:cs typeface="Times New Roman" panose="02020603050405020304" pitchFamily="18" charset="0"/>
                  </a:rPr>
                  <a:t>Zcg</a:t>
                </a:r>
                <a:r>
                  <a:rPr lang="en-CA" sz="2300" dirty="0" err="1">
                    <a:latin typeface="Times New Roman" panose="02020603050405020304" pitchFamily="18" charset="0"/>
                    <a:cs typeface="Times New Roman" panose="02020603050405020304" pitchFamily="18" charset="0"/>
                  </a:rPr>
                  <a:t>K</a:t>
                </a:r>
                <a:r>
                  <a:rPr lang="en-CA" sz="2300" baseline="-25000" dirty="0" err="1">
                    <a:latin typeface="Times New Roman" panose="02020603050405020304" pitchFamily="18" charset="0"/>
                    <a:cs typeface="Times New Roman" panose="02020603050405020304" pitchFamily="18" charset="0"/>
                  </a:rPr>
                  <a:t>C</a:t>
                </a:r>
                <a:endParaRPr lang="en-CA" sz="2300" dirty="0">
                  <a:latin typeface="Times New Roman" panose="02020603050405020304" pitchFamily="18" charset="0"/>
                  <a:cs typeface="Times New Roman" panose="02020603050405020304" pitchFamily="18" charset="0"/>
                </a:endParaRPr>
              </a:p>
              <a:p>
                <a:pPr marL="914400" lvl="1" indent="-457200">
                  <a:buFont typeface="Wingdings" panose="05000000000000000000" pitchFamily="2" charset="2"/>
                  <a:buChar char="§"/>
                  <a:defRPr/>
                </a:pPr>
                <a:r>
                  <a:rPr lang="en-CA" sz="2300" dirty="0">
                    <a:latin typeface="Times New Roman" panose="02020603050405020304" pitchFamily="18" charset="0"/>
                    <a:cs typeface="Times New Roman" panose="02020603050405020304" pitchFamily="18" charset="0"/>
                  </a:rPr>
                  <a:t>Effective depth of member cross-sectional loss per side = 38.5 mm (from Table 10.11)</a:t>
                </a:r>
              </a:p>
              <a:p>
                <a:pPr marL="914400" lvl="1" indent="-457200">
                  <a:buFont typeface="Wingdings" panose="05000000000000000000" pitchFamily="2" charset="2"/>
                  <a:buChar char="§"/>
                  <a:defRPr/>
                </a:pPr>
                <a:r>
                  <a:rPr lang="en-US" sz="2300" dirty="0" err="1">
                    <a:latin typeface="Times New Roman" panose="02020603050405020304" pitchFamily="18" charset="0"/>
                    <a:cs typeface="Times New Roman" panose="02020603050405020304" pitchFamily="18" charset="0"/>
                  </a:rPr>
                  <a:t>d</a:t>
                </a:r>
                <a:r>
                  <a:rPr lang="en-US" sz="2300" baseline="-25000" dirty="0" err="1">
                    <a:latin typeface="Times New Roman" panose="02020603050405020304" pitchFamily="18" charset="0"/>
                    <a:cs typeface="Times New Roman" panose="02020603050405020304" pitchFamily="18" charset="0"/>
                  </a:rPr>
                  <a:t>eff</a:t>
                </a:r>
                <a:r>
                  <a:rPr lang="en-US" sz="2300" dirty="0">
                    <a:latin typeface="Times New Roman" panose="02020603050405020304" pitchFamily="18" charset="0"/>
                    <a:cs typeface="Times New Roman" panose="02020603050405020304" pitchFamily="18" charset="0"/>
                  </a:rPr>
                  <a:t> = 304 – 2(38.5) = 227 mm</a:t>
                </a:r>
              </a:p>
              <a:p>
                <a:pPr marL="914400" lvl="1" indent="-457200">
                  <a:buFont typeface="Wingdings" panose="05000000000000000000" pitchFamily="2" charset="2"/>
                  <a:buChar char="§"/>
                  <a:defRPr/>
                </a:pPr>
                <a:r>
                  <a:rPr lang="en-US" sz="2300" dirty="0" err="1">
                    <a:latin typeface="Times New Roman" panose="02020603050405020304" pitchFamily="18" charset="0"/>
                    <a:cs typeface="Times New Roman" panose="02020603050405020304" pitchFamily="18" charset="0"/>
                  </a:rPr>
                  <a:t>b</a:t>
                </a:r>
                <a:r>
                  <a:rPr lang="en-US" sz="2300" baseline="-25000" dirty="0" err="1">
                    <a:latin typeface="Times New Roman" panose="02020603050405020304" pitchFamily="18" charset="0"/>
                    <a:cs typeface="Times New Roman" panose="02020603050405020304" pitchFamily="18" charset="0"/>
                  </a:rPr>
                  <a:t>eff</a:t>
                </a:r>
                <a:r>
                  <a:rPr lang="en-US" sz="2300" dirty="0">
                    <a:latin typeface="Times New Roman" panose="02020603050405020304" pitchFamily="18" charset="0"/>
                    <a:cs typeface="Times New Roman" panose="02020603050405020304" pitchFamily="18" charset="0"/>
                  </a:rPr>
                  <a:t> = 215 – 2(38.5) = 138 mm</a:t>
                </a:r>
              </a:p>
              <a:p>
                <a:pPr marL="914400" lvl="1" indent="-457200">
                  <a:buFont typeface="Wingdings" panose="05000000000000000000" pitchFamily="2" charset="2"/>
                  <a:buChar char="§"/>
                  <a:defRPr/>
                </a:pPr>
                <a:r>
                  <a:rPr lang="en-US" sz="2300" dirty="0">
                    <a:latin typeface="Times New Roman" panose="02020603050405020304" pitchFamily="18" charset="0"/>
                    <a:cs typeface="Times New Roman" panose="02020603050405020304" pitchFamily="18" charset="0"/>
                  </a:rPr>
                  <a:t>Effective A = 227(138) = 31.3 x 10</a:t>
                </a:r>
                <a:r>
                  <a:rPr lang="en-US" sz="2300" baseline="30000" dirty="0">
                    <a:latin typeface="Times New Roman" panose="02020603050405020304" pitchFamily="18" charset="0"/>
                    <a:cs typeface="Times New Roman" panose="02020603050405020304" pitchFamily="18" charset="0"/>
                  </a:rPr>
                  <a:t>3</a:t>
                </a:r>
                <a:r>
                  <a:rPr lang="en-US" sz="2300" dirty="0">
                    <a:latin typeface="Times New Roman" panose="02020603050405020304" pitchFamily="18" charset="0"/>
                    <a:cs typeface="Times New Roman" panose="02020603050405020304" pitchFamily="18" charset="0"/>
                  </a:rPr>
                  <a:t> mm</a:t>
                </a:r>
                <a:r>
                  <a:rPr lang="en-US" sz="2300" baseline="30000" dirty="0">
                    <a:latin typeface="Times New Roman" panose="02020603050405020304" pitchFamily="18" charset="0"/>
                    <a:cs typeface="Times New Roman" panose="02020603050405020304" pitchFamily="18" charset="0"/>
                  </a:rPr>
                  <a:t>2</a:t>
                </a:r>
              </a:p>
              <a:p>
                <a:pPr marL="914400" lvl="1" indent="-457200">
                  <a:buFont typeface="Wingdings" panose="05000000000000000000" pitchFamily="2" charset="2"/>
                  <a:buChar char="§"/>
                  <a:defRPr/>
                </a:pPr>
                <a:r>
                  <a:rPr lang="en-CA" sz="2300" dirty="0" err="1">
                    <a:latin typeface="Times New Roman" panose="02020603050405020304" pitchFamily="18" charset="0"/>
                    <a:cs typeface="Times New Roman" panose="02020603050405020304" pitchFamily="18" charset="0"/>
                  </a:rPr>
                  <a:t>K</a:t>
                </a:r>
                <a:r>
                  <a:rPr lang="en-CA" sz="2300" baseline="-25000" dirty="0" err="1">
                    <a:latin typeface="Times New Roman" panose="02020603050405020304" pitchFamily="18" charset="0"/>
                    <a:cs typeface="Times New Roman" panose="02020603050405020304" pitchFamily="18" charset="0"/>
                  </a:rPr>
                  <a:t>Zcg</a:t>
                </a:r>
                <a:r>
                  <a:rPr lang="en-CA" sz="2300" dirty="0">
                    <a:latin typeface="Times New Roman" panose="02020603050405020304" pitchFamily="18" charset="0"/>
                    <a:cs typeface="Times New Roman" panose="02020603050405020304" pitchFamily="18" charset="0"/>
                  </a:rPr>
                  <a:t> = 0.68[(0.215)(0.304)(9.0)]</a:t>
                </a:r>
                <a:r>
                  <a:rPr lang="en-CA" sz="2300" baseline="30000" dirty="0">
                    <a:latin typeface="Times New Roman" panose="02020603050405020304" pitchFamily="18" charset="0"/>
                    <a:cs typeface="Times New Roman" panose="02020603050405020304" pitchFamily="18" charset="0"/>
                  </a:rPr>
                  <a:t>-0.13</a:t>
                </a:r>
                <a:r>
                  <a:rPr lang="en-CA" sz="2300" dirty="0">
                    <a:latin typeface="Times New Roman" panose="02020603050405020304" pitchFamily="18" charset="0"/>
                    <a:cs typeface="Times New Roman" panose="02020603050405020304" pitchFamily="18" charset="0"/>
                  </a:rPr>
                  <a:t> = 0.729</a:t>
                </a:r>
              </a:p>
              <a:p>
                <a:pPr marL="914400" lvl="1" indent="-457200">
                  <a:buFont typeface="Wingdings" panose="05000000000000000000" pitchFamily="2" charset="2"/>
                  <a:buChar char="§"/>
                  <a:defRPr/>
                </a:pPr>
                <a:r>
                  <a:rPr lang="en-CA" sz="2300" dirty="0">
                    <a:latin typeface="Times New Roman" panose="02020603050405020304" pitchFamily="18" charset="0"/>
                    <a:cs typeface="Times New Roman" panose="02020603050405020304" pitchFamily="18" charset="0"/>
                  </a:rPr>
                  <a:t>F</a:t>
                </a:r>
                <a:r>
                  <a:rPr lang="en-CA" sz="2300" baseline="-25000" dirty="0">
                    <a:latin typeface="Times New Roman" panose="02020603050405020304" pitchFamily="18" charset="0"/>
                    <a:cs typeface="Times New Roman" panose="02020603050405020304" pitchFamily="18" charset="0"/>
                  </a:rPr>
                  <a:t>c</a:t>
                </a:r>
                <a:r>
                  <a:rPr lang="en-CA" sz="2300" dirty="0">
                    <a:latin typeface="Times New Roman" panose="02020603050405020304" pitchFamily="18" charset="0"/>
                    <a:cs typeface="Times New Roman" panose="02020603050405020304" pitchFamily="18" charset="0"/>
                  </a:rPr>
                  <a:t>/E</a:t>
                </a:r>
                <a14:m>
                  <m:oMath xmlns:m="http://schemas.openxmlformats.org/officeDocument/2006/math">
                    <m:r>
                      <a:rPr lang="en-CA" sz="2300" b="0" i="1" smtClean="0">
                        <a:latin typeface="Cambria Math" panose="02040503050406030204" pitchFamily="18" charset="0"/>
                        <a:cs typeface="Times New Roman" panose="02020603050405020304" pitchFamily="18" charset="0"/>
                      </a:rPr>
                      <m:t>′</m:t>
                    </m:r>
                  </m:oMath>
                </a14:m>
                <a:r>
                  <a:rPr lang="en-US" sz="2300" dirty="0">
                    <a:latin typeface="Times New Roman" panose="02020603050405020304" pitchFamily="18" charset="0"/>
                    <a:cs typeface="Times New Roman" panose="02020603050405020304" pitchFamily="18" charset="0"/>
                  </a:rPr>
                  <a:t> = 115 x 10</a:t>
                </a:r>
                <a:r>
                  <a:rPr lang="en-US" sz="2300" baseline="30000" dirty="0">
                    <a:latin typeface="Times New Roman" panose="02020603050405020304" pitchFamily="18" charset="0"/>
                    <a:cs typeface="Times New Roman" panose="02020603050405020304" pitchFamily="18" charset="0"/>
                  </a:rPr>
                  <a:t>-6</a:t>
                </a:r>
                <a:r>
                  <a:rPr lang="en-US" sz="2300" dirty="0">
                    <a:latin typeface="Times New Roman" panose="02020603050405020304" pitchFamily="18" charset="0"/>
                    <a:cs typeface="Times New Roman" panose="02020603050405020304" pitchFamily="18" charset="0"/>
                  </a:rPr>
                  <a:t> (from Table 10.10)</a:t>
                </a:r>
              </a:p>
              <a:p>
                <a:pPr marL="914400" lvl="1" indent="-457200">
                  <a:buFont typeface="Wingdings" panose="05000000000000000000" pitchFamily="2" charset="2"/>
                  <a:buChar char="§"/>
                  <a:defRPr/>
                </a:pPr>
                <a:r>
                  <a:rPr lang="en-US" sz="2300" dirty="0" err="1">
                    <a:latin typeface="Times New Roman" panose="02020603050405020304" pitchFamily="18" charset="0"/>
                    <a:cs typeface="Times New Roman" panose="02020603050405020304" pitchFamily="18" charset="0"/>
                  </a:rPr>
                  <a:t>C</a:t>
                </a:r>
                <a:r>
                  <a:rPr lang="en-US" sz="2300" baseline="-25000" dirty="0" err="1">
                    <a:latin typeface="Times New Roman" panose="02020603050405020304" pitchFamily="18" charset="0"/>
                    <a:cs typeface="Times New Roman" panose="02020603050405020304" pitchFamily="18" charset="0"/>
                  </a:rPr>
                  <a:t>cx</a:t>
                </a:r>
                <a:r>
                  <a:rPr lang="en-US" sz="2300" dirty="0">
                    <a:latin typeface="Times New Roman" panose="02020603050405020304" pitchFamily="18" charset="0"/>
                    <a:cs typeface="Times New Roman" panose="02020603050405020304" pitchFamily="18" charset="0"/>
                  </a:rPr>
                  <a:t> = </a:t>
                </a:r>
                <a:r>
                  <a:rPr lang="en-US" sz="2300" dirty="0" err="1">
                    <a:latin typeface="Times New Roman" panose="02020603050405020304" pitchFamily="18" charset="0"/>
                    <a:cs typeface="Times New Roman" panose="02020603050405020304" pitchFamily="18" charset="0"/>
                  </a:rPr>
                  <a:t>K</a:t>
                </a:r>
                <a:r>
                  <a:rPr lang="en-US" sz="2300" baseline="-25000" dirty="0" err="1">
                    <a:latin typeface="Times New Roman" panose="02020603050405020304" pitchFamily="18" charset="0"/>
                    <a:cs typeface="Times New Roman" panose="02020603050405020304" pitchFamily="18" charset="0"/>
                  </a:rPr>
                  <a:t>e</a:t>
                </a:r>
                <a:r>
                  <a:rPr lang="en-US" sz="2300" dirty="0" err="1">
                    <a:latin typeface="Times New Roman" panose="02020603050405020304" pitchFamily="18" charset="0"/>
                    <a:cs typeface="Times New Roman" panose="02020603050405020304" pitchFamily="18" charset="0"/>
                  </a:rPr>
                  <a:t>L</a:t>
                </a:r>
                <a:r>
                  <a:rPr lang="en-US" sz="2300" baseline="-25000" dirty="0" err="1">
                    <a:latin typeface="Times New Roman" panose="02020603050405020304" pitchFamily="18" charset="0"/>
                    <a:cs typeface="Times New Roman" panose="02020603050405020304" pitchFamily="18" charset="0"/>
                  </a:rPr>
                  <a:t>d</a:t>
                </a:r>
                <a:r>
                  <a:rPr lang="en-US" sz="2300" dirty="0">
                    <a:latin typeface="Times New Roman" panose="02020603050405020304" pitchFamily="18" charset="0"/>
                    <a:cs typeface="Times New Roman" panose="02020603050405020304" pitchFamily="18" charset="0"/>
                  </a:rPr>
                  <a:t>/</a:t>
                </a:r>
                <a:r>
                  <a:rPr lang="en-US" sz="2300" dirty="0" err="1">
                    <a:latin typeface="Times New Roman" panose="02020603050405020304" pitchFamily="18" charset="0"/>
                    <a:cs typeface="Times New Roman" panose="02020603050405020304" pitchFamily="18" charset="0"/>
                  </a:rPr>
                  <a:t>d</a:t>
                </a:r>
                <a:r>
                  <a:rPr lang="en-US" sz="2300" baseline="-25000" dirty="0" err="1">
                    <a:latin typeface="Times New Roman" panose="02020603050405020304" pitchFamily="18" charset="0"/>
                    <a:cs typeface="Times New Roman" panose="02020603050405020304" pitchFamily="18" charset="0"/>
                  </a:rPr>
                  <a:t>eff</a:t>
                </a:r>
                <a:r>
                  <a:rPr lang="en-US" sz="2300" dirty="0">
                    <a:latin typeface="Times New Roman" panose="02020603050405020304" pitchFamily="18" charset="0"/>
                    <a:cs typeface="Times New Roman" panose="02020603050405020304" pitchFamily="18" charset="0"/>
                  </a:rPr>
                  <a:t> = 1.0(4500)/227 = 19.8 	</a:t>
                </a:r>
              </a:p>
              <a:p>
                <a:pPr marL="914400" lvl="1" indent="-457200">
                  <a:buFont typeface="Wingdings" panose="05000000000000000000" pitchFamily="2" charset="2"/>
                  <a:buChar char="§"/>
                  <a:defRPr/>
                </a:pPr>
                <a:r>
                  <a:rPr lang="en-US" sz="2300" dirty="0" err="1">
                    <a:latin typeface="Times New Roman" panose="02020603050405020304" pitchFamily="18" charset="0"/>
                    <a:cs typeface="Times New Roman" panose="02020603050405020304" pitchFamily="18" charset="0"/>
                  </a:rPr>
                  <a:t>C</a:t>
                </a:r>
                <a:r>
                  <a:rPr lang="en-US" sz="2300" baseline="-25000" dirty="0" err="1">
                    <a:latin typeface="Times New Roman" panose="02020603050405020304" pitchFamily="18" charset="0"/>
                    <a:cs typeface="Times New Roman" panose="02020603050405020304" pitchFamily="18" charset="0"/>
                  </a:rPr>
                  <a:t>cy</a:t>
                </a:r>
                <a:r>
                  <a:rPr lang="en-US" sz="2300" dirty="0">
                    <a:latin typeface="Times New Roman" panose="02020603050405020304" pitchFamily="18" charset="0"/>
                    <a:cs typeface="Times New Roman" panose="02020603050405020304" pitchFamily="18" charset="0"/>
                  </a:rPr>
                  <a:t> = </a:t>
                </a:r>
                <a:r>
                  <a:rPr lang="en-US" sz="2300" dirty="0" err="1">
                    <a:latin typeface="Times New Roman" panose="02020603050405020304" pitchFamily="18" charset="0"/>
                    <a:cs typeface="Times New Roman" panose="02020603050405020304" pitchFamily="18" charset="0"/>
                  </a:rPr>
                  <a:t>K</a:t>
                </a:r>
                <a:r>
                  <a:rPr lang="en-US" sz="2300" baseline="-25000" dirty="0" err="1">
                    <a:latin typeface="Times New Roman" panose="02020603050405020304" pitchFamily="18" charset="0"/>
                    <a:cs typeface="Times New Roman" panose="02020603050405020304" pitchFamily="18" charset="0"/>
                  </a:rPr>
                  <a:t>e</a:t>
                </a:r>
                <a:r>
                  <a:rPr lang="en-US" sz="2300" dirty="0" err="1">
                    <a:latin typeface="Times New Roman" panose="02020603050405020304" pitchFamily="18" charset="0"/>
                    <a:cs typeface="Times New Roman" panose="02020603050405020304" pitchFamily="18" charset="0"/>
                  </a:rPr>
                  <a:t>L</a:t>
                </a:r>
                <a:r>
                  <a:rPr lang="en-US" sz="2300" baseline="-25000" dirty="0" err="1">
                    <a:latin typeface="Times New Roman" panose="02020603050405020304" pitchFamily="18" charset="0"/>
                    <a:cs typeface="Times New Roman" panose="02020603050405020304" pitchFamily="18" charset="0"/>
                  </a:rPr>
                  <a:t>b</a:t>
                </a:r>
                <a:r>
                  <a:rPr lang="en-US" sz="2300" dirty="0">
                    <a:latin typeface="Times New Roman" panose="02020603050405020304" pitchFamily="18" charset="0"/>
                    <a:cs typeface="Times New Roman" panose="02020603050405020304" pitchFamily="18" charset="0"/>
                  </a:rPr>
                  <a:t>/</a:t>
                </a:r>
                <a:r>
                  <a:rPr lang="en-US" sz="2300" dirty="0" err="1">
                    <a:latin typeface="Times New Roman" panose="02020603050405020304" pitchFamily="18" charset="0"/>
                    <a:cs typeface="Times New Roman" panose="02020603050405020304" pitchFamily="18" charset="0"/>
                  </a:rPr>
                  <a:t>b</a:t>
                </a:r>
                <a:r>
                  <a:rPr lang="en-US" sz="2300" baseline="-25000" dirty="0" err="1">
                    <a:latin typeface="Times New Roman" panose="02020603050405020304" pitchFamily="18" charset="0"/>
                    <a:cs typeface="Times New Roman" panose="02020603050405020304" pitchFamily="18" charset="0"/>
                  </a:rPr>
                  <a:t>eff</a:t>
                </a:r>
                <a:r>
                  <a:rPr lang="en-US" sz="2300" dirty="0">
                    <a:latin typeface="Times New Roman" panose="02020603050405020304" pitchFamily="18" charset="0"/>
                    <a:cs typeface="Times New Roman" panose="02020603050405020304" pitchFamily="18" charset="0"/>
                  </a:rPr>
                  <a:t> = 1.0(4500)/138 = 32.6		</a:t>
                </a:r>
                <a:r>
                  <a:rPr lang="en-US" sz="2300" dirty="0">
                    <a:solidFill>
                      <a:srgbClr val="FF0000"/>
                    </a:solidFill>
                    <a:latin typeface="Times New Roman" panose="02020603050405020304" pitchFamily="18" charset="0"/>
                    <a:cs typeface="Times New Roman" panose="02020603050405020304" pitchFamily="18" charset="0"/>
                  </a:rPr>
                  <a:t>[Governs]</a:t>
                </a:r>
              </a:p>
              <a:p>
                <a:pPr marL="914400" lvl="1" indent="-457200">
                  <a:buFont typeface="Wingdings" panose="05000000000000000000" pitchFamily="2" charset="2"/>
                  <a:buChar char="§"/>
                  <a:defRPr/>
                </a:pPr>
                <a:r>
                  <a:rPr lang="en-US" sz="2300" dirty="0">
                    <a:latin typeface="Times New Roman" panose="02020603050405020304" pitchFamily="18" charset="0"/>
                    <a:cs typeface="Times New Roman" panose="02020603050405020304" pitchFamily="18" charset="0"/>
                  </a:rPr>
                  <a:t>K</a:t>
                </a:r>
                <a:r>
                  <a:rPr lang="en-US" sz="2300" baseline="-25000" dirty="0">
                    <a:latin typeface="Times New Roman" panose="02020603050405020304" pitchFamily="18" charset="0"/>
                    <a:cs typeface="Times New Roman" panose="02020603050405020304" pitchFamily="18" charset="0"/>
                  </a:rPr>
                  <a:t>C</a:t>
                </a:r>
                <a:r>
                  <a:rPr lang="en-US" sz="2300" dirty="0">
                    <a:latin typeface="Times New Roman" panose="02020603050405020304" pitchFamily="18" charset="0"/>
                    <a:cs typeface="Times New Roman" panose="02020603050405020304" pitchFamily="18" charset="0"/>
                  </a:rPr>
                  <a:t> = [1 + (115 x 10</a:t>
                </a:r>
                <a:r>
                  <a:rPr lang="en-US" sz="2300" baseline="30000" dirty="0">
                    <a:latin typeface="Times New Roman" panose="02020603050405020304" pitchFamily="18" charset="0"/>
                    <a:cs typeface="Times New Roman" panose="02020603050405020304" pitchFamily="18" charset="0"/>
                  </a:rPr>
                  <a:t>-6</a:t>
                </a:r>
                <a:r>
                  <a:rPr lang="en-US" sz="2300" dirty="0">
                    <a:latin typeface="Times New Roman" panose="02020603050405020304" pitchFamily="18" charset="0"/>
                    <a:cs typeface="Times New Roman" panose="02020603050405020304" pitchFamily="18" charset="0"/>
                  </a:rPr>
                  <a:t>)(0.729)(32.6</a:t>
                </a:r>
                <a:r>
                  <a:rPr lang="en-US" sz="2300" baseline="30000" dirty="0">
                    <a:latin typeface="Times New Roman" panose="02020603050405020304" pitchFamily="18" charset="0"/>
                    <a:cs typeface="Times New Roman" panose="02020603050405020304" pitchFamily="18" charset="0"/>
                  </a:rPr>
                  <a:t>3</a:t>
                </a:r>
                <a:r>
                  <a:rPr lang="en-US" sz="2300" dirty="0">
                    <a:latin typeface="Times New Roman" panose="02020603050405020304" pitchFamily="18" charset="0"/>
                    <a:cs typeface="Times New Roman" panose="02020603050405020304" pitchFamily="18" charset="0"/>
                  </a:rPr>
                  <a:t>)]</a:t>
                </a:r>
                <a:r>
                  <a:rPr lang="en-US" sz="2300" baseline="30000" dirty="0">
                    <a:latin typeface="Times New Roman" panose="02020603050405020304" pitchFamily="18" charset="0"/>
                    <a:cs typeface="Times New Roman" panose="02020603050405020304" pitchFamily="18" charset="0"/>
                  </a:rPr>
                  <a:t>-1</a:t>
                </a:r>
                <a:r>
                  <a:rPr lang="en-US" sz="2300" dirty="0">
                    <a:latin typeface="Times New Roman" panose="02020603050405020304" pitchFamily="18" charset="0"/>
                    <a:cs typeface="Times New Roman" panose="02020603050405020304" pitchFamily="18" charset="0"/>
                  </a:rPr>
                  <a:t> = 0.256</a:t>
                </a:r>
              </a:p>
              <a:p>
                <a:pPr marL="914400" lvl="1" indent="-457200">
                  <a:buFont typeface="Wingdings" panose="05000000000000000000" pitchFamily="2" charset="2"/>
                  <a:buChar char="§"/>
                  <a:defRPr/>
                </a:pPr>
                <a:r>
                  <a:rPr lang="en-US" sz="2300" dirty="0" err="1">
                    <a:latin typeface="Times New Roman" panose="02020603050405020304" pitchFamily="18" charset="0"/>
                    <a:cs typeface="Times New Roman" panose="02020603050405020304" pitchFamily="18" charset="0"/>
                  </a:rPr>
                  <a:t>P</a:t>
                </a:r>
                <a:r>
                  <a:rPr lang="en-US" sz="2300" baseline="-25000" dirty="0" err="1">
                    <a:latin typeface="Times New Roman" panose="02020603050405020304" pitchFamily="18" charset="0"/>
                    <a:cs typeface="Times New Roman" panose="02020603050405020304" pitchFamily="18" charset="0"/>
                  </a:rPr>
                  <a:t>rd</a:t>
                </a:r>
                <a:r>
                  <a:rPr lang="en-US" sz="2300" dirty="0">
                    <a:latin typeface="Times New Roman" panose="02020603050405020304" pitchFamily="18" charset="0"/>
                    <a:cs typeface="Times New Roman" panose="02020603050405020304" pitchFamily="18" charset="0"/>
                  </a:rPr>
                  <a:t> and </a:t>
                </a:r>
                <a:r>
                  <a:rPr lang="en-US" sz="2300" dirty="0" err="1">
                    <a:latin typeface="Times New Roman" panose="02020603050405020304" pitchFamily="18" charset="0"/>
                    <a:cs typeface="Times New Roman" panose="02020603050405020304" pitchFamily="18" charset="0"/>
                  </a:rPr>
                  <a:t>P</a:t>
                </a:r>
                <a:r>
                  <a:rPr lang="en-US" sz="2300" baseline="-25000" dirty="0" err="1">
                    <a:latin typeface="Times New Roman" panose="02020603050405020304" pitchFamily="18" charset="0"/>
                    <a:cs typeface="Times New Roman" panose="02020603050405020304" pitchFamily="18" charset="0"/>
                  </a:rPr>
                  <a:t>rb</a:t>
                </a:r>
                <a:r>
                  <a:rPr lang="en-US" sz="2300" dirty="0">
                    <a:latin typeface="Times New Roman" panose="02020603050405020304" pitchFamily="18" charset="0"/>
                    <a:cs typeface="Times New Roman" panose="02020603050405020304" pitchFamily="18" charset="0"/>
                  </a:rPr>
                  <a:t> = 39.1(31.3 x 10</a:t>
                </a:r>
                <a:r>
                  <a:rPr lang="en-US" sz="2300" baseline="30000" dirty="0">
                    <a:latin typeface="Times New Roman" panose="02020603050405020304" pitchFamily="18" charset="0"/>
                    <a:cs typeface="Times New Roman" panose="02020603050405020304" pitchFamily="18" charset="0"/>
                  </a:rPr>
                  <a:t>3</a:t>
                </a:r>
                <a:r>
                  <a:rPr lang="en-US" sz="2300" dirty="0">
                    <a:latin typeface="Times New Roman" panose="02020603050405020304" pitchFamily="18" charset="0"/>
                    <a:cs typeface="Times New Roman" panose="02020603050405020304" pitchFamily="18" charset="0"/>
                  </a:rPr>
                  <a:t>)(0.729)(0.256) = 228 </a:t>
                </a:r>
                <a:r>
                  <a:rPr lang="en-US" sz="2300" dirty="0" err="1">
                    <a:latin typeface="Times New Roman" panose="02020603050405020304" pitchFamily="18" charset="0"/>
                    <a:cs typeface="Times New Roman" panose="02020603050405020304" pitchFamily="18" charset="0"/>
                  </a:rPr>
                  <a:t>kN</a:t>
                </a:r>
                <a:r>
                  <a:rPr lang="en-US" sz="2300" dirty="0">
                    <a:latin typeface="Times New Roman" panose="02020603050405020304" pitchFamily="18" charset="0"/>
                    <a:cs typeface="Times New Roman" panose="02020603050405020304" pitchFamily="18" charset="0"/>
                  </a:rPr>
                  <a:t> &gt; 150 </a:t>
                </a:r>
                <a:r>
                  <a:rPr lang="en-US" sz="2300" dirty="0" err="1">
                    <a:latin typeface="Times New Roman" panose="02020603050405020304" pitchFamily="18" charset="0"/>
                    <a:cs typeface="Times New Roman" panose="02020603050405020304" pitchFamily="18" charset="0"/>
                  </a:rPr>
                  <a:t>kN</a:t>
                </a:r>
                <a:r>
                  <a:rPr lang="en-US" sz="2300" dirty="0">
                    <a:latin typeface="Times New Roman" panose="02020603050405020304" pitchFamily="18" charset="0"/>
                    <a:cs typeface="Times New Roman" panose="02020603050405020304" pitchFamily="18" charset="0"/>
                  </a:rPr>
                  <a:t> 	</a:t>
                </a:r>
                <a:r>
                  <a:rPr lang="en-US" sz="2300" dirty="0">
                    <a:solidFill>
                      <a:srgbClr val="FF0000"/>
                    </a:solidFill>
                    <a:latin typeface="Times New Roman" panose="02020603050405020304" pitchFamily="18" charset="0"/>
                    <a:cs typeface="Times New Roman" panose="02020603050405020304" pitchFamily="18" charset="0"/>
                  </a:rPr>
                  <a:t>[Acceptable]</a:t>
                </a:r>
              </a:p>
              <a:p>
                <a:pPr marL="914400" lvl="1" indent="-457200">
                  <a:buFont typeface="Wingdings" panose="05000000000000000000" pitchFamily="2" charset="2"/>
                  <a:buChar char="§"/>
                  <a:defRPr/>
                </a:pPr>
                <a:endParaRPr lang="en-CA" sz="2300" dirty="0">
                  <a:latin typeface="Times New Roman" panose="02020603050405020304" pitchFamily="18"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540000" y="856862"/>
                <a:ext cx="11062720" cy="5047536"/>
              </a:xfrm>
              <a:prstGeom prst="rect">
                <a:avLst/>
              </a:prstGeom>
              <a:blipFill>
                <a:blip r:embed="rId2"/>
                <a:stretch>
                  <a:fillRect l="-662" t="-1087"/>
                </a:stretch>
              </a:blipFill>
            </p:spPr>
            <p:txBody>
              <a:bodyPr/>
              <a:lstStyle/>
              <a:p>
                <a:r>
                  <a:rPr lang="en-CA">
                    <a:noFill/>
                  </a:rPr>
                  <a:t> </a:t>
                </a:r>
              </a:p>
            </p:txBody>
          </p:sp>
        </mc:Fallback>
      </mc:AlternateContent>
      <p:sp>
        <p:nvSpPr>
          <p:cNvPr id="5" name="TextBox 4">
            <a:extLst>
              <a:ext uri="{FF2B5EF4-FFF2-40B4-BE49-F238E27FC236}">
                <a16:creationId xmlns:a16="http://schemas.microsoft.com/office/drawing/2014/main" xmlns="" id="{5D07D959-7E6F-4B39-943A-51DC43DCA11E}"/>
              </a:ext>
            </a:extLst>
          </p:cNvPr>
          <p:cNvSpPr txBox="1"/>
          <p:nvPr/>
        </p:nvSpPr>
        <p:spPr>
          <a:xfrm>
            <a:off x="1243288" y="5755150"/>
            <a:ext cx="9875106" cy="461665"/>
          </a:xfrm>
          <a:prstGeom prst="rect">
            <a:avLst/>
          </a:prstGeom>
          <a:noFill/>
          <a:ln>
            <a:solidFill>
              <a:schemeClr val="tx1"/>
            </a:solidFill>
          </a:ln>
        </p:spPr>
        <p:txBody>
          <a:bodyPr wrap="square" rtlCol="0">
            <a:spAutoFit/>
          </a:bodyPr>
          <a:lstStyle/>
          <a:p>
            <a:r>
              <a:rPr lang="en-CA" sz="2400" b="1" dirty="0">
                <a:latin typeface="Times New Roman" panose="02020603050405020304" pitchFamily="18" charset="0"/>
                <a:cs typeface="Times New Roman" panose="02020603050405020304" pitchFamily="18" charset="0"/>
              </a:rPr>
              <a:t>The 215</a:t>
            </a:r>
            <a:r>
              <a:rPr lang="en-US" sz="2400" dirty="0">
                <a:latin typeface="Times New Roman" panose="02020603050405020304" pitchFamily="18" charset="0"/>
                <a:cs typeface="Times New Roman" panose="02020603050405020304" pitchFamily="18" charset="0"/>
              </a:rPr>
              <a:t> × </a:t>
            </a:r>
            <a:r>
              <a:rPr lang="en-CA" sz="2400" b="1" dirty="0">
                <a:latin typeface="Times New Roman" panose="02020603050405020304" pitchFamily="18" charset="0"/>
                <a:cs typeface="Times New Roman" panose="02020603050405020304" pitchFamily="18" charset="0"/>
              </a:rPr>
              <a:t>304 mm 12c-E Spruce-Pine glulam section is adequate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18000"/>
            <a:ext cx="1397529" cy="540000"/>
          </a:xfrm>
          <a:prstGeom prst="rect">
            <a:avLst/>
          </a:prstGeom>
        </p:spPr>
      </p:pic>
    </p:spTree>
    <p:extLst>
      <p:ext uri="{BB962C8B-B14F-4D97-AF65-F5344CB8AC3E}">
        <p14:creationId xmlns:p14="http://schemas.microsoft.com/office/powerpoint/2010/main" val="1543087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0000" y="360000"/>
            <a:ext cx="11062720" cy="1077218"/>
          </a:xfrm>
          <a:prstGeom prst="rect">
            <a:avLst/>
          </a:prstGeom>
        </p:spPr>
        <p:txBody>
          <a:bodyPr wrap="square">
            <a:spAutoFit/>
          </a:bodyPr>
          <a:lstStyle/>
          <a:p>
            <a:pPr lvl="0"/>
            <a:r>
              <a:rPr lang="en-CA" sz="3200" dirty="0">
                <a:solidFill>
                  <a:srgbClr val="002060"/>
                </a:solidFill>
                <a:latin typeface="Arial" panose="020B0604020202020204" pitchFamily="34" charset="0"/>
                <a:cs typeface="Arial" panose="020B0604020202020204" pitchFamily="34" charset="0"/>
              </a:rPr>
              <a:t>Example 15: Using </a:t>
            </a:r>
            <a:r>
              <a:rPr lang="en-CA" sz="3200" u="sng" dirty="0">
                <a:solidFill>
                  <a:srgbClr val="002060"/>
                </a:solidFill>
                <a:latin typeface="Arial" panose="020B0604020202020204" pitchFamily="34" charset="0"/>
                <a:cs typeface="Arial" panose="020B0604020202020204" pitchFamily="34" charset="0"/>
              </a:rPr>
              <a:t>Selection Tables </a:t>
            </a:r>
            <a:r>
              <a:rPr lang="en-CA" sz="3200" dirty="0">
                <a:solidFill>
                  <a:srgbClr val="002060"/>
                </a:solidFill>
                <a:latin typeface="Arial" panose="020B0604020202020204" pitchFamily="34" charset="0"/>
                <a:cs typeface="Arial" panose="020B0604020202020204" pitchFamily="34" charset="0"/>
              </a:rPr>
              <a:t>for Fire Resistance – CLT floor and roof panels</a:t>
            </a:r>
            <a:endParaRPr lang="en-US" sz="3200" dirty="0">
              <a:solidFill>
                <a:srgbClr val="002060"/>
              </a:solidFill>
              <a:latin typeface="Arial" panose="020B0604020202020204" pitchFamily="34" charset="0"/>
              <a:cs typeface="Arial" panose="020B0604020202020204" pitchFamily="34" charset="0"/>
            </a:endParaRPr>
          </a:p>
        </p:txBody>
      </p:sp>
      <p:sp>
        <p:nvSpPr>
          <p:cNvPr id="7" name="Slide Number Placeholder 3"/>
          <p:cNvSpPr>
            <a:spLocks noGrp="1"/>
          </p:cNvSpPr>
          <p:nvPr>
            <p:ph type="sldNum" sz="quarter" idx="12"/>
          </p:nvPr>
        </p:nvSpPr>
        <p:spPr>
          <a:xfrm>
            <a:off x="11468558" y="6216815"/>
            <a:ext cx="610320" cy="528064"/>
          </a:xfrm>
        </p:spPr>
        <p:txBody>
          <a:bodyPr/>
          <a:lstStyle/>
          <a:p>
            <a:fld id="{79AA0B8D-5002-4A0E-8DCD-D60B08B37DCE}" type="slidenum">
              <a:rPr lang="en-CA" sz="3200" smtClean="0">
                <a:solidFill>
                  <a:schemeClr val="tx1"/>
                </a:solidFill>
              </a:rPr>
              <a:t>61</a:t>
            </a:fld>
            <a:endParaRPr lang="en-CA" sz="3200" dirty="0">
              <a:solidFill>
                <a:schemeClr val="tx1"/>
              </a:solidFill>
            </a:endParaRPr>
          </a:p>
        </p:txBody>
      </p:sp>
      <p:sp>
        <p:nvSpPr>
          <p:cNvPr id="9" name="Rectangle 8"/>
          <p:cNvSpPr/>
          <p:nvPr/>
        </p:nvSpPr>
        <p:spPr>
          <a:xfrm>
            <a:off x="540000" y="1560329"/>
            <a:ext cx="10253692" cy="4007251"/>
          </a:xfrm>
          <a:prstGeom prst="rect">
            <a:avLst/>
          </a:prstGeom>
        </p:spPr>
        <p:txBody>
          <a:bodyPr wrap="square">
            <a:spAutoFit/>
          </a:bodyPr>
          <a:lstStyle/>
          <a:p>
            <a:pPr marL="457200" lvl="0" indent="-457200">
              <a:spcBef>
                <a:spcPct val="20000"/>
              </a:spcBef>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Design single-span CLT floor panels for the following conditions:</a:t>
            </a:r>
          </a:p>
          <a:p>
            <a:pPr marL="457200" lvl="0" indent="-457200">
              <a:spcBef>
                <a:spcPct val="20000"/>
              </a:spcBef>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Specified dead load = 1.5 kPa</a:t>
            </a:r>
          </a:p>
          <a:p>
            <a:pPr marL="457200" lvl="0" indent="-457200">
              <a:spcBef>
                <a:spcPct val="20000"/>
              </a:spcBef>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Specified live load = 2.4 kPa</a:t>
            </a:r>
          </a:p>
          <a:p>
            <a:pPr marL="457200" lvl="0" indent="-457200">
              <a:spcBef>
                <a:spcPct val="20000"/>
              </a:spcBef>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Panel span = 6 m</a:t>
            </a:r>
          </a:p>
          <a:p>
            <a:pPr marL="457200" lvl="0" indent="-457200">
              <a:spcBef>
                <a:spcPct val="20000"/>
              </a:spcBef>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Panel width (unit width) = 1 m</a:t>
            </a:r>
          </a:p>
          <a:p>
            <a:pPr marL="457200" lvl="0" indent="-457200">
              <a:spcBef>
                <a:spcPct val="20000"/>
              </a:spcBef>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1-hour fire-resistance rating</a:t>
            </a:r>
          </a:p>
          <a:p>
            <a:pPr marL="457200" lvl="0" indent="-457200">
              <a:spcBef>
                <a:spcPct val="20000"/>
              </a:spcBef>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Dry service condition</a:t>
            </a:r>
          </a:p>
          <a:p>
            <a:pPr marL="457200" lvl="0" indent="-457200">
              <a:spcBef>
                <a:spcPct val="20000"/>
              </a:spcBef>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Untreated</a:t>
            </a:r>
          </a:p>
          <a:p>
            <a:pPr marL="457200" lvl="0" indent="-457200">
              <a:spcBef>
                <a:spcPct val="20000"/>
              </a:spcBef>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Use CLT Stress Grade V1, with 35 mm ply thickness for all plies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18000"/>
            <a:ext cx="1397529" cy="540000"/>
          </a:xfrm>
          <a:prstGeom prst="rect">
            <a:avLst/>
          </a:prstGeom>
        </p:spPr>
      </p:pic>
    </p:spTree>
    <p:extLst>
      <p:ext uri="{BB962C8B-B14F-4D97-AF65-F5344CB8AC3E}">
        <p14:creationId xmlns:p14="http://schemas.microsoft.com/office/powerpoint/2010/main" val="29318798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0000" y="360000"/>
            <a:ext cx="11062720" cy="584775"/>
          </a:xfrm>
          <a:prstGeom prst="rect">
            <a:avLst/>
          </a:prstGeom>
        </p:spPr>
        <p:txBody>
          <a:bodyPr wrap="square">
            <a:spAutoFit/>
          </a:bodyPr>
          <a:lstStyle/>
          <a:p>
            <a:pPr lvl="0"/>
            <a:r>
              <a:rPr lang="en-CA" sz="3200" dirty="0">
                <a:solidFill>
                  <a:srgbClr val="002060"/>
                </a:solidFill>
                <a:latin typeface="Arial" panose="020B0604020202020204" pitchFamily="34" charset="0"/>
                <a:cs typeface="Arial" panose="020B0604020202020204" pitchFamily="34" charset="0"/>
              </a:rPr>
              <a:t>Example 15 – Solution </a:t>
            </a:r>
            <a:endParaRPr lang="en-US" sz="3200" dirty="0">
              <a:solidFill>
                <a:srgbClr val="002060"/>
              </a:solidFill>
              <a:latin typeface="Arial" panose="020B0604020202020204" pitchFamily="34" charset="0"/>
              <a:cs typeface="Arial" panose="020B0604020202020204" pitchFamily="34" charset="0"/>
            </a:endParaRPr>
          </a:p>
        </p:txBody>
      </p:sp>
      <p:sp>
        <p:nvSpPr>
          <p:cNvPr id="7" name="Slide Number Placeholder 3"/>
          <p:cNvSpPr>
            <a:spLocks noGrp="1"/>
          </p:cNvSpPr>
          <p:nvPr>
            <p:ph type="sldNum" sz="quarter" idx="12"/>
          </p:nvPr>
        </p:nvSpPr>
        <p:spPr>
          <a:xfrm>
            <a:off x="11468558" y="6216815"/>
            <a:ext cx="610320" cy="528064"/>
          </a:xfrm>
        </p:spPr>
        <p:txBody>
          <a:bodyPr/>
          <a:lstStyle/>
          <a:p>
            <a:fld id="{79AA0B8D-5002-4A0E-8DCD-D60B08B37DCE}" type="slidenum">
              <a:rPr lang="en-CA" sz="3200" smtClean="0">
                <a:solidFill>
                  <a:schemeClr val="tx1"/>
                </a:solidFill>
              </a:rPr>
              <a:t>62</a:t>
            </a:fld>
            <a:endParaRPr lang="en-CA" sz="3200" dirty="0">
              <a:solidFill>
                <a:schemeClr val="tx1"/>
              </a:solidFill>
            </a:endParaRPr>
          </a:p>
        </p:txBody>
      </p:sp>
      <mc:AlternateContent xmlns:mc="http://schemas.openxmlformats.org/markup-compatibility/2006" xmlns:a14="http://schemas.microsoft.com/office/drawing/2010/main">
        <mc:Choice Requires="a14">
          <p:sp>
            <p:nvSpPr>
              <p:cNvPr id="9" name="Rectangle 8"/>
              <p:cNvSpPr/>
              <p:nvPr/>
            </p:nvSpPr>
            <p:spPr>
              <a:xfrm>
                <a:off x="539999" y="1152000"/>
                <a:ext cx="10253692" cy="4182042"/>
              </a:xfrm>
              <a:prstGeom prst="rect">
                <a:avLst/>
              </a:prstGeom>
            </p:spPr>
            <p:txBody>
              <a:bodyPr wrap="square">
                <a:spAutoFit/>
              </a:bodyPr>
              <a:lstStyle/>
              <a:p>
                <a:pPr marL="457200" lvl="0" indent="-457200">
                  <a:spcBef>
                    <a:spcPct val="20000"/>
                  </a:spcBef>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Total specified load = 1.5 + 2.4 = 3.90 kPa</a:t>
                </a:r>
              </a:p>
              <a:p>
                <a:pPr marL="457200" lvl="0" indent="-457200">
                  <a:spcBef>
                    <a:spcPct val="20000"/>
                  </a:spcBef>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Specified distributed load:</a:t>
                </a:r>
              </a:p>
              <a:p>
                <a:pPr marL="914400" lvl="1" indent="-457200">
                  <a:spcBef>
                    <a:spcPct val="20000"/>
                  </a:spcBef>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w = 3.90(1.0) = 3.9 </a:t>
                </a:r>
                <a:r>
                  <a:rPr lang="en-US" sz="2400" dirty="0" err="1">
                    <a:latin typeface="Times New Roman" panose="02020603050405020304" pitchFamily="18" charset="0"/>
                    <a:cs typeface="Times New Roman" panose="02020603050405020304" pitchFamily="18" charset="0"/>
                  </a:rPr>
                  <a:t>kN</a:t>
                </a:r>
                <a:r>
                  <a:rPr lang="en-US" sz="2400" dirty="0">
                    <a:latin typeface="Times New Roman" panose="02020603050405020304" pitchFamily="18" charset="0"/>
                    <a:cs typeface="Times New Roman" panose="02020603050405020304" pitchFamily="18" charset="0"/>
                  </a:rPr>
                  <a:t>/m</a:t>
                </a:r>
              </a:p>
              <a:p>
                <a:pPr marL="457200" indent="-457200">
                  <a:spcBef>
                    <a:spcPct val="20000"/>
                  </a:spcBef>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Specified bending moment:</a:t>
                </a:r>
              </a:p>
              <a:p>
                <a:pPr marL="914400" lvl="1" indent="-457200">
                  <a:spcBef>
                    <a:spcPct val="20000"/>
                  </a:spcBef>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M </a:t>
                </a:r>
                <a14:m>
                  <m:oMath xmlns:m="http://schemas.openxmlformats.org/officeDocument/2006/math">
                    <m:r>
                      <a:rPr lang="en-CA" sz="2400" b="0" i="1" smtClean="0">
                        <a:latin typeface="Cambria Math" panose="02040503050406030204" pitchFamily="18" charset="0"/>
                        <a:cs typeface="Times New Roman" panose="02020603050405020304" pitchFamily="18" charset="0"/>
                      </a:rPr>
                      <m:t>=</m:t>
                    </m:r>
                    <m:f>
                      <m:fPr>
                        <m:ctrlPr>
                          <a:rPr lang="en-CA" sz="2400" b="0" i="1" smtClean="0">
                            <a:latin typeface="Cambria Math"/>
                            <a:cs typeface="Times New Roman" panose="02020603050405020304" pitchFamily="18" charset="0"/>
                          </a:rPr>
                        </m:ctrlPr>
                      </m:fPr>
                      <m:num>
                        <m:r>
                          <a:rPr lang="en-CA" sz="2400" b="0" i="1" smtClean="0">
                            <a:latin typeface="Cambria Math" panose="02040503050406030204" pitchFamily="18" charset="0"/>
                            <a:cs typeface="Times New Roman" panose="02020603050405020304" pitchFamily="18" charset="0"/>
                          </a:rPr>
                          <m:t>𝑤</m:t>
                        </m:r>
                        <m:sSup>
                          <m:sSupPr>
                            <m:ctrlPr>
                              <a:rPr lang="en-CA" sz="2400" b="0" i="1" smtClean="0">
                                <a:latin typeface="Cambria Math"/>
                                <a:cs typeface="Times New Roman" panose="02020603050405020304" pitchFamily="18" charset="0"/>
                              </a:rPr>
                            </m:ctrlPr>
                          </m:sSupPr>
                          <m:e>
                            <m:r>
                              <a:rPr lang="en-CA" sz="2400" b="0" i="1" smtClean="0">
                                <a:latin typeface="Cambria Math" panose="02040503050406030204" pitchFamily="18" charset="0"/>
                                <a:cs typeface="Times New Roman" panose="02020603050405020304" pitchFamily="18" charset="0"/>
                              </a:rPr>
                              <m:t>𝐿</m:t>
                            </m:r>
                          </m:e>
                          <m:sup>
                            <m:r>
                              <a:rPr lang="en-CA" sz="2400" b="0" i="1" smtClean="0">
                                <a:latin typeface="Cambria Math" panose="02040503050406030204" pitchFamily="18" charset="0"/>
                                <a:cs typeface="Times New Roman" panose="02020603050405020304" pitchFamily="18" charset="0"/>
                              </a:rPr>
                              <m:t>2</m:t>
                            </m:r>
                          </m:sup>
                        </m:sSup>
                      </m:num>
                      <m:den>
                        <m:r>
                          <a:rPr lang="en-CA" sz="2400" b="0" i="1" smtClean="0">
                            <a:latin typeface="Cambria Math" panose="02040503050406030204" pitchFamily="18" charset="0"/>
                            <a:cs typeface="Times New Roman" panose="02020603050405020304" pitchFamily="18" charset="0"/>
                          </a:rPr>
                          <m:t>8</m:t>
                        </m:r>
                      </m:den>
                    </m:f>
                    <m:r>
                      <a:rPr lang="en-CA" sz="2400" b="0" i="1" smtClean="0">
                        <a:latin typeface="Cambria Math" panose="02040503050406030204" pitchFamily="18" charset="0"/>
                        <a:cs typeface="Times New Roman" panose="02020603050405020304" pitchFamily="18" charset="0"/>
                      </a:rPr>
                      <m:t>=</m:t>
                    </m:r>
                    <m:f>
                      <m:fPr>
                        <m:ctrlPr>
                          <a:rPr lang="en-CA" sz="2400" b="0" i="1" smtClean="0">
                            <a:latin typeface="Cambria Math"/>
                            <a:cs typeface="Times New Roman" panose="02020603050405020304" pitchFamily="18" charset="0"/>
                          </a:rPr>
                        </m:ctrlPr>
                      </m:fPr>
                      <m:num>
                        <m:d>
                          <m:dPr>
                            <m:ctrlPr>
                              <a:rPr lang="en-CA" sz="2400" b="0" i="1" smtClean="0">
                                <a:latin typeface="Cambria Math"/>
                                <a:cs typeface="Times New Roman" panose="02020603050405020304" pitchFamily="18" charset="0"/>
                              </a:rPr>
                            </m:ctrlPr>
                          </m:dPr>
                          <m:e>
                            <m:r>
                              <a:rPr lang="en-CA" sz="2400" b="0" i="1" smtClean="0">
                                <a:latin typeface="Cambria Math" panose="02040503050406030204" pitchFamily="18" charset="0"/>
                                <a:cs typeface="Times New Roman" panose="02020603050405020304" pitchFamily="18" charset="0"/>
                              </a:rPr>
                              <m:t>3.9</m:t>
                            </m:r>
                          </m:e>
                        </m:d>
                        <m:sSup>
                          <m:sSupPr>
                            <m:ctrlPr>
                              <a:rPr lang="en-CA" sz="2400" b="0" i="1" smtClean="0">
                                <a:latin typeface="Cambria Math"/>
                                <a:cs typeface="Times New Roman" panose="02020603050405020304" pitchFamily="18" charset="0"/>
                              </a:rPr>
                            </m:ctrlPr>
                          </m:sSupPr>
                          <m:e>
                            <m:d>
                              <m:dPr>
                                <m:ctrlPr>
                                  <a:rPr lang="en-CA" sz="2400" b="0" i="1" smtClean="0">
                                    <a:latin typeface="Cambria Math"/>
                                    <a:cs typeface="Times New Roman" panose="02020603050405020304" pitchFamily="18" charset="0"/>
                                  </a:rPr>
                                </m:ctrlPr>
                              </m:dPr>
                              <m:e>
                                <m:r>
                                  <a:rPr lang="en-CA" sz="2400" b="0" i="1" smtClean="0">
                                    <a:latin typeface="Cambria Math" panose="02040503050406030204" pitchFamily="18" charset="0"/>
                                    <a:cs typeface="Times New Roman" panose="02020603050405020304" pitchFamily="18" charset="0"/>
                                  </a:rPr>
                                  <m:t>6.0</m:t>
                                </m:r>
                              </m:e>
                            </m:d>
                          </m:e>
                          <m:sup>
                            <m:r>
                              <a:rPr lang="en-CA" sz="2400" b="0" i="1" smtClean="0">
                                <a:latin typeface="Cambria Math" panose="02040503050406030204" pitchFamily="18" charset="0"/>
                                <a:cs typeface="Times New Roman" panose="02020603050405020304" pitchFamily="18" charset="0"/>
                              </a:rPr>
                              <m:t>2</m:t>
                            </m:r>
                          </m:sup>
                        </m:sSup>
                      </m:num>
                      <m:den>
                        <m:r>
                          <a:rPr lang="en-CA" sz="2400" b="0" i="1" smtClean="0">
                            <a:latin typeface="Cambria Math" panose="02040503050406030204" pitchFamily="18" charset="0"/>
                            <a:cs typeface="Times New Roman" panose="02020603050405020304" pitchFamily="18" charset="0"/>
                          </a:rPr>
                          <m:t>8</m:t>
                        </m:r>
                      </m:den>
                    </m:f>
                    <m:r>
                      <a:rPr lang="en-CA" sz="2400" b="0" i="1" smtClean="0">
                        <a:latin typeface="Cambria Math" panose="02040503050406030204" pitchFamily="18" charset="0"/>
                        <a:cs typeface="Times New Roman" panose="02020603050405020304" pitchFamily="18" charset="0"/>
                      </a:rPr>
                      <m:t>=17.6</m:t>
                    </m:r>
                  </m:oMath>
                </a14:m>
                <a:r>
                  <a:rPr lang="en-US" sz="2400" dirty="0">
                    <a:latin typeface="Times New Roman" panose="02020603050405020304" pitchFamily="18" charset="0"/>
                    <a:cs typeface="Times New Roman" panose="02020603050405020304" pitchFamily="18" charset="0"/>
                  </a:rPr>
                  <a:t> kNm</a:t>
                </a:r>
              </a:p>
              <a:p>
                <a:pPr marL="457200" indent="-457200">
                  <a:spcBef>
                    <a:spcPct val="20000"/>
                  </a:spcBef>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From Solid Floor and Roof Panel Selection Tables, try 5-ply panels oriented in the major strength axis:</a:t>
                </a:r>
              </a:p>
              <a:p>
                <a:pPr marL="914400" lvl="1" indent="-457200">
                  <a:spcBef>
                    <a:spcPct val="20000"/>
                  </a:spcBef>
                  <a:buFont typeface="Wingdings" panose="05000000000000000000" pitchFamily="2" charset="2"/>
                  <a:buChar char="§"/>
                  <a:defRPr/>
                </a:pPr>
                <a:r>
                  <a:rPr lang="en-US" sz="2400" dirty="0" err="1">
                    <a:latin typeface="Times New Roman" panose="02020603050405020304" pitchFamily="18" charset="0"/>
                    <a:cs typeface="Times New Roman" panose="02020603050405020304" pitchFamily="18" charset="0"/>
                  </a:rPr>
                  <a:t>M</a:t>
                </a:r>
                <a:r>
                  <a:rPr lang="en-US" sz="2400" baseline="-25000" dirty="0" err="1">
                    <a:latin typeface="Times New Roman" panose="02020603050405020304" pitchFamily="18" charset="0"/>
                    <a:cs typeface="Times New Roman" panose="02020603050405020304" pitchFamily="18" charset="0"/>
                  </a:rPr>
                  <a:t>r,y</a:t>
                </a:r>
                <a:r>
                  <a:rPr lang="en-US" sz="2400" dirty="0">
                    <a:latin typeface="Times New Roman" panose="02020603050405020304" pitchFamily="18" charset="0"/>
                    <a:cs typeface="Times New Roman" panose="02020603050405020304" pitchFamily="18" charset="0"/>
                  </a:rPr>
                  <a:t> = 25.9 </a:t>
                </a:r>
                <a:r>
                  <a:rPr lang="en-US" sz="2400" dirty="0" err="1">
                    <a:latin typeface="Times New Roman" panose="02020603050405020304" pitchFamily="18" charset="0"/>
                    <a:cs typeface="Times New Roman" panose="02020603050405020304" pitchFamily="18" charset="0"/>
                  </a:rPr>
                  <a:t>kNm</a:t>
                </a:r>
                <a:r>
                  <a:rPr lang="en-US" sz="2400" dirty="0">
                    <a:latin typeface="Times New Roman" panose="02020603050405020304" pitchFamily="18" charset="0"/>
                    <a:cs typeface="Times New Roman" panose="02020603050405020304" pitchFamily="18" charset="0"/>
                  </a:rPr>
                  <a:t> &gt; 17.6 </a:t>
                </a:r>
                <a:r>
                  <a:rPr lang="en-US" sz="2400" dirty="0" err="1">
                    <a:latin typeface="Times New Roman" panose="02020603050405020304" pitchFamily="18" charset="0"/>
                    <a:cs typeface="Times New Roman" panose="02020603050405020304" pitchFamily="18" charset="0"/>
                  </a:rPr>
                  <a:t>kNm</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[Acceptable]</a:t>
                </a:r>
              </a:p>
              <a:p>
                <a:pPr marL="914400" lvl="1" indent="-457200">
                  <a:spcBef>
                    <a:spcPct val="20000"/>
                  </a:spcBef>
                  <a:buFont typeface="Wingdings" panose="05000000000000000000" pitchFamily="2" charset="2"/>
                  <a:buChar char="§"/>
                  <a:defRPr/>
                </a:pPr>
                <a:endParaRPr lang="en-US" sz="2400" dirty="0">
                  <a:latin typeface="Times New Roman" panose="02020603050405020304" pitchFamily="18"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539999" y="1152000"/>
                <a:ext cx="10253692" cy="4182042"/>
              </a:xfrm>
              <a:prstGeom prst="rect">
                <a:avLst/>
              </a:prstGeom>
              <a:blipFill>
                <a:blip r:embed="rId2"/>
                <a:stretch>
                  <a:fillRect l="-832" t="-1166" r="-1367"/>
                </a:stretch>
              </a:blipFill>
            </p:spPr>
            <p:txBody>
              <a:bodyPr/>
              <a:lstStyle/>
              <a:p>
                <a:r>
                  <a:rPr lang="en-CA">
                    <a:noFill/>
                  </a:rPr>
                  <a:t> </a:t>
                </a:r>
              </a:p>
            </p:txBody>
          </p:sp>
        </mc:Fallback>
      </mc:AlternateContent>
      <p:sp>
        <p:nvSpPr>
          <p:cNvPr id="5" name="TextBox 4">
            <a:extLst>
              <a:ext uri="{FF2B5EF4-FFF2-40B4-BE49-F238E27FC236}">
                <a16:creationId xmlns:a16="http://schemas.microsoft.com/office/drawing/2014/main" xmlns="" id="{771D0D69-C0A9-4AD5-805A-E1D4916128AD}"/>
              </a:ext>
            </a:extLst>
          </p:cNvPr>
          <p:cNvSpPr txBox="1"/>
          <p:nvPr/>
        </p:nvSpPr>
        <p:spPr>
          <a:xfrm>
            <a:off x="916304" y="4972231"/>
            <a:ext cx="10310111" cy="523220"/>
          </a:xfrm>
          <a:prstGeom prst="rect">
            <a:avLst/>
          </a:prstGeom>
          <a:noFill/>
          <a:ln>
            <a:solidFill>
              <a:schemeClr val="tx1"/>
            </a:solidFill>
          </a:ln>
        </p:spPr>
        <p:txBody>
          <a:bodyPr wrap="square" rtlCol="0">
            <a:spAutoFit/>
          </a:bodyPr>
          <a:lstStyle/>
          <a:p>
            <a:r>
              <a:rPr lang="en-CA" sz="2800" b="1" dirty="0">
                <a:latin typeface="Times New Roman" panose="02020603050405020304" pitchFamily="18" charset="0"/>
                <a:cs typeface="Times New Roman" panose="02020603050405020304" pitchFamily="18" charset="0"/>
              </a:rPr>
              <a:t>Use 5-ply V1 CLT floor panels oriented in the major strength axis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18000"/>
            <a:ext cx="1397529" cy="540000"/>
          </a:xfrm>
          <a:prstGeom prst="rect">
            <a:avLst/>
          </a:prstGeom>
        </p:spPr>
      </p:pic>
    </p:spTree>
    <p:extLst>
      <p:ext uri="{BB962C8B-B14F-4D97-AF65-F5344CB8AC3E}">
        <p14:creationId xmlns:p14="http://schemas.microsoft.com/office/powerpoint/2010/main" val="30574949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11468558" y="6216815"/>
            <a:ext cx="610320" cy="528064"/>
          </a:xfrm>
        </p:spPr>
        <p:txBody>
          <a:bodyPr/>
          <a:lstStyle/>
          <a:p>
            <a:fld id="{79AA0B8D-5002-4A0E-8DCD-D60B08B37DCE}" type="slidenum">
              <a:rPr lang="en-CA" sz="3200" smtClean="0">
                <a:solidFill>
                  <a:schemeClr val="tx1"/>
                </a:solidFill>
              </a:rPr>
              <a:t>63</a:t>
            </a:fld>
            <a:endParaRPr lang="en-CA" sz="3200" dirty="0">
              <a:solidFill>
                <a:schemeClr val="tx1"/>
              </a:solidFill>
            </a:endParaRPr>
          </a:p>
        </p:txBody>
      </p:sp>
      <p:sp>
        <p:nvSpPr>
          <p:cNvPr id="9" name="Rectangle 8"/>
          <p:cNvSpPr/>
          <p:nvPr/>
        </p:nvSpPr>
        <p:spPr>
          <a:xfrm>
            <a:off x="540000" y="1560329"/>
            <a:ext cx="11112000" cy="4154984"/>
          </a:xfrm>
          <a:prstGeom prst="rect">
            <a:avLst/>
          </a:prstGeom>
        </p:spPr>
        <p:txBody>
          <a:bodyPr wrap="square">
            <a:spAutoFit/>
          </a:bodyPr>
          <a:lstStyle/>
          <a:p>
            <a:pPr marL="457200" lvl="0" indent="-457200">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Design single-span floor CLT panel for the following conditions:</a:t>
            </a:r>
          </a:p>
          <a:p>
            <a:pPr marL="457200" lvl="0" indent="-457200">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Specified dead load = 2.0 kPa</a:t>
            </a:r>
          </a:p>
          <a:p>
            <a:pPr marL="457200" lvl="0" indent="-457200">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Specified live load = 2.4 kPa</a:t>
            </a:r>
          </a:p>
          <a:p>
            <a:pPr marL="457200" lvl="0" indent="-457200">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Panel span = 8 m</a:t>
            </a:r>
          </a:p>
          <a:p>
            <a:pPr marL="457200" lvl="0" indent="-457200">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Panel width (unit width) = 1 m</a:t>
            </a:r>
          </a:p>
          <a:p>
            <a:pPr marL="457200" lvl="0" indent="-457200">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2-hour fire-resistance rating</a:t>
            </a:r>
          </a:p>
          <a:p>
            <a:pPr marL="457200" lvl="0" indent="-457200">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1 layer of 15.9 mm Type X gypsum board applied directly to underside of CLT floor panels</a:t>
            </a:r>
          </a:p>
          <a:p>
            <a:pPr marL="457200" lvl="0" indent="-457200">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Dry service conditions</a:t>
            </a:r>
          </a:p>
          <a:p>
            <a:pPr marL="457200" lvl="0" indent="-457200">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Untreated</a:t>
            </a:r>
          </a:p>
          <a:p>
            <a:pPr marL="457200" lvl="0" indent="-457200">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Use CLT Stress Grade E2, with 35 mm ply thickness for all plies</a:t>
            </a:r>
          </a:p>
        </p:txBody>
      </p:sp>
      <p:sp>
        <p:nvSpPr>
          <p:cNvPr id="5" name="Rectangle 4">
            <a:extLst>
              <a:ext uri="{FF2B5EF4-FFF2-40B4-BE49-F238E27FC236}">
                <a16:creationId xmlns:a16="http://schemas.microsoft.com/office/drawing/2014/main" xmlns="" id="{45B58DA0-C4DD-426B-BBD6-FA40ADE976BD}"/>
              </a:ext>
            </a:extLst>
          </p:cNvPr>
          <p:cNvSpPr/>
          <p:nvPr/>
        </p:nvSpPr>
        <p:spPr>
          <a:xfrm>
            <a:off x="540000" y="360000"/>
            <a:ext cx="11062720" cy="1077218"/>
          </a:xfrm>
          <a:prstGeom prst="rect">
            <a:avLst/>
          </a:prstGeom>
        </p:spPr>
        <p:txBody>
          <a:bodyPr wrap="square">
            <a:spAutoFit/>
          </a:bodyPr>
          <a:lstStyle/>
          <a:p>
            <a:pPr lvl="0"/>
            <a:r>
              <a:rPr lang="en-CA" sz="3200" dirty="0">
                <a:solidFill>
                  <a:srgbClr val="002060"/>
                </a:solidFill>
                <a:latin typeface="Arial" panose="020B0604020202020204" pitchFamily="34" charset="0"/>
                <a:cs typeface="Arial" panose="020B0604020202020204" pitchFamily="34" charset="0"/>
              </a:rPr>
              <a:t>Example 16: Using </a:t>
            </a:r>
            <a:r>
              <a:rPr lang="en-CA" sz="3200" u="sng" dirty="0">
                <a:solidFill>
                  <a:srgbClr val="002060"/>
                </a:solidFill>
                <a:latin typeface="Arial" panose="020B0604020202020204" pitchFamily="34" charset="0"/>
                <a:cs typeface="Arial" panose="020B0604020202020204" pitchFamily="34" charset="0"/>
              </a:rPr>
              <a:t>Selection Tables </a:t>
            </a:r>
            <a:r>
              <a:rPr lang="en-CA" sz="3200" dirty="0">
                <a:solidFill>
                  <a:srgbClr val="002060"/>
                </a:solidFill>
                <a:latin typeface="Arial" panose="020B0604020202020204" pitchFamily="34" charset="0"/>
                <a:cs typeface="Arial" panose="020B0604020202020204" pitchFamily="34" charset="0"/>
              </a:rPr>
              <a:t>for Fire Resistance – CLT floor and roof panels</a:t>
            </a:r>
            <a:endParaRPr lang="en-US" sz="3200" dirty="0">
              <a:solidFill>
                <a:srgbClr val="00206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18000"/>
            <a:ext cx="1397529" cy="540000"/>
          </a:xfrm>
          <a:prstGeom prst="rect">
            <a:avLst/>
          </a:prstGeom>
        </p:spPr>
      </p:pic>
    </p:spTree>
    <p:extLst>
      <p:ext uri="{BB962C8B-B14F-4D97-AF65-F5344CB8AC3E}">
        <p14:creationId xmlns:p14="http://schemas.microsoft.com/office/powerpoint/2010/main" val="17875564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0000" y="360000"/>
            <a:ext cx="11062720" cy="584775"/>
          </a:xfrm>
          <a:prstGeom prst="rect">
            <a:avLst/>
          </a:prstGeom>
        </p:spPr>
        <p:txBody>
          <a:bodyPr wrap="square">
            <a:spAutoFit/>
          </a:bodyPr>
          <a:lstStyle/>
          <a:p>
            <a:pPr lvl="0"/>
            <a:r>
              <a:rPr lang="en-CA" sz="3200" dirty="0">
                <a:solidFill>
                  <a:srgbClr val="002060"/>
                </a:solidFill>
                <a:latin typeface="Arial" panose="020B0604020202020204" pitchFamily="34" charset="0"/>
                <a:cs typeface="Arial" panose="020B0604020202020204" pitchFamily="34" charset="0"/>
              </a:rPr>
              <a:t>Example 16 – Solution </a:t>
            </a:r>
            <a:endParaRPr lang="en-US" sz="3200" dirty="0">
              <a:solidFill>
                <a:srgbClr val="002060"/>
              </a:solidFill>
              <a:latin typeface="Arial" panose="020B0604020202020204" pitchFamily="34" charset="0"/>
              <a:cs typeface="Arial" panose="020B0604020202020204" pitchFamily="34" charset="0"/>
            </a:endParaRPr>
          </a:p>
        </p:txBody>
      </p:sp>
      <p:sp>
        <p:nvSpPr>
          <p:cNvPr id="7" name="Slide Number Placeholder 3"/>
          <p:cNvSpPr>
            <a:spLocks noGrp="1"/>
          </p:cNvSpPr>
          <p:nvPr>
            <p:ph type="sldNum" sz="quarter" idx="12"/>
          </p:nvPr>
        </p:nvSpPr>
        <p:spPr>
          <a:xfrm>
            <a:off x="11468558" y="6216815"/>
            <a:ext cx="610320" cy="528064"/>
          </a:xfrm>
        </p:spPr>
        <p:txBody>
          <a:bodyPr/>
          <a:lstStyle/>
          <a:p>
            <a:fld id="{79AA0B8D-5002-4A0E-8DCD-D60B08B37DCE}" type="slidenum">
              <a:rPr lang="en-CA" sz="3200" smtClean="0">
                <a:solidFill>
                  <a:schemeClr val="tx1"/>
                </a:solidFill>
              </a:rPr>
              <a:t>64</a:t>
            </a:fld>
            <a:endParaRPr lang="en-CA" sz="3200" dirty="0">
              <a:solidFill>
                <a:schemeClr val="tx1"/>
              </a:solidFill>
            </a:endParaRPr>
          </a:p>
        </p:txBody>
      </p:sp>
      <mc:AlternateContent xmlns:mc="http://schemas.openxmlformats.org/markup-compatibility/2006" xmlns:a14="http://schemas.microsoft.com/office/drawing/2010/main">
        <mc:Choice Requires="a14">
          <p:sp>
            <p:nvSpPr>
              <p:cNvPr id="9" name="Rectangle 8"/>
              <p:cNvSpPr/>
              <p:nvPr/>
            </p:nvSpPr>
            <p:spPr>
              <a:xfrm>
                <a:off x="539998" y="1152000"/>
                <a:ext cx="10928559" cy="4362220"/>
              </a:xfrm>
              <a:prstGeom prst="rect">
                <a:avLst/>
              </a:prstGeom>
            </p:spPr>
            <p:txBody>
              <a:bodyPr wrap="square">
                <a:spAutoFit/>
              </a:bodyPr>
              <a:lstStyle/>
              <a:p>
                <a:pPr marL="457200" lvl="0" indent="-457200">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Total specified load = 2.0 + 2.4 = 4.40 kPa</a:t>
                </a:r>
              </a:p>
              <a:p>
                <a:pPr marL="457200" lvl="0" indent="-457200">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Specified distributed load:</a:t>
                </a:r>
              </a:p>
              <a:p>
                <a:pPr marL="914400" lvl="1" indent="-457200">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w = 4.40(1.0) = 4.40 </a:t>
                </a:r>
                <a:r>
                  <a:rPr lang="en-US" sz="2400" dirty="0" err="1">
                    <a:latin typeface="Times New Roman" panose="02020603050405020304" pitchFamily="18" charset="0"/>
                    <a:cs typeface="Times New Roman" panose="02020603050405020304" pitchFamily="18" charset="0"/>
                  </a:rPr>
                  <a:t>kN</a:t>
                </a:r>
                <a:r>
                  <a:rPr lang="en-US" sz="2400" dirty="0">
                    <a:latin typeface="Times New Roman" panose="02020603050405020304" pitchFamily="18" charset="0"/>
                    <a:cs typeface="Times New Roman" panose="02020603050405020304" pitchFamily="18" charset="0"/>
                  </a:rPr>
                  <a:t>/m</a:t>
                </a:r>
              </a:p>
              <a:p>
                <a:pPr marL="457200" indent="-457200">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Specified bending moment:</a:t>
                </a:r>
              </a:p>
              <a:p>
                <a:pPr marL="914400" lvl="1" indent="-457200">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M </a:t>
                </a:r>
                <a14:m>
                  <m:oMath xmlns:m="http://schemas.openxmlformats.org/officeDocument/2006/math">
                    <m:r>
                      <a:rPr lang="en-CA" sz="2400" i="1">
                        <a:latin typeface="Cambria Math" panose="02040503050406030204" pitchFamily="18" charset="0"/>
                        <a:cs typeface="Times New Roman" panose="02020603050405020304" pitchFamily="18" charset="0"/>
                      </a:rPr>
                      <m:t>=</m:t>
                    </m:r>
                    <m:f>
                      <m:fPr>
                        <m:ctrlPr>
                          <a:rPr lang="en-CA" sz="2400" i="1">
                            <a:latin typeface="Cambria Math"/>
                            <a:cs typeface="Times New Roman" panose="02020603050405020304" pitchFamily="18" charset="0"/>
                          </a:rPr>
                        </m:ctrlPr>
                      </m:fPr>
                      <m:num>
                        <m:r>
                          <a:rPr lang="en-CA" sz="2400" i="1">
                            <a:latin typeface="Cambria Math" panose="02040503050406030204" pitchFamily="18" charset="0"/>
                            <a:cs typeface="Times New Roman" panose="02020603050405020304" pitchFamily="18" charset="0"/>
                          </a:rPr>
                          <m:t>𝑤</m:t>
                        </m:r>
                        <m:sSup>
                          <m:sSupPr>
                            <m:ctrlPr>
                              <a:rPr lang="en-CA" sz="2400" i="1">
                                <a:latin typeface="Cambria Math"/>
                                <a:cs typeface="Times New Roman" panose="02020603050405020304" pitchFamily="18" charset="0"/>
                              </a:rPr>
                            </m:ctrlPr>
                          </m:sSupPr>
                          <m:e>
                            <m:r>
                              <a:rPr lang="en-CA" sz="2400" i="1">
                                <a:latin typeface="Cambria Math" panose="02040503050406030204" pitchFamily="18" charset="0"/>
                                <a:cs typeface="Times New Roman" panose="02020603050405020304" pitchFamily="18" charset="0"/>
                              </a:rPr>
                              <m:t>𝐿</m:t>
                            </m:r>
                          </m:e>
                          <m:sup>
                            <m:r>
                              <a:rPr lang="en-CA" sz="2400" i="1">
                                <a:latin typeface="Cambria Math" panose="02040503050406030204" pitchFamily="18" charset="0"/>
                                <a:cs typeface="Times New Roman" panose="02020603050405020304" pitchFamily="18" charset="0"/>
                              </a:rPr>
                              <m:t>2</m:t>
                            </m:r>
                          </m:sup>
                        </m:sSup>
                      </m:num>
                      <m:den>
                        <m:r>
                          <a:rPr lang="en-CA" sz="2400" i="1">
                            <a:latin typeface="Cambria Math" panose="02040503050406030204" pitchFamily="18" charset="0"/>
                            <a:cs typeface="Times New Roman" panose="02020603050405020304" pitchFamily="18" charset="0"/>
                          </a:rPr>
                          <m:t>8</m:t>
                        </m:r>
                      </m:den>
                    </m:f>
                    <m:r>
                      <a:rPr lang="en-CA" sz="2400" i="1">
                        <a:latin typeface="Cambria Math" panose="02040503050406030204" pitchFamily="18" charset="0"/>
                        <a:cs typeface="Times New Roman" panose="02020603050405020304" pitchFamily="18" charset="0"/>
                      </a:rPr>
                      <m:t>=</m:t>
                    </m:r>
                    <m:f>
                      <m:fPr>
                        <m:ctrlPr>
                          <a:rPr lang="en-CA" sz="2400" i="1">
                            <a:latin typeface="Cambria Math"/>
                            <a:cs typeface="Times New Roman" panose="02020603050405020304" pitchFamily="18" charset="0"/>
                          </a:rPr>
                        </m:ctrlPr>
                      </m:fPr>
                      <m:num>
                        <m:d>
                          <m:dPr>
                            <m:ctrlPr>
                              <a:rPr lang="en-CA" sz="2400" i="1">
                                <a:latin typeface="Cambria Math"/>
                                <a:cs typeface="Times New Roman" panose="02020603050405020304" pitchFamily="18" charset="0"/>
                              </a:rPr>
                            </m:ctrlPr>
                          </m:dPr>
                          <m:e>
                            <m:r>
                              <a:rPr lang="en-CA" sz="2400" b="0" i="1" smtClean="0">
                                <a:latin typeface="Cambria Math" panose="02040503050406030204" pitchFamily="18" charset="0"/>
                                <a:cs typeface="Times New Roman" panose="02020603050405020304" pitchFamily="18" charset="0"/>
                              </a:rPr>
                              <m:t>4.4</m:t>
                            </m:r>
                          </m:e>
                        </m:d>
                        <m:sSup>
                          <m:sSupPr>
                            <m:ctrlPr>
                              <a:rPr lang="en-CA" sz="2400" i="1">
                                <a:latin typeface="Cambria Math"/>
                                <a:cs typeface="Times New Roman" panose="02020603050405020304" pitchFamily="18" charset="0"/>
                              </a:rPr>
                            </m:ctrlPr>
                          </m:sSupPr>
                          <m:e>
                            <m:d>
                              <m:dPr>
                                <m:ctrlPr>
                                  <a:rPr lang="en-CA" sz="2400" i="1">
                                    <a:latin typeface="Cambria Math"/>
                                    <a:cs typeface="Times New Roman" panose="02020603050405020304" pitchFamily="18" charset="0"/>
                                  </a:rPr>
                                </m:ctrlPr>
                              </m:dPr>
                              <m:e>
                                <m:r>
                                  <a:rPr lang="en-CA" sz="2400" b="0" i="1" smtClean="0">
                                    <a:latin typeface="Cambria Math" panose="02040503050406030204" pitchFamily="18" charset="0"/>
                                    <a:cs typeface="Times New Roman" panose="02020603050405020304" pitchFamily="18" charset="0"/>
                                  </a:rPr>
                                  <m:t>8</m:t>
                                </m:r>
                                <m:r>
                                  <a:rPr lang="en-CA" sz="2400" i="1">
                                    <a:latin typeface="Cambria Math" panose="02040503050406030204" pitchFamily="18" charset="0"/>
                                    <a:cs typeface="Times New Roman" panose="02020603050405020304" pitchFamily="18" charset="0"/>
                                  </a:rPr>
                                  <m:t>.0</m:t>
                                </m:r>
                              </m:e>
                            </m:d>
                          </m:e>
                          <m:sup>
                            <m:r>
                              <a:rPr lang="en-CA" sz="2400" i="1">
                                <a:latin typeface="Cambria Math" panose="02040503050406030204" pitchFamily="18" charset="0"/>
                                <a:cs typeface="Times New Roman" panose="02020603050405020304" pitchFamily="18" charset="0"/>
                              </a:rPr>
                              <m:t>2</m:t>
                            </m:r>
                          </m:sup>
                        </m:sSup>
                      </m:num>
                      <m:den>
                        <m:r>
                          <a:rPr lang="en-CA" sz="2400" i="1">
                            <a:latin typeface="Cambria Math" panose="02040503050406030204" pitchFamily="18" charset="0"/>
                            <a:cs typeface="Times New Roman" panose="02020603050405020304" pitchFamily="18" charset="0"/>
                          </a:rPr>
                          <m:t>8</m:t>
                        </m:r>
                      </m:den>
                    </m:f>
                    <m:r>
                      <a:rPr lang="en-CA" sz="2400" i="1">
                        <a:latin typeface="Cambria Math" panose="02040503050406030204" pitchFamily="18" charset="0"/>
                        <a:cs typeface="Times New Roman" panose="02020603050405020304" pitchFamily="18" charset="0"/>
                      </a:rPr>
                      <m:t>=</m:t>
                    </m:r>
                    <m:r>
                      <a:rPr lang="en-CA" sz="2400" b="0" i="1" smtClean="0">
                        <a:latin typeface="Cambria Math" panose="02040503050406030204" pitchFamily="18" charset="0"/>
                        <a:cs typeface="Times New Roman" panose="02020603050405020304" pitchFamily="18" charset="0"/>
                      </a:rPr>
                      <m:t>35.2</m:t>
                    </m:r>
                  </m:oMath>
                </a14:m>
                <a:r>
                  <a:rPr lang="en-US" sz="2400" dirty="0">
                    <a:latin typeface="Times New Roman" panose="02020603050405020304" pitchFamily="18" charset="0"/>
                    <a:cs typeface="Times New Roman" panose="02020603050405020304" pitchFamily="18" charset="0"/>
                  </a:rPr>
                  <a:t> kNm</a:t>
                </a:r>
              </a:p>
              <a:p>
                <a:pPr marL="457200" indent="-457200">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30 minutes of fire-resistance is attributed to the 15.9 mm Type X gypsum board</a:t>
                </a:r>
              </a:p>
              <a:p>
                <a:pPr marL="457200" indent="-457200">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CLT panels must possess a 90-minute fire-resistance rating</a:t>
                </a:r>
              </a:p>
              <a:p>
                <a:pPr marL="457200" indent="-457200">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From Solid Floor and Roof Panel Selection Tables, try 5-ply panels oriented in the major strength axis:</a:t>
                </a:r>
              </a:p>
              <a:p>
                <a:pPr marL="914400" lvl="1" indent="-457200">
                  <a:buFont typeface="Wingdings" panose="05000000000000000000" pitchFamily="2" charset="2"/>
                  <a:buChar char="§"/>
                  <a:defRPr/>
                </a:pPr>
                <a:r>
                  <a:rPr lang="en-US" sz="2400" dirty="0" err="1">
                    <a:latin typeface="Times New Roman" panose="02020603050405020304" pitchFamily="18" charset="0"/>
                    <a:cs typeface="Times New Roman" panose="02020603050405020304" pitchFamily="18" charset="0"/>
                  </a:rPr>
                  <a:t>M</a:t>
                </a:r>
                <a:r>
                  <a:rPr lang="en-US" sz="2400" baseline="-25000" dirty="0" err="1">
                    <a:latin typeface="Times New Roman" panose="02020603050405020304" pitchFamily="18" charset="0"/>
                    <a:cs typeface="Times New Roman" panose="02020603050405020304" pitchFamily="18" charset="0"/>
                  </a:rPr>
                  <a:t>r,y</a:t>
                </a:r>
                <a:r>
                  <a:rPr lang="en-US" sz="2400" dirty="0">
                    <a:latin typeface="Times New Roman" panose="02020603050405020304" pitchFamily="18" charset="0"/>
                    <a:cs typeface="Times New Roman" panose="02020603050405020304" pitchFamily="18" charset="0"/>
                  </a:rPr>
                  <a:t> = 39.9 </a:t>
                </a:r>
                <a:r>
                  <a:rPr lang="en-US" sz="2400" dirty="0" err="1">
                    <a:latin typeface="Times New Roman" panose="02020603050405020304" pitchFamily="18" charset="0"/>
                    <a:cs typeface="Times New Roman" panose="02020603050405020304" pitchFamily="18" charset="0"/>
                  </a:rPr>
                  <a:t>kNm</a:t>
                </a:r>
                <a:r>
                  <a:rPr lang="en-US" sz="2400" dirty="0">
                    <a:latin typeface="Times New Roman" panose="02020603050405020304" pitchFamily="18" charset="0"/>
                    <a:cs typeface="Times New Roman" panose="02020603050405020304" pitchFamily="18" charset="0"/>
                  </a:rPr>
                  <a:t> &gt; 35.2 </a:t>
                </a:r>
                <a:r>
                  <a:rPr lang="en-US" sz="2400" dirty="0" err="1">
                    <a:latin typeface="Times New Roman" panose="02020603050405020304" pitchFamily="18" charset="0"/>
                    <a:cs typeface="Times New Roman" panose="02020603050405020304" pitchFamily="18" charset="0"/>
                  </a:rPr>
                  <a:t>kNm</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[Acceptable]</a:t>
                </a:r>
              </a:p>
              <a:p>
                <a:pPr marL="457200" lvl="0" indent="-457200">
                  <a:buFont typeface="Wingdings" panose="05000000000000000000" pitchFamily="2" charset="2"/>
                  <a:buChar char="§"/>
                  <a:defRPr/>
                </a:pPr>
                <a:endParaRPr lang="en-US" sz="2400" dirty="0">
                  <a:latin typeface="Times New Roman" panose="02020603050405020304" pitchFamily="18"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539998" y="1152000"/>
                <a:ext cx="10928559" cy="4362220"/>
              </a:xfrm>
              <a:prstGeom prst="rect">
                <a:avLst/>
              </a:prstGeom>
              <a:blipFill>
                <a:blip r:embed="rId2"/>
                <a:stretch>
                  <a:fillRect l="-781" t="-1117"/>
                </a:stretch>
              </a:blipFill>
            </p:spPr>
            <p:txBody>
              <a:bodyPr/>
              <a:lstStyle/>
              <a:p>
                <a:r>
                  <a:rPr lang="en-CA">
                    <a:noFill/>
                  </a:rPr>
                  <a:t> </a:t>
                </a:r>
              </a:p>
            </p:txBody>
          </p:sp>
        </mc:Fallback>
      </mc:AlternateContent>
      <p:sp>
        <p:nvSpPr>
          <p:cNvPr id="5" name="TextBox 4">
            <a:extLst>
              <a:ext uri="{FF2B5EF4-FFF2-40B4-BE49-F238E27FC236}">
                <a16:creationId xmlns:a16="http://schemas.microsoft.com/office/drawing/2014/main" xmlns="" id="{9A7D6B6C-8155-4DB0-A12C-034C951C2DE1}"/>
              </a:ext>
            </a:extLst>
          </p:cNvPr>
          <p:cNvSpPr txBox="1"/>
          <p:nvPr/>
        </p:nvSpPr>
        <p:spPr>
          <a:xfrm>
            <a:off x="539998" y="5392890"/>
            <a:ext cx="10310111" cy="523220"/>
          </a:xfrm>
          <a:prstGeom prst="rect">
            <a:avLst/>
          </a:prstGeom>
          <a:noFill/>
          <a:ln>
            <a:solidFill>
              <a:schemeClr val="tx1"/>
            </a:solidFill>
          </a:ln>
        </p:spPr>
        <p:txBody>
          <a:bodyPr wrap="square" rtlCol="0">
            <a:spAutoFit/>
          </a:bodyPr>
          <a:lstStyle/>
          <a:p>
            <a:r>
              <a:rPr lang="en-CA" sz="2800" b="1" dirty="0">
                <a:latin typeface="Times New Roman" panose="02020603050405020304" pitchFamily="18" charset="0"/>
                <a:cs typeface="Times New Roman" panose="02020603050405020304" pitchFamily="18" charset="0"/>
              </a:rPr>
              <a:t>Use 5-ply E2 CLT floor panels oriented in the major strength axis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18000"/>
            <a:ext cx="1397529" cy="540000"/>
          </a:xfrm>
          <a:prstGeom prst="rect">
            <a:avLst/>
          </a:prstGeom>
        </p:spPr>
      </p:pic>
    </p:spTree>
    <p:extLst>
      <p:ext uri="{BB962C8B-B14F-4D97-AF65-F5344CB8AC3E}">
        <p14:creationId xmlns:p14="http://schemas.microsoft.com/office/powerpoint/2010/main" val="889111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800" dirty="0">
                <a:solidFill>
                  <a:srgbClr val="002060"/>
                </a:solidFill>
                <a:latin typeface="Arial" panose="020B0604020202020204" pitchFamily="34" charset="0"/>
                <a:cs typeface="Arial" panose="020B0604020202020204" pitchFamily="34" charset="0"/>
              </a:rPr>
              <a:t>10.2 Light Wood Frame Structures</a:t>
            </a:r>
            <a:br>
              <a:rPr lang="en-CA" sz="4800" dirty="0">
                <a:solidFill>
                  <a:srgbClr val="002060"/>
                </a:solidFill>
                <a:latin typeface="Arial" panose="020B0604020202020204" pitchFamily="34" charset="0"/>
                <a:cs typeface="Arial" panose="020B0604020202020204" pitchFamily="34" charset="0"/>
              </a:rPr>
            </a:br>
            <a:endParaRPr lang="en-CA" sz="4800" dirty="0">
              <a:solidFill>
                <a:srgbClr val="002060"/>
              </a:solidFill>
              <a:latin typeface="Arial" panose="020B0604020202020204" pitchFamily="34" charset="0"/>
              <a:cs typeface="Arial" panose="020B0604020202020204" pitchFamily="34" charset="0"/>
            </a:endParaRPr>
          </a:p>
        </p:txBody>
      </p:sp>
      <p:sp>
        <p:nvSpPr>
          <p:cNvPr id="5" name="Slide Number Placeholder 3"/>
          <p:cNvSpPr>
            <a:spLocks noGrp="1"/>
          </p:cNvSpPr>
          <p:nvPr>
            <p:ph type="sldNum" sz="quarter" idx="12"/>
          </p:nvPr>
        </p:nvSpPr>
        <p:spPr>
          <a:xfrm>
            <a:off x="11468558" y="6216815"/>
            <a:ext cx="610320" cy="528064"/>
          </a:xfrm>
        </p:spPr>
        <p:txBody>
          <a:bodyPr/>
          <a:lstStyle/>
          <a:p>
            <a:fld id="{79AA0B8D-5002-4A0E-8DCD-D60B08B37DCE}" type="slidenum">
              <a:rPr lang="en-CA" sz="3200" smtClean="0">
                <a:solidFill>
                  <a:schemeClr val="tx1"/>
                </a:solidFill>
              </a:rPr>
              <a:t>7</a:t>
            </a:fld>
            <a:endParaRPr lang="en-CA" sz="3200"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18000"/>
            <a:ext cx="1397529" cy="540000"/>
          </a:xfrm>
          <a:prstGeom prst="rect">
            <a:avLst/>
          </a:prstGeom>
        </p:spPr>
      </p:pic>
    </p:spTree>
    <p:extLst>
      <p:ext uri="{BB962C8B-B14F-4D97-AF65-F5344CB8AC3E}">
        <p14:creationId xmlns:p14="http://schemas.microsoft.com/office/powerpoint/2010/main" val="2511779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0000" y="360000"/>
            <a:ext cx="11062720" cy="646331"/>
          </a:xfrm>
          <a:prstGeom prst="rect">
            <a:avLst/>
          </a:prstGeom>
        </p:spPr>
        <p:txBody>
          <a:bodyPr wrap="square">
            <a:spAutoFit/>
          </a:bodyPr>
          <a:lstStyle/>
          <a:p>
            <a:pPr lvl="0"/>
            <a:r>
              <a:rPr lang="en-CA" sz="3600" dirty="0">
                <a:solidFill>
                  <a:srgbClr val="002060"/>
                </a:solidFill>
                <a:latin typeface="Arial" panose="020B0604020202020204" pitchFamily="34" charset="0"/>
                <a:cs typeface="Arial" panose="020B0604020202020204" pitchFamily="34" charset="0"/>
              </a:rPr>
              <a:t>1) Component additive method (CAM)</a:t>
            </a:r>
            <a:endParaRPr lang="en-US" sz="3600" dirty="0">
              <a:solidFill>
                <a:srgbClr val="002060"/>
              </a:solidFill>
              <a:latin typeface="Arial" panose="020B0604020202020204" pitchFamily="34" charset="0"/>
              <a:cs typeface="Arial" panose="020B0604020202020204" pitchFamily="34" charset="0"/>
            </a:endParaRPr>
          </a:p>
        </p:txBody>
      </p:sp>
      <p:sp>
        <p:nvSpPr>
          <p:cNvPr id="7" name="Slide Number Placeholder 3"/>
          <p:cNvSpPr>
            <a:spLocks noGrp="1"/>
          </p:cNvSpPr>
          <p:nvPr>
            <p:ph type="sldNum" sz="quarter" idx="12"/>
          </p:nvPr>
        </p:nvSpPr>
        <p:spPr>
          <a:xfrm>
            <a:off x="11468558" y="6216815"/>
            <a:ext cx="610320" cy="528064"/>
          </a:xfrm>
        </p:spPr>
        <p:txBody>
          <a:bodyPr/>
          <a:lstStyle/>
          <a:p>
            <a:fld id="{79AA0B8D-5002-4A0E-8DCD-D60B08B37DCE}" type="slidenum">
              <a:rPr lang="en-CA" sz="3200" smtClean="0">
                <a:solidFill>
                  <a:schemeClr val="tx1"/>
                </a:solidFill>
              </a:rPr>
              <a:t>8</a:t>
            </a:fld>
            <a:endParaRPr lang="en-CA" sz="3200" dirty="0">
              <a:solidFill>
                <a:schemeClr val="tx1"/>
              </a:solidFill>
            </a:endParaRPr>
          </a:p>
        </p:txBody>
      </p:sp>
      <p:sp>
        <p:nvSpPr>
          <p:cNvPr id="9" name="Rectangle 8"/>
          <p:cNvSpPr/>
          <p:nvPr/>
        </p:nvSpPr>
        <p:spPr>
          <a:xfrm>
            <a:off x="539998" y="1152000"/>
            <a:ext cx="10766087" cy="4832092"/>
          </a:xfrm>
          <a:prstGeom prst="rect">
            <a:avLst/>
          </a:prstGeom>
        </p:spPr>
        <p:txBody>
          <a:bodyPr wrap="square">
            <a:spAutoFit/>
          </a:bodyPr>
          <a:lstStyle/>
          <a:p>
            <a:pPr marL="457200" lvl="0" indent="-457200">
              <a:spcBef>
                <a:spcPct val="20000"/>
              </a:spcBef>
              <a:buFont typeface="Wingdings" panose="05000000000000000000" pitchFamily="2" charset="2"/>
              <a:buChar char="§"/>
              <a:defRPr/>
            </a:pPr>
            <a:r>
              <a:rPr lang="en-US" sz="2800" u="sng" dirty="0">
                <a:latin typeface="Times New Roman" panose="02020603050405020304" pitchFamily="18" charset="0"/>
                <a:cs typeface="Times New Roman" panose="02020603050405020304" pitchFamily="18" charset="0"/>
              </a:rPr>
              <a:t>NBCC Division B, appendix D-2.3. – Component Additive Method</a:t>
            </a:r>
          </a:p>
          <a:p>
            <a:pPr marL="457200" lvl="0" indent="-457200">
              <a:spcBef>
                <a:spcPct val="20000"/>
              </a:spcBef>
              <a:buFont typeface="Wingdings" panose="05000000000000000000" pitchFamily="2" charset="2"/>
              <a:buChar char="§"/>
              <a:defRPr/>
            </a:pPr>
            <a:r>
              <a:rPr lang="en-US" sz="2800" dirty="0">
                <a:latin typeface="Times New Roman" panose="02020603050405020304" pitchFamily="18" charset="0"/>
                <a:cs typeface="Times New Roman" panose="02020603050405020304" pitchFamily="18" charset="0"/>
              </a:rPr>
              <a:t>Adding the time assigned to the protective membrane (e.g. gypsum board) on the “fire side” to the time assigned to the structural framing members</a:t>
            </a:r>
          </a:p>
          <a:p>
            <a:pPr marL="457200" lvl="0" indent="-457200">
              <a:spcBef>
                <a:spcPct val="20000"/>
              </a:spcBef>
              <a:buFont typeface="Wingdings" panose="05000000000000000000" pitchFamily="2" charset="2"/>
              <a:buChar char="§"/>
              <a:defRPr/>
            </a:pPr>
            <a:r>
              <a:rPr lang="en-US" sz="2800" dirty="0">
                <a:latin typeface="Times New Roman" panose="02020603050405020304" pitchFamily="18" charset="0"/>
                <a:cs typeface="Times New Roman" panose="02020603050405020304" pitchFamily="18" charset="0"/>
              </a:rPr>
              <a:t>Used for assign a fire-resisting rating up to 1.5 hours</a:t>
            </a:r>
          </a:p>
          <a:p>
            <a:pPr marL="457200" lvl="0" indent="-457200">
              <a:spcBef>
                <a:spcPct val="20000"/>
              </a:spcBef>
              <a:buFont typeface="Wingdings" panose="05000000000000000000" pitchFamily="2" charset="2"/>
              <a:buChar char="§"/>
              <a:defRPr/>
            </a:pPr>
            <a:endParaRPr lang="en-US" sz="2800" dirty="0">
              <a:latin typeface="Times New Roman" panose="02020603050405020304" pitchFamily="18" charset="0"/>
              <a:cs typeface="Times New Roman" panose="02020603050405020304" pitchFamily="18" charset="0"/>
            </a:endParaRPr>
          </a:p>
          <a:p>
            <a:pPr marL="457200" lvl="0" indent="-457200">
              <a:spcBef>
                <a:spcPct val="20000"/>
              </a:spcBef>
              <a:buFont typeface="Wingdings" panose="05000000000000000000" pitchFamily="2" charset="2"/>
              <a:buChar char="§"/>
              <a:defRPr/>
            </a:pPr>
            <a:r>
              <a:rPr lang="en-US" sz="2800" dirty="0">
                <a:latin typeface="Times New Roman" panose="02020603050405020304" pitchFamily="18" charset="0"/>
                <a:cs typeface="Times New Roman" panose="02020603050405020304" pitchFamily="18" charset="0"/>
              </a:rPr>
              <a:t>For wall assemblies, rating is based on fire exposure on one side (interior partitions, use the lowest ratings of both sides)</a:t>
            </a:r>
          </a:p>
          <a:p>
            <a:pPr marL="457200" lvl="0" indent="-457200">
              <a:spcBef>
                <a:spcPct val="20000"/>
              </a:spcBef>
              <a:buFont typeface="Wingdings" panose="05000000000000000000" pitchFamily="2" charset="2"/>
              <a:buChar char="§"/>
              <a:defRPr/>
            </a:pPr>
            <a:r>
              <a:rPr lang="en-US" sz="2800" dirty="0">
                <a:latin typeface="Times New Roman" panose="02020603050405020304" pitchFamily="18" charset="0"/>
                <a:cs typeface="Times New Roman" panose="02020603050405020304" pitchFamily="18" charset="0"/>
              </a:rPr>
              <a:t>For floor or roof assemblies, rating is based on performance from fire exposure from below</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18000"/>
            <a:ext cx="1397529" cy="540000"/>
          </a:xfrm>
          <a:prstGeom prst="rect">
            <a:avLst/>
          </a:prstGeom>
        </p:spPr>
      </p:pic>
    </p:spTree>
    <p:extLst>
      <p:ext uri="{BB962C8B-B14F-4D97-AF65-F5344CB8AC3E}">
        <p14:creationId xmlns:p14="http://schemas.microsoft.com/office/powerpoint/2010/main" val="1398206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0000" y="360000"/>
            <a:ext cx="11062720" cy="646331"/>
          </a:xfrm>
          <a:prstGeom prst="rect">
            <a:avLst/>
          </a:prstGeom>
        </p:spPr>
        <p:txBody>
          <a:bodyPr wrap="square">
            <a:spAutoFit/>
          </a:bodyPr>
          <a:lstStyle/>
          <a:p>
            <a:pPr lvl="0"/>
            <a:r>
              <a:rPr lang="en-CA" sz="3600" dirty="0">
                <a:solidFill>
                  <a:srgbClr val="002060"/>
                </a:solidFill>
                <a:latin typeface="Arial" panose="020B0604020202020204" pitchFamily="34" charset="0"/>
                <a:cs typeface="Arial" panose="020B0604020202020204" pitchFamily="34" charset="0"/>
              </a:rPr>
              <a:t>1) Component additive method (CAM)</a:t>
            </a:r>
            <a:endParaRPr lang="en-US" sz="3600" dirty="0">
              <a:solidFill>
                <a:srgbClr val="002060"/>
              </a:solidFill>
              <a:latin typeface="Arial" panose="020B0604020202020204" pitchFamily="34" charset="0"/>
              <a:cs typeface="Arial" panose="020B0604020202020204" pitchFamily="34" charset="0"/>
            </a:endParaRPr>
          </a:p>
        </p:txBody>
      </p:sp>
      <p:sp>
        <p:nvSpPr>
          <p:cNvPr id="7" name="Slide Number Placeholder 3"/>
          <p:cNvSpPr>
            <a:spLocks noGrp="1"/>
          </p:cNvSpPr>
          <p:nvPr>
            <p:ph type="sldNum" sz="quarter" idx="12"/>
          </p:nvPr>
        </p:nvSpPr>
        <p:spPr>
          <a:xfrm>
            <a:off x="11468558" y="6216815"/>
            <a:ext cx="610320" cy="528064"/>
          </a:xfrm>
        </p:spPr>
        <p:txBody>
          <a:bodyPr/>
          <a:lstStyle/>
          <a:p>
            <a:fld id="{79AA0B8D-5002-4A0E-8DCD-D60B08B37DCE}" type="slidenum">
              <a:rPr lang="en-CA" sz="3200" smtClean="0">
                <a:solidFill>
                  <a:schemeClr val="tx1"/>
                </a:solidFill>
              </a:rPr>
              <a:t>9</a:t>
            </a:fld>
            <a:endParaRPr lang="en-CA" sz="3200" dirty="0">
              <a:solidFill>
                <a:schemeClr val="tx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928356223"/>
              </p:ext>
            </p:extLst>
          </p:nvPr>
        </p:nvGraphicFramePr>
        <p:xfrm>
          <a:off x="539998" y="1761370"/>
          <a:ext cx="11062719" cy="1980001"/>
        </p:xfrm>
        <a:graphic>
          <a:graphicData uri="http://schemas.openxmlformats.org/drawingml/2006/table">
            <a:tbl>
              <a:tblPr firstRow="1" bandRow="1">
                <a:tableStyleId>{5C22544A-7EE6-4342-B048-85BDC9FD1C3A}</a:tableStyleId>
              </a:tblPr>
              <a:tblGrid>
                <a:gridCol w="5790463">
                  <a:extLst>
                    <a:ext uri="{9D8B030D-6E8A-4147-A177-3AD203B41FA5}">
                      <a16:colId xmlns:a16="http://schemas.microsoft.com/office/drawing/2014/main" xmlns="" val="981862983"/>
                    </a:ext>
                  </a:extLst>
                </a:gridCol>
                <a:gridCol w="2523392">
                  <a:extLst>
                    <a:ext uri="{9D8B030D-6E8A-4147-A177-3AD203B41FA5}">
                      <a16:colId xmlns:a16="http://schemas.microsoft.com/office/drawing/2014/main" xmlns="" val="4294184482"/>
                    </a:ext>
                  </a:extLst>
                </a:gridCol>
                <a:gridCol w="2748864">
                  <a:extLst>
                    <a:ext uri="{9D8B030D-6E8A-4147-A177-3AD203B41FA5}">
                      <a16:colId xmlns:a16="http://schemas.microsoft.com/office/drawing/2014/main" xmlns="" val="147327631"/>
                    </a:ext>
                  </a:extLst>
                </a:gridCol>
              </a:tblGrid>
              <a:tr h="283756">
                <a:tc>
                  <a:txBody>
                    <a:bodyPr/>
                    <a:lstStyle/>
                    <a:p>
                      <a:pPr algn="ctr"/>
                      <a:r>
                        <a:rPr lang="en-CA" b="1" dirty="0">
                          <a:solidFill>
                            <a:schemeClr val="bg1"/>
                          </a:solidFill>
                          <a:latin typeface="Times New Roman" panose="02020603050405020304" pitchFamily="18" charset="0"/>
                          <a:cs typeface="Times New Roman" panose="02020603050405020304" pitchFamily="18" charset="0"/>
                        </a:rPr>
                        <a:t>Description of Finish</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gridSpan="2">
                  <a:txBody>
                    <a:bodyPr/>
                    <a:lstStyle/>
                    <a:p>
                      <a:pPr algn="ctr"/>
                      <a:r>
                        <a:rPr lang="en-CA" b="1" dirty="0">
                          <a:solidFill>
                            <a:schemeClr val="bg1"/>
                          </a:solidFill>
                          <a:latin typeface="Times New Roman" panose="02020603050405020304" pitchFamily="18" charset="0"/>
                          <a:cs typeface="Times New Roman" panose="02020603050405020304" pitchFamily="18" charset="0"/>
                        </a:rPr>
                        <a:t>Time, minutes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n-CA" b="1" dirty="0">
                        <a:solidFill>
                          <a:schemeClr val="bg1"/>
                        </a:solidFill>
                      </a:endParaRPr>
                    </a:p>
                  </a:txBody>
                  <a:tcPr>
                    <a:solidFill>
                      <a:schemeClr val="accent1"/>
                    </a:solidFill>
                  </a:tcPr>
                </a:tc>
                <a:extLst>
                  <a:ext uri="{0D108BD9-81ED-4DB2-BD59-A6C34878D82A}">
                    <a16:rowId xmlns:a16="http://schemas.microsoft.com/office/drawing/2014/main" xmlns="" val="2626755639"/>
                  </a:ext>
                </a:extLst>
              </a:tr>
              <a:tr h="277465">
                <a:tc>
                  <a:txBody>
                    <a:bodyPr/>
                    <a:lstStyle/>
                    <a:p>
                      <a:pPr algn="ctr"/>
                      <a:endParaRPr lang="en-CA" b="1" dirty="0">
                        <a:solidFill>
                          <a:schemeClr val="bg1"/>
                        </a:solidFill>
                        <a:latin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CA" b="1" dirty="0">
                          <a:solidFill>
                            <a:schemeClr val="bg1"/>
                          </a:solidFill>
                          <a:latin typeface="Times New Roman" panose="02020603050405020304" pitchFamily="18" charset="0"/>
                          <a:cs typeface="Times New Roman" panose="02020603050405020304" pitchFamily="18" charset="0"/>
                        </a:rPr>
                        <a:t>Loadbearing Walls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CA" b="1" dirty="0">
                          <a:solidFill>
                            <a:schemeClr val="bg1"/>
                          </a:solidFill>
                          <a:latin typeface="Times New Roman" panose="02020603050405020304" pitchFamily="18" charset="0"/>
                          <a:cs typeface="Times New Roman" panose="02020603050405020304" pitchFamily="18" charset="0"/>
                        </a:rPr>
                        <a:t>Non-loadbearing Walls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xmlns="" val="1070289800"/>
                  </a:ext>
                </a:extLst>
              </a:tr>
              <a:tr h="283756">
                <a:tc>
                  <a:txBody>
                    <a:bodyPr/>
                    <a:lstStyle/>
                    <a:p>
                      <a:pPr algn="ctr"/>
                      <a:r>
                        <a:rPr lang="en-CA" dirty="0">
                          <a:latin typeface="Times New Roman" panose="02020603050405020304" pitchFamily="18" charset="0"/>
                          <a:cs typeface="Times New Roman" panose="02020603050405020304" pitchFamily="18" charset="0"/>
                        </a:rPr>
                        <a:t>11.0 mm Douglas Fir plywood phenolic bonded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a:latin typeface="Times New Roman" panose="02020603050405020304" pitchFamily="18" charset="0"/>
                          <a:cs typeface="Times New Roman" panose="02020603050405020304" pitchFamily="18" charset="0"/>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a:latin typeface="Times New Roman" panose="02020603050405020304" pitchFamily="18" charset="0"/>
                          <a:cs typeface="Times New Roman" panose="02020603050405020304" pitchFamily="18" charset="0"/>
                        </a:rPr>
                        <a:t>10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64246844"/>
                  </a:ext>
                </a:extLst>
              </a:tr>
              <a:tr h="283756">
                <a:tc>
                  <a:txBody>
                    <a:bodyPr/>
                    <a:lstStyle/>
                    <a:p>
                      <a:pPr algn="ctr"/>
                      <a:r>
                        <a:rPr lang="en-CA" dirty="0">
                          <a:latin typeface="Times New Roman" panose="02020603050405020304" pitchFamily="18" charset="0"/>
                          <a:cs typeface="Times New Roman" panose="02020603050405020304" pitchFamily="18" charset="0"/>
                        </a:rPr>
                        <a:t>14.0 mm Douglas Fir plywood phenolic bonded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a:latin typeface="Times New Roman" panose="02020603050405020304" pitchFamily="18" charset="0"/>
                          <a:cs typeface="Times New Roman" panose="02020603050405020304" pitchFamily="18" charset="0"/>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a:latin typeface="Times New Roman" panose="02020603050405020304" pitchFamily="18" charset="0"/>
                          <a:cs typeface="Times New Roman" panose="02020603050405020304" pitchFamily="18" charset="0"/>
                        </a:rPr>
                        <a:t>15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143219757"/>
                  </a:ext>
                </a:extLst>
              </a:tr>
              <a:tr h="283756">
                <a:tc>
                  <a:txBody>
                    <a:bodyPr/>
                    <a:lstStyle/>
                    <a:p>
                      <a:pPr algn="ctr"/>
                      <a:r>
                        <a:rPr lang="en-CA" dirty="0">
                          <a:latin typeface="Times New Roman" panose="02020603050405020304" pitchFamily="18" charset="0"/>
                          <a:cs typeface="Times New Roman" panose="02020603050405020304" pitchFamily="18" charset="0"/>
                        </a:rPr>
                        <a:t>12.7 mm Type X gypsum wallboard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a:latin typeface="Times New Roman" panose="02020603050405020304" pitchFamily="18" charset="0"/>
                          <a:cs typeface="Times New Roman" panose="02020603050405020304" pitchFamily="18" charset="0"/>
                        </a:rPr>
                        <a:t>25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a:latin typeface="Times New Roman" panose="02020603050405020304" pitchFamily="18" charset="0"/>
                          <a:cs typeface="Times New Roman" panose="02020603050405020304" pitchFamily="18" charset="0"/>
                        </a:rPr>
                        <a:t>25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65721344"/>
                  </a:ext>
                </a:extLst>
              </a:tr>
              <a:tr h="283756">
                <a:tc>
                  <a:txBody>
                    <a:bodyPr/>
                    <a:lstStyle/>
                    <a:p>
                      <a:pPr algn="ctr"/>
                      <a:r>
                        <a:rPr lang="en-CA" dirty="0">
                          <a:latin typeface="Times New Roman" panose="02020603050405020304" pitchFamily="18" charset="0"/>
                          <a:cs typeface="Times New Roman" panose="02020603050405020304" pitchFamily="18" charset="0"/>
                        </a:rPr>
                        <a:t>15.9 mm Type X gypsum wallboard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a:latin typeface="Times New Roman" panose="02020603050405020304" pitchFamily="18" charset="0"/>
                          <a:cs typeface="Times New Roman" panose="02020603050405020304" pitchFamily="18" charset="0"/>
                        </a:rPr>
                        <a:t>40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a:latin typeface="Times New Roman" panose="02020603050405020304" pitchFamily="18" charset="0"/>
                          <a:cs typeface="Times New Roman" panose="02020603050405020304" pitchFamily="18" charset="0"/>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713947996"/>
                  </a:ext>
                </a:extLst>
              </a:tr>
              <a:tr h="283756">
                <a:tc>
                  <a:txBody>
                    <a:bodyPr/>
                    <a:lstStyle/>
                    <a:p>
                      <a:pPr algn="ctr"/>
                      <a:r>
                        <a:rPr lang="en-CA" dirty="0">
                          <a:latin typeface="Times New Roman" panose="02020603050405020304" pitchFamily="18" charset="0"/>
                          <a:cs typeface="Times New Roman" panose="02020603050405020304" pitchFamily="18" charset="0"/>
                        </a:rPr>
                        <a:t>Double 12.7 mm Type X gypsum board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a:latin typeface="Times New Roman" panose="02020603050405020304" pitchFamily="18" charset="0"/>
                          <a:cs typeface="Times New Roman" panose="02020603050405020304" pitchFamily="18" charset="0"/>
                        </a:rPr>
                        <a:t>50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a:latin typeface="Times New Roman" panose="02020603050405020304" pitchFamily="18" charset="0"/>
                          <a:cs typeface="Times New Roman" panose="02020603050405020304" pitchFamily="18" charset="0"/>
                        </a:rPr>
                        <a:t>80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84011438"/>
                  </a:ext>
                </a:extLst>
              </a:tr>
            </a:tbl>
          </a:graphicData>
        </a:graphic>
      </p:graphicFrame>
      <p:sp>
        <p:nvSpPr>
          <p:cNvPr id="2" name="Rectangle 1"/>
          <p:cNvSpPr/>
          <p:nvPr/>
        </p:nvSpPr>
        <p:spPr>
          <a:xfrm>
            <a:off x="539998" y="1048882"/>
            <a:ext cx="11062719" cy="707886"/>
          </a:xfrm>
          <a:prstGeom prst="rect">
            <a:avLst/>
          </a:prstGeom>
        </p:spPr>
        <p:txBody>
          <a:bodyPr wrap="square">
            <a:spAutoFit/>
          </a:bodyPr>
          <a:lstStyle/>
          <a:p>
            <a:pPr lvl="0">
              <a:spcBef>
                <a:spcPct val="20000"/>
              </a:spcBef>
              <a:defRPr/>
            </a:pPr>
            <a:r>
              <a:rPr lang="en-CA" sz="2000" dirty="0">
                <a:latin typeface="Times New Roman" panose="02020603050405020304" pitchFamily="18" charset="0"/>
                <a:cs typeface="Times New Roman" panose="02020603050405020304" pitchFamily="18" charset="0"/>
              </a:rPr>
              <a:t>Tables 10.2a Time assigned for the contribution of protective membranes on the fire-exposed side of wood-frame walls</a:t>
            </a:r>
          </a:p>
        </p:txBody>
      </p:sp>
      <p:graphicFrame>
        <p:nvGraphicFramePr>
          <p:cNvPr id="9" name="Table 8">
            <a:extLst>
              <a:ext uri="{FF2B5EF4-FFF2-40B4-BE49-F238E27FC236}">
                <a16:creationId xmlns:a16="http://schemas.microsoft.com/office/drawing/2014/main" xmlns="" id="{B5C5C86D-06BA-44FA-9CDE-DE6E91DEA827}"/>
              </a:ext>
            </a:extLst>
          </p:cNvPr>
          <p:cNvGraphicFramePr>
            <a:graphicFrameLocks noGrp="1"/>
          </p:cNvGraphicFramePr>
          <p:nvPr>
            <p:extLst>
              <p:ext uri="{D42A27DB-BD31-4B8C-83A1-F6EECF244321}">
                <p14:modId xmlns:p14="http://schemas.microsoft.com/office/powerpoint/2010/main" val="19457989"/>
              </p:ext>
            </p:extLst>
          </p:nvPr>
        </p:nvGraphicFramePr>
        <p:xfrm>
          <a:off x="539998" y="4342369"/>
          <a:ext cx="11062719" cy="1800000"/>
        </p:xfrm>
        <a:graphic>
          <a:graphicData uri="http://schemas.openxmlformats.org/drawingml/2006/table">
            <a:tbl>
              <a:tblPr firstRow="1" bandRow="1">
                <a:tableStyleId>{5C22544A-7EE6-4342-B048-85BDC9FD1C3A}</a:tableStyleId>
              </a:tblPr>
              <a:tblGrid>
                <a:gridCol w="7557716">
                  <a:extLst>
                    <a:ext uri="{9D8B030D-6E8A-4147-A177-3AD203B41FA5}">
                      <a16:colId xmlns:a16="http://schemas.microsoft.com/office/drawing/2014/main" xmlns="" val="981862983"/>
                    </a:ext>
                  </a:extLst>
                </a:gridCol>
                <a:gridCol w="3505003">
                  <a:extLst>
                    <a:ext uri="{9D8B030D-6E8A-4147-A177-3AD203B41FA5}">
                      <a16:colId xmlns:a16="http://schemas.microsoft.com/office/drawing/2014/main" xmlns="" val="4294184482"/>
                    </a:ext>
                  </a:extLst>
                </a:gridCol>
              </a:tblGrid>
              <a:tr h="300000">
                <a:tc>
                  <a:txBody>
                    <a:bodyPr/>
                    <a:lstStyle/>
                    <a:p>
                      <a:pPr algn="ctr"/>
                      <a:r>
                        <a:rPr lang="en-CA" b="1" dirty="0">
                          <a:solidFill>
                            <a:schemeClr val="bg1"/>
                          </a:solidFill>
                          <a:latin typeface="Times New Roman" panose="02020603050405020304" pitchFamily="18" charset="0"/>
                          <a:cs typeface="Times New Roman" panose="02020603050405020304" pitchFamily="18" charset="0"/>
                        </a:rPr>
                        <a:t>Description of Frame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CA" b="1" dirty="0">
                          <a:solidFill>
                            <a:schemeClr val="bg1"/>
                          </a:solidFill>
                          <a:latin typeface="Times New Roman" panose="02020603050405020304" pitchFamily="18" charset="0"/>
                          <a:cs typeface="Times New Roman" panose="02020603050405020304" pitchFamily="18" charset="0"/>
                        </a:rPr>
                        <a:t>Time, minutes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xmlns="" val="2626755639"/>
                  </a:ext>
                </a:extLst>
              </a:tr>
              <a:tr h="300000">
                <a:tc>
                  <a:txBody>
                    <a:bodyPr/>
                    <a:lstStyle/>
                    <a:p>
                      <a:pPr algn="ctr"/>
                      <a:r>
                        <a:rPr lang="en-CA" dirty="0">
                          <a:latin typeface="Times New Roman" panose="02020603050405020304" pitchFamily="18" charset="0"/>
                          <a:cs typeface="Times New Roman" panose="02020603050405020304" pitchFamily="18" charset="0"/>
                        </a:rPr>
                        <a:t>Walls – wood studs spaced ≤ 400 mm o.c.</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a:latin typeface="Times New Roman" panose="02020603050405020304" pitchFamily="18" charset="0"/>
                          <a:cs typeface="Times New Roman" panose="02020603050405020304" pitchFamily="18" charset="0"/>
                        </a:rPr>
                        <a:t>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64246844"/>
                  </a:ext>
                </a:extLst>
              </a:tr>
              <a:tr h="300000">
                <a:tc>
                  <a:txBody>
                    <a:bodyPr/>
                    <a:lstStyle/>
                    <a:p>
                      <a:pPr algn="ctr"/>
                      <a:r>
                        <a:rPr lang="en-CA" dirty="0">
                          <a:latin typeface="Times New Roman" panose="02020603050405020304" pitchFamily="18" charset="0"/>
                          <a:cs typeface="Times New Roman" panose="02020603050405020304" pitchFamily="18" charset="0"/>
                        </a:rPr>
                        <a:t>Walls – wood studs spaced ≤ 600 mm o.c.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a:latin typeface="Times New Roman" panose="02020603050405020304" pitchFamily="18" charset="0"/>
                          <a:cs typeface="Times New Roman" panose="02020603050405020304" pitchFamily="18" charset="0"/>
                        </a:rPr>
                        <a:t>15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143219757"/>
                  </a:ext>
                </a:extLst>
              </a:tr>
              <a:tr h="300000">
                <a:tc>
                  <a:txBody>
                    <a:bodyPr/>
                    <a:lstStyle/>
                    <a:p>
                      <a:pPr algn="ctr"/>
                      <a:r>
                        <a:rPr lang="en-CA" dirty="0">
                          <a:latin typeface="Times New Roman" panose="02020603050405020304" pitchFamily="18" charset="0"/>
                          <a:cs typeface="Times New Roman" panose="02020603050405020304" pitchFamily="18" charset="0"/>
                        </a:rPr>
                        <a:t>Floors – wood joists, wood I-joists, and wood trusses spaced ≤ 600 mm o.c.</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a:latin typeface="Times New Roman" panose="02020603050405020304" pitchFamily="18" charset="0"/>
                          <a:cs typeface="Times New Roman" panose="02020603050405020304" pitchFamily="18" charset="0"/>
                        </a:rPr>
                        <a:t>10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65721344"/>
                  </a:ext>
                </a:extLst>
              </a:tr>
              <a:tr h="300000">
                <a:tc>
                  <a:txBody>
                    <a:bodyPr/>
                    <a:lstStyle/>
                    <a:p>
                      <a:pPr algn="ctr"/>
                      <a:r>
                        <a:rPr lang="en-CA" dirty="0">
                          <a:latin typeface="Times New Roman" panose="02020603050405020304" pitchFamily="18" charset="0"/>
                          <a:cs typeface="Times New Roman" panose="02020603050405020304" pitchFamily="18" charset="0"/>
                        </a:rPr>
                        <a:t>Roofs – wood joists spaced ≤ 400 mm o.c.</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a:latin typeface="Times New Roman" panose="02020603050405020304" pitchFamily="18" charset="0"/>
                          <a:cs typeface="Times New Roman" panose="02020603050405020304" pitchFamily="18" charset="0"/>
                        </a:rPr>
                        <a:t>10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713947996"/>
                  </a:ext>
                </a:extLst>
              </a:tr>
              <a:tr h="300000">
                <a:tc>
                  <a:txBody>
                    <a:bodyPr/>
                    <a:lstStyle/>
                    <a:p>
                      <a:pPr algn="ctr"/>
                      <a:r>
                        <a:rPr lang="en-CA" dirty="0">
                          <a:latin typeface="Times New Roman" panose="02020603050405020304" pitchFamily="18" charset="0"/>
                          <a:cs typeface="Times New Roman" panose="02020603050405020304" pitchFamily="18" charset="0"/>
                        </a:rPr>
                        <a:t>Roofs – metal-plate-connected wood trusses spaced ≤ 600 mm o.c.</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a:latin typeface="Times New Roman" panose="02020603050405020304" pitchFamily="18" charset="0"/>
                          <a:cs typeface="Times New Roman" panose="02020603050405020304" pitchFamily="18" charset="0"/>
                        </a:rPr>
                        <a:t>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84011438"/>
                  </a:ext>
                </a:extLst>
              </a:tr>
            </a:tbl>
          </a:graphicData>
        </a:graphic>
      </p:graphicFrame>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18000"/>
            <a:ext cx="1397529" cy="540000"/>
          </a:xfrm>
          <a:prstGeom prst="rect">
            <a:avLst/>
          </a:prstGeom>
        </p:spPr>
      </p:pic>
      <p:sp>
        <p:nvSpPr>
          <p:cNvPr id="10" name="Rectangle 9"/>
          <p:cNvSpPr/>
          <p:nvPr/>
        </p:nvSpPr>
        <p:spPr>
          <a:xfrm>
            <a:off x="2686339" y="3928394"/>
            <a:ext cx="7349075" cy="400110"/>
          </a:xfrm>
          <a:prstGeom prst="rect">
            <a:avLst/>
          </a:prstGeom>
        </p:spPr>
        <p:txBody>
          <a:bodyPr wrap="square">
            <a:spAutoFit/>
          </a:bodyPr>
          <a:lstStyle/>
          <a:p>
            <a:pPr lvl="0">
              <a:spcBef>
                <a:spcPct val="20000"/>
              </a:spcBef>
              <a:defRPr/>
            </a:pPr>
            <a:r>
              <a:rPr lang="en-CA" sz="2000" dirty="0">
                <a:latin typeface="Times New Roman" panose="02020603050405020304" pitchFamily="18" charset="0"/>
                <a:cs typeface="Times New Roman" panose="02020603050405020304" pitchFamily="18" charset="0"/>
              </a:rPr>
              <a:t>Tables 10.3 Time assigned for contribution of wood-frame members</a:t>
            </a:r>
          </a:p>
        </p:txBody>
      </p:sp>
    </p:spTree>
    <p:extLst>
      <p:ext uri="{BB962C8B-B14F-4D97-AF65-F5344CB8AC3E}">
        <p14:creationId xmlns:p14="http://schemas.microsoft.com/office/powerpoint/2010/main" val="3068492179"/>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D56DC1492CF64F9CB9F0283E06F62F" ma:contentTypeVersion="19" ma:contentTypeDescription="Create a new document." ma:contentTypeScope="" ma:versionID="d59b4c3ce6dcb2f1eac3e6989884751e">
  <xsd:schema xmlns:xsd="http://www.w3.org/2001/XMLSchema" xmlns:xs="http://www.w3.org/2001/XMLSchema" xmlns:p="http://schemas.microsoft.com/office/2006/metadata/properties" xmlns:ns2="05b89403-8670-4c8a-a68b-beee026a3835" xmlns:ns3="216991cb-7b70-410c-8842-c0e7fbae0f64" targetNamespace="http://schemas.microsoft.com/office/2006/metadata/properties" ma:root="true" ma:fieldsID="a0e87505b64e39be177ace61bbc03164" ns2:_="" ns3:_="">
    <xsd:import namespace="05b89403-8670-4c8a-a68b-beee026a3835"/>
    <xsd:import namespace="216991cb-7b70-410c-8842-c0e7fbae0f6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b89403-8670-4c8a-a68b-beee026a383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bb745ca-1c30-4b00-a226-317ec975d38c}" ma:internalName="TaxCatchAll" ma:showField="CatchAllData" ma:web="05b89403-8670-4c8a-a68b-beee026a383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16991cb-7b70-410c-8842-c0e7fbae0f6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a03b80b-8175-4c13-af67-3d8e268027a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16991cb-7b70-410c-8842-c0e7fbae0f64">
      <Terms xmlns="http://schemas.microsoft.com/office/infopath/2007/PartnerControls"/>
    </lcf76f155ced4ddcb4097134ff3c332f>
    <TaxCatchAll xmlns="05b89403-8670-4c8a-a68b-beee026a3835" xsi:nil="true"/>
  </documentManagement>
</p:properties>
</file>

<file path=customXml/itemProps1.xml><?xml version="1.0" encoding="utf-8"?>
<ds:datastoreItem xmlns:ds="http://schemas.openxmlformats.org/officeDocument/2006/customXml" ds:itemID="{D923B4B6-C1C9-419E-88B0-E01EEB56B086}"/>
</file>

<file path=customXml/itemProps2.xml><?xml version="1.0" encoding="utf-8"?>
<ds:datastoreItem xmlns:ds="http://schemas.openxmlformats.org/officeDocument/2006/customXml" ds:itemID="{A79E52D5-1C7D-43B9-AF69-0D82C4D54071}"/>
</file>

<file path=customXml/itemProps3.xml><?xml version="1.0" encoding="utf-8"?>
<ds:datastoreItem xmlns:ds="http://schemas.openxmlformats.org/officeDocument/2006/customXml" ds:itemID="{0035061B-42BB-4F25-A312-EF3CD53E7B4C}"/>
</file>

<file path=docProps/app.xml><?xml version="1.0" encoding="utf-8"?>
<Properties xmlns="http://schemas.openxmlformats.org/officeDocument/2006/extended-properties" xmlns:vt="http://schemas.openxmlformats.org/officeDocument/2006/docPropsVTypes">
  <TotalTime>4610</TotalTime>
  <Words>5755</Words>
  <Application>Microsoft Office PowerPoint</Application>
  <PresentationFormat>Custom</PresentationFormat>
  <Paragraphs>768</Paragraphs>
  <Slides>64</Slides>
  <Notes>0</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主题​​</vt:lpstr>
      <vt:lpstr>Chapter 10 Design for Fire Safety</vt:lpstr>
      <vt:lpstr>10.1 General Information </vt:lpstr>
      <vt:lpstr>PowerPoint Presentation</vt:lpstr>
      <vt:lpstr>PowerPoint Presentation</vt:lpstr>
      <vt:lpstr>PowerPoint Presentation</vt:lpstr>
      <vt:lpstr>PowerPoint Presentation</vt:lpstr>
      <vt:lpstr>10.2 Light Wood Frame Structures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10.3 Mass Timber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 Design of CLT Structures</dc:title>
  <dc:creator>QZ</dc:creator>
  <cp:lastModifiedBy>Mark</cp:lastModifiedBy>
  <cp:revision>152</cp:revision>
  <dcterms:created xsi:type="dcterms:W3CDTF">2018-03-16T04:47:46Z</dcterms:created>
  <dcterms:modified xsi:type="dcterms:W3CDTF">2018-07-31T20:05:05Z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0x010100B6D56DC1492CF64F9CB9F0283E06F62F</vt:lpwstr>
  </property>
</Properties>
</file>