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77" r:id="rId4"/>
    <p:sldId id="279" r:id="rId5"/>
    <p:sldId id="276" r:id="rId6"/>
    <p:sldId id="280" r:id="rId7"/>
    <p:sldId id="271" r:id="rId8"/>
    <p:sldId id="281" r:id="rId9"/>
    <p:sldId id="294" r:id="rId10"/>
    <p:sldId id="274" r:id="rId11"/>
    <p:sldId id="291" r:id="rId12"/>
    <p:sldId id="283" r:id="rId13"/>
    <p:sldId id="284" r:id="rId14"/>
    <p:sldId id="265" r:id="rId15"/>
    <p:sldId id="285" r:id="rId16"/>
    <p:sldId id="287" r:id="rId17"/>
    <p:sldId id="275" r:id="rId18"/>
    <p:sldId id="288" r:id="rId19"/>
    <p:sldId id="266" r:id="rId20"/>
    <p:sldId id="290" r:id="rId21"/>
    <p:sldId id="303" r:id="rId22"/>
    <p:sldId id="295" r:id="rId23"/>
    <p:sldId id="296" r:id="rId24"/>
    <p:sldId id="297" r:id="rId25"/>
    <p:sldId id="298" r:id="rId26"/>
    <p:sldId id="299" r:id="rId27"/>
    <p:sldId id="307" r:id="rId28"/>
    <p:sldId id="304" r:id="rId29"/>
    <p:sldId id="305" r:id="rId30"/>
    <p:sldId id="306" r:id="rId31"/>
    <p:sldId id="308" r:id="rId32"/>
    <p:sldId id="309" r:id="rId33"/>
    <p:sldId id="315" r:id="rId34"/>
    <p:sldId id="325" r:id="rId35"/>
    <p:sldId id="310" r:id="rId36"/>
    <p:sldId id="314" r:id="rId37"/>
    <p:sldId id="316" r:id="rId38"/>
    <p:sldId id="317" r:id="rId39"/>
    <p:sldId id="318" r:id="rId40"/>
    <p:sldId id="319" r:id="rId41"/>
    <p:sldId id="320" r:id="rId42"/>
    <p:sldId id="321" r:id="rId43"/>
    <p:sldId id="311" r:id="rId44"/>
    <p:sldId id="312" r:id="rId45"/>
    <p:sldId id="313" r:id="rId46"/>
    <p:sldId id="322" r:id="rId47"/>
    <p:sldId id="323" r:id="rId48"/>
    <p:sldId id="324" r:id="rId49"/>
    <p:sldId id="29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1" d="100"/>
          <a:sy n="121" d="100"/>
        </p:scale>
        <p:origin x="-108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F9364FA-7516-4FE5-8805-64581530C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0D45770-7E62-47CC-8043-32A84F86A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3B80C71-00C8-405A-9B4E-39ED7A99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DC4FA3D-AB61-48C7-BAFB-C10CEA10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431E8BF-8190-4526-A5DC-C2CF7F9E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07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081BF7-7F4D-4854-8D7D-C7787E6E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F728CDE-66D2-4503-AEB3-AC7607E0B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8A2BC0-E117-4A9C-BAFC-EAC609C1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742F430-97E1-4E88-A49F-1A16E0916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C3C1053-6405-41F5-987C-F028C0BF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624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26EA25D-EB79-4C5E-B7AA-0EC591EA8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BD7E4E-18AE-41B7-9941-A41DA89F4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C2B2FA1-3457-479C-B491-4F60D564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D5087C-8427-4B83-8C34-76FD481A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31EF67-931A-4EE0-A173-2C543ACA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135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958581-80F6-4BE1-ACC2-58E78FFB3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BC0B196-A5FF-43BF-8092-434FA2595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AB5CAEE-52BF-4ADF-80EA-C3C9B2E3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3ECC8C-F459-4923-8A87-26AC6284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7095911-B9B6-4897-846F-858F6AE08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33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4475A35-70D6-4B55-8871-A01D4611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DD1804F-F670-44FC-BA68-021EDAAA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EF54812-9B8A-4345-82F0-E96D5DB3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F487B4-E1E2-4500-9D74-94278C278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4BE562-16E5-4D9F-A61D-D85AE54F8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9E99FB-07E6-4267-B68E-AA743998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1ABA15E-2222-4197-A05D-6AA9B3916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FF7A59F-A685-4D07-AFD1-19ACFDB83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9E13486-8513-49A7-85B1-59944D53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A20C2D4-0317-4360-A489-F498AB89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011D18E-A2B1-402F-BC40-AFAA5F73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95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EC81F4F-9CC7-4520-B55C-3DA04E7A8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DEB2EE-257C-4DDC-8C58-4F959AA32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B4696F7-2035-45CC-982A-B132F007D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009EF80-F831-4F7A-A7AC-37B7686230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A84F53C4-C627-40A8-8C05-73C24C538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11DEA33-30AD-4668-B2A0-D9676A95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31E4213A-EB16-4BC7-8C35-10B8F175A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02682B5-6BD2-4018-923E-7EFB88F7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88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3E93B3B-679C-450B-8094-4EF2A0F6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F2509BF-2D06-416A-9595-EE81385F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9B2EA1C-9E20-4A21-81A4-925AD23F6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AB3ED6E-1427-45FF-BBE4-333E515F8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407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FE6DADF-8573-4C2C-87DA-E617A065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171D07C-D865-4AD2-8532-44932332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7B81A98E-D3BA-486C-A293-3DD3973A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62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7CE52C-F3D8-4640-B99F-CEF73CB1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6DDE80E-6305-451F-80B6-78D901050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A7C9FF2-AC96-4731-BFDF-A1755360F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C84BA0C-09FE-43B1-A577-4E97BE36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89BDE6E-14C1-4507-A7FF-D6E78232C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C087A3A-468F-4252-A74D-4FFD419E5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23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BC8BE0-4EEC-4064-A0BB-D7D2CFF3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8AF9258-108D-4640-A6EA-F2A5143FC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F179005-6DC8-4206-BF8D-093E4FCD2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7DE38B9-C63B-4CA3-BA4D-21F50940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A3E7C25-F5AC-4982-8FC3-42309D709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705D58A-374E-4B67-ACC7-1360C62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61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69128DF-7760-438D-9896-6CA2576F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CAB1E4B-4DF4-4745-AF10-AB69F5144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D18D21-469E-42B7-B162-A09321F2B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8390E-8391-4C9A-968B-55E1944D2077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DB09C8F-B260-4C1B-9E34-95B1AE7D6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A252FDF-897E-48B8-846F-72166F2FB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AB59-0105-4465-A6D1-B6EA0E3646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80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D7FA58-3C9F-4933-A73F-39F198F19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9 Design of CLT Structures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EFEC4C-7ED7-49AC-A39D-00A241A8C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CA" sz="3900" dirty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CIVE480 Timber Structures</a:t>
            </a:r>
            <a:b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100" y="5519992"/>
            <a:ext cx="2106168" cy="81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10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AutoShape 2" descr="http://t10.baidu.com/it/u=4006527200,2801502287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6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MSERUUExQVFBUWGR4aGBgYFxgcGxsYFxgYFx0ZGyAYHSYgGBwjHRgYHy8gIycpLCwsFx4xNjAqNSYrLCkBCQoKDgwOGg8PGjQlHyQpLC8sLC8sLywsLCwsLCwsLCkqLCwsLCwsLCwpLCwsLCwsLCwsLCwsLCwsLCwsLCksLP/AABEIARMAuAMBIgACEQEDEQH/xAAbAAACAwEBAQAAAAAAAAAAAAAEBQIDBgABB//EAEMQAAIBAgQEAwYEAwcEAQQDAAECEQMhAAQSMQUiQVFhcYEGEzJCkaFSsdHwYsHhBxQjM3KC8RVDkqLCc7LS4iQ0Y//EABoBAAIDAQEAAAAAAAAAAAAAAAMEAQIFAAb/xAA3EQABBAAEAwYEBQMFAQAAAAABAAIDEQQSITFBUfATImFxgZEyocHRBSOx4fFCUoIUM3Ki0hX/2gAMAwEAAhEDEQA/APn5y4PwtjwvUXxHjfHnuUPwt9ceFai9Z++MXrVe4K45lT8S4rNFT8LY8bMfiXFbBTsfri4bSGSFJndfHFbVVO4jHpLDrOK3q9xgjQgvdS8j8Jx5rbtOOFEET0xMLNh03O/7/pgoCRkxGXQJlkKZYSTcHf0++KuI5WCT0nttirL1zT8e9+nj44aiqpUNsh3JtHn4+G+BnMHWNUtebTTxSLIs5qkNeFt5SMF1kIVrHY9PDEsrQnMiokFGBHiIXr3NvSdhbDo0sMPht1lLO/EjAOzDbWXy5Yga79h4T+o2xo+H5NlQbSTMdh+uAOEZdQIkNUX5R4kn1IkiBtaYwwzGagEAw20/hJFp7b4DMHB1bUih3dBA33SjidV9XNLAWHYeEdMChmPhhlpIA7bGbdxgbM5MzKm3bFDpv7pzD4gEVsh/dfiOPQyDxxAKvUziS1B0GOIT4IVgrMdhGPfdsdzjwaz4Y9NH8TYpsiLgqjczj0Vuy48DoO5xIVz8qxiFK9COfDHY8KMdzH78MdiFy5tB7riOgj4XnEqlT8SeotihlQ7EjzxIHW6s4qb1W+YTilnU9xiRDDYziKqWNx64KAEtI+t1DT+E4spofmuf39cdTTePr+/3bFhIHe28T9/QTglLOdNm2UdJNyYAOOarFlEk28ZEfT97Y7QXggwv3628Pzvj2plQQFUR4+dv3+eDdmKtx9Epmo0FMAbgyfsNp26/fHkc6z8zKhXoQx6zv6dYOGnDeBhPC92O5PYA7eBIk7heuIcSy3Pqptzrtq7gCCL727z57YuDXko7L3Q+TyRo/wCIJBIjTIKid/E9QJ8d9yaufckKQOa20b2nfAPCa7MxWoZIEgRsBCx57YY5moFUsROm/jhebE1KG0jM/DBNEZSdR4ckvqcKFGwMSQBUtI5XYiNhZR8Jk6t9wCyoMEyJFjsYnxEEHttvtvgCkr1P81gEmQetp2Fj8x+tzjQjJBqShTPLdCd/Ij4TfdfUQJw29+YpURCqca5JPVrgMEImYiLCbbT0B6beNsSZBuo338POcUrwc06iXYpJgNuvcHoRtcWPhiQy7U2GnmUwAOomIA/EOsG/bqcB7Gx3T6KznBrqcPVQbLq0mBq/e+BNTC2mMMFcN8Jv2n8rW+mOrUwQFMz9D54UOuy0GTlho7JcQx3OOAUdZxKvldG8kdx/PEFbsuO32T7XgqYqjouJy58MQBbyx4V7titdbolr00x8zY7ERpHQnHuO1XK8l+hDYoep3T6YjpDbAjFtIdN/HEhtIUuJA0CgMuN/t/xiWgmD9vPF7WxUtInmNh47/wBPzwUa7LNmfrr7L2gispgww3Exudx+X074qDiCpmR0H6fvzxPL1dJkDUr7zHjO+3W+2+I1OGhg7CYMaSDHLB3HmBcmD98GaBeqFI7KNFLJ5J9RJJYnpNh5kdY6DBmZyxWCLxuAIO3T6d8eUeLqZUA6l7iAdr/0i+KK2dcNJM/aPLEEHipaC4d0aIqjxt6qkFdMH9enfx8cAV9YaRJkzFzOKa3El18o5uvSR28/H88MqFIOjMGgrBuDsTEyJiDA2+YYufEJFweJLb14IbhuYY1jrUrCWkXIkevTBfFM0BSaDJtaP4h0OJZfKtSqe8DDS1JzKk2bTBv+yJE4ka9WpSqrqdiwUKCWP/cW4H+04XdCHPDlpjGujb2Nb8eOqU1MxU+ZWU9Z/l0wyyGbeko3I3I697djj2jwsBoaosKCbS0QJY2EeESOnXC/M8QVTDTHX9P64YHgs2bOX1wRz8SbMlTBAEgztG++xnvA9cWcSpvBCkISbfhbflv8JjvbxjC450/LEdO39cMRxZQp97tttvvPqd9sVIN2DryTOUhtubp8/NB0KoVWDAKZEgrAkTbuN5t6dsEU6xP+kbk7gbdN+3fa2AM1lzUNRlfl3VQCbcqwD/u8sX1AANAksY6mBGwHQ+fn3x0jQpjdn0ROXqAqJ6mPXFGYyhmVNuo7fTBhp6AtgFgXF1JgX8LnceG2LKoJBK77wf317+GAFoB13KJFNlvLsOCRwvVifT9cSUr0UnB1TLg7RqjqPzwI4YbkLgZ5LThmbILC9Ut0UDHYrMdWJx2IpMWraFEuBPecMKOUCiT549LKtonv4dib98QLyGK20wDFrTIMeeINvHLwWdFGL+V+Kgy62BWBPcH62xdnKEBT1/46bDEuHtqCE7qSCfDSSDi3iFVWIC9OvnhqIABZWPc9sgY3lr52UuoUBLeJkz39bR+7YtfMMB+/364toUCDt648rUJwtJM4P0Oi2cJhmOgBe3X1v5/wllfMgGQL9Yt+zi6jQNQErBgTuNpjrvcj64qzNGBPTveP3+uKMnWKNqAOlgRBWzBgVO/rfwww236qhc2K2NIPgiOJUH5WKmDsNOnSZ2EAdb+MjcjFnDKTisqwQzWIJERvzAEhum9vC2D0yJki+kzy795gi+wm3lOKc2o1SjCQAAVMjoIMbdP3JwxRLVjsd37G36Jtk+FICWsTAt8t+oVgfHcntabWvSWqpBETsQpS0kxzCbTttFonCz2ezjF3D6iQsyTYyRMfQffB/G89pokqpmREGNzHbzwi6XLII65J2nOHaApRxikaShFsrEiV3YAIeaZm5NgQLAjxV0qNQ1AAh1yIkXE7eQ+uDQzPHvWJjYdukmLTbfww1zOSmSh0k79j0sTt6WM3jDrWkBJTvLjaWNw9xLFdIA6gJPSQvcnoBbAb1FY6TcDy/nifFKuj/D+HYtPxE6bSdoAY/XriiiAdsCPdNrSjIljDTpaYZfN6ZgfSw/Xw+vfHlUjSdI0n7C4mAbQQCCNjPpiCUsWVEEdT5YD27i4UjOwUTIy6ta5n6fZE0eJmQoVQu0SbDw9LYmlaWiItYeAgWj9BgKkQCL4LfToY7mwXtJJ/TBpGgtWLh3vMwbzVjKCd74FzCQoBXVi1TpiRY7G0T1jrjlzCVJX4oEmP3e+FW92rFhaLmHMaNEJe9Ei6xH5eeOweuX07beWOxL9+7qEePFECn7qijX01FBuvw+h6+eJZZYqMh+YFfUXH5YHZeRT4R6qf0jBOYbmFRCCbN69QfUY40E+1tjzHzCjlPnXuAR5r/ScVHMaJVgSCZB6j9R+mIPUFWQFIafQeuLAgEBiajDZf1/r9OuOAPFVkkYNteK9y+ovOthTg3JNvKcEV/hIBhYgO158huT5d7kYgctI1VSAPwjb+v7viS56ixnQS0AQWtAAFha3qcHYABss+R+d2rq8ApFGYyuzASGFoEjlg2i/YDaTivMcOChYaGW+/n5d/DpEbn0cS5tIdAT8qwYjrIsLf8DAmap3kfXDDXUNBSzJS2OSt/oh83m6gGliRvtABEAbi8W22wDl1bWApALHqbeRwdnaNSYLK3dVMx42sT5TieSylN1YEHUCI0mCQwMi4IJUgWieY9sNNmaI8rgpLHOfY4+iN9m1irUGoOYFwDFzeJi354v4+x/u95EsL7dW8B0GI5aiGdzSDa2VQQSAQ+pSTNgJIY+uJ8Syjsn+Ox+NWJmTGkiLfCbncDbGaWAuz9aI/a5fyqWczusQC6sCLaTuNpPbbY4uyHEKlPlUkgiw3v3HbBeayVMBn59TQEDEKBMxa5Kqqnr2xRlqLhuXT621eAn9/bGm2VgjocUq5jg7VMMjlXqVNTEAkEQPLc+Pnt2wVRy7USFWFkgF43kxp0jaTbt0kCcLKL1NYklSDsLRhv/1JiAOUnreGIIi3j5fTC2YVRCr/ALj8oOvsrUy9Nxtp1E6SpJX9AY6R1IgbhdxCgyVAsgCLnpMnafCD133wZT90hkl0B3QgQ3hzER9WI74EhlEH/ETqDcjx8fPfyws9oIulqxyOY+s1jkuqtSICrdy1zeygbdvHF+ZoqvulAgwWPqYH2H3wKtHdqV/DqP1/Pw649y2aGrVVaTYeg6D6YWdYFeifj7NxzAC7s6KziiEuEHyKB/uNz+f2wuWppfUu03Hj4+Bv+xhnSeddQ/xN9bD7kYVI2gyRIMDBIzaFiGlretymdOqWYkExE7SfI/0x2I5TieksTZQII0mNx9h1MY7DQw5OtLFfIb3+SF9+VgRqUmRbva3fbbwx4KAB1MSoPSbn9/uMGsEFhIjrM+BJB9e/XANeuKR31sbzuf8A9cB7Ig6LVdisw8ESiEi3+Gv/ALH9P3vit+IpTBFNdRG8fzOBFq1KraTYRIAO9+seEnBf91RVMnwtYCf3/XBRGG7pF8znaNS93qVCHqHSgIMHbvEdf3bB9B006lsD1O57+M/ucCVqIB1sdQ6T0G+37GLaPEQbFFtsTvEzt2v2wVzm8EuWuItSoZOeZQZmJO/X6DwW/jg+nlejdQYItzAE9ZsYI9RgejnJYHVaQCALAHvI9Y/LBdekT8Toq+Bknt5+pAwBxO6LHGHCjwVVTh6uNMPrXcGF5elzYdRJ7CxjEWyC0q6lgwpiZuTuNr3677+GG44urSdJBk2AgEm5M+p6T3wmznECWJIHp2HcHfE3omCwu0a3QDmtFwestZHWnaIgkHxGxOxgG3h54nnB/d6c1CGEwIBAFibC/QfUDtGEHsxXGqqQCo5f/leOlsW+0mZBp0yQWGqY/wBpM/fChkl7bKPh9OXuoELOzzdbqjN5VK9dRTJ0EAErtdySbzaDPh6YHXhgpkmo0N8oYXnpI38doMbnEspxQqy6RYEEAWH7nrh3/wBXpEBnBkG0TO8xPSYuevUHDvBc1mQVRpK6eQMALJO5kRbYeJJIPTp44FzOUEhmsdgTcd4I2I/iHqMGUFqAysOszEgHebSbX8x548zGbJdg2lgCRGx87m8iLg374qDaVliawW3dXZunSZdRIUd5EHw8fI/bCnLVaigmQyhoA6wZIvt0xLNZulGhQxJYbkEAiew3vgjIsCrbdI8ZBsB/t9fGMGGyALGuy8VlbmQ6W6/1GPKjq55xpbo3Q+ff8/HpgLOaS4FNoKkgxf08gR364hRz3NpqGB1MfmOnn98DfDxCbixB4o4rULaCRpidwAQPP+e1sDZog8oBETMiP3/XDPJMAyhVB8yLjbcna/p3xVxWmoB0nS3RduomOwifrt1wLs61CcGKzGnbJfVrup1C4Ah06RsSBtB79DvY47FLK1tNiPQ47DTMQANUtJhHZu6E9r11vJYimskmNJgnlt1JsIBHQbajnsrRU3Jk9R4+PfFlbNswspCDoBae5PU+JFumCsjw0teIB/SfX1nywIEtGqrI5sju5sqnoq56n+FTvHc/yH2we1hpaSW+Veg/n+7gXMq9JgTpi+9h+z6/bCutnDLKoM/MdyfpsPz74nMXJcxm9VVmFBqGDKiwjrAiR6/84KRQFMAx1MTvinJKWO0DubX7Ww4Xh50NF7XJgACfOEFvtvjqUl5OjUGtJioCwqxMm/U9O/WTAvi1ci4YaWIUfEzfDck7nc+AHocNNGhURaZd2kljqCm194JUDqdI63xbluFNUYapquNkT4VHiRAA8oB6NgjnaUAixxcXFLaoEDQGad2PUXE32Eg7n0GK1QjmkWMEG3SetrifocavO8BNGlra5mNCAnSDO2038B136g0+H++0jQ55RqFSQggtcxdtz+Hc74XkGWiUaLEVmjHolXC6Lq9WB71TpJbVsIYks0wpEjfrtiHFVd/dADQJkGflVVgzsTv6iMbTI8BQaQ51xcKBpRfJRA8zA288U8a9m/dwFIl11shErebEGbiN462jCpnAkAI3/hcxmZha07fysOaB+Ll3iAVmY7Lba5238cXpSGkgnS+4J2jaD3U2vzDbbB1XLijJIZYEAASpkrdSbjbrO2+GeU4N7+lrUBhsVMiRa+9jPlsLnYtMp2qrLOTUfuky5LlEwrESYiD9LMPEYX5lCH78s6tVrCT8W4H188NKyPQbkOxvTqC4Pfp23EHwjHuYyYaqWAW5Kso2nblsBc/KQDcwGwZoCXkjddgrNVwd4gg+s7wcMKOZB3HI1rAcp7H+RO/1GI57JKAdJi1lMWNiRe46yLjywtJamwO07xe09QfLEuaAdCqG3jVNcwhUhvi7Ou/ke/kfQxgHiMfMpDTG23n2wXQVYs2oG8CYwZn8oDPS958b2+u2x7YoHELmsAFWhuHZiKakLLJ8U76RZWEW2gSZg+Bxbm8sGXUBrQbR8SeXYeFwOvRinT3i8y2IMC+x8v5SRGGlDV8U6O8bH0ixv09Ix2UkpuOZtUQhAQN9UdCVInHuG2SyKMnKw1KTHrB7/n9RjsVOHadQVf8A+hI3TKOvVKxT5b7z8U2t1kflv4YM4dqUEBiQDJZth4L/AF+gwZmOCBQsKmqL3Mm7dTft0Gx2wtzlZlHOCFHyr599vpiridgoZE1uqjxCpyEq3xGBFvE/bz33ExgTKZa/VjvA/P8AqcQ9/wC8YSQeygGABfr/AFJwzyuRlTI9Li8joD57km/TFwNNUJzwCrMlTUQAvvX6KLgfTc+X1w5y1EkAuw1AyFWDAtEdF6y1z4jDH2b9nfeUwx5EPRd2g7knp+xGG/tBw73WWiigBLL3k+cXY+Z/TFqoWdlOZvwxjUrNLlBVrU6QAE3sTbuZ3LG/WfHH0ChladFABpRR6X/mcYvhPCHVkqMedSWABOm66QO1o2F/O+NDnISrLsKmkrMkACCCR2jrF/K+nAv9QGiwFYYd7jTjzNDrrkl3tJx5CRT2SRJIvciSPwiJuL9jijJ53TymAoghgU6gsdpLWIMzcR0xR7SVkrggAEzIaIjw7mevjfCThfEtE0qmxkDe07Ie6EzbpJPkJsxcTqmHYduUZR5reez2aoPUYOdK0QLudKg1CAAuq8FQTPZbWxR7TceoVqyhDKhSp1AhTBOx/wCMA+wns+a/vKjgmjqhQTdtMgjwgMB57Yc+3WUpl0QqANM8oAjmO2MvEPuSy79k7go4mvygEnXy2+aRnh7sVuSrG+nf4ZHwra4A6/5g6QcQynHEpV/dAhqR+YHUQ2kfMCdQm3XzMXXcf4l7tBRpLpLAGZJgHUCqze8xNrW6kkPg4WmGkAuykc2wkRY7A+c40xNVG0kcMLdmHkOKee2IX3a1FhjMAi8g9B42wspqKh2JIF9IvAkEG3MLG0EWNsE1Mmr02lgYYHSdu0i8k3PfYyRgTgeSNPMU2LgJJ3A67jyJ6zF9r3OJQavj7Jd0D2klp2O3FL84HCmeenvI3S9t+215FrHCrMgMB1HQxB3jb+Yt44+kcf4SHRnTlqATI+YdZ7267+OMScsGpqAdp+xPqN9wQfPBSKQTIOASbIwAywSQZA2m1/URMR1MYYZj/EWfjXcjqp7jt+XhEYV5ymVY72gyDHbwGx7R9cGZDW3NOgzci0+n8xgbmm7CLGRVFQ98NNpjvpM/p98QWmhSwYGfMN59QR69PV7w+jTYspJ5gSbx1Gw/p3mcRzeSNEhmYFZhQFFtz59BMH9MTqqGNpsN3S3LAoJEzvy77dMe4KrabDmlr6xe8777yOu3hjsWBSOrDShnc47N8XSB2wLxH3zsFlW7osMZvb+I+EmMM8zwllmQe0XnV0G157R1xHJ5M6tTKwKjmUGSQpnmiyCAAZk2264CHFt2teUscB2enPRK8tlSGXUSoAvq/la/ph5l11qQqlpgDcSQRsAbCN5PUbYM4T7JNWqgs29iqm0hZkkdIvYHcQcaLLZemisGA+CABZO1zOw3gzubGZxLpvDn8kuMO5x30oHTfVMMrnCtJRTQnSFUmLAkD6/vfrTmHBVXd9Tc0/hAmBP2P5RBlfW4zylVkiZvYCwHmdpiwsN4nC8VKlVgoDVG6KB369h54UfO6TQa6ent9062Nkfv6+/2THPca1AKADChYvpEdup9IFrAYWtUeq0XdugA/kLDzxoMj7EtY5htM3FJBqqEC/S4Hjbzw+yGXK8mXo+6AkExzyPxMbU/zwQYZzu/KaCXfi2tGVgtZ3Kex5ADZpxRX8Iu5HkLxgbPezYzYNKjlWoFTy1tauWXxNNtNzeJMCDNwG1VdcvQJatU940/CCT9TufthHn/AG0qOfdZWncmAiadR/TzwJ+KhZ3IBmPPh7osOFxEv5j+63metVovZXgn9zy6USZIkkg/MxBI/lhV7dD/ABaf+j/5HDnguUrUaKrXKmoWJbSSQNUkCTufTCf22P8AiU/9H8zjHeSXEu3T2CAGIGU2NVk80UHM1A1rAcvxgTcqOp++OzXs8bmkdcboY1r3B6EjY+I64G4rXdCrKjsIvoAaL9Rv64My+c2JsejA3GxsRsfD0xoQytEYEg05jh5o+KwpkkLond7+08fJKA7LY9OhGxHntgxeIakVDFiTfcTO3QiSe2+/TDhwta1RddrOsBx6fN5D6HCvOcBYDVTIqp4fEPMYZDSBmjNjrcLNLy12SUUetiiFzZpooRi6lLobkHY+W/f6yMIczl6lPlgkpIIIMwL9bqRPqO8XuSuy+PTxHkf5YPpZtalQF73vAgiFgGF3jw+5wRk3Dy8v2QpYGyD0O2/7rIMgd+UAarQSLbC3cX8t8V08qFcg6w0fELgD63Xfr9dsP85w+muqqLR8wi5mAI2JYwJ8dovivOcJImAFJ3tqU9YncXHiLdMMdqaF8bS5iynezok1FOv/ADg/OmpTgvLFwDeGU7fl2/PfDDh3C9bAAAuFBAlRYdeWBc9fuBirMcNdOSC4F/dtZh4r+o37EYsBpqrvfnNN0pD1oKMpkHdYCqIEyIA2M/EJjrGOxdqWoraSNYFkYXJ2IHQmJuL+Ax2CBthJkyNNFa7N8OSpVZwzw6gkKSsiQACN4M+Hji0BaSEqgVAhIFgGJ2B8Tb0f6i532hAJ90pa0S2w6mBuZtv2GB8zwutUGurUYmDyKtwRBgEkCwJJI20t2nGdmMv9NnjyTQjDB3jQv101XtHiApoiJzaBAYz4jzIv126WGB011W0qDUboqjb6WGGPBPZ1DqavUYqDyoggsImSdgPX642vBcmI5V9xRX8Nixm4Lm58YA88EMBcTJO6uKucS1lRxarNcP8AY64/vD6T0pU7uSdgexPpjY5fgQp04o6KI0zGmWJPRn6eYGLstVoh2dCHb4QAASAIsI9AST0xhM3xnPZo+7pKz9DpsB4sdl+owB2Ojj7sDbPMosOBlxNmV2UDe1qDxehkw0v7yod4jbt5W3O+MznfbSvmW93l0Ziflpjv1J2HngzIf2dgD3merAgXKKdKD/UxufSPPDCt7U5bLJ7vK0lgdQNK+f4nPifrjMmmdIbkdfhwWlh4omd3CsznmdglvD/7PatTnzlXQu5RDeP4nNh6T54aHjeSySlMtTVj1K7H/U5kt98ZnOcZzGacJJcnZF2t1Cjt3w04T7DVXaa5FNeiggufOLKPUnwGIYySXRo0TMzI2d7GyWf7R1f6eae5DiTV8uKrQGLbCYEOB+WFPtll2102gxouY8TiHDPbXLrWpZXK0jpNTSWYwZJvA3me5HlinjXtI7ZlAab0wVAXmBm5ksIi94g2jc4OMJY31SDZXRTZ2spupA8Dss3muIe7ZbSCPyOOWnTq3ptobrHXzXY+f3x5SzuWz1jNGqqkki6RaSe328zgbO8Eq0bkak6Ol1+23rinZlm2hWu3ExSHK7Q+Kvd2p/GIH4lkr6jdfy8cGUs6bGfJlI28DcHC3LcVYfFzD7/Xri9aKPJptoY7gbHzXY+Yv445r8pv4TzG3qOvJElhzNyvGYeO/ofv7plmsvRrAFp1Rd1WDPionUPH7DCTPcDdBqWKifiW/wBRuMH5OjUZwhWGMwwPKYBN5uhMdbT1wWM24gEkEbeU7GbMJkx4nDYxLHGpd/7h9R15LJk/D3C3QH/E7+h6Hisv/eDBDXkb9QdwfGCAfTDTL1Q5LLpMqJB3nsdrCT5z5DEuKZEVSrqqg31RIDE7EgXHj54W5jLKE1UzDC8hjA0sUIggE8yv9B0vhxjXZbbRAWZJq8NksO0+w65JrkcxTouXKHYTaCAxi9hq779+2Hz0qVdejj7j+Yxj6mYZqbCxLLp1dRIi42MSemC8jUGsaX0QIDTvCgDVMbkX8fTF4cQ0toc9lEmDkY45h42NkFxfJe6zAVjqBFiQs6SCLyLkfsY7HvGFqViKh3VdMgWLEEgz0O/bwx2DGeMbqjcPO68qbV8pQy505h2q1QJ/u9ASR1522X8/DDzgvDK+ZRK1ZFy9PV7wS1yACqgyNRGkmdgwAXZjFWa45kMi7VKSBqrAA1HJJMQOVfGB8IwOg4ln3n3T06e+qtygj/TOofQ+mM04o5fyW0OZ2/frRM/6TW8Q6vDj7cPVPc5x/KZYHQBVb8TxE/l+Zwjbi+d4g0UEZl2LHlpjzJ38t/DDfLexmTysVM3U98/Zvh/2oLn1t4DE+I+3EDTQQIosCQJA8FFl++M2WXObecx+XstPDRgaYSP/ACPX6Jz7P8NGRy8V6iF2JLsJAPZQNzA7DvbCnP8At5TRdGWQQNmIgeij+f0w/wAnk9WXDRNWpSu7SSS6dzcCTsLeGMXVyWQyraqz/wB4qD/t0/hB/iP9fTHMjc/U6DmgQGBz3ult7r2HHrxKBGbzGdq6QWqt/wCqjx+VB9JwxHAaOWOrO1l8KNOS58z08ojxwq4n7d1WXRRC5an+GmIPqRF/IDGUzXEokk+ZJ/XDDI2N+EWfH7J58s7xRPZt5N39+HotlmfbUUgUydFMup3eA1RvMmfvq88Osv7UVKuTpkVAhjQxWWqsyQGgRu3K03+P1x8pT3tQjSCA3wlgeb/SoBd/9qnzxqfYHJVswM1Qo1Cp0qxLgKSw1AKq3KqQSCxP4LDD7IZasrKllwrKDRx339ymGd4SiZ2jmVDU11o4ggkC9oAIEaStybr4gYSvxjXV1Bqh/wANpLBSbI5sAB4Ye8K9lM2DFUe7QOG11RMMCD/hoDJmLlioi8bYu477B0qRinVAOkDnDHWGTmsgOkXN+kjfDAhcdUn27W227voLKcPoDL5YwCHqkLqmeVQC3QQJYLf+LtgylxqpQVAhAJlyNwVNgCPQm34hiL+z1dqyioppqTpBiUA3ARlkEG+8Hre+M+c2azM9M9bo8AKBAhanwMBIHNpO2+BywveDomIZomUHlaxM5lswecf3eofmW6E+I6fbzxDNcHqU+aNS9HUysd7bev1xmEzBDaWBVhurAg/Q9PHDPh3GKlEzTYgdRup8xjMfERoVsQyOYLidY5HUenJM6OdYb8w++Df74Ku7aj2O/wCuBqfEMtX/AMxTQc/MnwE+I+X93wYOBBFkQ6m+oX9bbYVc3KnG4iN+jhldy+xSv3hpnmBUdGF19T8vr9ceV6a1FdUfQSxLFYYF/hbUNie5sfHFrZso5U8y/e4++Bq3CEeTQc0XJk6die5U/mI9cHbIAbHdPMbeo68kOWE13hmHzHkfv7oapRemgLqDFtSSRHfuPI48Rwbg+o3/AK4mM5WoA++Xb50EqR3P4T4EDHooUqvMje7buvwnzH/GJOmp9xsubTm1v4HQqVPNMqkdDGwHQ9vl9LWFrY7AtbXT/wAxbfjW6+vb1x2DCWStEucNCSSR18l9Fyns3kMgQ9UitXBkFgGYN3C/L5sZ8cU8U9uajWpD3Y77t9dh6fXAGT9mqpl80RlqI3Z2GonsB/M+gOOr+1WUy1spR964/wC7VmJ7gbn/ANcLGKR5/MNITBhWG2jtHf8AX7fqvKPAs1X54CKbmpVbSI7mZY/T1GPc1nuH5TSwDZup8pJIpalNyOjwY/F6YUUPad6+ZpnNN72mWgo1qY1SoJUWgEg37Xw79oETO0TK/wCSxg6SqimQRCgEFobci3ODeIw5DFGPh35lBxU0zv8AdPd/tboPufkkHGfbfMZizPpT8Ccqx49W9TjN1+IwQBcnYC5PkBc4Hr8MqqWZUqvSUwSokAkatOqCJF5jt0x9Q9jfYXLNlaOYdS3vE1MNRWndiIdp1vEbFwp7YZGG/qebQDjWxjJE2l83pZKvUkwwCxqCrrYSQBIHLTuQOdl8sfQfZj+zBPeMarhvdlfgIctqQP8AGQFQcw+BQf4r4fe0HEaS5VqNEAi0CkgWmoDjbYFrdO2+MNwv2mrZdkpVXLZYsNRXldQYEkAf4kC5HMT3wzHkbsKWZPJNKD3l9Oy9DJ5IMKSqrEX089Rj/G5JP1bGJ9neOrlszUqVH0o1MqoKSwflgBgDK2JgHxjG4ORCUDUpKurSCjVOa7wAdIIgc0xI8sfIs9VcEjlqASCack2tLIw1jYdxhoApBkZPFa7gvtSc8Xo0hcMTqcFQg5iNUAs0wCLXKMCb4VVMs7VXZa1OodJZFAqggIjuBLKZgAETF1HU4zHsdxQjM1XRjTimY0kgyHT6Wn64YZH2+zFctTapWAZHJJrEiyMYgrBBwzEAWkkda+B+iq8EO0TLhPtxRapUZzpEEgaDuD8AiZMwRc3We+FvszSdZliCVIlFgLLUzCrI5eW4AHxbHGW4XmTBCpcdVnba5Pw/XGu9lxUZ5104FnUBnsVd5JWB8kQs4XsuRXR6aojN8KDLzorID8VMSinxTlNM/wCn3R88IuJ8GehphgNWqFZpHISDzgDRtMOAInmMHGi43xj3CKyjXVafdlHhSATJ1WYATBUhTcWi+FnBXqNUZ3Y6m1HkAGnUtQFh8OppabC8G+AShuzhaLhTLGbDtEiGZKnS4Kk3APUdwdmHiJGGPD+NVKJmm5XuNwfMG2GOb4fysHRai7saYHbd6ZET/EVVv48ZLiVMpVqU018jQbFliJkEyVt0JbrfCJw7X/CttuMoVKLviFtqfGsvXI98vunNtaXUna4/588TzPBXUalh1/El9vuDhDwPhy04rOC2lSw7arabRNyyiQes23wTleKVKSl1MM7bjYkczErsZ1AYWlwoaLBTGHxbw6o9uR60R1LPEWPMPv8A1xGhw2gX1oIJBBUWF+sdCPDE6fGqFa1ZPdOf+4gtPdl/59MdX4VUA1IBVTo9MyPUbj7+eEsrm+C1GzxPIDhlPjt6FX5ke7QleYAbRBjr5+WOxTlnqRzAEdusfkcdiGEDfX1RHtdaTcR4vUrNrquznux28ugHlhf/AHgkSPh/Gx0p6E/EfBZPhhn7NcFTNU8yw1GpRpg0wwUsztIEIeRUEXLaomdQjFf/AEKlT585mNbfgpsG9DVaVHlTD+mN1mEA1evLyfiNd2IUo0uBvUyb5oH3qioKSrDKHdokKBzvAINys3tbG19ofY7MLVSrSqxKrz1m92J0gkqgGpgfwAEgzPYZfJe1KqDToq+XoXlqQuWIAu1RwzyLEBh05cNfYn2kX+8ihVH94eqwSizDRFzGuJJUCLRaIvuHGiJuhCznSTPs2iuJ5H3WQ9wKlWoWfU1ULpVTExTUsLbk/B8W2A/ZbjdVs1Ty+cZq1NuSmwLagxMDUtQwQbywBjucaj+0OkyImqtpVAG0pRXTqcsgJUnVEDfV6dMfO/7/AFqZWpQ0VHRgwZTJBBmSjgNPofPBJJM2jh1t9EFjDVhfU/bigaWVhCtMMeYhNRKrzRLEE8xG0ffHynN5p4aFWpawT1sVaGG/SRhjmval6rCqSWGx1XdCRdW1eoiysJsOgWcyAqQ1EiWuEm9iQdE3YSNviHWdyE95BbI9hTqp/aFWzGXXroAWrTDMujTABASDBgQ7FiD2tIWdya5oe8owKvVbDUxkysQFqWMoLG5Xqq50GuKnIrO6gzykkCOaeoWO9sNeG1nqK9I0kBMt8IWyiYMQeliIuT3x2atTsnYnZm2wahC8IqulaprjVo0nWt/8xCZ6/CDi9KWXTW1JecAxrJIi5MCbH67eZN1fJ5uo2h1ZAttVQMdugMM7AbxMCx7YlmPZmqmzLI3uYMqjWgEAc25tcYq6TkdFR2ZzrAAWf4Zw+rWA6ILajZB9Nz4AEntjS0M2tHTSoLraQTcqSwnnYowKkCYAaEEkkseUFKlRG11KbAopK6tXyi+meVfQYTZnjFRg0IqK5vpSAZMxfpbbwxcOBHdKIX1q9unJPONe0jV6qhdVRaYgPy/EbtzgLqWQIZ7mJk2xf7P1XNRQHUQRIALSCVUgmQNj0nzxnstlne/yjq1lH8vQYeLUWkPdIAzn4pAM9bg/KN9Pq22kTeuZJOkJ0Gyf+0XEhRpalUNU1FU3TS3KYbYoQLwpM7T2R8Hes9V3qOxZx8ojTYgsJIJaJ+nxWxVxHjdSoEWSypeS3Lqt8LPfTA/ER2A6k8AR3YBKqBlgwEZxBdKZBJKzGvYfUYKx+V1tGqu1jjH3lRnslXRQvxotyaYJJuZZ0POCJNxK73vOOr5IscwUaFygUOfiBDSZKgalIOrUQW22thz7RcSNFNJVGqNJpuNQUaSAZWA9Nl7XFxc4z+Z9oWRYqVDXFVStSVcCCQ2kVAdYE/LLL/DikjIncNUwyWZlEHRDGpABaApsHBDIT2DC0+Bg+GC8nn6lI6qbFT4bHzGxwFk8imsPQrFASAyOyjUs3Van+VUtPK4Q/wAJwR7Q+6oZqpSXUiAgqwU6SGUNzU2giJIlCBb4ThCTB8WrTi/Eb7so68lpMr7TU6lq66G/Gm3qP0nHmMuDy6rFPxqZT1MAofBwuOxnPw1HULSZI0i2P08/uiavtJWaF0olFTPuo0r/AOFOIP8AE1/4sKs7m6ZqFwtz0LF48tZP0OrwjFCZZ38vKPWB+cYJo5FRvLkdBf69B5yfLGu6QlYbYWt8UKarubT/AE8+g8NsMeDU6lCqlRW0VFIKnradpjeRtiFXOpT3IXwW5/8ALYf7RgA8YLMBSAUkxqO8nrJv9IxLWuOq58gApbTNcaqe8NRwGRhBkFrG5R5M1VMdTPKCCpEYXZ7gquQaLAEiRTZgG/2FgPeD6N3GNlmfZuu+oUUVqJ2qIytqWZBapqJ7GJA8BiGc9mUbKr//ACV98pIYArWBAgAcp0yBAlmixvgpB4oObKAW1fXBYRchnFDOAyhSFJZgGv0hiGja+2HnDuE18zli7aP8MchqBQrAA7M3KTYgFe3XDP8A6QKVBhczGpmJYwrA6QBCIJF1Ab/UJxnqeqk6tRb4fkbYj8PNP2a2IIoUuLs91VppwnhdW7VCWMEKNlFiN2Gto30wu2KODcTOWq85ZqJ1MyLBl9BCyLEjUVMc0DaCcbHjhHuVcf4PvEpkQ6rdzSMKCNT8rMNQgDTt1x8mfidyCxBFtNSxBHTUo/NR54I6B5bp1aVjc3MSd1ueEcYXNmsqKwZSWdmUFmQK7bBpYlkDX6+EDA7UTTFSoHD6QX0mmyyF3Go1G3EDynucZz2Zzb0/f1NTBgqwwZh+MAAowgX2BwXmOO1atGsrs5HuyY97WMmR0aoQd+owuXFpy+XAJlseZpef1+isPHlqU3CqQWsCyrHyw1zDH4xeTBEzjzh/CmOXIDH4t/iBgCzDc7yIDb7Yy6Z7SIZx9yfKBb6kY1Hs7nj7pmlyDcDShMTBeLHTuDzfphiOB7joEvI5uXUodMhWDaiA2kEhgA4JVS2kG5U2iLG+2F1fNZurreDpgatOn4bgTFyLdfXD3jObd6hVCKS7Fpu0mdzB03HTfBHBODoyOmon4TIJDBpbm1Qb3PyjzG+KBtEhGaaALq9ll6XD3JBdtE7azc+S/E3oMPqOYWmPc0VDmefVEHSd6l40jcIDpFiSxjSWns69NiwdY0sQTpQyFJEmdLSQBZibziGU4bmwxD0KlTUZJKsP9yusAfXT4Y6iBoiB5cTdVytLvaKu1dkGsn3awAz6omJhmltNrazIA6bYSM7oYYH9R/8AIecjHuczqLWqIb6HZQ4O4ViAZURsOx88EUc1IgEOD0MT/NWP3wJ7XA2USN7aoKvJ1UXUVRCzCOYNb/aGAP7tizL8QqqBTZBWpzAXTrUE2stmpE90KeuIVMsjG0o3Y/1v+eKalOom4kd/0I28sc2Qhc6FrtlpkzNNadGgQcv7qsKsOzfA/wAdNaiwUVv/APQAWgud8djOZfPaQ2nSpbdtCau1iR/+J8cdgwkbxS5heFF+JA8qA1D4CF9QPzJxRX9+43UD8Kkb+nLP6YIyGWQqF1Hl3W4uSTMfaZwcppC0DbuPGD279J8cUADToFcuDhqUlXhgF6rwewkt+v29cEoFpxCin4vOo+g5h9YxLOBUlaU6ibwLgedz98UUcoTeB4kmftt9cFMvIIeQNGZxTH/qYCg6goOwA+KDE6RM3B3Prvg/gntPWNamKWhQlmLqIKEhIKqP4gAAe3nheKlLkSrT94dgwco0SWjqpAnDHLZrLUVJCohNiCC7FZDTLSDcD5QLfQhdG1l8UIAudtot/wC3nuHXTTK1GL3NyshKiiWsl3NP4djucfMM0LMpLp0PzenNzD6nGqzvC2dVrKxHKIZ7BlIFub4rEiAD498BZ3huukrtpM2lXWRHQ6yNURsTI7kRgBPNAbmumpJQz9YotMVQCvw3EVF/A4aJIFhqlSLWtJea4O1ekajo9JxyyVY6vP5mAtzXYSJ1fFgehwRKjOCWbTTdhotGlGYFpBtIGx9cPPZTgnvUzCFyoRl3klQSwkCwJaABfpeAJwUTPoAK7aJo7rO8Gyr0GbUYWQTpIIeAwjyvceHTF/Ea2uky0wEJ3CwA42g/v6741eV9lcujI9Z6lZWYQdSiACOg1Bx4SJmwG+A63A6NT/LZkYKvNeLKoPJpmJjrN5xRxcXZkWuF9deCyXDPZ+zM8sFGoqoJBjxHxeSnzIwdT4nUUh2Gin8tMgAsRsZIGiPxCIFlwbxnIVMvQLe8uzQHBuRpJYX2b4bdRsSDdC/CjCuaklzswM7Az1ny/YIJnVqENwCuOcLElnYljJ+YyTNi389XmcPvZ8gSxLLqUiTUIEakCkkjQs84GoQYOFfDuGrJm8AmSVC2BOxMnzMDz2wxyha1Rm0INiGt/uYWJgC3WwAAAGBWd1V2fYr3j3tE9Ot7qpKqAIIVSGBAu6g3IuNyLfDgIcQRKRI0skwAPhBMgAiJHqvocVcQp0WUMwtMBkJU3JYmIKi52gb2jYBZjLU1RlphiWiS5GwMxAH3nB80bo74oga4OAVFb3VQy6lGYk6kgqT6WPpGOy/B5DEF5H4RNr3K9RYdcRylYry6QR37dYN4jffDfhmZJ1XHTqI32g8vX97YE6SxvSMG5TtaTvmHpjm0ugtIvHoYK+kDFuX4sOjafBrjykXHkRGCuL5kE6CnMQCWNrjbcSe9zGAs9kCROkEeFiPUfzwJzQd1PaEbbeKvr+7Pxch6ERB8un0jHYjw+upOkqQwAv3tHQT0x2B5SEQzgK3J5fmimhLHq1z9PhA67W74ZZjK7KanMFuZIFixkmDAhtiNgDaYxNc+KWqacKBdVI5ulz8U+ZgG8YQZjPVagIChF3ImWPnqMm+w74jKTratnbsAvVIMtspJI2Aif3tidOrqsilo/DsPMnb1GBlybNdjHmb/AL+mNPQ4epEmWXcA2UCZHKu3nI22wRuuyDM4MHNKKGUqtVSnZdRAlOYgNF59e8Ya5b2fj5FTuahFR/8AxHIh/wBUeeLl4YWrSwK0hEtZQQALKbdvHb6s8zn6QMrqIGwFhYRGptxvbSd99sXDAN0MYoNGqOXiOWqvpc1UqAAEBUdeUBZB1Lp22I9Thjl61E0PcLSUrXaAarKGnYEBCIm0DUenfGUoMxZhSQKzXOhSzE+LGW+lsE5fhL6iahTVpOkOdR1SNwJMgSYPbbHGikQWB1tCcZrgK5VG1CwAOkAsJayjSgiZ8P65Slx00w4pkAMIYQPGLHYjUenXG59qfaWjVpikoYEgAF2iBIJCqBpF13ZhcXi5HzHilKolm5x0LCZjtN1I6ixGA9prX1Wo2HS/oth7IZylmMtVGYdS4YKnvDVVShD6p9yepaL9zgX2lqUsvQU0Wpq+vTFN6jjQQ0khzPxEbYScAJai6U/8w1NWkEyVVYkT/q74jx2sy0VRzLh9WktJAKwCd+x+uDh52SZj/M6pTr8X106aVCAEJg/DeAO9rQIHbDnJ5enUpKAQZnlbmvud+YdLqROMjkfeOeW3duw2uTJ9PTGpyWcCqV1EhbkBh+FV5laFJkbhpExBIwLPqm3RaaqqvkaSIywVEjUVKuoie5BFyLXNpkxj3K5ZACVq69SssBSFOpSvNMEgTMAE2wCcrVUlkkggE6W1QSoLTBJImd8RpcQFgyxH4YH2gr9IOCCgs8uBdZQ3FOHmkFZIQkkMFeRHLBAPMASSIM7dMD1qNQdFfxp7jzUj8h64dcTr066p7sDWoiCQCQfFus9j1OPa2RRjHzAAn5SJ22G891JxQtO4Wi2Vr91l2q3BEGDcbH6G0/XDClWRbR/htaZ8R5AEW6fUHFXGOHQxLagbC99UACxG5t2wCXeieR2HWDsSOv7GIq91a61Cb5nLug/HT8pWfX4T4WOAmzMAGGQbAkErNj59u++C6FSo51hwCQJKi+2x2+l8HUcmxp7kCTtBB2mRbt2Pl1xUd3Zd2gf8WhWfytTS2p4INidxB8iI6WMbY7F3Eshpg8qGYOn0+WZHW0DHYI02ECQNBRnGqjvVamW0qhAgSJsDeeomIi2KaGSEEKpY/s3PTp2xUlEkliVEkmWPWTsq3w5ocLBRW1kgmJYaVG9wBNrEeeOyqjpsooK3I0EQDYt4cx+swPqfLB9CuzuqooUkgTGoiTE3tbwHrgzg/s+Kh5KdSuR1jTTHqTceRGNrwv2Fqxz1BRX8FEQfVuv388Ea0nZKuc9+6yC8LEyULE7PXYibbqi8zf8AtjqHDS+ZZEpBizHQGlVADMZIAA2jqY2K2xpOKZdKNYqpkKZbaSAIOqYBvN5HjHU7+z3Kg1a5cf4iEegYv4mCYBv3GL5OFqrWjUddaqeR9gHYD31UKv4KSgD1MQf/ABw/yHshlqXw0gT+J+Y/+2HqriYp4vTQrL5LW4ejZ9KHu92JDMBp+EsAq6YIsAZJmMKfaHgddaZigX1GzhE92ABGl/hG2xgEXx9hzPAVZtaM1JpmViJPUq0qT4xOM/mvYpncGtmDWUH/ALmo9DECYHSY+22M6QZHWSPXr6FaDZWFoFVS+SZbhDU6TRUSmzAkpS1OS2k6Rr+FVmJGo9cA57IGpbWj6TyrUYow/hk2byDY+8ZP2XoIwaJMEELyrBI6C8xA363m2PnfEsrTL1NSD4iPoYAv1gbi9sBM7Wnf5dfojNcXWAOuvFYygWpaUakVk76AFvblkmdzcyThnwJkq5kpoC85kCNJhtO0CN/ERO2GGX4GFPJWNNS2wuIuQCpkE+JHTGh4VwenTuDrO82F+8KAJ8xhuEiV3dI68P4QpCGNIIOq8zPs1Re+nQ34ksZ79sZb2m4C9JZOmqptqIIYT1JW59beGN/hb7RAf3arqFghP0E4edEEjuvn9LKE015UIEghhF9TXDDY7WLDbbFGZV6QUgOFvytcCIgqYAgzuI23ODeG1yqC4MHUYj4G1ATplhtsR1HXGrT2bR6asrMjFblYgk7yuxv+W+A5L2VS3VfP8znxUWGseh3E+RM/ngKsilYse8X+3T1AxqOO+zZpKWZFZZ+JIUibXU8v73wh/wClKUBCtq6lGkiy3gzImbiOt8DLeau17m7oLhiAOwBF15RzkEgjoknbVtjT8PKik0oSQZaCytGlRqAaZGqx1C2obSMY/MakZWB1G8HSQwiJnfofEYP4VxUJUDAmkd2EWkAzEm0iRDDYkGRiWmk0CHAlE57KBqjOlYGT8DjQR4Ag6T9RjsTzWdy9ZWhWWrvoSWRiO1tVOex1ATvjsHbEXbIZLFDJ5dQrNAkNAm+7N0Nsa6nl1MAiZAvJmCWtO8WFpx2OwAKjQDa+rcOpAKAAAMNKa47HYc4IBXxb2kzDNmKwZmILtK6jp5HYLyzFvLe+98bz+z+kBXzkADnXbzqY7HYzIyTKb5n6rXxDQIG0OH/lbkDGV9ruM1qTotN9IJvAHh1InHY7DgWWzdaNWkGbwzRPgYHnitEAZh2Bj7Y7HYx5/h9SmGqqmsOm+5G52GqPyGPlHEhNaqb2J692g/bHY7CTk3DxXtOmPeURFiVBHcSN8NM8oGYSAFmCQAAJ0k7CwuBb9cdjsPYQAsH/ADb9VWb4vQpB/Z1x2vmKbe+fXpiCQoPTsBPrh97Tf/1a3/02/wDtOOx2PQf0+iQPxr5rxKzLEjkix6F3keIPbH1PhY/wKf8ApH7vvjzHYTw3xOTeKHcYq+K0waTgieU/kcfO6d6d785H2Jx2OwyQNUqxJuLOffBZJEHe/wArdTfoMLzUPvDt8R6DuR1x2Owo3cJn+g9c07ytIaB5enzdNugx2Ox2CPOpQeAX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0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Advantages (</a:t>
            </a:r>
            <a:r>
              <a:rPr lang="en-CA" sz="3600" dirty="0">
                <a:solidFill>
                  <a:srgbClr val="002060"/>
                </a:solidFill>
              </a:rPr>
              <a:t>walls and floors/roofs)</a:t>
            </a: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366332"/>
            <a:ext cx="6739003" cy="3396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dimensional stability (wide and long walls and floors)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splitting resistance of some CLT connections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ACDA9C8E-8A5A-4BDB-B70B-246FA86E06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9F93E64-7C6F-442E-9843-C3892E126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804" y="1247519"/>
            <a:ext cx="3017909" cy="523332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243E59D-B171-46C9-8A20-28EA880C2603}"/>
              </a:ext>
            </a:extLst>
          </p:cNvPr>
          <p:cNvSpPr/>
          <p:nvPr/>
        </p:nvSpPr>
        <p:spPr>
          <a:xfrm>
            <a:off x="10033948" y="749235"/>
            <a:ext cx="1739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 layers oriented vertically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21AB5055-D74F-4AE5-9B34-FEB577180F96}"/>
              </a:ext>
            </a:extLst>
          </p:cNvPr>
          <p:cNvCxnSpPr>
            <a:cxnSpLocks/>
          </p:cNvCxnSpPr>
          <p:nvPr/>
        </p:nvCxnSpPr>
        <p:spPr>
          <a:xfrm flipH="1">
            <a:off x="9189730" y="1366331"/>
            <a:ext cx="768952" cy="3786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3CBB1188-5BD3-434C-840A-6946951FB8DB}"/>
              </a:ext>
            </a:extLst>
          </p:cNvPr>
          <p:cNvCxnSpPr>
            <a:cxnSpLocks/>
          </p:cNvCxnSpPr>
          <p:nvPr/>
        </p:nvCxnSpPr>
        <p:spPr>
          <a:xfrm flipH="1">
            <a:off x="9574206" y="1366331"/>
            <a:ext cx="386996" cy="7639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168D94E-E1B4-4399-93A1-5264A35E57AE}"/>
              </a:ext>
            </a:extLst>
          </p:cNvPr>
          <p:cNvSpPr/>
          <p:nvPr/>
        </p:nvSpPr>
        <p:spPr>
          <a:xfrm>
            <a:off x="10630686" y="4908436"/>
            <a:ext cx="1143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 Wall</a:t>
            </a:r>
          </a:p>
        </p:txBody>
      </p:sp>
    </p:spTree>
    <p:extLst>
      <p:ext uri="{BB962C8B-B14F-4D97-AF65-F5344CB8AC3E}">
        <p14:creationId xmlns:p14="http://schemas.microsoft.com/office/powerpoint/2010/main" val="113008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11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AutoShape 2" descr="http://t10.baidu.com/it/u=4006527200,2801502287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6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MSERUUExQVFBUWGR4aGBgYFxgcGxsYFxgYFx0ZGyAYHSYgGBwjHRgYHy8gIycpLCwsFx4xNjAqNSYrLCkBCQoKDgwOGg8PGjQlHyQpLC8sLC8sLywsLCwsLCwsLCkqLCwsLCwsLCwpLCwsLCwsLCwsLCwsLCwsLCwsLCksLP/AABEIARMAuAMBIgACEQEDEQH/xAAbAAACAwEBAQAAAAAAAAAAAAAEBQIDBgABB//EAEMQAAIBAgQEAwYEAwcEAQQDAAECEQMhAAQSMQUiQVFhcYEGEzJCkaFSsdHwYsHhBxQjM3KC8RVDkqLCc7LS4iQ0Y//EABoBAAIDAQEAAAAAAAAAAAAAAAMEAQIFAAb/xAA3EQABBAAEAwYEBQMFAQAAAAABAAIDEQQSITFBUfATImFxgZEyocHRBSOx4fFCUoIUM3Ki0hX/2gAMAwEAAhEDEQA/APn5y4PwtjwvUXxHjfHnuUPwt9ceFai9Z++MXrVe4K45lT8S4rNFT8LY8bMfiXFbBTsfri4bSGSFJndfHFbVVO4jHpLDrOK3q9xgjQgvdS8j8Jx5rbtOOFEET0xMLNh03O/7/pgoCRkxGXQJlkKZYSTcHf0++KuI5WCT0nttirL1zT8e9+nj44aiqpUNsh3JtHn4+G+BnMHWNUtebTTxSLIs5qkNeFt5SMF1kIVrHY9PDEsrQnMiokFGBHiIXr3NvSdhbDo0sMPht1lLO/EjAOzDbWXy5Yga79h4T+o2xo+H5NlQbSTMdh+uAOEZdQIkNUX5R4kn1IkiBtaYwwzGagEAw20/hJFp7b4DMHB1bUih3dBA33SjidV9XNLAWHYeEdMChmPhhlpIA7bGbdxgbM5MzKm3bFDpv7pzD4gEVsh/dfiOPQyDxxAKvUziS1B0GOIT4IVgrMdhGPfdsdzjwaz4Y9NH8TYpsiLgqjczj0Vuy48DoO5xIVz8qxiFK9COfDHY8KMdzH78MdiFy5tB7riOgj4XnEqlT8SeotihlQ7EjzxIHW6s4qb1W+YTilnU9xiRDDYziKqWNx64KAEtI+t1DT+E4spofmuf39cdTTePr+/3bFhIHe28T9/QTglLOdNm2UdJNyYAOOarFlEk28ZEfT97Y7QXggwv3628Pzvj2plQQFUR4+dv3+eDdmKtx9Epmo0FMAbgyfsNp26/fHkc6z8zKhXoQx6zv6dYOGnDeBhPC92O5PYA7eBIk7heuIcSy3Pqptzrtq7gCCL727z57YuDXko7L3Q+TyRo/wCIJBIjTIKid/E9QJ8d9yaufckKQOa20b2nfAPCa7MxWoZIEgRsBCx57YY5moFUsROm/jhebE1KG0jM/DBNEZSdR4ckvqcKFGwMSQBUtI5XYiNhZR8Jk6t9wCyoMEyJFjsYnxEEHttvtvgCkr1P81gEmQetp2Fj8x+tzjQjJBqShTPLdCd/Ij4TfdfUQJw29+YpURCqca5JPVrgMEImYiLCbbT0B6beNsSZBuo338POcUrwc06iXYpJgNuvcHoRtcWPhiQy7U2GnmUwAOomIA/EOsG/bqcB7Gx3T6KznBrqcPVQbLq0mBq/e+BNTC2mMMFcN8Jv2n8rW+mOrUwQFMz9D54UOuy0GTlho7JcQx3OOAUdZxKvldG8kdx/PEFbsuO32T7XgqYqjouJy58MQBbyx4V7titdbolr00x8zY7ERpHQnHuO1XK8l+hDYoep3T6YjpDbAjFtIdN/HEhtIUuJA0CgMuN/t/xiWgmD9vPF7WxUtInmNh47/wBPzwUa7LNmfrr7L2gispgww3Exudx+X074qDiCpmR0H6fvzxPL1dJkDUr7zHjO+3W+2+I1OGhg7CYMaSDHLB3HmBcmD98GaBeqFI7KNFLJ5J9RJJYnpNh5kdY6DBmZyxWCLxuAIO3T6d8eUeLqZUA6l7iAdr/0i+KK2dcNJM/aPLEEHipaC4d0aIqjxt6qkFdMH9enfx8cAV9YaRJkzFzOKa3El18o5uvSR28/H88MqFIOjMGgrBuDsTEyJiDA2+YYufEJFweJLb14IbhuYY1jrUrCWkXIkevTBfFM0BSaDJtaP4h0OJZfKtSqe8DDS1JzKk2bTBv+yJE4ka9WpSqrqdiwUKCWP/cW4H+04XdCHPDlpjGujb2Nb8eOqU1MxU+ZWU9Z/l0wyyGbeko3I3I697djj2jwsBoaosKCbS0QJY2EeESOnXC/M8QVTDTHX9P64YHgs2bOX1wRz8SbMlTBAEgztG++xnvA9cWcSpvBCkISbfhbflv8JjvbxjC450/LEdO39cMRxZQp97tttvvPqd9sVIN2DryTOUhtubp8/NB0KoVWDAKZEgrAkTbuN5t6dsEU6xP+kbk7gbdN+3fa2AM1lzUNRlfl3VQCbcqwD/u8sX1AANAksY6mBGwHQ+fn3x0jQpjdn0ROXqAqJ6mPXFGYyhmVNuo7fTBhp6AtgFgXF1JgX8LnceG2LKoJBK77wf317+GAFoB13KJFNlvLsOCRwvVifT9cSUr0UnB1TLg7RqjqPzwI4YbkLgZ5LThmbILC9Ut0UDHYrMdWJx2IpMWraFEuBPecMKOUCiT549LKtonv4dib98QLyGK20wDFrTIMeeINvHLwWdFGL+V+Kgy62BWBPcH62xdnKEBT1/46bDEuHtqCE7qSCfDSSDi3iFVWIC9OvnhqIABZWPc9sgY3lr52UuoUBLeJkz39bR+7YtfMMB+/364toUCDt648rUJwtJM4P0Oi2cJhmOgBe3X1v5/wllfMgGQL9Yt+zi6jQNQErBgTuNpjrvcj64qzNGBPTveP3+uKMnWKNqAOlgRBWzBgVO/rfwww236qhc2K2NIPgiOJUH5WKmDsNOnSZ2EAdb+MjcjFnDKTisqwQzWIJERvzAEhum9vC2D0yJki+kzy795gi+wm3lOKc2o1SjCQAAVMjoIMbdP3JwxRLVjsd37G36Jtk+FICWsTAt8t+oVgfHcntabWvSWqpBETsQpS0kxzCbTttFonCz2ezjF3D6iQsyTYyRMfQffB/G89pokqpmREGNzHbzwi6XLII65J2nOHaApRxikaShFsrEiV3YAIeaZm5NgQLAjxV0qNQ1AAh1yIkXE7eQ+uDQzPHvWJjYdukmLTbfww1zOSmSh0k79j0sTt6WM3jDrWkBJTvLjaWNw9xLFdIA6gJPSQvcnoBbAb1FY6TcDy/nifFKuj/D+HYtPxE6bSdoAY/XriiiAdsCPdNrSjIljDTpaYZfN6ZgfSw/Xw+vfHlUjSdI0n7C4mAbQQCCNjPpiCUsWVEEdT5YD27i4UjOwUTIy6ta5n6fZE0eJmQoVQu0SbDw9LYmlaWiItYeAgWj9BgKkQCL4LfToY7mwXtJJ/TBpGgtWLh3vMwbzVjKCd74FzCQoBXVi1TpiRY7G0T1jrjlzCVJX4oEmP3e+FW92rFhaLmHMaNEJe9Ei6xH5eeOweuX07beWOxL9+7qEePFECn7qijX01FBuvw+h6+eJZZYqMh+YFfUXH5YHZeRT4R6qf0jBOYbmFRCCbN69QfUY40E+1tjzHzCjlPnXuAR5r/ScVHMaJVgSCZB6j9R+mIPUFWQFIafQeuLAgEBiajDZf1/r9OuOAPFVkkYNteK9y+ovOthTg3JNvKcEV/hIBhYgO158huT5d7kYgctI1VSAPwjb+v7viS56ixnQS0AQWtAAFha3qcHYABss+R+d2rq8ApFGYyuzASGFoEjlg2i/YDaTivMcOChYaGW+/n5d/DpEbn0cS5tIdAT8qwYjrIsLf8DAmap3kfXDDXUNBSzJS2OSt/oh83m6gGliRvtABEAbi8W22wDl1bWApALHqbeRwdnaNSYLK3dVMx42sT5TieSylN1YEHUCI0mCQwMi4IJUgWieY9sNNmaI8rgpLHOfY4+iN9m1irUGoOYFwDFzeJi354v4+x/u95EsL7dW8B0GI5aiGdzSDa2VQQSAQ+pSTNgJIY+uJ8Syjsn+Ox+NWJmTGkiLfCbncDbGaWAuz9aI/a5fyqWczusQC6sCLaTuNpPbbY4uyHEKlPlUkgiw3v3HbBeayVMBn59TQEDEKBMxa5Kqqnr2xRlqLhuXT621eAn9/bGm2VgjocUq5jg7VMMjlXqVNTEAkEQPLc+Pnt2wVRy7USFWFkgF43kxp0jaTbt0kCcLKL1NYklSDsLRhv/1JiAOUnreGIIi3j5fTC2YVRCr/ALj8oOvsrUy9Nxtp1E6SpJX9AY6R1IgbhdxCgyVAsgCLnpMnafCD133wZT90hkl0B3QgQ3hzER9WI74EhlEH/ETqDcjx8fPfyws9oIulqxyOY+s1jkuqtSICrdy1zeygbdvHF+ZoqvulAgwWPqYH2H3wKtHdqV/DqP1/Pw649y2aGrVVaTYeg6D6YWdYFeifj7NxzAC7s6KziiEuEHyKB/uNz+f2wuWppfUu03Hj4+Bv+xhnSeddQ/xN9bD7kYVI2gyRIMDBIzaFiGlretymdOqWYkExE7SfI/0x2I5TieksTZQII0mNx9h1MY7DQw5OtLFfIb3+SF9+VgRqUmRbva3fbbwx4KAB1MSoPSbn9/uMGsEFhIjrM+BJB9e/XANeuKR31sbzuf8A9cB7Ig6LVdisw8ESiEi3+Gv/ALH9P3vit+IpTBFNdRG8fzOBFq1KraTYRIAO9+seEnBf91RVMnwtYCf3/XBRGG7pF8znaNS93qVCHqHSgIMHbvEdf3bB9B006lsD1O57+M/ucCVqIB1sdQ6T0G+37GLaPEQbFFtsTvEzt2v2wVzm8EuWuItSoZOeZQZmJO/X6DwW/jg+nlejdQYItzAE9ZsYI9RgejnJYHVaQCALAHvI9Y/LBdekT8Toq+Bknt5+pAwBxO6LHGHCjwVVTh6uNMPrXcGF5elzYdRJ7CxjEWyC0q6lgwpiZuTuNr3677+GG44urSdJBk2AgEm5M+p6T3wmznECWJIHp2HcHfE3omCwu0a3QDmtFwestZHWnaIgkHxGxOxgG3h54nnB/d6c1CGEwIBAFibC/QfUDtGEHsxXGqqQCo5f/leOlsW+0mZBp0yQWGqY/wBpM/fChkl7bKPh9OXuoELOzzdbqjN5VK9dRTJ0EAErtdySbzaDPh6YHXhgpkmo0N8oYXnpI38doMbnEspxQqy6RYEEAWH7nrh3/wBXpEBnBkG0TO8xPSYuevUHDvBc1mQVRpK6eQMALJO5kRbYeJJIPTp44FzOUEhmsdgTcd4I2I/iHqMGUFqAysOszEgHebSbX8x548zGbJdg2lgCRGx87m8iLg374qDaVliawW3dXZunSZdRIUd5EHw8fI/bCnLVaigmQyhoA6wZIvt0xLNZulGhQxJYbkEAiew3vgjIsCrbdI8ZBsB/t9fGMGGyALGuy8VlbmQ6W6/1GPKjq55xpbo3Q+ff8/HpgLOaS4FNoKkgxf08gR364hRz3NpqGB1MfmOnn98DfDxCbixB4o4rULaCRpidwAQPP+e1sDZog8oBETMiP3/XDPJMAyhVB8yLjbcna/p3xVxWmoB0nS3RduomOwifrt1wLs61CcGKzGnbJfVrup1C4Ah06RsSBtB79DvY47FLK1tNiPQ47DTMQANUtJhHZu6E9r11vJYimskmNJgnlt1JsIBHQbajnsrRU3Jk9R4+PfFlbNswspCDoBae5PU+JFumCsjw0teIB/SfX1nywIEtGqrI5sju5sqnoq56n+FTvHc/yH2we1hpaSW+Veg/n+7gXMq9JgTpi+9h+z6/bCutnDLKoM/MdyfpsPz74nMXJcxm9VVmFBqGDKiwjrAiR6/84KRQFMAx1MTvinJKWO0DubX7Ww4Xh50NF7XJgACfOEFvtvjqUl5OjUGtJioCwqxMm/U9O/WTAvi1ci4YaWIUfEzfDck7nc+AHocNNGhURaZd2kljqCm194JUDqdI63xbluFNUYapquNkT4VHiRAA8oB6NgjnaUAixxcXFLaoEDQGad2PUXE32Eg7n0GK1QjmkWMEG3SetrifocavO8BNGlra5mNCAnSDO2038B136g0+H++0jQ55RqFSQggtcxdtz+Hc74XkGWiUaLEVmjHolXC6Lq9WB71TpJbVsIYks0wpEjfrtiHFVd/dADQJkGflVVgzsTv6iMbTI8BQaQ51xcKBpRfJRA8zA288U8a9m/dwFIl11shErebEGbiN462jCpnAkAI3/hcxmZha07fysOaB+Ll3iAVmY7Lba5238cXpSGkgnS+4J2jaD3U2vzDbbB1XLijJIZYEAASpkrdSbjbrO2+GeU4N7+lrUBhsVMiRa+9jPlsLnYtMp2qrLOTUfuky5LlEwrESYiD9LMPEYX5lCH78s6tVrCT8W4H188NKyPQbkOxvTqC4Pfp23EHwjHuYyYaqWAW5Kso2nblsBc/KQDcwGwZoCXkjddgrNVwd4gg+s7wcMKOZB3HI1rAcp7H+RO/1GI57JKAdJi1lMWNiRe46yLjywtJamwO07xe09QfLEuaAdCqG3jVNcwhUhvi7Ou/ke/kfQxgHiMfMpDTG23n2wXQVYs2oG8CYwZn8oDPS958b2+u2x7YoHELmsAFWhuHZiKakLLJ8U76RZWEW2gSZg+Bxbm8sGXUBrQbR8SeXYeFwOvRinT3i8y2IMC+x8v5SRGGlDV8U6O8bH0ixv09Ix2UkpuOZtUQhAQN9UdCVInHuG2SyKMnKw1KTHrB7/n9RjsVOHadQVf8A+hI3TKOvVKxT5b7z8U2t1kflv4YM4dqUEBiQDJZth4L/AF+gwZmOCBQsKmqL3Mm7dTft0Gx2wtzlZlHOCFHyr599vpiridgoZE1uqjxCpyEq3xGBFvE/bz33ExgTKZa/VjvA/P8AqcQ9/wC8YSQeygGABfr/AFJwzyuRlTI9Li8joD57km/TFwNNUJzwCrMlTUQAvvX6KLgfTc+X1w5y1EkAuw1AyFWDAtEdF6y1z4jDH2b9nfeUwx5EPRd2g7knp+xGG/tBw73WWiigBLL3k+cXY+Z/TFqoWdlOZvwxjUrNLlBVrU6QAE3sTbuZ3LG/WfHH0ChladFABpRR6X/mcYvhPCHVkqMedSWABOm66QO1o2F/O+NDnISrLsKmkrMkACCCR2jrF/K+nAv9QGiwFYYd7jTjzNDrrkl3tJx5CRT2SRJIvciSPwiJuL9jijJ53TymAoghgU6gsdpLWIMzcR0xR7SVkrggAEzIaIjw7mevjfCThfEtE0qmxkDe07Ie6EzbpJPkJsxcTqmHYduUZR5reez2aoPUYOdK0QLudKg1CAAuq8FQTPZbWxR7TceoVqyhDKhSp1AhTBOx/wCMA+wns+a/vKjgmjqhQTdtMgjwgMB57Yc+3WUpl0QqANM8oAjmO2MvEPuSy79k7go4mvygEnXy2+aRnh7sVuSrG+nf4ZHwra4A6/5g6QcQynHEpV/dAhqR+YHUQ2kfMCdQm3XzMXXcf4l7tBRpLpLAGZJgHUCqze8xNrW6kkPg4WmGkAuykc2wkRY7A+c40xNVG0kcMLdmHkOKee2IX3a1FhjMAi8g9B42wspqKh2JIF9IvAkEG3MLG0EWNsE1Mmr02lgYYHSdu0i8k3PfYyRgTgeSNPMU2LgJJ3A67jyJ6zF9r3OJQavj7Jd0D2klp2O3FL84HCmeenvI3S9t+215FrHCrMgMB1HQxB3jb+Yt44+kcf4SHRnTlqATI+YdZ7267+OMScsGpqAdp+xPqN9wQfPBSKQTIOASbIwAywSQZA2m1/URMR1MYYZj/EWfjXcjqp7jt+XhEYV5ymVY72gyDHbwGx7R9cGZDW3NOgzci0+n8xgbmm7CLGRVFQ98NNpjvpM/p98QWmhSwYGfMN59QR69PV7w+jTYspJ5gSbx1Gw/p3mcRzeSNEhmYFZhQFFtz59BMH9MTqqGNpsN3S3LAoJEzvy77dMe4KrabDmlr6xe8777yOu3hjsWBSOrDShnc47N8XSB2wLxH3zsFlW7osMZvb+I+EmMM8zwllmQe0XnV0G157R1xHJ5M6tTKwKjmUGSQpnmiyCAAZk2264CHFt2teUscB2enPRK8tlSGXUSoAvq/la/ph5l11qQqlpgDcSQRsAbCN5PUbYM4T7JNWqgs29iqm0hZkkdIvYHcQcaLLZemisGA+CABZO1zOw3gzubGZxLpvDn8kuMO5x30oHTfVMMrnCtJRTQnSFUmLAkD6/vfrTmHBVXd9Tc0/hAmBP2P5RBlfW4zylVkiZvYCwHmdpiwsN4nC8VKlVgoDVG6KB369h54UfO6TQa6ent9062Nkfv6+/2THPca1AKADChYvpEdup9IFrAYWtUeq0XdugA/kLDzxoMj7EtY5htM3FJBqqEC/S4Hjbzw+yGXK8mXo+6AkExzyPxMbU/zwQYZzu/KaCXfi2tGVgtZ3Kex5ADZpxRX8Iu5HkLxgbPezYzYNKjlWoFTy1tauWXxNNtNzeJMCDNwG1VdcvQJatU940/CCT9TufthHn/AG0qOfdZWncmAiadR/TzwJ+KhZ3IBmPPh7osOFxEv5j+63metVovZXgn9zy6USZIkkg/MxBI/lhV7dD/ABaf+j/5HDnguUrUaKrXKmoWJbSSQNUkCTufTCf22P8AiU/9H8zjHeSXEu3T2CAGIGU2NVk80UHM1A1rAcvxgTcqOp++OzXs8bmkdcboY1r3B6EjY+I64G4rXdCrKjsIvoAaL9Rv64My+c2JsejA3GxsRsfD0xoQytEYEg05jh5o+KwpkkLond7+08fJKA7LY9OhGxHntgxeIakVDFiTfcTO3QiSe2+/TDhwta1RddrOsBx6fN5D6HCvOcBYDVTIqp4fEPMYZDSBmjNjrcLNLy12SUUetiiFzZpooRi6lLobkHY+W/f6yMIczl6lPlgkpIIIMwL9bqRPqO8XuSuy+PTxHkf5YPpZtalQF73vAgiFgGF3jw+5wRk3Dy8v2QpYGyD0O2/7rIMgd+UAarQSLbC3cX8t8V08qFcg6w0fELgD63Xfr9dsP85w+muqqLR8wi5mAI2JYwJ8dovivOcJImAFJ3tqU9YncXHiLdMMdqaF8bS5iynezok1FOv/ADg/OmpTgvLFwDeGU7fl2/PfDDh3C9bAAAuFBAlRYdeWBc9fuBirMcNdOSC4F/dtZh4r+o37EYsBpqrvfnNN0pD1oKMpkHdYCqIEyIA2M/EJjrGOxdqWoraSNYFkYXJ2IHQmJuL+Ax2CBthJkyNNFa7N8OSpVZwzw6gkKSsiQACN4M+Hji0BaSEqgVAhIFgGJ2B8Tb0f6i532hAJ90pa0S2w6mBuZtv2GB8zwutUGurUYmDyKtwRBgEkCwJJI20t2nGdmMv9NnjyTQjDB3jQv101XtHiApoiJzaBAYz4jzIv126WGB011W0qDUboqjb6WGGPBPZ1DqavUYqDyoggsImSdgPX642vBcmI5V9xRX8Nixm4Lm58YA88EMBcTJO6uKucS1lRxarNcP8AY64/vD6T0pU7uSdgexPpjY5fgQp04o6KI0zGmWJPRn6eYGLstVoh2dCHb4QAASAIsI9AST0xhM3xnPZo+7pKz9DpsB4sdl+owB2Ojj7sDbPMosOBlxNmV2UDe1qDxehkw0v7yod4jbt5W3O+MznfbSvmW93l0Ziflpjv1J2HngzIf2dgD3merAgXKKdKD/UxufSPPDCt7U5bLJ7vK0lgdQNK+f4nPifrjMmmdIbkdfhwWlh4omd3CsznmdglvD/7PatTnzlXQu5RDeP4nNh6T54aHjeSySlMtTVj1K7H/U5kt98ZnOcZzGacJJcnZF2t1Cjt3w04T7DVXaa5FNeiggufOLKPUnwGIYySXRo0TMzI2d7GyWf7R1f6eae5DiTV8uKrQGLbCYEOB+WFPtll2102gxouY8TiHDPbXLrWpZXK0jpNTSWYwZJvA3me5HlinjXtI7ZlAab0wVAXmBm5ksIi94g2jc4OMJY31SDZXRTZ2spupA8Dss3muIe7ZbSCPyOOWnTq3ptobrHXzXY+f3x5SzuWz1jNGqqkki6RaSe328zgbO8Eq0bkak6Ol1+23rinZlm2hWu3ExSHK7Q+Kvd2p/GIH4lkr6jdfy8cGUs6bGfJlI28DcHC3LcVYfFzD7/Xri9aKPJptoY7gbHzXY+Yv445r8pv4TzG3qOvJElhzNyvGYeO/ofv7plmsvRrAFp1Rd1WDPionUPH7DCTPcDdBqWKifiW/wBRuMH5OjUZwhWGMwwPKYBN5uhMdbT1wWM24gEkEbeU7GbMJkx4nDYxLHGpd/7h9R15LJk/D3C3QH/E7+h6Hisv/eDBDXkb9QdwfGCAfTDTL1Q5LLpMqJB3nsdrCT5z5DEuKZEVSrqqg31RIDE7EgXHj54W5jLKE1UzDC8hjA0sUIggE8yv9B0vhxjXZbbRAWZJq8NksO0+w65JrkcxTouXKHYTaCAxi9hq779+2Hz0qVdejj7j+Yxj6mYZqbCxLLp1dRIi42MSemC8jUGsaX0QIDTvCgDVMbkX8fTF4cQ0toc9lEmDkY45h42NkFxfJe6zAVjqBFiQs6SCLyLkfsY7HvGFqViKh3VdMgWLEEgz0O/bwx2DGeMbqjcPO68qbV8pQy505h2q1QJ/u9ASR1522X8/DDzgvDK+ZRK1ZFy9PV7wS1yACqgyNRGkmdgwAXZjFWa45kMi7VKSBqrAA1HJJMQOVfGB8IwOg4ln3n3T06e+qtygj/TOofQ+mM04o5fyW0OZ2/frRM/6TW8Q6vDj7cPVPc5x/KZYHQBVb8TxE/l+Zwjbi+d4g0UEZl2LHlpjzJ38t/DDfLexmTysVM3U98/Zvh/2oLn1t4DE+I+3EDTQQIosCQJA8FFl++M2WXObecx+XstPDRgaYSP/ACPX6Jz7P8NGRy8V6iF2JLsJAPZQNzA7DvbCnP8At5TRdGWQQNmIgeij+f0w/wAnk9WXDRNWpSu7SSS6dzcCTsLeGMXVyWQyraqz/wB4qD/t0/hB/iP9fTHMjc/U6DmgQGBz3ult7r2HHrxKBGbzGdq6QWqt/wCqjx+VB9JwxHAaOWOrO1l8KNOS58z08ojxwq4n7d1WXRRC5an+GmIPqRF/IDGUzXEokk+ZJ/XDDI2N+EWfH7J58s7xRPZt5N39+HotlmfbUUgUydFMup3eA1RvMmfvq88Osv7UVKuTpkVAhjQxWWqsyQGgRu3K03+P1x8pT3tQjSCA3wlgeb/SoBd/9qnzxqfYHJVswM1Qo1Cp0qxLgKSw1AKq3KqQSCxP4LDD7IZasrKllwrKDRx339ymGd4SiZ2jmVDU11o4ggkC9oAIEaStybr4gYSvxjXV1Bqh/wANpLBSbI5sAB4Ye8K9lM2DFUe7QOG11RMMCD/hoDJmLlioi8bYu477B0qRinVAOkDnDHWGTmsgOkXN+kjfDAhcdUn27W227voLKcPoDL5YwCHqkLqmeVQC3QQJYLf+LtgylxqpQVAhAJlyNwVNgCPQm34hiL+z1dqyioppqTpBiUA3ARlkEG+8Hre+M+c2azM9M9bo8AKBAhanwMBIHNpO2+BywveDomIZomUHlaxM5lswecf3eofmW6E+I6fbzxDNcHqU+aNS9HUysd7bev1xmEzBDaWBVhurAg/Q9PHDPh3GKlEzTYgdRup8xjMfERoVsQyOYLidY5HUenJM6OdYb8w++Df74Ku7aj2O/wCuBqfEMtX/AMxTQc/MnwE+I+X93wYOBBFkQ6m+oX9bbYVc3KnG4iN+jhldy+xSv3hpnmBUdGF19T8vr9ceV6a1FdUfQSxLFYYF/hbUNie5sfHFrZso5U8y/e4++Bq3CEeTQc0XJk6die5U/mI9cHbIAbHdPMbeo68kOWE13hmHzHkfv7oapRemgLqDFtSSRHfuPI48Rwbg+o3/AK4mM5WoA++Xb50EqR3P4T4EDHooUqvMje7buvwnzH/GJOmp9xsubTm1v4HQqVPNMqkdDGwHQ9vl9LWFrY7AtbXT/wAxbfjW6+vb1x2DCWStEucNCSSR18l9Fyns3kMgQ9UitXBkFgGYN3C/L5sZ8cU8U9uajWpD3Y77t9dh6fXAGT9mqpl80RlqI3Z2GonsB/M+gOOr+1WUy1spR964/wC7VmJ7gbn/ANcLGKR5/MNITBhWG2jtHf8AX7fqvKPAs1X54CKbmpVbSI7mZY/T1GPc1nuH5TSwDZup8pJIpalNyOjwY/F6YUUPad6+ZpnNN72mWgo1qY1SoJUWgEg37Xw79oETO0TK/wCSxg6SqimQRCgEFobci3ODeIw5DFGPh35lBxU0zv8AdPd/tboPufkkHGfbfMZizPpT8Ccqx49W9TjN1+IwQBcnYC5PkBc4Hr8MqqWZUqvSUwSokAkatOqCJF5jt0x9Q9jfYXLNlaOYdS3vE1MNRWndiIdp1vEbFwp7YZGG/qebQDjWxjJE2l83pZKvUkwwCxqCrrYSQBIHLTuQOdl8sfQfZj+zBPeMarhvdlfgIctqQP8AGQFQcw+BQf4r4fe0HEaS5VqNEAi0CkgWmoDjbYFrdO2+MNwv2mrZdkpVXLZYsNRXldQYEkAf4kC5HMT3wzHkbsKWZPJNKD3l9Oy9DJ5IMKSqrEX089Rj/G5JP1bGJ9neOrlszUqVH0o1MqoKSwflgBgDK2JgHxjG4ORCUDUpKurSCjVOa7wAdIIgc0xI8sfIs9VcEjlqASCack2tLIw1jYdxhoApBkZPFa7gvtSc8Xo0hcMTqcFQg5iNUAs0wCLXKMCb4VVMs7VXZa1OodJZFAqggIjuBLKZgAETF1HU4zHsdxQjM1XRjTimY0kgyHT6Wn64YZH2+zFctTapWAZHJJrEiyMYgrBBwzEAWkkda+B+iq8EO0TLhPtxRapUZzpEEgaDuD8AiZMwRc3We+FvszSdZliCVIlFgLLUzCrI5eW4AHxbHGW4XmTBCpcdVnba5Pw/XGu9lxUZ5104FnUBnsVd5JWB8kQs4XsuRXR6aojN8KDLzorID8VMSinxTlNM/wCn3R88IuJ8GehphgNWqFZpHISDzgDRtMOAInmMHGi43xj3CKyjXVafdlHhSATJ1WYATBUhTcWi+FnBXqNUZ3Y6m1HkAGnUtQFh8OppabC8G+AShuzhaLhTLGbDtEiGZKnS4Kk3APUdwdmHiJGGPD+NVKJmm5XuNwfMG2GOb4fysHRai7saYHbd6ZET/EVVv48ZLiVMpVqU018jQbFliJkEyVt0JbrfCJw7X/CttuMoVKLviFtqfGsvXI98vunNtaXUna4/588TzPBXUalh1/El9vuDhDwPhy04rOC2lSw7arabRNyyiQes23wTleKVKSl1MM7bjYkczErsZ1AYWlwoaLBTGHxbw6o9uR60R1LPEWPMPv8A1xGhw2gX1oIJBBUWF+sdCPDE6fGqFa1ZPdOf+4gtPdl/59MdX4VUA1IBVTo9MyPUbj7+eEsrm+C1GzxPIDhlPjt6FX5ke7QleYAbRBjr5+WOxTlnqRzAEdusfkcdiGEDfX1RHtdaTcR4vUrNrquznux28ugHlhf/AHgkSPh/Gx0p6E/EfBZPhhn7NcFTNU8yw1GpRpg0wwUsztIEIeRUEXLaomdQjFf/AEKlT585mNbfgpsG9DVaVHlTD+mN1mEA1evLyfiNd2IUo0uBvUyb5oH3qioKSrDKHdokKBzvAINys3tbG19ofY7MLVSrSqxKrz1m92J0gkqgGpgfwAEgzPYZfJe1KqDToq+XoXlqQuWIAu1RwzyLEBh05cNfYn2kX+8ihVH94eqwSizDRFzGuJJUCLRaIvuHGiJuhCznSTPs2iuJ5H3WQ9wKlWoWfU1ULpVTExTUsLbk/B8W2A/ZbjdVs1Ty+cZq1NuSmwLagxMDUtQwQbywBjucaj+0OkyImqtpVAG0pRXTqcsgJUnVEDfV6dMfO/7/AFqZWpQ0VHRgwZTJBBmSjgNPofPBJJM2jh1t9EFjDVhfU/bigaWVhCtMMeYhNRKrzRLEE8xG0ffHynN5p4aFWpawT1sVaGG/SRhjmval6rCqSWGx1XdCRdW1eoiysJsOgWcyAqQ1EiWuEm9iQdE3YSNviHWdyE95BbI9hTqp/aFWzGXXroAWrTDMujTABASDBgQ7FiD2tIWdya5oe8owKvVbDUxkysQFqWMoLG5Xqq50GuKnIrO6gzykkCOaeoWO9sNeG1nqK9I0kBMt8IWyiYMQeliIuT3x2atTsnYnZm2wahC8IqulaprjVo0nWt/8xCZ6/CDi9KWXTW1JecAxrJIi5MCbH67eZN1fJ5uo2h1ZAttVQMdugMM7AbxMCx7YlmPZmqmzLI3uYMqjWgEAc25tcYq6TkdFR2ZzrAAWf4Zw+rWA6ILajZB9Nz4AEntjS0M2tHTSoLraQTcqSwnnYowKkCYAaEEkkseUFKlRG11KbAopK6tXyi+meVfQYTZnjFRg0IqK5vpSAZMxfpbbwxcOBHdKIX1q9unJPONe0jV6qhdVRaYgPy/EbtzgLqWQIZ7mJk2xf7P1XNRQHUQRIALSCVUgmQNj0nzxnstlne/yjq1lH8vQYeLUWkPdIAzn4pAM9bg/KN9Pq22kTeuZJOkJ0Gyf+0XEhRpalUNU1FU3TS3KYbYoQLwpM7T2R8Hes9V3qOxZx8ojTYgsJIJaJ+nxWxVxHjdSoEWSypeS3Lqt8LPfTA/ER2A6k8AR3YBKqBlgwEZxBdKZBJKzGvYfUYKx+V1tGqu1jjH3lRnslXRQvxotyaYJJuZZ0POCJNxK73vOOr5IscwUaFygUOfiBDSZKgalIOrUQW22thz7RcSNFNJVGqNJpuNQUaSAZWA9Nl7XFxc4z+Z9oWRYqVDXFVStSVcCCQ2kVAdYE/LLL/DikjIncNUwyWZlEHRDGpABaApsHBDIT2DC0+Bg+GC8nn6lI6qbFT4bHzGxwFk8imsPQrFASAyOyjUs3Van+VUtPK4Q/wAJwR7Q+6oZqpSXUiAgqwU6SGUNzU2giJIlCBb4ThCTB8WrTi/Eb7so68lpMr7TU6lq66G/Gm3qP0nHmMuDy6rFPxqZT1MAofBwuOxnPw1HULSZI0i2P08/uiavtJWaF0olFTPuo0r/AOFOIP8AE1/4sKs7m6ZqFwtz0LF48tZP0OrwjFCZZ38vKPWB+cYJo5FRvLkdBf69B5yfLGu6QlYbYWt8UKarubT/AE8+g8NsMeDU6lCqlRW0VFIKnradpjeRtiFXOpT3IXwW5/8ALYf7RgA8YLMBSAUkxqO8nrJv9IxLWuOq58gApbTNcaqe8NRwGRhBkFrG5R5M1VMdTPKCCpEYXZ7gquQaLAEiRTZgG/2FgPeD6N3GNlmfZuu+oUUVqJ2qIytqWZBapqJ7GJA8BiGc9mUbKr//ACV98pIYArWBAgAcp0yBAlmixvgpB4oObKAW1fXBYRchnFDOAyhSFJZgGv0hiGja+2HnDuE18zli7aP8MchqBQrAA7M3KTYgFe3XDP8A6QKVBhczGpmJYwrA6QBCIJF1Ab/UJxnqeqk6tRb4fkbYj8PNP2a2IIoUuLs91VppwnhdW7VCWMEKNlFiN2Gto30wu2KODcTOWq85ZqJ1MyLBl9BCyLEjUVMc0DaCcbHjhHuVcf4PvEpkQ6rdzSMKCNT8rMNQgDTt1x8mfidyCxBFtNSxBHTUo/NR54I6B5bp1aVjc3MSd1ueEcYXNmsqKwZSWdmUFmQK7bBpYlkDX6+EDA7UTTFSoHD6QX0mmyyF3Go1G3EDynucZz2Zzb0/f1NTBgqwwZh+MAAowgX2BwXmOO1atGsrs5HuyY97WMmR0aoQd+owuXFpy+XAJlseZpef1+isPHlqU3CqQWsCyrHyw1zDH4xeTBEzjzh/CmOXIDH4t/iBgCzDc7yIDb7Yy6Z7SIZx9yfKBb6kY1Hs7nj7pmlyDcDShMTBeLHTuDzfphiOB7joEvI5uXUodMhWDaiA2kEhgA4JVS2kG5U2iLG+2F1fNZurreDpgatOn4bgTFyLdfXD3jObd6hVCKS7Fpu0mdzB03HTfBHBODoyOmon4TIJDBpbm1Qb3PyjzG+KBtEhGaaALq9ll6XD3JBdtE7azc+S/E3oMPqOYWmPc0VDmefVEHSd6l40jcIDpFiSxjSWns69NiwdY0sQTpQyFJEmdLSQBZibziGU4bmwxD0KlTUZJKsP9yusAfXT4Y6iBoiB5cTdVytLvaKu1dkGsn3awAz6omJhmltNrazIA6bYSM7oYYH9R/8AIecjHuczqLWqIb6HZQ4O4ViAZURsOx88EUc1IgEOD0MT/NWP3wJ7XA2USN7aoKvJ1UXUVRCzCOYNb/aGAP7tizL8QqqBTZBWpzAXTrUE2stmpE90KeuIVMsjG0o3Y/1v+eKalOom4kd/0I28sc2Qhc6FrtlpkzNNadGgQcv7qsKsOzfA/wAdNaiwUVv/APQAWgud8djOZfPaQ2nSpbdtCau1iR/+J8cdgwkbxS5heFF+JA8qA1D4CF9QPzJxRX9+43UD8Kkb+nLP6YIyGWQqF1Hl3W4uSTMfaZwcppC0DbuPGD279J8cUADToFcuDhqUlXhgF6rwewkt+v29cEoFpxCin4vOo+g5h9YxLOBUlaU6ibwLgedz98UUcoTeB4kmftt9cFMvIIeQNGZxTH/qYCg6goOwA+KDE6RM3B3Prvg/gntPWNamKWhQlmLqIKEhIKqP4gAAe3nheKlLkSrT94dgwco0SWjqpAnDHLZrLUVJCohNiCC7FZDTLSDcD5QLfQhdG1l8UIAudtot/wC3nuHXTTK1GL3NyshKiiWsl3NP4djucfMM0LMpLp0PzenNzD6nGqzvC2dVrKxHKIZ7BlIFub4rEiAD498BZ3huukrtpM2lXWRHQ6yNURsTI7kRgBPNAbmumpJQz9YotMVQCvw3EVF/A4aJIFhqlSLWtJea4O1ekajo9JxyyVY6vP5mAtzXYSJ1fFgehwRKjOCWbTTdhotGlGYFpBtIGx9cPPZTgnvUzCFyoRl3klQSwkCwJaABfpeAJwUTPoAK7aJo7rO8Gyr0GbUYWQTpIIeAwjyvceHTF/Ea2uky0wEJ3CwA42g/v6741eV9lcujI9Z6lZWYQdSiACOg1Bx4SJmwG+A63A6NT/LZkYKvNeLKoPJpmJjrN5xRxcXZkWuF9deCyXDPZ+zM8sFGoqoJBjxHxeSnzIwdT4nUUh2Gin8tMgAsRsZIGiPxCIFlwbxnIVMvQLe8uzQHBuRpJYX2b4bdRsSDdC/CjCuaklzswM7Az1ny/YIJnVqENwCuOcLElnYljJ+YyTNi389XmcPvZ8gSxLLqUiTUIEakCkkjQs84GoQYOFfDuGrJm8AmSVC2BOxMnzMDz2wxyha1Rm0INiGt/uYWJgC3WwAAAGBWd1V2fYr3j3tE9Ot7qpKqAIIVSGBAu6g3IuNyLfDgIcQRKRI0skwAPhBMgAiJHqvocVcQp0WUMwtMBkJU3JYmIKi52gb2jYBZjLU1RlphiWiS5GwMxAH3nB80bo74oga4OAVFb3VQy6lGYk6kgqT6WPpGOy/B5DEF5H4RNr3K9RYdcRylYry6QR37dYN4jffDfhmZJ1XHTqI32g8vX97YE6SxvSMG5TtaTvmHpjm0ugtIvHoYK+kDFuX4sOjafBrjykXHkRGCuL5kE6CnMQCWNrjbcSe9zGAs9kCROkEeFiPUfzwJzQd1PaEbbeKvr+7Pxch6ERB8un0jHYjw+upOkqQwAv3tHQT0x2B5SEQzgK3J5fmimhLHq1z9PhA67W74ZZjK7KanMFuZIFixkmDAhtiNgDaYxNc+KWqacKBdVI5ulz8U+ZgG8YQZjPVagIChF3ImWPnqMm+w74jKTratnbsAvVIMtspJI2Aif3tidOrqsilo/DsPMnb1GBlybNdjHmb/AL+mNPQ4epEmWXcA2UCZHKu3nI22wRuuyDM4MHNKKGUqtVSnZdRAlOYgNF59e8Ya5b2fj5FTuahFR/8AxHIh/wBUeeLl4YWrSwK0hEtZQQALKbdvHb6s8zn6QMrqIGwFhYRGptxvbSd99sXDAN0MYoNGqOXiOWqvpc1UqAAEBUdeUBZB1Lp22I9Thjl61E0PcLSUrXaAarKGnYEBCIm0DUenfGUoMxZhSQKzXOhSzE+LGW+lsE5fhL6iahTVpOkOdR1SNwJMgSYPbbHGikQWB1tCcZrgK5VG1CwAOkAsJayjSgiZ8P65Slx00w4pkAMIYQPGLHYjUenXG59qfaWjVpikoYEgAF2iBIJCqBpF13ZhcXi5HzHilKolm5x0LCZjtN1I6ixGA9prX1Wo2HS/oth7IZylmMtVGYdS4YKnvDVVShD6p9yepaL9zgX2lqUsvQU0Wpq+vTFN6jjQQ0khzPxEbYScAJai6U/8w1NWkEyVVYkT/q74jx2sy0VRzLh9WktJAKwCd+x+uDh52SZj/M6pTr8X106aVCAEJg/DeAO9rQIHbDnJ5enUpKAQZnlbmvud+YdLqROMjkfeOeW3duw2uTJ9PTGpyWcCqV1EhbkBh+FV5laFJkbhpExBIwLPqm3RaaqqvkaSIywVEjUVKuoie5BFyLXNpkxj3K5ZACVq69SssBSFOpSvNMEgTMAE2wCcrVUlkkggE6W1QSoLTBJImd8RpcQFgyxH4YH2gr9IOCCgs8uBdZQ3FOHmkFZIQkkMFeRHLBAPMASSIM7dMD1qNQdFfxp7jzUj8h64dcTr066p7sDWoiCQCQfFus9j1OPa2RRjHzAAn5SJ22G891JxQtO4Wi2Vr91l2q3BEGDcbH6G0/XDClWRbR/htaZ8R5AEW6fUHFXGOHQxLagbC99UACxG5t2wCXeieR2HWDsSOv7GIq91a61Cb5nLug/HT8pWfX4T4WOAmzMAGGQbAkErNj59u++C6FSo51hwCQJKi+2x2+l8HUcmxp7kCTtBB2mRbt2Pl1xUd3Zd2gf8WhWfytTS2p4INidxB8iI6WMbY7F3Eshpg8qGYOn0+WZHW0DHYI02ECQNBRnGqjvVamW0qhAgSJsDeeomIi2KaGSEEKpY/s3PTp2xUlEkliVEkmWPWTsq3w5ocLBRW1kgmJYaVG9wBNrEeeOyqjpsooK3I0EQDYt4cx+swPqfLB9CuzuqooUkgTGoiTE3tbwHrgzg/s+Kh5KdSuR1jTTHqTceRGNrwv2Fqxz1BRX8FEQfVuv388Ea0nZKuc9+6yC8LEyULE7PXYibbqi8zf8AtjqHDS+ZZEpBizHQGlVADMZIAA2jqY2K2xpOKZdKNYqpkKZbaSAIOqYBvN5HjHU7+z3Kg1a5cf4iEegYv4mCYBv3GL5OFqrWjUddaqeR9gHYD31UKv4KSgD1MQf/ABw/yHshlqXw0gT+J+Y/+2HqriYp4vTQrL5LW4ejZ9KHu92JDMBp+EsAq6YIsAZJmMKfaHgddaZigX1GzhE92ABGl/hG2xgEXx9hzPAVZtaM1JpmViJPUq0qT4xOM/mvYpncGtmDWUH/ALmo9DECYHSY+22M6QZHWSPXr6FaDZWFoFVS+SZbhDU6TRUSmzAkpS1OS2k6Rr+FVmJGo9cA57IGpbWj6TyrUYow/hk2byDY+8ZP2XoIwaJMEELyrBI6C8xA363m2PnfEsrTL1NSD4iPoYAv1gbi9sBM7Wnf5dfojNcXWAOuvFYygWpaUakVk76AFvblkmdzcyThnwJkq5kpoC85kCNJhtO0CN/ERO2GGX4GFPJWNNS2wuIuQCpkE+JHTGh4VwenTuDrO82F+8KAJ8xhuEiV3dI68P4QpCGNIIOq8zPs1Re+nQ34ksZ79sZb2m4C9JZOmqptqIIYT1JW59beGN/hb7RAf3arqFghP0E4edEEjuvn9LKE015UIEghhF9TXDDY7WLDbbFGZV6QUgOFvytcCIgqYAgzuI23ODeG1yqC4MHUYj4G1ATplhtsR1HXGrT2bR6asrMjFblYgk7yuxv+W+A5L2VS3VfP8znxUWGseh3E+RM/ngKsilYse8X+3T1AxqOO+zZpKWZFZZ+JIUibXU8v73wh/wClKUBCtq6lGkiy3gzImbiOt8DLeau17m7oLhiAOwBF15RzkEgjoknbVtjT8PKik0oSQZaCytGlRqAaZGqx1C2obSMY/MakZWB1G8HSQwiJnfofEYP4VxUJUDAmkd2EWkAzEm0iRDDYkGRiWmk0CHAlE57KBqjOlYGT8DjQR4Ag6T9RjsTzWdy9ZWhWWrvoSWRiO1tVOex1ATvjsHbEXbIZLFDJ5dQrNAkNAm+7N0Nsa6nl1MAiZAvJmCWtO8WFpx2OwAKjQDa+rcOpAKAAAMNKa47HYc4IBXxb2kzDNmKwZmILtK6jp5HYLyzFvLe+98bz+z+kBXzkADnXbzqY7HYzIyTKb5n6rXxDQIG0OH/lbkDGV9ruM1qTotN9IJvAHh1InHY7DgWWzdaNWkGbwzRPgYHnitEAZh2Bj7Y7HYx5/h9SmGqqmsOm+5G52GqPyGPlHEhNaqb2J692g/bHY7CTk3DxXtOmPeURFiVBHcSN8NM8oGYSAFmCQAAJ0k7CwuBb9cdjsPYQAsH/ADb9VWb4vQpB/Z1x2vmKbe+fXpiCQoPTsBPrh97Tf/1a3/02/wDtOOx2PQf0+iQPxr5rxKzLEjkix6F3keIPbH1PhY/wKf8ApH7vvjzHYTw3xOTeKHcYq+K0waTgieU/kcfO6d6d785H2Jx2OwyQNUqxJuLOffBZJEHe/wArdTfoMLzUPvDt8R6DuR1x2Owo3cJn+g9c07ytIaB5enzdNugx2Ox2CPOpQeAX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0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</a:t>
            </a:r>
            <a:r>
              <a:rPr lang="en-CA" sz="3600" dirty="0">
                <a:solidFill>
                  <a:srgbClr val="002060"/>
                </a:solidFill>
              </a:rPr>
              <a:t>Benefits of cross laminating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EAD157BD-9007-46A6-8461-B7A5DE217682}"/>
              </a:ext>
            </a:extLst>
          </p:cNvPr>
          <p:cNvSpPr/>
          <p:nvPr/>
        </p:nvSpPr>
        <p:spPr>
          <a:xfrm>
            <a:off x="2292271" y="5575955"/>
            <a:ext cx="4896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 panel vs Glued-laminated timber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9A8C50F6-A8F9-40B4-A04F-1134CFA209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958098-1094-407B-B63B-49838C368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06" y="2410200"/>
            <a:ext cx="5103718" cy="3002791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xmlns="" id="{FFF2A57B-F79C-427E-8917-2340879B2ED4}"/>
              </a:ext>
            </a:extLst>
          </p:cNvPr>
          <p:cNvSpPr txBox="1">
            <a:spLocks/>
          </p:cNvSpPr>
          <p:nvPr/>
        </p:nvSpPr>
        <p:spPr>
          <a:xfrm>
            <a:off x="540000" y="1366332"/>
            <a:ext cx="6739003" cy="3396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Two-way action capability of floors</a:t>
            </a:r>
          </a:p>
        </p:txBody>
      </p:sp>
    </p:spTree>
    <p:extLst>
      <p:ext uri="{BB962C8B-B14F-4D97-AF65-F5344CB8AC3E}">
        <p14:creationId xmlns:p14="http://schemas.microsoft.com/office/powerpoint/2010/main" val="35635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 Other advantages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12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1160000" cy="34911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handling in construction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level of prefabrication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thermal insulation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sound insulation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fairly good performance under fire conditions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5CAB17D-F445-4E70-B317-9B10B92BA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4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Manufacturing process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13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1" y="1151999"/>
            <a:ext cx="6031716" cy="39586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Lumber selection (quality consistency)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Lumber grouping and planning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Adhesive application (adhesive bond quality control)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lay-up and pressing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cutting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Marking and packaging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67E6821E-A076-455B-8FBA-FCFB75786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124" y="0"/>
            <a:ext cx="4410027" cy="6772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638727" y="6098548"/>
            <a:ext cx="158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manufacturing process of CLT products [1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5029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 Structural design and serviceability considerations of CLT</a:t>
            </a:r>
            <a:b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14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28A848-DC7B-4B1C-96EB-7D4339266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Floor/roof elements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15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1422356" cy="54241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In-plane and out-of-plane bending and shear strength and stiffness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and long-term behavior: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Instantaneous deflection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Long-term strength for permanent loading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Long-term deflection (creep deformation)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perpendicular to grain strength (bearing)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performance, durability, vibration performance, acoustic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28A848-DC7B-4B1C-96EB-7D4339266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6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Wall elements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16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1422356" cy="54241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In-plane and out-of-plane bending and shear strength and stiffness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and long-term behavior: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Instantaneous deflection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Long-term strength for permanent loading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Long-term deflection (creep deformation)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Loading-bearing capacity (critical)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Fire performance, durability, </a:t>
            </a:r>
            <a:r>
              <a:rPr lang="en-US" sz="32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vibration performance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acoustic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28A848-DC7B-4B1C-96EB-7D4339266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8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17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AutoShape 2" descr="http://t10.baidu.com/it/u=4006527200,2801502287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6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MSERUUExQVFBUWGR4aGBgYFxgcGxsYFxgYFx0ZGyAYHSYgGBwjHRgYHy8gIycpLCwsFx4xNjAqNSYrLCkBCQoKDgwOGg8PGjQlHyQpLC8sLC8sLywsLCwsLCwsLCkqLCwsLCwsLCwpLCwsLCwsLCwsLCwsLCwsLCwsLCksLP/AABEIARMAuAMBIgACEQEDEQH/xAAbAAACAwEBAQAAAAAAAAAAAAAEBQIDBgABB//EAEMQAAIBAgQEAwYEAwcEAQQDAAECEQMhAAQSMQUiQVFhcYEGEzJCkaFSsdHwYsHhBxQjM3KC8RVDkqLCc7LS4iQ0Y//EABoBAAIDAQEAAAAAAAAAAAAAAAMEAQIFAAb/xAA3EQABBAAEAwYEBQMFAQAAAAABAAIDEQQSITFBUfATImFxgZEyocHRBSOx4fFCUoIUM3Ki0hX/2gAMAwEAAhEDEQA/APn5y4PwtjwvUXxHjfHnuUPwt9ceFai9Z++MXrVe4K45lT8S4rNFT8LY8bMfiXFbBTsfri4bSGSFJndfHFbVVO4jHpLDrOK3q9xgjQgvdS8j8Jx5rbtOOFEET0xMLNh03O/7/pgoCRkxGXQJlkKZYSTcHf0++KuI5WCT0nttirL1zT8e9+nj44aiqpUNsh3JtHn4+G+BnMHWNUtebTTxSLIs5qkNeFt5SMF1kIVrHY9PDEsrQnMiokFGBHiIXr3NvSdhbDo0sMPht1lLO/EjAOzDbWXy5Yga79h4T+o2xo+H5NlQbSTMdh+uAOEZdQIkNUX5R4kn1IkiBtaYwwzGagEAw20/hJFp7b4DMHB1bUih3dBA33SjidV9XNLAWHYeEdMChmPhhlpIA7bGbdxgbM5MzKm3bFDpv7pzD4gEVsh/dfiOPQyDxxAKvUziS1B0GOIT4IVgrMdhGPfdsdzjwaz4Y9NH8TYpsiLgqjczj0Vuy48DoO5xIVz8qxiFK9COfDHY8KMdzH78MdiFy5tB7riOgj4XnEqlT8SeotihlQ7EjzxIHW6s4qb1W+YTilnU9xiRDDYziKqWNx64KAEtI+t1DT+E4spofmuf39cdTTePr+/3bFhIHe28T9/QTglLOdNm2UdJNyYAOOarFlEk28ZEfT97Y7QXggwv3628Pzvj2plQQFUR4+dv3+eDdmKtx9Epmo0FMAbgyfsNp26/fHkc6z8zKhXoQx6zv6dYOGnDeBhPC92O5PYA7eBIk7heuIcSy3Pqptzrtq7gCCL727z57YuDXko7L3Q+TyRo/wCIJBIjTIKid/E9QJ8d9yaufckKQOa20b2nfAPCa7MxWoZIEgRsBCx57YY5moFUsROm/jhebE1KG0jM/DBNEZSdR4ckvqcKFGwMSQBUtI5XYiNhZR8Jk6t9wCyoMEyJFjsYnxEEHttvtvgCkr1P81gEmQetp2Fj8x+tzjQjJBqShTPLdCd/Ij4TfdfUQJw29+YpURCqca5JPVrgMEImYiLCbbT0B6beNsSZBuo338POcUrwc06iXYpJgNuvcHoRtcWPhiQy7U2GnmUwAOomIA/EOsG/bqcB7Gx3T6KznBrqcPVQbLq0mBq/e+BNTC2mMMFcN8Jv2n8rW+mOrUwQFMz9D54UOuy0GTlho7JcQx3OOAUdZxKvldG8kdx/PEFbsuO32T7XgqYqjouJy58MQBbyx4V7titdbolr00x8zY7ERpHQnHuO1XK8l+hDYoep3T6YjpDbAjFtIdN/HEhtIUuJA0CgMuN/t/xiWgmD9vPF7WxUtInmNh47/wBPzwUa7LNmfrr7L2gispgww3Exudx+X074qDiCpmR0H6fvzxPL1dJkDUr7zHjO+3W+2+I1OGhg7CYMaSDHLB3HmBcmD98GaBeqFI7KNFLJ5J9RJJYnpNh5kdY6DBmZyxWCLxuAIO3T6d8eUeLqZUA6l7iAdr/0i+KK2dcNJM/aPLEEHipaC4d0aIqjxt6qkFdMH9enfx8cAV9YaRJkzFzOKa3El18o5uvSR28/H88MqFIOjMGgrBuDsTEyJiDA2+YYufEJFweJLb14IbhuYY1jrUrCWkXIkevTBfFM0BSaDJtaP4h0OJZfKtSqe8DDS1JzKk2bTBv+yJE4ka9WpSqrqdiwUKCWP/cW4H+04XdCHPDlpjGujb2Nb8eOqU1MxU+ZWU9Z/l0wyyGbeko3I3I697djj2jwsBoaosKCbS0QJY2EeESOnXC/M8QVTDTHX9P64YHgs2bOX1wRz8SbMlTBAEgztG++xnvA9cWcSpvBCkISbfhbflv8JjvbxjC450/LEdO39cMRxZQp97tttvvPqd9sVIN2DryTOUhtubp8/NB0KoVWDAKZEgrAkTbuN5t6dsEU6xP+kbk7gbdN+3fa2AM1lzUNRlfl3VQCbcqwD/u8sX1AANAksY6mBGwHQ+fn3x0jQpjdn0ROXqAqJ6mPXFGYyhmVNuo7fTBhp6AtgFgXF1JgX8LnceG2LKoJBK77wf317+GAFoB13KJFNlvLsOCRwvVifT9cSUr0UnB1TLg7RqjqPzwI4YbkLgZ5LThmbILC9Ut0UDHYrMdWJx2IpMWraFEuBPecMKOUCiT549LKtonv4dib98QLyGK20wDFrTIMeeINvHLwWdFGL+V+Kgy62BWBPcH62xdnKEBT1/46bDEuHtqCE7qSCfDSSDi3iFVWIC9OvnhqIABZWPc9sgY3lr52UuoUBLeJkz39bR+7YtfMMB+/364toUCDt648rUJwtJM4P0Oi2cJhmOgBe3X1v5/wllfMgGQL9Yt+zi6jQNQErBgTuNpjrvcj64qzNGBPTveP3+uKMnWKNqAOlgRBWzBgVO/rfwww236qhc2K2NIPgiOJUH5WKmDsNOnSZ2EAdb+MjcjFnDKTisqwQzWIJERvzAEhum9vC2D0yJki+kzy795gi+wm3lOKc2o1SjCQAAVMjoIMbdP3JwxRLVjsd37G36Jtk+FICWsTAt8t+oVgfHcntabWvSWqpBETsQpS0kxzCbTttFonCz2ezjF3D6iQsyTYyRMfQffB/G89pokqpmREGNzHbzwi6XLII65J2nOHaApRxikaShFsrEiV3YAIeaZm5NgQLAjxV0qNQ1AAh1yIkXE7eQ+uDQzPHvWJjYdukmLTbfww1zOSmSh0k79j0sTt6WM3jDrWkBJTvLjaWNw9xLFdIA6gJPSQvcnoBbAb1FY6TcDy/nifFKuj/D+HYtPxE6bSdoAY/XriiiAdsCPdNrSjIljDTpaYZfN6ZgfSw/Xw+vfHlUjSdI0n7C4mAbQQCCNjPpiCUsWVEEdT5YD27i4UjOwUTIy6ta5n6fZE0eJmQoVQu0SbDw9LYmlaWiItYeAgWj9BgKkQCL4LfToY7mwXtJJ/TBpGgtWLh3vMwbzVjKCd74FzCQoBXVi1TpiRY7G0T1jrjlzCVJX4oEmP3e+FW92rFhaLmHMaNEJe9Ei6xH5eeOweuX07beWOxL9+7qEePFECn7qijX01FBuvw+h6+eJZZYqMh+YFfUXH5YHZeRT4R6qf0jBOYbmFRCCbN69QfUY40E+1tjzHzCjlPnXuAR5r/ScVHMaJVgSCZB6j9R+mIPUFWQFIafQeuLAgEBiajDZf1/r9OuOAPFVkkYNteK9y+ovOthTg3JNvKcEV/hIBhYgO158huT5d7kYgctI1VSAPwjb+v7viS56ixnQS0AQWtAAFha3qcHYABss+R+d2rq8ApFGYyuzASGFoEjlg2i/YDaTivMcOChYaGW+/n5d/DpEbn0cS5tIdAT8qwYjrIsLf8DAmap3kfXDDXUNBSzJS2OSt/oh83m6gGliRvtABEAbi8W22wDl1bWApALHqbeRwdnaNSYLK3dVMx42sT5TieSylN1YEHUCI0mCQwMi4IJUgWieY9sNNmaI8rgpLHOfY4+iN9m1irUGoOYFwDFzeJi354v4+x/u95EsL7dW8B0GI5aiGdzSDa2VQQSAQ+pSTNgJIY+uJ8Syjsn+Ox+NWJmTGkiLfCbncDbGaWAuz9aI/a5fyqWczusQC6sCLaTuNpPbbY4uyHEKlPlUkgiw3v3HbBeayVMBn59TQEDEKBMxa5Kqqnr2xRlqLhuXT621eAn9/bGm2VgjocUq5jg7VMMjlXqVNTEAkEQPLc+Pnt2wVRy7USFWFkgF43kxp0jaTbt0kCcLKL1NYklSDsLRhv/1JiAOUnreGIIi3j5fTC2YVRCr/ALj8oOvsrUy9Nxtp1E6SpJX9AY6R1IgbhdxCgyVAsgCLnpMnafCD133wZT90hkl0B3QgQ3hzER9WI74EhlEH/ETqDcjx8fPfyws9oIulqxyOY+s1jkuqtSICrdy1zeygbdvHF+ZoqvulAgwWPqYH2H3wKtHdqV/DqP1/Pw649y2aGrVVaTYeg6D6YWdYFeifj7NxzAC7s6KziiEuEHyKB/uNz+f2wuWppfUu03Hj4+Bv+xhnSeddQ/xN9bD7kYVI2gyRIMDBIzaFiGlretymdOqWYkExE7SfI/0x2I5TieksTZQII0mNx9h1MY7DQw5OtLFfIb3+SF9+VgRqUmRbva3fbbwx4KAB1MSoPSbn9/uMGsEFhIjrM+BJB9e/XANeuKR31sbzuf8A9cB7Ig6LVdisw8ESiEi3+Gv/ALH9P3vit+IpTBFNdRG8fzOBFq1KraTYRIAO9+seEnBf91RVMnwtYCf3/XBRGG7pF8znaNS93qVCHqHSgIMHbvEdf3bB9B006lsD1O57+M/ucCVqIB1sdQ6T0G+37GLaPEQbFFtsTvEzt2v2wVzm8EuWuItSoZOeZQZmJO/X6DwW/jg+nlejdQYItzAE9ZsYI9RgejnJYHVaQCALAHvI9Y/LBdekT8Toq+Bknt5+pAwBxO6LHGHCjwVVTh6uNMPrXcGF5elzYdRJ7CxjEWyC0q6lgwpiZuTuNr3677+GG44urSdJBk2AgEm5M+p6T3wmznECWJIHp2HcHfE3omCwu0a3QDmtFwestZHWnaIgkHxGxOxgG3h54nnB/d6c1CGEwIBAFibC/QfUDtGEHsxXGqqQCo5f/leOlsW+0mZBp0yQWGqY/wBpM/fChkl7bKPh9OXuoELOzzdbqjN5VK9dRTJ0EAErtdySbzaDPh6YHXhgpkmo0N8oYXnpI38doMbnEspxQqy6RYEEAWH7nrh3/wBXpEBnBkG0TO8xPSYuevUHDvBc1mQVRpK6eQMALJO5kRbYeJJIPTp44FzOUEhmsdgTcd4I2I/iHqMGUFqAysOszEgHebSbX8x548zGbJdg2lgCRGx87m8iLg374qDaVliawW3dXZunSZdRIUd5EHw8fI/bCnLVaigmQyhoA6wZIvt0xLNZulGhQxJYbkEAiew3vgjIsCrbdI8ZBsB/t9fGMGGyALGuy8VlbmQ6W6/1GPKjq55xpbo3Q+ff8/HpgLOaS4FNoKkgxf08gR364hRz3NpqGB1MfmOnn98DfDxCbixB4o4rULaCRpidwAQPP+e1sDZog8oBETMiP3/XDPJMAyhVB8yLjbcna/p3xVxWmoB0nS3RduomOwifrt1wLs61CcGKzGnbJfVrup1C4Ah06RsSBtB79DvY47FLK1tNiPQ47DTMQANUtJhHZu6E9r11vJYimskmNJgnlt1JsIBHQbajnsrRU3Jk9R4+PfFlbNswspCDoBae5PU+JFumCsjw0teIB/SfX1nywIEtGqrI5sju5sqnoq56n+FTvHc/yH2we1hpaSW+Veg/n+7gXMq9JgTpi+9h+z6/bCutnDLKoM/MdyfpsPz74nMXJcxm9VVmFBqGDKiwjrAiR6/84KRQFMAx1MTvinJKWO0DubX7Ww4Xh50NF7XJgACfOEFvtvjqUl5OjUGtJioCwqxMm/U9O/WTAvi1ci4YaWIUfEzfDck7nc+AHocNNGhURaZd2kljqCm194JUDqdI63xbluFNUYapquNkT4VHiRAA8oB6NgjnaUAixxcXFLaoEDQGad2PUXE32Eg7n0GK1QjmkWMEG3SetrifocavO8BNGlra5mNCAnSDO2038B136g0+H++0jQ55RqFSQggtcxdtz+Hc74XkGWiUaLEVmjHolXC6Lq9WB71TpJbVsIYks0wpEjfrtiHFVd/dADQJkGflVVgzsTv6iMbTI8BQaQ51xcKBpRfJRA8zA288U8a9m/dwFIl11shErebEGbiN462jCpnAkAI3/hcxmZha07fysOaB+Ll3iAVmY7Lba5238cXpSGkgnS+4J2jaD3U2vzDbbB1XLijJIZYEAASpkrdSbjbrO2+GeU4N7+lrUBhsVMiRa+9jPlsLnYtMp2qrLOTUfuky5LlEwrESYiD9LMPEYX5lCH78s6tVrCT8W4H188NKyPQbkOxvTqC4Pfp23EHwjHuYyYaqWAW5Kso2nblsBc/KQDcwGwZoCXkjddgrNVwd4gg+s7wcMKOZB3HI1rAcp7H+RO/1GI57JKAdJi1lMWNiRe46yLjywtJamwO07xe09QfLEuaAdCqG3jVNcwhUhvi7Ou/ke/kfQxgHiMfMpDTG23n2wXQVYs2oG8CYwZn8oDPS958b2+u2x7YoHELmsAFWhuHZiKakLLJ8U76RZWEW2gSZg+Bxbm8sGXUBrQbR8SeXYeFwOvRinT3i8y2IMC+x8v5SRGGlDV8U6O8bH0ixv09Ix2UkpuOZtUQhAQN9UdCVInHuG2SyKMnKw1KTHrB7/n9RjsVOHadQVf8A+hI3TKOvVKxT5b7z8U2t1kflv4YM4dqUEBiQDJZth4L/AF+gwZmOCBQsKmqL3Mm7dTft0Gx2wtzlZlHOCFHyr599vpiridgoZE1uqjxCpyEq3xGBFvE/bz33ExgTKZa/VjvA/P8AqcQ9/wC8YSQeygGABfr/AFJwzyuRlTI9Li8joD57km/TFwNNUJzwCrMlTUQAvvX6KLgfTc+X1w5y1EkAuw1AyFWDAtEdF6y1z4jDH2b9nfeUwx5EPRd2g7knp+xGG/tBw73WWiigBLL3k+cXY+Z/TFqoWdlOZvwxjUrNLlBVrU6QAE3sTbuZ3LG/WfHH0ChladFABpRR6X/mcYvhPCHVkqMedSWABOm66QO1o2F/O+NDnISrLsKmkrMkACCCR2jrF/K+nAv9QGiwFYYd7jTjzNDrrkl3tJx5CRT2SRJIvciSPwiJuL9jijJ53TymAoghgU6gsdpLWIMzcR0xR7SVkrggAEzIaIjw7mevjfCThfEtE0qmxkDe07Ie6EzbpJPkJsxcTqmHYduUZR5reez2aoPUYOdK0QLudKg1CAAuq8FQTPZbWxR7TceoVqyhDKhSp1AhTBOx/wCMA+wns+a/vKjgmjqhQTdtMgjwgMB57Yc+3WUpl0QqANM8oAjmO2MvEPuSy79k7go4mvygEnXy2+aRnh7sVuSrG+nf4ZHwra4A6/5g6QcQynHEpV/dAhqR+YHUQ2kfMCdQm3XzMXXcf4l7tBRpLpLAGZJgHUCqze8xNrW6kkPg4WmGkAuykc2wkRY7A+c40xNVG0kcMLdmHkOKee2IX3a1FhjMAi8g9B42wspqKh2JIF9IvAkEG3MLG0EWNsE1Mmr02lgYYHSdu0i8k3PfYyRgTgeSNPMU2LgJJ3A67jyJ6zF9r3OJQavj7Jd0D2klp2O3FL84HCmeenvI3S9t+215FrHCrMgMB1HQxB3jb+Yt44+kcf4SHRnTlqATI+YdZ7267+OMScsGpqAdp+xPqN9wQfPBSKQTIOASbIwAywSQZA2m1/URMR1MYYZj/EWfjXcjqp7jt+XhEYV5ymVY72gyDHbwGx7R9cGZDW3NOgzci0+n8xgbmm7CLGRVFQ98NNpjvpM/p98QWmhSwYGfMN59QR69PV7w+jTYspJ5gSbx1Gw/p3mcRzeSNEhmYFZhQFFtz59BMH9MTqqGNpsN3S3LAoJEzvy77dMe4KrabDmlr6xe8777yOu3hjsWBSOrDShnc47N8XSB2wLxH3zsFlW7osMZvb+I+EmMM8zwllmQe0XnV0G157R1xHJ5M6tTKwKjmUGSQpnmiyCAAZk2264CHFt2teUscB2enPRK8tlSGXUSoAvq/la/ph5l11qQqlpgDcSQRsAbCN5PUbYM4T7JNWqgs29iqm0hZkkdIvYHcQcaLLZemisGA+CABZO1zOw3gzubGZxLpvDn8kuMO5x30oHTfVMMrnCtJRTQnSFUmLAkD6/vfrTmHBVXd9Tc0/hAmBP2P5RBlfW4zylVkiZvYCwHmdpiwsN4nC8VKlVgoDVG6KB369h54UfO6TQa6ent9062Nkfv6+/2THPca1AKADChYvpEdup9IFrAYWtUeq0XdugA/kLDzxoMj7EtY5htM3FJBqqEC/S4Hjbzw+yGXK8mXo+6AkExzyPxMbU/zwQYZzu/KaCXfi2tGVgtZ3Kex5ADZpxRX8Iu5HkLxgbPezYzYNKjlWoFTy1tauWXxNNtNzeJMCDNwG1VdcvQJatU940/CCT9TufthHn/AG0qOfdZWncmAiadR/TzwJ+KhZ3IBmPPh7osOFxEv5j+63metVovZXgn9zy6USZIkkg/MxBI/lhV7dD/ABaf+j/5HDnguUrUaKrXKmoWJbSSQNUkCTufTCf22P8AiU/9H8zjHeSXEu3T2CAGIGU2NVk80UHM1A1rAcvxgTcqOp++OzXs8bmkdcboY1r3B6EjY+I64G4rXdCrKjsIvoAaL9Rv64My+c2JsejA3GxsRsfD0xoQytEYEg05jh5o+KwpkkLond7+08fJKA7LY9OhGxHntgxeIakVDFiTfcTO3QiSe2+/TDhwta1RddrOsBx6fN5D6HCvOcBYDVTIqp4fEPMYZDSBmjNjrcLNLy12SUUetiiFzZpooRi6lLobkHY+W/f6yMIczl6lPlgkpIIIMwL9bqRPqO8XuSuy+PTxHkf5YPpZtalQF73vAgiFgGF3jw+5wRk3Dy8v2QpYGyD0O2/7rIMgd+UAarQSLbC3cX8t8V08qFcg6w0fELgD63Xfr9dsP85w+muqqLR8wi5mAI2JYwJ8dovivOcJImAFJ3tqU9YncXHiLdMMdqaF8bS5iynezok1FOv/ADg/OmpTgvLFwDeGU7fl2/PfDDh3C9bAAAuFBAlRYdeWBc9fuBirMcNdOSC4F/dtZh4r+o37EYsBpqrvfnNN0pD1oKMpkHdYCqIEyIA2M/EJjrGOxdqWoraSNYFkYXJ2IHQmJuL+Ax2CBthJkyNNFa7N8OSpVZwzw6gkKSsiQACN4M+Hji0BaSEqgVAhIFgGJ2B8Tb0f6i532hAJ90pa0S2w6mBuZtv2GB8zwutUGurUYmDyKtwRBgEkCwJJI20t2nGdmMv9NnjyTQjDB3jQv101XtHiApoiJzaBAYz4jzIv126WGB011W0qDUboqjb6WGGPBPZ1DqavUYqDyoggsImSdgPX642vBcmI5V9xRX8Nixm4Lm58YA88EMBcTJO6uKucS1lRxarNcP8AY64/vD6T0pU7uSdgexPpjY5fgQp04o6KI0zGmWJPRn6eYGLstVoh2dCHb4QAASAIsI9AST0xhM3xnPZo+7pKz9DpsB4sdl+owB2Ojj7sDbPMosOBlxNmV2UDe1qDxehkw0v7yod4jbt5W3O+MznfbSvmW93l0Ziflpjv1J2HngzIf2dgD3merAgXKKdKD/UxufSPPDCt7U5bLJ7vK0lgdQNK+f4nPifrjMmmdIbkdfhwWlh4omd3CsznmdglvD/7PatTnzlXQu5RDeP4nNh6T54aHjeSySlMtTVj1K7H/U5kt98ZnOcZzGacJJcnZF2t1Cjt3w04T7DVXaa5FNeiggufOLKPUnwGIYySXRo0TMzI2d7GyWf7R1f6eae5DiTV8uKrQGLbCYEOB+WFPtll2102gxouY8TiHDPbXLrWpZXK0jpNTSWYwZJvA3me5HlinjXtI7ZlAab0wVAXmBm5ksIi94g2jc4OMJY31SDZXRTZ2spupA8Dss3muIe7ZbSCPyOOWnTq3ptobrHXzXY+f3x5SzuWz1jNGqqkki6RaSe328zgbO8Eq0bkak6Ol1+23rinZlm2hWu3ExSHK7Q+Kvd2p/GIH4lkr6jdfy8cGUs6bGfJlI28DcHC3LcVYfFzD7/Xri9aKPJptoY7gbHzXY+Yv445r8pv4TzG3qOvJElhzNyvGYeO/ofv7plmsvRrAFp1Rd1WDPionUPH7DCTPcDdBqWKifiW/wBRuMH5OjUZwhWGMwwPKYBN5uhMdbT1wWM24gEkEbeU7GbMJkx4nDYxLHGpd/7h9R15LJk/D3C3QH/E7+h6Hisv/eDBDXkb9QdwfGCAfTDTL1Q5LLpMqJB3nsdrCT5z5DEuKZEVSrqqg31RIDE7EgXHj54W5jLKE1UzDC8hjA0sUIggE8yv9B0vhxjXZbbRAWZJq8NksO0+w65JrkcxTouXKHYTaCAxi9hq779+2Hz0qVdejj7j+Yxj6mYZqbCxLLp1dRIi42MSemC8jUGsaX0QIDTvCgDVMbkX8fTF4cQ0toc9lEmDkY45h42NkFxfJe6zAVjqBFiQs6SCLyLkfsY7HvGFqViKh3VdMgWLEEgz0O/bwx2DGeMbqjcPO68qbV8pQy505h2q1QJ/u9ASR1522X8/DDzgvDK+ZRK1ZFy9PV7wS1yACqgyNRGkmdgwAXZjFWa45kMi7VKSBqrAA1HJJMQOVfGB8IwOg4ln3n3T06e+qtygj/TOofQ+mM04o5fyW0OZ2/frRM/6TW8Q6vDj7cPVPc5x/KZYHQBVb8TxE/l+Zwjbi+d4g0UEZl2LHlpjzJ38t/DDfLexmTysVM3U98/Zvh/2oLn1t4DE+I+3EDTQQIosCQJA8FFl++M2WXObecx+XstPDRgaYSP/ACPX6Jz7P8NGRy8V6iF2JLsJAPZQNzA7DvbCnP8At5TRdGWQQNmIgeij+f0w/wAnk9WXDRNWpSu7SSS6dzcCTsLeGMXVyWQyraqz/wB4qD/t0/hB/iP9fTHMjc/U6DmgQGBz3ult7r2HHrxKBGbzGdq6QWqt/wCqjx+VB9JwxHAaOWOrO1l8KNOS58z08ojxwq4n7d1WXRRC5an+GmIPqRF/IDGUzXEokk+ZJ/XDDI2N+EWfH7J58s7xRPZt5N39+HotlmfbUUgUydFMup3eA1RvMmfvq88Osv7UVKuTpkVAhjQxWWqsyQGgRu3K03+P1x8pT3tQjSCA3wlgeb/SoBd/9qnzxqfYHJVswM1Qo1Cp0qxLgKSw1AKq3KqQSCxP4LDD7IZasrKllwrKDRx339ymGd4SiZ2jmVDU11o4ggkC9oAIEaStybr4gYSvxjXV1Bqh/wANpLBSbI5sAB4Ye8K9lM2DFUe7QOG11RMMCD/hoDJmLlioi8bYu477B0qRinVAOkDnDHWGTmsgOkXN+kjfDAhcdUn27W227voLKcPoDL5YwCHqkLqmeVQC3QQJYLf+LtgylxqpQVAhAJlyNwVNgCPQm34hiL+z1dqyioppqTpBiUA3ARlkEG+8Hre+M+c2azM9M9bo8AKBAhanwMBIHNpO2+BywveDomIZomUHlaxM5lswecf3eofmW6E+I6fbzxDNcHqU+aNS9HUysd7bev1xmEzBDaWBVhurAg/Q9PHDPh3GKlEzTYgdRup8xjMfERoVsQyOYLidY5HUenJM6OdYb8w++Df74Ku7aj2O/wCuBqfEMtX/AMxTQc/MnwE+I+X93wYOBBFkQ6m+oX9bbYVc3KnG4iN+jhldy+xSv3hpnmBUdGF19T8vr9ceV6a1FdUfQSxLFYYF/hbUNie5sfHFrZso5U8y/e4++Bq3CEeTQc0XJk6die5U/mI9cHbIAbHdPMbeo68kOWE13hmHzHkfv7oapRemgLqDFtSSRHfuPI48Rwbg+o3/AK4mM5WoA++Xb50EqR3P4T4EDHooUqvMje7buvwnzH/GJOmp9xsubTm1v4HQqVPNMqkdDGwHQ9vl9LWFrY7AtbXT/wAxbfjW6+vb1x2DCWStEucNCSSR18l9Fyns3kMgQ9UitXBkFgGYN3C/L5sZ8cU8U9uajWpD3Y77t9dh6fXAGT9mqpl80RlqI3Z2GonsB/M+gOOr+1WUy1spR964/wC7VmJ7gbn/ANcLGKR5/MNITBhWG2jtHf8AX7fqvKPAs1X54CKbmpVbSI7mZY/T1GPc1nuH5TSwDZup8pJIpalNyOjwY/F6YUUPad6+ZpnNN72mWgo1qY1SoJUWgEg37Xw79oETO0TK/wCSxg6SqimQRCgEFobci3ODeIw5DFGPh35lBxU0zv8AdPd/tboPufkkHGfbfMZizPpT8Ccqx49W9TjN1+IwQBcnYC5PkBc4Hr8MqqWZUqvSUwSokAkatOqCJF5jt0x9Q9jfYXLNlaOYdS3vE1MNRWndiIdp1vEbFwp7YZGG/qebQDjWxjJE2l83pZKvUkwwCxqCrrYSQBIHLTuQOdl8sfQfZj+zBPeMarhvdlfgIctqQP8AGQFQcw+BQf4r4fe0HEaS5VqNEAi0CkgWmoDjbYFrdO2+MNwv2mrZdkpVXLZYsNRXldQYEkAf4kC5HMT3wzHkbsKWZPJNKD3l9Oy9DJ5IMKSqrEX089Rj/G5JP1bGJ9neOrlszUqVH0o1MqoKSwflgBgDK2JgHxjG4ORCUDUpKurSCjVOa7wAdIIgc0xI8sfIs9VcEjlqASCack2tLIw1jYdxhoApBkZPFa7gvtSc8Xo0hcMTqcFQg5iNUAs0wCLXKMCb4VVMs7VXZa1OodJZFAqggIjuBLKZgAETF1HU4zHsdxQjM1XRjTimY0kgyHT6Wn64YZH2+zFctTapWAZHJJrEiyMYgrBBwzEAWkkda+B+iq8EO0TLhPtxRapUZzpEEgaDuD8AiZMwRc3We+FvszSdZliCVIlFgLLUzCrI5eW4AHxbHGW4XmTBCpcdVnba5Pw/XGu9lxUZ5104FnUBnsVd5JWB8kQs4XsuRXR6aojN8KDLzorID8VMSinxTlNM/wCn3R88IuJ8GehphgNWqFZpHISDzgDRtMOAInmMHGi43xj3CKyjXVafdlHhSATJ1WYATBUhTcWi+FnBXqNUZ3Y6m1HkAGnUtQFh8OppabC8G+AShuzhaLhTLGbDtEiGZKnS4Kk3APUdwdmHiJGGPD+NVKJmm5XuNwfMG2GOb4fysHRai7saYHbd6ZET/EVVv48ZLiVMpVqU018jQbFliJkEyVt0JbrfCJw7X/CttuMoVKLviFtqfGsvXI98vunNtaXUna4/588TzPBXUalh1/El9vuDhDwPhy04rOC2lSw7arabRNyyiQes23wTleKVKSl1MM7bjYkczErsZ1AYWlwoaLBTGHxbw6o9uR60R1LPEWPMPv8A1xGhw2gX1oIJBBUWF+sdCPDE6fGqFa1ZPdOf+4gtPdl/59MdX4VUA1IBVTo9MyPUbj7+eEsrm+C1GzxPIDhlPjt6FX5ke7QleYAbRBjr5+WOxTlnqRzAEdusfkcdiGEDfX1RHtdaTcR4vUrNrquznux28ugHlhf/AHgkSPh/Gx0p6E/EfBZPhhn7NcFTNU8yw1GpRpg0wwUsztIEIeRUEXLaomdQjFf/AEKlT585mNbfgpsG9DVaVHlTD+mN1mEA1evLyfiNd2IUo0uBvUyb5oH3qioKSrDKHdokKBzvAINys3tbG19ofY7MLVSrSqxKrz1m92J0gkqgGpgfwAEgzPYZfJe1KqDToq+XoXlqQuWIAu1RwzyLEBh05cNfYn2kX+8ihVH94eqwSizDRFzGuJJUCLRaIvuHGiJuhCznSTPs2iuJ5H3WQ9wKlWoWfU1ULpVTExTUsLbk/B8W2A/ZbjdVs1Ty+cZq1NuSmwLagxMDUtQwQbywBjucaj+0OkyImqtpVAG0pRXTqcsgJUnVEDfV6dMfO/7/AFqZWpQ0VHRgwZTJBBmSjgNPofPBJJM2jh1t9EFjDVhfU/bigaWVhCtMMeYhNRKrzRLEE8xG0ffHynN5p4aFWpawT1sVaGG/SRhjmval6rCqSWGx1XdCRdW1eoiysJsOgWcyAqQ1EiWuEm9iQdE3YSNviHWdyE95BbI9hTqp/aFWzGXXroAWrTDMujTABASDBgQ7FiD2tIWdya5oe8owKvVbDUxkysQFqWMoLG5Xqq50GuKnIrO6gzykkCOaeoWO9sNeG1nqK9I0kBMt8IWyiYMQeliIuT3x2atTsnYnZm2wahC8IqulaprjVo0nWt/8xCZ6/CDi9KWXTW1JecAxrJIi5MCbH67eZN1fJ5uo2h1ZAttVQMdugMM7AbxMCx7YlmPZmqmzLI3uYMqjWgEAc25tcYq6TkdFR2ZzrAAWf4Zw+rWA6ILajZB9Nz4AEntjS0M2tHTSoLraQTcqSwnnYowKkCYAaEEkkseUFKlRG11KbAopK6tXyi+meVfQYTZnjFRg0IqK5vpSAZMxfpbbwxcOBHdKIX1q9unJPONe0jV6qhdVRaYgPy/EbtzgLqWQIZ7mJk2xf7P1XNRQHUQRIALSCVUgmQNj0nzxnstlne/yjq1lH8vQYeLUWkPdIAzn4pAM9bg/KN9Pq22kTeuZJOkJ0Gyf+0XEhRpalUNU1FU3TS3KYbYoQLwpM7T2R8Hes9V3qOxZx8ojTYgsJIJaJ+nxWxVxHjdSoEWSypeS3Lqt8LPfTA/ER2A6k8AR3YBKqBlgwEZxBdKZBJKzGvYfUYKx+V1tGqu1jjH3lRnslXRQvxotyaYJJuZZ0POCJNxK73vOOr5IscwUaFygUOfiBDSZKgalIOrUQW22thz7RcSNFNJVGqNJpuNQUaSAZWA9Nl7XFxc4z+Z9oWRYqVDXFVStSVcCCQ2kVAdYE/LLL/DikjIncNUwyWZlEHRDGpABaApsHBDIT2DC0+Bg+GC8nn6lI6qbFT4bHzGxwFk8imsPQrFASAyOyjUs3Van+VUtPK4Q/wAJwR7Q+6oZqpSXUiAgqwU6SGUNzU2giJIlCBb4ThCTB8WrTi/Eb7so68lpMr7TU6lq66G/Gm3qP0nHmMuDy6rFPxqZT1MAofBwuOxnPw1HULSZI0i2P08/uiavtJWaF0olFTPuo0r/AOFOIP8AE1/4sKs7m6ZqFwtz0LF48tZP0OrwjFCZZ38vKPWB+cYJo5FRvLkdBf69B5yfLGu6QlYbYWt8UKarubT/AE8+g8NsMeDU6lCqlRW0VFIKnradpjeRtiFXOpT3IXwW5/8ALYf7RgA8YLMBSAUkxqO8nrJv9IxLWuOq58gApbTNcaqe8NRwGRhBkFrG5R5M1VMdTPKCCpEYXZ7gquQaLAEiRTZgG/2FgPeD6N3GNlmfZuu+oUUVqJ2qIytqWZBapqJ7GJA8BiGc9mUbKr//ACV98pIYArWBAgAcp0yBAlmixvgpB4oObKAW1fXBYRchnFDOAyhSFJZgGv0hiGja+2HnDuE18zli7aP8MchqBQrAA7M3KTYgFe3XDP8A6QKVBhczGpmJYwrA6QBCIJF1Ab/UJxnqeqk6tRb4fkbYj8PNP2a2IIoUuLs91VppwnhdW7VCWMEKNlFiN2Gto30wu2KODcTOWq85ZqJ1MyLBl9BCyLEjUVMc0DaCcbHjhHuVcf4PvEpkQ6rdzSMKCNT8rMNQgDTt1x8mfidyCxBFtNSxBHTUo/NR54I6B5bp1aVjc3MSd1ueEcYXNmsqKwZSWdmUFmQK7bBpYlkDX6+EDA7UTTFSoHD6QX0mmyyF3Go1G3EDynucZz2Zzb0/f1NTBgqwwZh+MAAowgX2BwXmOO1atGsrs5HuyY97WMmR0aoQd+owuXFpy+XAJlseZpef1+isPHlqU3CqQWsCyrHyw1zDH4xeTBEzjzh/CmOXIDH4t/iBgCzDc7yIDb7Yy6Z7SIZx9yfKBb6kY1Hs7nj7pmlyDcDShMTBeLHTuDzfphiOB7joEvI5uXUodMhWDaiA2kEhgA4JVS2kG5U2iLG+2F1fNZurreDpgatOn4bgTFyLdfXD3jObd6hVCKS7Fpu0mdzB03HTfBHBODoyOmon4TIJDBpbm1Qb3PyjzG+KBtEhGaaALq9ll6XD3JBdtE7azc+S/E3oMPqOYWmPc0VDmefVEHSd6l40jcIDpFiSxjSWns69NiwdY0sQTpQyFJEmdLSQBZibziGU4bmwxD0KlTUZJKsP9yusAfXT4Y6iBoiB5cTdVytLvaKu1dkGsn3awAz6omJhmltNrazIA6bYSM7oYYH9R/8AIecjHuczqLWqIb6HZQ4O4ViAZURsOx88EUc1IgEOD0MT/NWP3wJ7XA2USN7aoKvJ1UXUVRCzCOYNb/aGAP7tizL8QqqBTZBWpzAXTrUE2stmpE90KeuIVMsjG0o3Y/1v+eKalOom4kd/0I28sc2Qhc6FrtlpkzNNadGgQcv7qsKsOzfA/wAdNaiwUVv/APQAWgud8djOZfPaQ2nSpbdtCau1iR/+J8cdgwkbxS5heFF+JA8qA1D4CF9QPzJxRX9+43UD8Kkb+nLP6YIyGWQqF1Hl3W4uSTMfaZwcppC0DbuPGD279J8cUADToFcuDhqUlXhgF6rwewkt+v29cEoFpxCin4vOo+g5h9YxLOBUlaU6ibwLgedz98UUcoTeB4kmftt9cFMvIIeQNGZxTH/qYCg6goOwA+KDE6RM3B3Prvg/gntPWNamKWhQlmLqIKEhIKqP4gAAe3nheKlLkSrT94dgwco0SWjqpAnDHLZrLUVJCohNiCC7FZDTLSDcD5QLfQhdG1l8UIAudtot/wC3nuHXTTK1GL3NyshKiiWsl3NP4djucfMM0LMpLp0PzenNzD6nGqzvC2dVrKxHKIZ7BlIFub4rEiAD498BZ3huukrtpM2lXWRHQ6yNURsTI7kRgBPNAbmumpJQz9YotMVQCvw3EVF/A4aJIFhqlSLWtJea4O1ekajo9JxyyVY6vP5mAtzXYSJ1fFgehwRKjOCWbTTdhotGlGYFpBtIGx9cPPZTgnvUzCFyoRl3klQSwkCwJaABfpeAJwUTPoAK7aJo7rO8Gyr0GbUYWQTpIIeAwjyvceHTF/Ea2uky0wEJ3CwA42g/v6741eV9lcujI9Z6lZWYQdSiACOg1Bx4SJmwG+A63A6NT/LZkYKvNeLKoPJpmJjrN5xRxcXZkWuF9deCyXDPZ+zM8sFGoqoJBjxHxeSnzIwdT4nUUh2Gin8tMgAsRsZIGiPxCIFlwbxnIVMvQLe8uzQHBuRpJYX2b4bdRsSDdC/CjCuaklzswM7Az1ny/YIJnVqENwCuOcLElnYljJ+YyTNi389XmcPvZ8gSxLLqUiTUIEakCkkjQs84GoQYOFfDuGrJm8AmSVC2BOxMnzMDz2wxyha1Rm0INiGt/uYWJgC3WwAAAGBWd1V2fYr3j3tE9Ot7qpKqAIIVSGBAu6g3IuNyLfDgIcQRKRI0skwAPhBMgAiJHqvocVcQp0WUMwtMBkJU3JYmIKi52gb2jYBZjLU1RlphiWiS5GwMxAH3nB80bo74oga4OAVFb3VQy6lGYk6kgqT6WPpGOy/B5DEF5H4RNr3K9RYdcRylYry6QR37dYN4jffDfhmZJ1XHTqI32g8vX97YE6SxvSMG5TtaTvmHpjm0ugtIvHoYK+kDFuX4sOjafBrjykXHkRGCuL5kE6CnMQCWNrjbcSe9zGAs9kCROkEeFiPUfzwJzQd1PaEbbeKvr+7Pxch6ERB8un0jHYjw+upOkqQwAv3tHQT0x2B5SEQzgK3J5fmimhLHq1z9PhA67W74ZZjK7KanMFuZIFixkmDAhtiNgDaYxNc+KWqacKBdVI5ulz8U+ZgG8YQZjPVagIChF3ImWPnqMm+w74jKTratnbsAvVIMtspJI2Aif3tidOrqsilo/DsPMnb1GBlybNdjHmb/AL+mNPQ4epEmWXcA2UCZHKu3nI22wRuuyDM4MHNKKGUqtVSnZdRAlOYgNF59e8Ya5b2fj5FTuahFR/8AxHIh/wBUeeLl4YWrSwK0hEtZQQALKbdvHb6s8zn6QMrqIGwFhYRGptxvbSd99sXDAN0MYoNGqOXiOWqvpc1UqAAEBUdeUBZB1Lp22I9Thjl61E0PcLSUrXaAarKGnYEBCIm0DUenfGUoMxZhSQKzXOhSzE+LGW+lsE5fhL6iahTVpOkOdR1SNwJMgSYPbbHGikQWB1tCcZrgK5VG1CwAOkAsJayjSgiZ8P65Slx00w4pkAMIYQPGLHYjUenXG59qfaWjVpikoYEgAF2iBIJCqBpF13ZhcXi5HzHilKolm5x0LCZjtN1I6ixGA9prX1Wo2HS/oth7IZylmMtVGYdS4YKnvDVVShD6p9yepaL9zgX2lqUsvQU0Wpq+vTFN6jjQQ0khzPxEbYScAJai6U/8w1NWkEyVVYkT/q74jx2sy0VRzLh9WktJAKwCd+x+uDh52SZj/M6pTr8X106aVCAEJg/DeAO9rQIHbDnJ5enUpKAQZnlbmvud+YdLqROMjkfeOeW3duw2uTJ9PTGpyWcCqV1EhbkBh+FV5laFJkbhpExBIwLPqm3RaaqqvkaSIywVEjUVKuoie5BFyLXNpkxj3K5ZACVq69SssBSFOpSvNMEgTMAE2wCcrVUlkkggE6W1QSoLTBJImd8RpcQFgyxH4YH2gr9IOCCgs8uBdZQ3FOHmkFZIQkkMFeRHLBAPMASSIM7dMD1qNQdFfxp7jzUj8h64dcTr066p7sDWoiCQCQfFus9j1OPa2RRjHzAAn5SJ22G891JxQtO4Wi2Vr91l2q3BEGDcbH6G0/XDClWRbR/htaZ8R5AEW6fUHFXGOHQxLagbC99UACxG5t2wCXeieR2HWDsSOv7GIq91a61Cb5nLug/HT8pWfX4T4WOAmzMAGGQbAkErNj59u++C6FSo51hwCQJKi+2x2+l8HUcmxp7kCTtBB2mRbt2Pl1xUd3Zd2gf8WhWfytTS2p4INidxB8iI6WMbY7F3Eshpg8qGYOn0+WZHW0DHYI02ECQNBRnGqjvVamW0qhAgSJsDeeomIi2KaGSEEKpY/s3PTp2xUlEkliVEkmWPWTsq3w5ocLBRW1kgmJYaVG9wBNrEeeOyqjpsooK3I0EQDYt4cx+swPqfLB9CuzuqooUkgTGoiTE3tbwHrgzg/s+Kh5KdSuR1jTTHqTceRGNrwv2Fqxz1BRX8FEQfVuv388Ea0nZKuc9+6yC8LEyULE7PXYibbqi8zf8AtjqHDS+ZZEpBizHQGlVADMZIAA2jqY2K2xpOKZdKNYqpkKZbaSAIOqYBvN5HjHU7+z3Kg1a5cf4iEegYv4mCYBv3GL5OFqrWjUddaqeR9gHYD31UKv4KSgD1MQf/ABw/yHshlqXw0gT+J+Y/+2HqriYp4vTQrL5LW4ejZ9KHu92JDMBp+EsAq6YIsAZJmMKfaHgddaZigX1GzhE92ABGl/hG2xgEXx9hzPAVZtaM1JpmViJPUq0qT4xOM/mvYpncGtmDWUH/ALmo9DECYHSY+22M6QZHWSPXr6FaDZWFoFVS+SZbhDU6TRUSmzAkpS1OS2k6Rr+FVmJGo9cA57IGpbWj6TyrUYow/hk2byDY+8ZP2XoIwaJMEELyrBI6C8xA363m2PnfEsrTL1NSD4iPoYAv1gbi9sBM7Wnf5dfojNcXWAOuvFYygWpaUakVk76AFvblkmdzcyThnwJkq5kpoC85kCNJhtO0CN/ERO2GGX4GFPJWNNS2wuIuQCpkE+JHTGh4VwenTuDrO82F+8KAJ8xhuEiV3dI68P4QpCGNIIOq8zPs1Re+nQ34ksZ79sZb2m4C9JZOmqptqIIYT1JW59beGN/hb7RAf3arqFghP0E4edEEjuvn9LKE015UIEghhF9TXDDY7WLDbbFGZV6QUgOFvytcCIgqYAgzuI23ODeG1yqC4MHUYj4G1ATplhtsR1HXGrT2bR6asrMjFblYgk7yuxv+W+A5L2VS3VfP8znxUWGseh3E+RM/ngKsilYse8X+3T1AxqOO+zZpKWZFZZ+JIUibXU8v73wh/wClKUBCtq6lGkiy3gzImbiOt8DLeau17m7oLhiAOwBF15RzkEgjoknbVtjT8PKik0oSQZaCytGlRqAaZGqx1C2obSMY/MakZWB1G8HSQwiJnfofEYP4VxUJUDAmkd2EWkAzEm0iRDDYkGRiWmk0CHAlE57KBqjOlYGT8DjQR4Ag6T9RjsTzWdy9ZWhWWrvoSWRiO1tVOex1ATvjsHbEXbIZLFDJ5dQrNAkNAm+7N0Nsa6nl1MAiZAvJmCWtO8WFpx2OwAKjQDa+rcOpAKAAAMNKa47HYc4IBXxb2kzDNmKwZmILtK6jp5HYLyzFvLe+98bz+z+kBXzkADnXbzqY7HYzIyTKb5n6rXxDQIG0OH/lbkDGV9ruM1qTotN9IJvAHh1InHY7DgWWzdaNWkGbwzRPgYHnitEAZh2Bj7Y7HYx5/h9SmGqqmsOm+5G52GqPyGPlHEhNaqb2J692g/bHY7CTk3DxXtOmPeURFiVBHcSN8NM8oGYSAFmCQAAJ0k7CwuBb9cdjsPYQAsH/ADb9VWb4vQpB/Z1x2vmKbe+fXpiCQoPTsBPrh97Tf/1a3/02/wDtOOx2PQf0+iQPxr5rxKzLEjkix6F3keIPbH1PhY/wKf8ApH7vvjzHYTw3xOTeKHcYq+K0waTgieU/kcfO6d6d785H2Jx2OwyQNUqxJuLOffBZJEHe/wArdTfoMLzUPvDt8R6DuR1x2Owo3cJn+g9c07ytIaB5enzdNugx2Ox2CPOpQeAX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0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CLT in Construction</a:t>
            </a:r>
            <a:endParaRPr lang="en-CA" sz="36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456668"/>
            <a:ext cx="4448175" cy="2238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088" y="3695043"/>
            <a:ext cx="4457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Single-family house in Klagenfurt, Austria (courtesy of KLH) [1]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378" y="496733"/>
            <a:ext cx="3662192" cy="4718904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9B3F1EE4-9751-49FF-83E2-3BEB539E39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62001" y="5352370"/>
            <a:ext cx="4132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Multi-family building in London, United Kingdom (courtesy of KLH and Waugh-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Thistleton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[1]</a:t>
            </a:r>
          </a:p>
        </p:txBody>
      </p:sp>
    </p:spTree>
    <p:extLst>
      <p:ext uri="{BB962C8B-B14F-4D97-AF65-F5344CB8AC3E}">
        <p14:creationId xmlns:p14="http://schemas.microsoft.com/office/powerpoint/2010/main" val="14421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18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AutoShape 2" descr="http://t10.baidu.com/it/u=4006527200,2801502287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6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MSERUUExQVFBUWGR4aGBgYFxgcGxsYFxgYFx0ZGyAYHSYgGBwjHRgYHy8gIycpLCwsFx4xNjAqNSYrLCkBCQoKDgwOGg8PGjQlHyQpLC8sLC8sLywsLCwsLCwsLCkqLCwsLCwsLCwpLCwsLCwsLCwsLCwsLCwsLCwsLCksLP/AABEIARMAuAMBIgACEQEDEQH/xAAbAAACAwEBAQAAAAAAAAAAAAAEBQIDBgABB//EAEMQAAIBAgQEAwYEAwcEAQQDAAECEQMhAAQSMQUiQVFhcYEGEzJCkaFSsdHwYsHhBxQjM3KC8RVDkqLCc7LS4iQ0Y//EABoBAAIDAQEAAAAAAAAAAAAAAAMEAQIFAAb/xAA3EQABBAAEAwYEBQMFAQAAAAABAAIDEQQSITFBUfATImFxgZEyocHRBSOx4fFCUoIUM3Ki0hX/2gAMAwEAAhEDEQA/APn5y4PwtjwvUXxHjfHnuUPwt9ceFai9Z++MXrVe4K45lT8S4rNFT8LY8bMfiXFbBTsfri4bSGSFJndfHFbVVO4jHpLDrOK3q9xgjQgvdS8j8Jx5rbtOOFEET0xMLNh03O/7/pgoCRkxGXQJlkKZYSTcHf0++KuI5WCT0nttirL1zT8e9+nj44aiqpUNsh3JtHn4+G+BnMHWNUtebTTxSLIs5qkNeFt5SMF1kIVrHY9PDEsrQnMiokFGBHiIXr3NvSdhbDo0sMPht1lLO/EjAOzDbWXy5Yga79h4T+o2xo+H5NlQbSTMdh+uAOEZdQIkNUX5R4kn1IkiBtaYwwzGagEAw20/hJFp7b4DMHB1bUih3dBA33SjidV9XNLAWHYeEdMChmPhhlpIA7bGbdxgbM5MzKm3bFDpv7pzD4gEVsh/dfiOPQyDxxAKvUziS1B0GOIT4IVgrMdhGPfdsdzjwaz4Y9NH8TYpsiLgqjczj0Vuy48DoO5xIVz8qxiFK9COfDHY8KMdzH78MdiFy5tB7riOgj4XnEqlT8SeotihlQ7EjzxIHW6s4qb1W+YTilnU9xiRDDYziKqWNx64KAEtI+t1DT+E4spofmuf39cdTTePr+/3bFhIHe28T9/QTglLOdNm2UdJNyYAOOarFlEk28ZEfT97Y7QXggwv3628Pzvj2plQQFUR4+dv3+eDdmKtx9Epmo0FMAbgyfsNp26/fHkc6z8zKhXoQx6zv6dYOGnDeBhPC92O5PYA7eBIk7heuIcSy3Pqptzrtq7gCCL727z57YuDXko7L3Q+TyRo/wCIJBIjTIKid/E9QJ8d9yaufckKQOa20b2nfAPCa7MxWoZIEgRsBCx57YY5moFUsROm/jhebE1KG0jM/DBNEZSdR4ckvqcKFGwMSQBUtI5XYiNhZR8Jk6t9wCyoMEyJFjsYnxEEHttvtvgCkr1P81gEmQetp2Fj8x+tzjQjJBqShTPLdCd/Ij4TfdfUQJw29+YpURCqca5JPVrgMEImYiLCbbT0B6beNsSZBuo338POcUrwc06iXYpJgNuvcHoRtcWPhiQy7U2GnmUwAOomIA/EOsG/bqcB7Gx3T6KznBrqcPVQbLq0mBq/e+BNTC2mMMFcN8Jv2n8rW+mOrUwQFMz9D54UOuy0GTlho7JcQx3OOAUdZxKvldG8kdx/PEFbsuO32T7XgqYqjouJy58MQBbyx4V7titdbolr00x8zY7ERpHQnHuO1XK8l+hDYoep3T6YjpDbAjFtIdN/HEhtIUuJA0CgMuN/t/xiWgmD9vPF7WxUtInmNh47/wBPzwUa7LNmfrr7L2gispgww3Exudx+X074qDiCpmR0H6fvzxPL1dJkDUr7zHjO+3W+2+I1OGhg7CYMaSDHLB3HmBcmD98GaBeqFI7KNFLJ5J9RJJYnpNh5kdY6DBmZyxWCLxuAIO3T6d8eUeLqZUA6l7iAdr/0i+KK2dcNJM/aPLEEHipaC4d0aIqjxt6qkFdMH9enfx8cAV9YaRJkzFzOKa3El18o5uvSR28/H88MqFIOjMGgrBuDsTEyJiDA2+YYufEJFweJLb14IbhuYY1jrUrCWkXIkevTBfFM0BSaDJtaP4h0OJZfKtSqe8DDS1JzKk2bTBv+yJE4ka9WpSqrqdiwUKCWP/cW4H+04XdCHPDlpjGujb2Nb8eOqU1MxU+ZWU9Z/l0wyyGbeko3I3I697djj2jwsBoaosKCbS0QJY2EeESOnXC/M8QVTDTHX9P64YHgs2bOX1wRz8SbMlTBAEgztG++xnvA9cWcSpvBCkISbfhbflv8JjvbxjC450/LEdO39cMRxZQp97tttvvPqd9sVIN2DryTOUhtubp8/NB0KoVWDAKZEgrAkTbuN5t6dsEU6xP+kbk7gbdN+3fa2AM1lzUNRlfl3VQCbcqwD/u8sX1AANAksY6mBGwHQ+fn3x0jQpjdn0ROXqAqJ6mPXFGYyhmVNuo7fTBhp6AtgFgXF1JgX8LnceG2LKoJBK77wf317+GAFoB13KJFNlvLsOCRwvVifT9cSUr0UnB1TLg7RqjqPzwI4YbkLgZ5LThmbILC9Ut0UDHYrMdWJx2IpMWraFEuBPecMKOUCiT549LKtonv4dib98QLyGK20wDFrTIMeeINvHLwWdFGL+V+Kgy62BWBPcH62xdnKEBT1/46bDEuHtqCE7qSCfDSSDi3iFVWIC9OvnhqIABZWPc9sgY3lr52UuoUBLeJkz39bR+7YtfMMB+/364toUCDt648rUJwtJM4P0Oi2cJhmOgBe3X1v5/wllfMgGQL9Yt+zi6jQNQErBgTuNpjrvcj64qzNGBPTveP3+uKMnWKNqAOlgRBWzBgVO/rfwww236qhc2K2NIPgiOJUH5WKmDsNOnSZ2EAdb+MjcjFnDKTisqwQzWIJERvzAEhum9vC2D0yJki+kzy795gi+wm3lOKc2o1SjCQAAVMjoIMbdP3JwxRLVjsd37G36Jtk+FICWsTAt8t+oVgfHcntabWvSWqpBETsQpS0kxzCbTttFonCz2ezjF3D6iQsyTYyRMfQffB/G89pokqpmREGNzHbzwi6XLII65J2nOHaApRxikaShFsrEiV3YAIeaZm5NgQLAjxV0qNQ1AAh1yIkXE7eQ+uDQzPHvWJjYdukmLTbfww1zOSmSh0k79j0sTt6WM3jDrWkBJTvLjaWNw9xLFdIA6gJPSQvcnoBbAb1FY6TcDy/nifFKuj/D+HYtPxE6bSdoAY/XriiiAdsCPdNrSjIljDTpaYZfN6ZgfSw/Xw+vfHlUjSdI0n7C4mAbQQCCNjPpiCUsWVEEdT5YD27i4UjOwUTIy6ta5n6fZE0eJmQoVQu0SbDw9LYmlaWiItYeAgWj9BgKkQCL4LfToY7mwXtJJ/TBpGgtWLh3vMwbzVjKCd74FzCQoBXVi1TpiRY7G0T1jrjlzCVJX4oEmP3e+FW92rFhaLmHMaNEJe9Ei6xH5eeOweuX07beWOxL9+7qEePFECn7qijX01FBuvw+h6+eJZZYqMh+YFfUXH5YHZeRT4R6qf0jBOYbmFRCCbN69QfUY40E+1tjzHzCjlPnXuAR5r/ScVHMaJVgSCZB6j9R+mIPUFWQFIafQeuLAgEBiajDZf1/r9OuOAPFVkkYNteK9y+ovOthTg3JNvKcEV/hIBhYgO158huT5d7kYgctI1VSAPwjb+v7viS56ixnQS0AQWtAAFha3qcHYABss+R+d2rq8ApFGYyuzASGFoEjlg2i/YDaTivMcOChYaGW+/n5d/DpEbn0cS5tIdAT8qwYjrIsLf8DAmap3kfXDDXUNBSzJS2OSt/oh83m6gGliRvtABEAbi8W22wDl1bWApALHqbeRwdnaNSYLK3dVMx42sT5TieSylN1YEHUCI0mCQwMi4IJUgWieY9sNNmaI8rgpLHOfY4+iN9m1irUGoOYFwDFzeJi354v4+x/u95EsL7dW8B0GI5aiGdzSDa2VQQSAQ+pSTNgJIY+uJ8Syjsn+Ox+NWJmTGkiLfCbncDbGaWAuz9aI/a5fyqWczusQC6sCLaTuNpPbbY4uyHEKlPlUkgiw3v3HbBeayVMBn59TQEDEKBMxa5Kqqnr2xRlqLhuXT621eAn9/bGm2VgjocUq5jg7VMMjlXqVNTEAkEQPLc+Pnt2wVRy7USFWFkgF43kxp0jaTbt0kCcLKL1NYklSDsLRhv/1JiAOUnreGIIi3j5fTC2YVRCr/ALj8oOvsrUy9Nxtp1E6SpJX9AY6R1IgbhdxCgyVAsgCLnpMnafCD133wZT90hkl0B3QgQ3hzER9WI74EhlEH/ETqDcjx8fPfyws9oIulqxyOY+s1jkuqtSICrdy1zeygbdvHF+ZoqvulAgwWPqYH2H3wKtHdqV/DqP1/Pw649y2aGrVVaTYeg6D6YWdYFeifj7NxzAC7s6KziiEuEHyKB/uNz+f2wuWppfUu03Hj4+Bv+xhnSeddQ/xN9bD7kYVI2gyRIMDBIzaFiGlretymdOqWYkExE7SfI/0x2I5TieksTZQII0mNx9h1MY7DQw5OtLFfIb3+SF9+VgRqUmRbva3fbbwx4KAB1MSoPSbn9/uMGsEFhIjrM+BJB9e/XANeuKR31sbzuf8A9cB7Ig6LVdisw8ESiEi3+Gv/ALH9P3vit+IpTBFNdRG8fzOBFq1KraTYRIAO9+seEnBf91RVMnwtYCf3/XBRGG7pF8znaNS93qVCHqHSgIMHbvEdf3bB9B006lsD1O57+M/ucCVqIB1sdQ6T0G+37GLaPEQbFFtsTvEzt2v2wVzm8EuWuItSoZOeZQZmJO/X6DwW/jg+nlejdQYItzAE9ZsYI9RgejnJYHVaQCALAHvI9Y/LBdekT8Toq+Bknt5+pAwBxO6LHGHCjwVVTh6uNMPrXcGF5elzYdRJ7CxjEWyC0q6lgwpiZuTuNr3677+GG44urSdJBk2AgEm5M+p6T3wmznECWJIHp2HcHfE3omCwu0a3QDmtFwestZHWnaIgkHxGxOxgG3h54nnB/d6c1CGEwIBAFibC/QfUDtGEHsxXGqqQCo5f/leOlsW+0mZBp0yQWGqY/wBpM/fChkl7bKPh9OXuoELOzzdbqjN5VK9dRTJ0EAErtdySbzaDPh6YHXhgpkmo0N8oYXnpI38doMbnEspxQqy6RYEEAWH7nrh3/wBXpEBnBkG0TO8xPSYuevUHDvBc1mQVRpK6eQMALJO5kRbYeJJIPTp44FzOUEhmsdgTcd4I2I/iHqMGUFqAysOszEgHebSbX8x548zGbJdg2lgCRGx87m8iLg374qDaVliawW3dXZunSZdRIUd5EHw8fI/bCnLVaigmQyhoA6wZIvt0xLNZulGhQxJYbkEAiew3vgjIsCrbdI8ZBsB/t9fGMGGyALGuy8VlbmQ6W6/1GPKjq55xpbo3Q+ff8/HpgLOaS4FNoKkgxf08gR364hRz3NpqGB1MfmOnn98DfDxCbixB4o4rULaCRpidwAQPP+e1sDZog8oBETMiP3/XDPJMAyhVB8yLjbcna/p3xVxWmoB0nS3RduomOwifrt1wLs61CcGKzGnbJfVrup1C4Ah06RsSBtB79DvY47FLK1tNiPQ47DTMQANUtJhHZu6E9r11vJYimskmNJgnlt1JsIBHQbajnsrRU3Jk9R4+PfFlbNswspCDoBae5PU+JFumCsjw0teIB/SfX1nywIEtGqrI5sju5sqnoq56n+FTvHc/yH2we1hpaSW+Veg/n+7gXMq9JgTpi+9h+z6/bCutnDLKoM/MdyfpsPz74nMXJcxm9VVmFBqGDKiwjrAiR6/84KRQFMAx1MTvinJKWO0DubX7Ww4Xh50NF7XJgACfOEFvtvjqUl5OjUGtJioCwqxMm/U9O/WTAvi1ci4YaWIUfEzfDck7nc+AHocNNGhURaZd2kljqCm194JUDqdI63xbluFNUYapquNkT4VHiRAA8oB6NgjnaUAixxcXFLaoEDQGad2PUXE32Eg7n0GK1QjmkWMEG3SetrifocavO8BNGlra5mNCAnSDO2038B136g0+H++0jQ55RqFSQggtcxdtz+Hc74XkGWiUaLEVmjHolXC6Lq9WB71TpJbVsIYks0wpEjfrtiHFVd/dADQJkGflVVgzsTv6iMbTI8BQaQ51xcKBpRfJRA8zA288U8a9m/dwFIl11shErebEGbiN462jCpnAkAI3/hcxmZha07fysOaB+Ll3iAVmY7Lba5238cXpSGkgnS+4J2jaD3U2vzDbbB1XLijJIZYEAASpkrdSbjbrO2+GeU4N7+lrUBhsVMiRa+9jPlsLnYtMp2qrLOTUfuky5LlEwrESYiD9LMPEYX5lCH78s6tVrCT8W4H188NKyPQbkOxvTqC4Pfp23EHwjHuYyYaqWAW5Kso2nblsBc/KQDcwGwZoCXkjddgrNVwd4gg+s7wcMKOZB3HI1rAcp7H+RO/1GI57JKAdJi1lMWNiRe46yLjywtJamwO07xe09QfLEuaAdCqG3jVNcwhUhvi7Ou/ke/kfQxgHiMfMpDTG23n2wXQVYs2oG8CYwZn8oDPS958b2+u2x7YoHELmsAFWhuHZiKakLLJ8U76RZWEW2gSZg+Bxbm8sGXUBrQbR8SeXYeFwOvRinT3i8y2IMC+x8v5SRGGlDV8U6O8bH0ixv09Ix2UkpuOZtUQhAQN9UdCVInHuG2SyKMnKw1KTHrB7/n9RjsVOHadQVf8A+hI3TKOvVKxT5b7z8U2t1kflv4YM4dqUEBiQDJZth4L/AF+gwZmOCBQsKmqL3Mm7dTft0Gx2wtzlZlHOCFHyr599vpiridgoZE1uqjxCpyEq3xGBFvE/bz33ExgTKZa/VjvA/P8AqcQ9/wC8YSQeygGABfr/AFJwzyuRlTI9Li8joD57km/TFwNNUJzwCrMlTUQAvvX6KLgfTc+X1w5y1EkAuw1AyFWDAtEdF6y1z4jDH2b9nfeUwx5EPRd2g7knp+xGG/tBw73WWiigBLL3k+cXY+Z/TFqoWdlOZvwxjUrNLlBVrU6QAE3sTbuZ3LG/WfHH0ChladFABpRR6X/mcYvhPCHVkqMedSWABOm66QO1o2F/O+NDnISrLsKmkrMkACCCR2jrF/K+nAv9QGiwFYYd7jTjzNDrrkl3tJx5CRT2SRJIvciSPwiJuL9jijJ53TymAoghgU6gsdpLWIMzcR0xR7SVkrggAEzIaIjw7mevjfCThfEtE0qmxkDe07Ie6EzbpJPkJsxcTqmHYduUZR5reez2aoPUYOdK0QLudKg1CAAuq8FQTPZbWxR7TceoVqyhDKhSp1AhTBOx/wCMA+wns+a/vKjgmjqhQTdtMgjwgMB57Yc+3WUpl0QqANM8oAjmO2MvEPuSy79k7go4mvygEnXy2+aRnh7sVuSrG+nf4ZHwra4A6/5g6QcQynHEpV/dAhqR+YHUQ2kfMCdQm3XzMXXcf4l7tBRpLpLAGZJgHUCqze8xNrW6kkPg4WmGkAuykc2wkRY7A+c40xNVG0kcMLdmHkOKee2IX3a1FhjMAi8g9B42wspqKh2JIF9IvAkEG3MLG0EWNsE1Mmr02lgYYHSdu0i8k3PfYyRgTgeSNPMU2LgJJ3A67jyJ6zF9r3OJQavj7Jd0D2klp2O3FL84HCmeenvI3S9t+215FrHCrMgMB1HQxB3jb+Yt44+kcf4SHRnTlqATI+YdZ7267+OMScsGpqAdp+xPqN9wQfPBSKQTIOASbIwAywSQZA2m1/URMR1MYYZj/EWfjXcjqp7jt+XhEYV5ymVY72gyDHbwGx7R9cGZDW3NOgzci0+n8xgbmm7CLGRVFQ98NNpjvpM/p98QWmhSwYGfMN59QR69PV7w+jTYspJ5gSbx1Gw/p3mcRzeSNEhmYFZhQFFtz59BMH9MTqqGNpsN3S3LAoJEzvy77dMe4KrabDmlr6xe8777yOu3hjsWBSOrDShnc47N8XSB2wLxH3zsFlW7osMZvb+I+EmMM8zwllmQe0XnV0G157R1xHJ5M6tTKwKjmUGSQpnmiyCAAZk2264CHFt2teUscB2enPRK8tlSGXUSoAvq/la/ph5l11qQqlpgDcSQRsAbCN5PUbYM4T7JNWqgs29iqm0hZkkdIvYHcQcaLLZemisGA+CABZO1zOw3gzubGZxLpvDn8kuMO5x30oHTfVMMrnCtJRTQnSFUmLAkD6/vfrTmHBVXd9Tc0/hAmBP2P5RBlfW4zylVkiZvYCwHmdpiwsN4nC8VKlVgoDVG6KB369h54UfO6TQa6ent9062Nkfv6+/2THPca1AKADChYvpEdup9IFrAYWtUeq0XdugA/kLDzxoMj7EtY5htM3FJBqqEC/S4Hjbzw+yGXK8mXo+6AkExzyPxMbU/zwQYZzu/KaCXfi2tGVgtZ3Kex5ADZpxRX8Iu5HkLxgbPezYzYNKjlWoFTy1tauWXxNNtNzeJMCDNwG1VdcvQJatU940/CCT9TufthHn/AG0qOfdZWncmAiadR/TzwJ+KhZ3IBmPPh7osOFxEv5j+63metVovZXgn9zy6USZIkkg/MxBI/lhV7dD/ABaf+j/5HDnguUrUaKrXKmoWJbSSQNUkCTufTCf22P8AiU/9H8zjHeSXEu3T2CAGIGU2NVk80UHM1A1rAcvxgTcqOp++OzXs8bmkdcboY1r3B6EjY+I64G4rXdCrKjsIvoAaL9Rv64My+c2JsejA3GxsRsfD0xoQytEYEg05jh5o+KwpkkLond7+08fJKA7LY9OhGxHntgxeIakVDFiTfcTO3QiSe2+/TDhwta1RddrOsBx6fN5D6HCvOcBYDVTIqp4fEPMYZDSBmjNjrcLNLy12SUUetiiFzZpooRi6lLobkHY+W/f6yMIczl6lPlgkpIIIMwL9bqRPqO8XuSuy+PTxHkf5YPpZtalQF73vAgiFgGF3jw+5wRk3Dy8v2QpYGyD0O2/7rIMgd+UAarQSLbC3cX8t8V08qFcg6w0fELgD63Xfr9dsP85w+muqqLR8wi5mAI2JYwJ8dovivOcJImAFJ3tqU9YncXHiLdMMdqaF8bS5iynezok1FOv/ADg/OmpTgvLFwDeGU7fl2/PfDDh3C9bAAAuFBAlRYdeWBc9fuBirMcNdOSC4F/dtZh4r+o37EYsBpqrvfnNN0pD1oKMpkHdYCqIEyIA2M/EJjrGOxdqWoraSNYFkYXJ2IHQmJuL+Ax2CBthJkyNNFa7N8OSpVZwzw6gkKSsiQACN4M+Hji0BaSEqgVAhIFgGJ2B8Tb0f6i532hAJ90pa0S2w6mBuZtv2GB8zwutUGurUYmDyKtwRBgEkCwJJI20t2nGdmMv9NnjyTQjDB3jQv101XtHiApoiJzaBAYz4jzIv126WGB011W0qDUboqjb6WGGPBPZ1DqavUYqDyoggsImSdgPX642vBcmI5V9xRX8Nixm4Lm58YA88EMBcTJO6uKucS1lRxarNcP8AY64/vD6T0pU7uSdgexPpjY5fgQp04o6KI0zGmWJPRn6eYGLstVoh2dCHb4QAASAIsI9AST0xhM3xnPZo+7pKz9DpsB4sdl+owB2Ojj7sDbPMosOBlxNmV2UDe1qDxehkw0v7yod4jbt5W3O+MznfbSvmW93l0Ziflpjv1J2HngzIf2dgD3merAgXKKdKD/UxufSPPDCt7U5bLJ7vK0lgdQNK+f4nPifrjMmmdIbkdfhwWlh4omd3CsznmdglvD/7PatTnzlXQu5RDeP4nNh6T54aHjeSySlMtTVj1K7H/U5kt98ZnOcZzGacJJcnZF2t1Cjt3w04T7DVXaa5FNeiggufOLKPUnwGIYySXRo0TMzI2d7GyWf7R1f6eae5DiTV8uKrQGLbCYEOB+WFPtll2102gxouY8TiHDPbXLrWpZXK0jpNTSWYwZJvA3me5HlinjXtI7ZlAab0wVAXmBm5ksIi94g2jc4OMJY31SDZXRTZ2spupA8Dss3muIe7ZbSCPyOOWnTq3ptobrHXzXY+f3x5SzuWz1jNGqqkki6RaSe328zgbO8Eq0bkak6Ol1+23rinZlm2hWu3ExSHK7Q+Kvd2p/GIH4lkr6jdfy8cGUs6bGfJlI28DcHC3LcVYfFzD7/Xri9aKPJptoY7gbHzXY+Yv445r8pv4TzG3qOvJElhzNyvGYeO/ofv7plmsvRrAFp1Rd1WDPionUPH7DCTPcDdBqWKifiW/wBRuMH5OjUZwhWGMwwPKYBN5uhMdbT1wWM24gEkEbeU7GbMJkx4nDYxLHGpd/7h9R15LJk/D3C3QH/E7+h6Hisv/eDBDXkb9QdwfGCAfTDTL1Q5LLpMqJB3nsdrCT5z5DEuKZEVSrqqg31RIDE7EgXHj54W5jLKE1UzDC8hjA0sUIggE8yv9B0vhxjXZbbRAWZJq8NksO0+w65JrkcxTouXKHYTaCAxi9hq779+2Hz0qVdejj7j+Yxj6mYZqbCxLLp1dRIi42MSemC8jUGsaX0QIDTvCgDVMbkX8fTF4cQ0toc9lEmDkY45h42NkFxfJe6zAVjqBFiQs6SCLyLkfsY7HvGFqViKh3VdMgWLEEgz0O/bwx2DGeMbqjcPO68qbV8pQy505h2q1QJ/u9ASR1522X8/DDzgvDK+ZRK1ZFy9PV7wS1yACqgyNRGkmdgwAXZjFWa45kMi7VKSBqrAA1HJJMQOVfGB8IwOg4ln3n3T06e+qtygj/TOofQ+mM04o5fyW0OZ2/frRM/6TW8Q6vDj7cPVPc5x/KZYHQBVb8TxE/l+Zwjbi+d4g0UEZl2LHlpjzJ38t/DDfLexmTysVM3U98/Zvh/2oLn1t4DE+I+3EDTQQIosCQJA8FFl++M2WXObecx+XstPDRgaYSP/ACPX6Jz7P8NGRy8V6iF2JLsJAPZQNzA7DvbCnP8At5TRdGWQQNmIgeij+f0w/wAnk9WXDRNWpSu7SSS6dzcCTsLeGMXVyWQyraqz/wB4qD/t0/hB/iP9fTHMjc/U6DmgQGBz3ult7r2HHrxKBGbzGdq6QWqt/wCqjx+VB9JwxHAaOWOrO1l8KNOS58z08ojxwq4n7d1WXRRC5an+GmIPqRF/IDGUzXEokk+ZJ/XDDI2N+EWfH7J58s7xRPZt5N39+HotlmfbUUgUydFMup3eA1RvMmfvq88Osv7UVKuTpkVAhjQxWWqsyQGgRu3K03+P1x8pT3tQjSCA3wlgeb/SoBd/9qnzxqfYHJVswM1Qo1Cp0qxLgKSw1AKq3KqQSCxP4LDD7IZasrKllwrKDRx339ymGd4SiZ2jmVDU11o4ggkC9oAIEaStybr4gYSvxjXV1Bqh/wANpLBSbI5sAB4Ye8K9lM2DFUe7QOG11RMMCD/hoDJmLlioi8bYu477B0qRinVAOkDnDHWGTmsgOkXN+kjfDAhcdUn27W227voLKcPoDL5YwCHqkLqmeVQC3QQJYLf+LtgylxqpQVAhAJlyNwVNgCPQm34hiL+z1dqyioppqTpBiUA3ARlkEG+8Hre+M+c2azM9M9bo8AKBAhanwMBIHNpO2+BywveDomIZomUHlaxM5lswecf3eofmW6E+I6fbzxDNcHqU+aNS9HUysd7bev1xmEzBDaWBVhurAg/Q9PHDPh3GKlEzTYgdRup8xjMfERoVsQyOYLidY5HUenJM6OdYb8w++Df74Ku7aj2O/wCuBqfEMtX/AMxTQc/MnwE+I+X93wYOBBFkQ6m+oX9bbYVc3KnG4iN+jhldy+xSv3hpnmBUdGF19T8vr9ceV6a1FdUfQSxLFYYF/hbUNie5sfHFrZso5U8y/e4++Bq3CEeTQc0XJk6die5U/mI9cHbIAbHdPMbeo68kOWE13hmHzHkfv7oapRemgLqDFtSSRHfuPI48Rwbg+o3/AK4mM5WoA++Xb50EqR3P4T4EDHooUqvMje7buvwnzH/GJOmp9xsubTm1v4HQqVPNMqkdDGwHQ9vl9LWFrY7AtbXT/wAxbfjW6+vb1x2DCWStEucNCSSR18l9Fyns3kMgQ9UitXBkFgGYN3C/L5sZ8cU8U9uajWpD3Y77t9dh6fXAGT9mqpl80RlqI3Z2GonsB/M+gOOr+1WUy1spR964/wC7VmJ7gbn/ANcLGKR5/MNITBhWG2jtHf8AX7fqvKPAs1X54CKbmpVbSI7mZY/T1GPc1nuH5TSwDZup8pJIpalNyOjwY/F6YUUPad6+ZpnNN72mWgo1qY1SoJUWgEg37Xw79oETO0TK/wCSxg6SqimQRCgEFobci3ODeIw5DFGPh35lBxU0zv8AdPd/tboPufkkHGfbfMZizPpT8Ccqx49W9TjN1+IwQBcnYC5PkBc4Hr8MqqWZUqvSUwSokAkatOqCJF5jt0x9Q9jfYXLNlaOYdS3vE1MNRWndiIdp1vEbFwp7YZGG/qebQDjWxjJE2l83pZKvUkwwCxqCrrYSQBIHLTuQOdl8sfQfZj+zBPeMarhvdlfgIctqQP8AGQFQcw+BQf4r4fe0HEaS5VqNEAi0CkgWmoDjbYFrdO2+MNwv2mrZdkpVXLZYsNRXldQYEkAf4kC5HMT3wzHkbsKWZPJNKD3l9Oy9DJ5IMKSqrEX089Rj/G5JP1bGJ9neOrlszUqVH0o1MqoKSwflgBgDK2JgHxjG4ORCUDUpKurSCjVOa7wAdIIgc0xI8sfIs9VcEjlqASCack2tLIw1jYdxhoApBkZPFa7gvtSc8Xo0hcMTqcFQg5iNUAs0wCLXKMCb4VVMs7VXZa1OodJZFAqggIjuBLKZgAETF1HU4zHsdxQjM1XRjTimY0kgyHT6Wn64YZH2+zFctTapWAZHJJrEiyMYgrBBwzEAWkkda+B+iq8EO0TLhPtxRapUZzpEEgaDuD8AiZMwRc3We+FvszSdZliCVIlFgLLUzCrI5eW4AHxbHGW4XmTBCpcdVnba5Pw/XGu9lxUZ5104FnUBnsVd5JWB8kQs4XsuRXR6aojN8KDLzorID8VMSinxTlNM/wCn3R88IuJ8GehphgNWqFZpHISDzgDRtMOAInmMHGi43xj3CKyjXVafdlHhSATJ1WYATBUhTcWi+FnBXqNUZ3Y6m1HkAGnUtQFh8OppabC8G+AShuzhaLhTLGbDtEiGZKnS4Kk3APUdwdmHiJGGPD+NVKJmm5XuNwfMG2GOb4fysHRai7saYHbd6ZET/EVVv48ZLiVMpVqU018jQbFliJkEyVt0JbrfCJw7X/CttuMoVKLviFtqfGsvXI98vunNtaXUna4/588TzPBXUalh1/El9vuDhDwPhy04rOC2lSw7arabRNyyiQes23wTleKVKSl1MM7bjYkczErsZ1AYWlwoaLBTGHxbw6o9uR60R1LPEWPMPv8A1xGhw2gX1oIJBBUWF+sdCPDE6fGqFa1ZPdOf+4gtPdl/59MdX4VUA1IBVTo9MyPUbj7+eEsrm+C1GzxPIDhlPjt6FX5ke7QleYAbRBjr5+WOxTlnqRzAEdusfkcdiGEDfX1RHtdaTcR4vUrNrquznux28ugHlhf/AHgkSPh/Gx0p6E/EfBZPhhn7NcFTNU8yw1GpRpg0wwUsztIEIeRUEXLaomdQjFf/AEKlT585mNbfgpsG9DVaVHlTD+mN1mEA1evLyfiNd2IUo0uBvUyb5oH3qioKSrDKHdokKBzvAINys3tbG19ofY7MLVSrSqxKrz1m92J0gkqgGpgfwAEgzPYZfJe1KqDToq+XoXlqQuWIAu1RwzyLEBh05cNfYn2kX+8ihVH94eqwSizDRFzGuJJUCLRaIvuHGiJuhCznSTPs2iuJ5H3WQ9wKlWoWfU1ULpVTExTUsLbk/B8W2A/ZbjdVs1Ty+cZq1NuSmwLagxMDUtQwQbywBjucaj+0OkyImqtpVAG0pRXTqcsgJUnVEDfV6dMfO/7/AFqZWpQ0VHRgwZTJBBmSjgNPofPBJJM2jh1t9EFjDVhfU/bigaWVhCtMMeYhNRKrzRLEE8xG0ffHynN5p4aFWpawT1sVaGG/SRhjmval6rCqSWGx1XdCRdW1eoiysJsOgWcyAqQ1EiWuEm9iQdE3YSNviHWdyE95BbI9hTqp/aFWzGXXroAWrTDMujTABASDBgQ7FiD2tIWdya5oe8owKvVbDUxkysQFqWMoLG5Xqq50GuKnIrO6gzykkCOaeoWO9sNeG1nqK9I0kBMt8IWyiYMQeliIuT3x2atTsnYnZm2wahC8IqulaprjVo0nWt/8xCZ6/CDi9KWXTW1JecAxrJIi5MCbH67eZN1fJ5uo2h1ZAttVQMdugMM7AbxMCx7YlmPZmqmzLI3uYMqjWgEAc25tcYq6TkdFR2ZzrAAWf4Zw+rWA6ILajZB9Nz4AEntjS0M2tHTSoLraQTcqSwnnYowKkCYAaEEkkseUFKlRG11KbAopK6tXyi+meVfQYTZnjFRg0IqK5vpSAZMxfpbbwxcOBHdKIX1q9unJPONe0jV6qhdVRaYgPy/EbtzgLqWQIZ7mJk2xf7P1XNRQHUQRIALSCVUgmQNj0nzxnstlne/yjq1lH8vQYeLUWkPdIAzn4pAM9bg/KN9Pq22kTeuZJOkJ0Gyf+0XEhRpalUNU1FU3TS3KYbYoQLwpM7T2R8Hes9V3qOxZx8ojTYgsJIJaJ+nxWxVxHjdSoEWSypeS3Lqt8LPfTA/ER2A6k8AR3YBKqBlgwEZxBdKZBJKzGvYfUYKx+V1tGqu1jjH3lRnslXRQvxotyaYJJuZZ0POCJNxK73vOOr5IscwUaFygUOfiBDSZKgalIOrUQW22thz7RcSNFNJVGqNJpuNQUaSAZWA9Nl7XFxc4z+Z9oWRYqVDXFVStSVcCCQ2kVAdYE/LLL/DikjIncNUwyWZlEHRDGpABaApsHBDIT2DC0+Bg+GC8nn6lI6qbFT4bHzGxwFk8imsPQrFASAyOyjUs3Van+VUtPK4Q/wAJwR7Q+6oZqpSXUiAgqwU6SGUNzU2giJIlCBb4ThCTB8WrTi/Eb7so68lpMr7TU6lq66G/Gm3qP0nHmMuDy6rFPxqZT1MAofBwuOxnPw1HULSZI0i2P08/uiavtJWaF0olFTPuo0r/AOFOIP8AE1/4sKs7m6ZqFwtz0LF48tZP0OrwjFCZZ38vKPWB+cYJo5FRvLkdBf69B5yfLGu6QlYbYWt8UKarubT/AE8+g8NsMeDU6lCqlRW0VFIKnradpjeRtiFXOpT3IXwW5/8ALYf7RgA8YLMBSAUkxqO8nrJv9IxLWuOq58gApbTNcaqe8NRwGRhBkFrG5R5M1VMdTPKCCpEYXZ7gquQaLAEiRTZgG/2FgPeD6N3GNlmfZuu+oUUVqJ2qIytqWZBapqJ7GJA8BiGc9mUbKr//ACV98pIYArWBAgAcp0yBAlmixvgpB4oObKAW1fXBYRchnFDOAyhSFJZgGv0hiGja+2HnDuE18zli7aP8MchqBQrAA7M3KTYgFe3XDP8A6QKVBhczGpmJYwrA6QBCIJF1Ab/UJxnqeqk6tRb4fkbYj8PNP2a2IIoUuLs91VppwnhdW7VCWMEKNlFiN2Gto30wu2KODcTOWq85ZqJ1MyLBl9BCyLEjUVMc0DaCcbHjhHuVcf4PvEpkQ6rdzSMKCNT8rMNQgDTt1x8mfidyCxBFtNSxBHTUo/NR54I6B5bp1aVjc3MSd1ueEcYXNmsqKwZSWdmUFmQK7bBpYlkDX6+EDA7UTTFSoHD6QX0mmyyF3Go1G3EDynucZz2Zzb0/f1NTBgqwwZh+MAAowgX2BwXmOO1atGsrs5HuyY97WMmR0aoQd+owuXFpy+XAJlseZpef1+isPHlqU3CqQWsCyrHyw1zDH4xeTBEzjzh/CmOXIDH4t/iBgCzDc7yIDb7Yy6Z7SIZx9yfKBb6kY1Hs7nj7pmlyDcDShMTBeLHTuDzfphiOB7joEvI5uXUodMhWDaiA2kEhgA4JVS2kG5U2iLG+2F1fNZurreDpgatOn4bgTFyLdfXD3jObd6hVCKS7Fpu0mdzB03HTfBHBODoyOmon4TIJDBpbm1Qb3PyjzG+KBtEhGaaALq9ll6XD3JBdtE7azc+S/E3oMPqOYWmPc0VDmefVEHSd6l40jcIDpFiSxjSWns69NiwdY0sQTpQyFJEmdLSQBZibziGU4bmwxD0KlTUZJKsP9yusAfXT4Y6iBoiB5cTdVytLvaKu1dkGsn3awAz6omJhmltNrazIA6bYSM7oYYH9R/8AIecjHuczqLWqIb6HZQ4O4ViAZURsOx88EUc1IgEOD0MT/NWP3wJ7XA2USN7aoKvJ1UXUVRCzCOYNb/aGAP7tizL8QqqBTZBWpzAXTrUE2stmpE90KeuIVMsjG0o3Y/1v+eKalOom4kd/0I28sc2Qhc6FrtlpkzNNadGgQcv7qsKsOzfA/wAdNaiwUVv/APQAWgud8djOZfPaQ2nSpbdtCau1iR/+J8cdgwkbxS5heFF+JA8qA1D4CF9QPzJxRX9+43UD8Kkb+nLP6YIyGWQqF1Hl3W4uSTMfaZwcppC0DbuPGD279J8cUADToFcuDhqUlXhgF6rwewkt+v29cEoFpxCin4vOo+g5h9YxLOBUlaU6ibwLgedz98UUcoTeB4kmftt9cFMvIIeQNGZxTH/qYCg6goOwA+KDE6RM3B3Prvg/gntPWNamKWhQlmLqIKEhIKqP4gAAe3nheKlLkSrT94dgwco0SWjqpAnDHLZrLUVJCohNiCC7FZDTLSDcD5QLfQhdG1l8UIAudtot/wC3nuHXTTK1GL3NyshKiiWsl3NP4djucfMM0LMpLp0PzenNzD6nGqzvC2dVrKxHKIZ7BlIFub4rEiAD498BZ3huukrtpM2lXWRHQ6yNURsTI7kRgBPNAbmumpJQz9YotMVQCvw3EVF/A4aJIFhqlSLWtJea4O1ekajo9JxyyVY6vP5mAtzXYSJ1fFgehwRKjOCWbTTdhotGlGYFpBtIGx9cPPZTgnvUzCFyoRl3klQSwkCwJaABfpeAJwUTPoAK7aJo7rO8Gyr0GbUYWQTpIIeAwjyvceHTF/Ea2uky0wEJ3CwA42g/v6741eV9lcujI9Z6lZWYQdSiACOg1Bx4SJmwG+A63A6NT/LZkYKvNeLKoPJpmJjrN5xRxcXZkWuF9deCyXDPZ+zM8sFGoqoJBjxHxeSnzIwdT4nUUh2Gin8tMgAsRsZIGiPxCIFlwbxnIVMvQLe8uzQHBuRpJYX2b4bdRsSDdC/CjCuaklzswM7Az1ny/YIJnVqENwCuOcLElnYljJ+YyTNi389XmcPvZ8gSxLLqUiTUIEakCkkjQs84GoQYOFfDuGrJm8AmSVC2BOxMnzMDz2wxyha1Rm0INiGt/uYWJgC3WwAAAGBWd1V2fYr3j3tE9Ot7qpKqAIIVSGBAu6g3IuNyLfDgIcQRKRI0skwAPhBMgAiJHqvocVcQp0WUMwtMBkJU3JYmIKi52gb2jYBZjLU1RlphiWiS5GwMxAH3nB80bo74oga4OAVFb3VQy6lGYk6kgqT6WPpGOy/B5DEF5H4RNr3K9RYdcRylYry6QR37dYN4jffDfhmZJ1XHTqI32g8vX97YE6SxvSMG5TtaTvmHpjm0ugtIvHoYK+kDFuX4sOjafBrjykXHkRGCuL5kE6CnMQCWNrjbcSe9zGAs9kCROkEeFiPUfzwJzQd1PaEbbeKvr+7Pxch6ERB8un0jHYjw+upOkqQwAv3tHQT0x2B5SEQzgK3J5fmimhLHq1z9PhA67W74ZZjK7KanMFuZIFixkmDAhtiNgDaYxNc+KWqacKBdVI5ulz8U+ZgG8YQZjPVagIChF3ImWPnqMm+w74jKTratnbsAvVIMtspJI2Aif3tidOrqsilo/DsPMnb1GBlybNdjHmb/AL+mNPQ4epEmWXcA2UCZHKu3nI22wRuuyDM4MHNKKGUqtVSnZdRAlOYgNF59e8Ya5b2fj5FTuahFR/8AxHIh/wBUeeLl4YWrSwK0hEtZQQALKbdvHb6s8zn6QMrqIGwFhYRGptxvbSd99sXDAN0MYoNGqOXiOWqvpc1UqAAEBUdeUBZB1Lp22I9Thjl61E0PcLSUrXaAarKGnYEBCIm0DUenfGUoMxZhSQKzXOhSzE+LGW+lsE5fhL6iahTVpOkOdR1SNwJMgSYPbbHGikQWB1tCcZrgK5VG1CwAOkAsJayjSgiZ8P65Slx00w4pkAMIYQPGLHYjUenXG59qfaWjVpikoYEgAF2iBIJCqBpF13ZhcXi5HzHilKolm5x0LCZjtN1I6ixGA9prX1Wo2HS/oth7IZylmMtVGYdS4YKnvDVVShD6p9yepaL9zgX2lqUsvQU0Wpq+vTFN6jjQQ0khzPxEbYScAJai6U/8w1NWkEyVVYkT/q74jx2sy0VRzLh9WktJAKwCd+x+uDh52SZj/M6pTr8X106aVCAEJg/DeAO9rQIHbDnJ5enUpKAQZnlbmvud+YdLqROMjkfeOeW3duw2uTJ9PTGpyWcCqV1EhbkBh+FV5laFJkbhpExBIwLPqm3RaaqqvkaSIywVEjUVKuoie5BFyLXNpkxj3K5ZACVq69SssBSFOpSvNMEgTMAE2wCcrVUlkkggE6W1QSoLTBJImd8RpcQFgyxH4YH2gr9IOCCgs8uBdZQ3FOHmkFZIQkkMFeRHLBAPMASSIM7dMD1qNQdFfxp7jzUj8h64dcTr066p7sDWoiCQCQfFus9j1OPa2RRjHzAAn5SJ22G891JxQtO4Wi2Vr91l2q3BEGDcbH6G0/XDClWRbR/htaZ8R5AEW6fUHFXGOHQxLagbC99UACxG5t2wCXeieR2HWDsSOv7GIq91a61Cb5nLug/HT8pWfX4T4WOAmzMAGGQbAkErNj59u++C6FSo51hwCQJKi+2x2+l8HUcmxp7kCTtBB2mRbt2Pl1xUd3Zd2gf8WhWfytTS2p4INidxB8iI6WMbY7F3Eshpg8qGYOn0+WZHW0DHYI02ECQNBRnGqjvVamW0qhAgSJsDeeomIi2KaGSEEKpY/s3PTp2xUlEkliVEkmWPWTsq3w5ocLBRW1kgmJYaVG9wBNrEeeOyqjpsooK3I0EQDYt4cx+swPqfLB9CuzuqooUkgTGoiTE3tbwHrgzg/s+Kh5KdSuR1jTTHqTceRGNrwv2Fqxz1BRX8FEQfVuv388Ea0nZKuc9+6yC8LEyULE7PXYibbqi8zf8AtjqHDS+ZZEpBizHQGlVADMZIAA2jqY2K2xpOKZdKNYqpkKZbaSAIOqYBvN5HjHU7+z3Kg1a5cf4iEegYv4mCYBv3GL5OFqrWjUddaqeR9gHYD31UKv4KSgD1MQf/ABw/yHshlqXw0gT+J+Y/+2HqriYp4vTQrL5LW4ejZ9KHu92JDMBp+EsAq6YIsAZJmMKfaHgddaZigX1GzhE92ABGl/hG2xgEXx9hzPAVZtaM1JpmViJPUq0qT4xOM/mvYpncGtmDWUH/ALmo9DECYHSY+22M6QZHWSPXr6FaDZWFoFVS+SZbhDU6TRUSmzAkpS1OS2k6Rr+FVmJGo9cA57IGpbWj6TyrUYow/hk2byDY+8ZP2XoIwaJMEELyrBI6C8xA363m2PnfEsrTL1NSD4iPoYAv1gbi9sBM7Wnf5dfojNcXWAOuvFYygWpaUakVk76AFvblkmdzcyThnwJkq5kpoC85kCNJhtO0CN/ERO2GGX4GFPJWNNS2wuIuQCpkE+JHTGh4VwenTuDrO82F+8KAJ8xhuEiV3dI68P4QpCGNIIOq8zPs1Re+nQ34ksZ79sZb2m4C9JZOmqptqIIYT1JW59beGN/hb7RAf3arqFghP0E4edEEjuvn9LKE015UIEghhF9TXDDY7WLDbbFGZV6QUgOFvytcCIgqYAgzuI23ODeG1yqC4MHUYj4G1ATplhtsR1HXGrT2bR6asrMjFblYgk7yuxv+W+A5L2VS3VfP8znxUWGseh3E+RM/ngKsilYse8X+3T1AxqOO+zZpKWZFZZ+JIUibXU8v73wh/wClKUBCtq6lGkiy3gzImbiOt8DLeau17m7oLhiAOwBF15RzkEgjoknbVtjT8PKik0oSQZaCytGlRqAaZGqx1C2obSMY/MakZWB1G8HSQwiJnfofEYP4VxUJUDAmkd2EWkAzEm0iRDDYkGRiWmk0CHAlE57KBqjOlYGT8DjQR4Ag6T9RjsTzWdy9ZWhWWrvoSWRiO1tVOex1ATvjsHbEXbIZLFDJ5dQrNAkNAm+7N0Nsa6nl1MAiZAvJmCWtO8WFpx2OwAKjQDa+rcOpAKAAAMNKa47HYc4IBXxb2kzDNmKwZmILtK6jp5HYLyzFvLe+98bz+z+kBXzkADnXbzqY7HYzIyTKb5n6rXxDQIG0OH/lbkDGV9ruM1qTotN9IJvAHh1InHY7DgWWzdaNWkGbwzRPgYHnitEAZh2Bj7Y7HYx5/h9SmGqqmsOm+5G52GqPyGPlHEhNaqb2J692g/bHY7CTk3DxXtOmPeURFiVBHcSN8NM8oGYSAFmCQAAJ0k7CwuBb9cdjsPYQAsH/ADb9VWb4vQpB/Z1x2vmKbe+fXpiCQoPTsBPrh97Tf/1a3/02/wDtOOx2PQf0+iQPxr5rxKzLEjkix6F3keIPbH1PhY/wKf8ApH7vvjzHYTw3xOTeKHcYq+K0waTgieU/kcfO6d6d785H2Jx2OwyQNUqxJuLOffBZJEHe/wArdTfoMLzUPvDt8R6DuR1x2Owo3cJn+g9c07ytIaB5enzdNugx2Ox2CPOpQeAX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0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CLT in Construction</a:t>
            </a:r>
            <a:endParaRPr lang="en-CA" sz="36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529" y="1006331"/>
            <a:ext cx="3149693" cy="446064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921304" y="6032149"/>
            <a:ext cx="3591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Brock Common Building at UBC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52EFF20-1C1F-47BF-860E-E5C519B3D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117" y="1068773"/>
            <a:ext cx="3591451" cy="482181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40BABFE-B5CC-4F38-ADF1-916261231A8D}"/>
              </a:ext>
            </a:extLst>
          </p:cNvPr>
          <p:cNvSpPr/>
          <p:nvPr/>
        </p:nvSpPr>
        <p:spPr>
          <a:xfrm>
            <a:off x="1390411" y="5574506"/>
            <a:ext cx="3156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Impulsezentrum, Graz, Austria (courtesy of KLH) [1]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xmlns="" id="{F4B0CCBA-C166-45F0-BE7C-2BAA6E0A97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24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 Design of CLT panels as flexural members</a:t>
            </a:r>
            <a:b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19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73FF5D-9611-4C78-AFE2-C55F175C4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 Introduction of CLT (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cross-laminated timber</a:t>
            </a:r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0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20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0560987" cy="4928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Factored moment resistance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maximum factored moment 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Factored shear resistance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maximum factored shear force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loads within a distance from the support equal to the depth of the member may be neglected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Factored bearing resistance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maximum factored reaction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deflection under specified loads &lt; deflection criteria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span does not exceed the span determined by vibration criteria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C28332C-A32C-45A9-8EEC-BB633305F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9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Factors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21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49282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Load duration factor, K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Service condition factors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System factor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Treatment factor,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CA" sz="3200" baseline="-25000" dirty="0"/>
          </a:p>
          <a:p>
            <a:pPr marL="0" indent="0">
              <a:buNone/>
            </a:pPr>
            <a:endParaRPr lang="en-CA" sz="3200" baseline="-25000" dirty="0">
              <a:solidFill>
                <a:srgbClr val="00206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5C28332C-A32C-45A9-8EEC-BB633305F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5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duration factor, K</a:t>
            </a:r>
            <a:r>
              <a:rPr lang="en-US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22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1160000" cy="11104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specified strengths and capacities in CSA O86 are based on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standard-term duration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specified loads</a:t>
            </a:r>
            <a:endParaRPr lang="en-US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670126"/>
              </p:ext>
            </p:extLst>
          </p:nvPr>
        </p:nvGraphicFramePr>
        <p:xfrm>
          <a:off x="616455" y="2495588"/>
          <a:ext cx="10727706" cy="2977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311">
                  <a:extLst>
                    <a:ext uri="{9D8B030D-6E8A-4147-A177-3AD203B41FA5}">
                      <a16:colId xmlns:a16="http://schemas.microsoft.com/office/drawing/2014/main" xmlns="" val="1631445152"/>
                    </a:ext>
                  </a:extLst>
                </a:gridCol>
                <a:gridCol w="925489">
                  <a:extLst>
                    <a:ext uri="{9D8B030D-6E8A-4147-A177-3AD203B41FA5}">
                      <a16:colId xmlns:a16="http://schemas.microsoft.com/office/drawing/2014/main" xmlns="" val="3660364928"/>
                    </a:ext>
                  </a:extLst>
                </a:gridCol>
                <a:gridCol w="7403906">
                  <a:extLst>
                    <a:ext uri="{9D8B030D-6E8A-4147-A177-3AD203B41FA5}">
                      <a16:colId xmlns:a16="http://schemas.microsoft.com/office/drawing/2014/main" xmlns="" val="3625817672"/>
                    </a:ext>
                  </a:extLst>
                </a:gridCol>
              </a:tblGrid>
              <a:tr h="543722">
                <a:tc>
                  <a:txBody>
                    <a:bodyPr/>
                    <a:lstStyle/>
                    <a:p>
                      <a:pPr algn="l"/>
                      <a:r>
                        <a:rPr lang="en-CA" sz="2800" b="0" dirty="0">
                          <a:solidFill>
                            <a:schemeClr val="tx1"/>
                          </a:solidFill>
                        </a:rPr>
                        <a:t>Load duration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CA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b="0" dirty="0">
                          <a:solidFill>
                            <a:schemeClr val="tx1"/>
                          </a:solidFill>
                        </a:rPr>
                        <a:t>Explanatory 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736772"/>
                  </a:ext>
                </a:extLst>
              </a:tr>
              <a:tr h="543722">
                <a:tc>
                  <a:txBody>
                    <a:bodyPr/>
                    <a:lstStyle/>
                    <a:p>
                      <a:pPr algn="l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Last less than</a:t>
                      </a:r>
                      <a:r>
                        <a:rPr lang="en-CA" sz="2800" baseline="0" dirty="0">
                          <a:solidFill>
                            <a:schemeClr val="tx1"/>
                          </a:solidFill>
                        </a:rPr>
                        <a:t> 7 days (e.g. wind, earthquake…)</a:t>
                      </a:r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268909"/>
                  </a:ext>
                </a:extLst>
              </a:tr>
              <a:tr h="543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Standard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Between short and long</a:t>
                      </a:r>
                      <a:r>
                        <a:rPr lang="en-CA" sz="2800" baseline="0" dirty="0">
                          <a:solidFill>
                            <a:schemeClr val="tx1"/>
                          </a:solidFill>
                        </a:rPr>
                        <a:t> term (e.g. snow, occupancy, wheel loads…)</a:t>
                      </a:r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79304"/>
                  </a:ext>
                </a:extLst>
              </a:tr>
              <a:tr h="5437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Long term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0.65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Subjected to continuous load (e.g. dead loads,</a:t>
                      </a:r>
                      <a:r>
                        <a:rPr lang="en-CA" sz="2800" baseline="0" dirty="0">
                          <a:solidFill>
                            <a:schemeClr val="tx1"/>
                          </a:solidFill>
                        </a:rPr>
                        <a:t> fixed machinery…</a:t>
                      </a:r>
                      <a:r>
                        <a:rPr lang="en-CA" sz="2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77318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AB74F99-1C18-4C54-BC94-0315242920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31394" y="5572554"/>
            <a:ext cx="2612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(Table 5.3.2.2 of CSA O86)</a:t>
            </a:r>
          </a:p>
        </p:txBody>
      </p:sp>
    </p:spTree>
    <p:extLst>
      <p:ext uri="{BB962C8B-B14F-4D97-AF65-F5344CB8AC3E}">
        <p14:creationId xmlns:p14="http://schemas.microsoft.com/office/powerpoint/2010/main" val="26342072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duration factor, K</a:t>
            </a:r>
            <a:r>
              <a:rPr lang="en-US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23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5093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standard-term loads, 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greater than the 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64943" y="2198069"/>
                <a:ext cx="7605757" cy="5539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=1.0−0.5</m:t>
                      </m:r>
                      <m:func>
                        <m:funcPr>
                          <m:ctrlPr>
                            <a:rPr lang="en-CA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CA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≥0.65</m:t>
                      </m:r>
                    </m:oMath>
                  </m:oMathPara>
                </a14:m>
                <a:endParaRPr lang="en-CA" sz="3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3" y="2198069"/>
                <a:ext cx="760575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40000" y="3288820"/>
            <a:ext cx="10860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 marL="457200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specified long-term load</a:t>
            </a:r>
          </a:p>
          <a:p>
            <a:pPr marL="457200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specified standard-term load based on S and L loads acting alone or in combination  </a:t>
            </a:r>
          </a:p>
          <a:p>
            <a:pPr marL="457200" indent="-45720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= S, L, S+0.5L, or 0.5S+L, determined using importance factors 	equal to 1.0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788546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duration factor, K</a:t>
            </a:r>
            <a:r>
              <a:rPr lang="en-US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24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5093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standard-term loads, 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greater than the P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28323"/>
              </p:ext>
            </p:extLst>
          </p:nvPr>
        </p:nvGraphicFramePr>
        <p:xfrm>
          <a:off x="540000" y="3338499"/>
          <a:ext cx="10980552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262">
                  <a:extLst>
                    <a:ext uri="{9D8B030D-6E8A-4147-A177-3AD203B41FA5}">
                      <a16:colId xmlns:a16="http://schemas.microsoft.com/office/drawing/2014/main" xmlns="" val="3367765653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xmlns="" val="2795605498"/>
                    </a:ext>
                  </a:extLst>
                </a:gridCol>
                <a:gridCol w="1691692">
                  <a:extLst>
                    <a:ext uri="{9D8B030D-6E8A-4147-A177-3AD203B41FA5}">
                      <a16:colId xmlns:a16="http://schemas.microsoft.com/office/drawing/2014/main" xmlns="" val="1631445152"/>
                    </a:ext>
                  </a:extLst>
                </a:gridCol>
                <a:gridCol w="1691692">
                  <a:extLst>
                    <a:ext uri="{9D8B030D-6E8A-4147-A177-3AD203B41FA5}">
                      <a16:colId xmlns:a16="http://schemas.microsoft.com/office/drawing/2014/main" xmlns="" val="3660364928"/>
                    </a:ext>
                  </a:extLst>
                </a:gridCol>
                <a:gridCol w="1691692">
                  <a:extLst>
                    <a:ext uri="{9D8B030D-6E8A-4147-A177-3AD203B41FA5}">
                      <a16:colId xmlns:a16="http://schemas.microsoft.com/office/drawing/2014/main" xmlns="" val="3625817672"/>
                    </a:ext>
                  </a:extLst>
                </a:gridCol>
                <a:gridCol w="1691692">
                  <a:extLst>
                    <a:ext uri="{9D8B030D-6E8A-4147-A177-3AD203B41FA5}">
                      <a16:colId xmlns:a16="http://schemas.microsoft.com/office/drawing/2014/main" xmlns="" val="127647988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CA" sz="28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r>
                        <a:rPr lang="en-CA" sz="2800" b="0" dirty="0">
                          <a:solidFill>
                            <a:schemeClr val="tx1"/>
                          </a:solidFill>
                        </a:rPr>
                        <a:t>Specified standard-term load Ps (</a:t>
                      </a:r>
                      <a:r>
                        <a:rPr lang="en-CA" sz="2800" b="0" dirty="0" err="1">
                          <a:solidFill>
                            <a:schemeClr val="tx1"/>
                          </a:solidFill>
                        </a:rPr>
                        <a:t>kPa</a:t>
                      </a:r>
                      <a:r>
                        <a:rPr lang="en-CA" sz="2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8829806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800" baseline="-25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2.4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973677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0" dirty="0">
                          <a:solidFill>
                            <a:schemeClr val="tx1"/>
                          </a:solidFill>
                        </a:rPr>
                        <a:t>Specified long-term load P</a:t>
                      </a:r>
                      <a:r>
                        <a:rPr lang="en-CA" sz="2800" b="0" baseline="-25000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CA" sz="2800" b="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CA" sz="2800" b="0" dirty="0" err="1">
                          <a:solidFill>
                            <a:schemeClr val="tx1"/>
                          </a:solidFill>
                        </a:rPr>
                        <a:t>kPa</a:t>
                      </a:r>
                      <a:r>
                        <a:rPr lang="en-CA" sz="2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1.5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0.91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12689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793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2.5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0.94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0.95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dirty="0"/>
                        <a:t>0.99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577318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xmlns="" id="{31A25D81-5771-4C84-A2D0-693F08E31E37}"/>
                  </a:ext>
                </a:extLst>
              </p:cNvPr>
              <p:cNvSpPr txBox="1"/>
              <p:nvPr/>
            </p:nvSpPr>
            <p:spPr>
              <a:xfrm>
                <a:off x="1764943" y="2198069"/>
                <a:ext cx="7605757" cy="5539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=1.0−0.5</m:t>
                      </m:r>
                      <m:func>
                        <m:funcPr>
                          <m:ctrlPr>
                            <a:rPr lang="en-CA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3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CA" sz="36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r>
                                <a:rPr lang="en-CA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CA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CA" sz="3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≥0.65</m:t>
                      </m:r>
                    </m:oMath>
                  </m:oMathPara>
                </a14:m>
                <a:endParaRPr lang="en-CA" sz="3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31A25D81-5771-4C84-A2D0-693F08E31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943" y="2198069"/>
                <a:ext cx="760575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53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Service condition factors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25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20270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specifically permitted by the manufacturers, CLT panels are only used 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service conditions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which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1281" y="2356721"/>
                <a:ext cx="8520158" cy="59676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𝑆𝑏</m:t>
                          </m:r>
                        </m:sub>
                      </m:sSub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CA" sz="3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CA" sz="3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CA" sz="3600" b="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600" b="0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CA" sz="36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</m:t>
                      </m:r>
                    </m:oMath>
                  </m:oMathPara>
                </a14:m>
                <a:endParaRPr lang="en-CA" sz="36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81" y="2356721"/>
                <a:ext cx="8520158" cy="5967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40000" y="3339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System factor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</a:t>
            </a:r>
            <a:r>
              <a:rPr lang="en-US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4130999"/>
            <a:ext cx="11160000" cy="20270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be taken as 1.0  for all strength properties of CLT panels.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560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Treatment factor,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3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26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5093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 shall not be treated with water-borne preservatives after gluing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CLT treated with fire-retardant or other potentially strength-reducing chemicals, strength and stiffness is required to be based on documented results of tests.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0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CLT under bending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27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C9ED5DB-066B-4137-856A-107D04947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79" y="1739869"/>
            <a:ext cx="5680710" cy="8881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F09574-F4AE-4CF0-A61D-4B2439CAB5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6" y="1739869"/>
            <a:ext cx="5660708" cy="87611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3EFD52BE-C113-4C5E-A146-DA3B9BDAC700}"/>
              </a:ext>
            </a:extLst>
          </p:cNvPr>
          <p:cNvCxnSpPr>
            <a:cxnSpLocks/>
          </p:cNvCxnSpPr>
          <p:nvPr/>
        </p:nvCxnSpPr>
        <p:spPr>
          <a:xfrm>
            <a:off x="2567608" y="1196752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C21F553-1EB4-4658-9E2C-0EEC745CC2FC}"/>
              </a:ext>
            </a:extLst>
          </p:cNvPr>
          <p:cNvSpPr txBox="1"/>
          <p:nvPr/>
        </p:nvSpPr>
        <p:spPr>
          <a:xfrm>
            <a:off x="2567940" y="11884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A3321C55-0256-41F0-871E-2FABD377BFA0}"/>
              </a:ext>
            </a:extLst>
          </p:cNvPr>
          <p:cNvSpPr txBox="1"/>
          <p:nvPr/>
        </p:nvSpPr>
        <p:spPr>
          <a:xfrm>
            <a:off x="5310462" y="2668850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A-A</a:t>
            </a:r>
            <a:endParaRPr lang="en-CA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08EA5226-96BD-489A-982C-333A02FA666C}"/>
              </a:ext>
            </a:extLst>
          </p:cNvPr>
          <p:cNvCxnSpPr>
            <a:cxnSpLocks/>
          </p:cNvCxnSpPr>
          <p:nvPr/>
        </p:nvCxnSpPr>
        <p:spPr>
          <a:xfrm>
            <a:off x="5591944" y="2060848"/>
            <a:ext cx="0" cy="457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CE2F63D3-4637-405C-A3AC-1BA8F80F1DC0}"/>
              </a:ext>
            </a:extLst>
          </p:cNvPr>
          <p:cNvCxnSpPr>
            <a:cxnSpLocks/>
          </p:cNvCxnSpPr>
          <p:nvPr/>
        </p:nvCxnSpPr>
        <p:spPr>
          <a:xfrm flipH="1">
            <a:off x="5171209" y="2060848"/>
            <a:ext cx="4207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F3FE1102-D335-48A5-8A96-836501086E2B}"/>
              </a:ext>
            </a:extLst>
          </p:cNvPr>
          <p:cNvSpPr txBox="1"/>
          <p:nvPr/>
        </p:nvSpPr>
        <p:spPr>
          <a:xfrm>
            <a:off x="5063014" y="16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CB7943E7-072B-421E-9973-6C615B5729DC}"/>
              </a:ext>
            </a:extLst>
          </p:cNvPr>
          <p:cNvSpPr txBox="1"/>
          <p:nvPr/>
        </p:nvSpPr>
        <p:spPr>
          <a:xfrm>
            <a:off x="5581496" y="230881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C1A7415-FA29-4FAA-B537-44D129E57BC3}"/>
              </a:ext>
            </a:extLst>
          </p:cNvPr>
          <p:cNvSpPr txBox="1"/>
          <p:nvPr/>
        </p:nvSpPr>
        <p:spPr>
          <a:xfrm>
            <a:off x="5807968" y="18448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xmlns="" id="{70FC5C8E-DAA4-40DD-B2AE-12CFD1C47909}"/>
              </a:ext>
            </a:extLst>
          </p:cNvPr>
          <p:cNvCxnSpPr>
            <a:cxnSpLocks/>
          </p:cNvCxnSpPr>
          <p:nvPr/>
        </p:nvCxnSpPr>
        <p:spPr>
          <a:xfrm>
            <a:off x="8605706" y="1205070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8CF21735-15C0-4D14-8555-BC1211F9534F}"/>
              </a:ext>
            </a:extLst>
          </p:cNvPr>
          <p:cNvSpPr txBox="1"/>
          <p:nvPr/>
        </p:nvSpPr>
        <p:spPr>
          <a:xfrm>
            <a:off x="8606038" y="11967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64F2F61-1516-4557-A7C7-35FFC7B458E6}"/>
              </a:ext>
            </a:extLst>
          </p:cNvPr>
          <p:cNvSpPr txBox="1"/>
          <p:nvPr/>
        </p:nvSpPr>
        <p:spPr>
          <a:xfrm>
            <a:off x="9549202" y="119455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┌ B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D55E33FF-8DEE-4937-AEB4-CADD9733EEE1}"/>
              </a:ext>
            </a:extLst>
          </p:cNvPr>
          <p:cNvSpPr txBox="1"/>
          <p:nvPr/>
        </p:nvSpPr>
        <p:spPr>
          <a:xfrm>
            <a:off x="9549201" y="244656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 B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A12043B5-E533-4958-9865-E35A2AAA4FF9}"/>
              </a:ext>
            </a:extLst>
          </p:cNvPr>
          <p:cNvSpPr txBox="1"/>
          <p:nvPr/>
        </p:nvSpPr>
        <p:spPr>
          <a:xfrm>
            <a:off x="11315980" y="266885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B-B</a:t>
            </a:r>
            <a:endParaRPr lang="en-CA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F162662A-EE02-4E50-AF5E-15301EA6BEE0}"/>
              </a:ext>
            </a:extLst>
          </p:cNvPr>
          <p:cNvCxnSpPr>
            <a:cxnSpLocks/>
          </p:cNvCxnSpPr>
          <p:nvPr/>
        </p:nvCxnSpPr>
        <p:spPr>
          <a:xfrm>
            <a:off x="11593482" y="2060848"/>
            <a:ext cx="0" cy="457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xmlns="" id="{54CECFEB-F791-459C-843C-3AA507B081A1}"/>
              </a:ext>
            </a:extLst>
          </p:cNvPr>
          <p:cNvCxnSpPr>
            <a:cxnSpLocks/>
          </p:cNvCxnSpPr>
          <p:nvPr/>
        </p:nvCxnSpPr>
        <p:spPr>
          <a:xfrm flipH="1">
            <a:off x="11172747" y="2060848"/>
            <a:ext cx="42073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281064BA-B5AC-4896-9FB9-550F48D8EF9C}"/>
              </a:ext>
            </a:extLst>
          </p:cNvPr>
          <p:cNvSpPr txBox="1"/>
          <p:nvPr/>
        </p:nvSpPr>
        <p:spPr>
          <a:xfrm>
            <a:off x="11064552" y="16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2A802B99-D9E4-40E0-84CD-DC3DDAF3C6D7}"/>
              </a:ext>
            </a:extLst>
          </p:cNvPr>
          <p:cNvSpPr txBox="1"/>
          <p:nvPr/>
        </p:nvSpPr>
        <p:spPr>
          <a:xfrm>
            <a:off x="11583034" y="2308810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DA5FDC9F-5321-4D4A-8D02-5B7764B14E03}"/>
              </a:ext>
            </a:extLst>
          </p:cNvPr>
          <p:cNvSpPr txBox="1"/>
          <p:nvPr/>
        </p:nvSpPr>
        <p:spPr>
          <a:xfrm>
            <a:off x="11809506" y="184482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159AAB1C-B0C9-4E03-BF50-1076994E5ECA}"/>
                  </a:ext>
                </a:extLst>
              </p:cNvPr>
              <p:cNvSpPr/>
              <p:nvPr/>
            </p:nvSpPr>
            <p:spPr>
              <a:xfrm>
                <a:off x="1074658" y="3429000"/>
                <a:ext cx="3410677" cy="916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159AAB1C-B0C9-4E03-BF50-1076994E5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658" y="3429000"/>
                <a:ext cx="3410677" cy="916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xmlns="" id="{7726275C-D87D-4142-BE2E-055958D506A4}"/>
                  </a:ext>
                </a:extLst>
              </p:cNvPr>
              <p:cNvSpPr/>
              <p:nvPr/>
            </p:nvSpPr>
            <p:spPr>
              <a:xfrm>
                <a:off x="7240800" y="3429000"/>
                <a:ext cx="3403111" cy="947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𝐶𝐿𝑇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f>
                        <m:fPr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𝑬𝑰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𝒆𝒇𝒇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7726275C-D87D-4142-BE2E-055958D50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800" y="3429000"/>
                <a:ext cx="3403111" cy="9471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xmlns="" id="{80110F71-2E80-4CE5-B200-C7655716074F}"/>
                  </a:ext>
                </a:extLst>
              </p:cNvPr>
              <p:cNvSpPr/>
              <p:nvPr/>
            </p:nvSpPr>
            <p:spPr>
              <a:xfrm>
                <a:off x="301561" y="4600704"/>
                <a:ext cx="11638625" cy="1657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bending strength			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𝐸𝐼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effective bending stiffness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moment of inertia				        of cross section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Young’s modulus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bending stiffness of cross section</a:t>
                </a:r>
              </a:p>
            </p:txBody>
          </p:sp>
        </mc:Choice>
        <mc:Fallback xmlns="">
          <p:sp>
            <p:nvSpPr>
              <p:cNvPr id="45" name="Rectangle 8">
                <a:extLst>
                  <a:ext uri="{FF2B5EF4-FFF2-40B4-BE49-F238E27FC236}">
                    <a16:creationId xmlns:a16="http://schemas.microsoft.com/office/drawing/2014/main" id="{80110F71-2E80-4CE5-B200-C76557160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61" y="4600704"/>
                <a:ext cx="11638625" cy="1657633"/>
              </a:xfrm>
              <a:prstGeom prst="rect">
                <a:avLst/>
              </a:prstGeom>
              <a:blipFill>
                <a:blip r:embed="rId7"/>
                <a:stretch>
                  <a:fillRect l="-785" t="-2941" b="-55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2">
            <a:extLst>
              <a:ext uri="{FF2B5EF4-FFF2-40B4-BE49-F238E27FC236}">
                <a16:creationId xmlns:a16="http://schemas.microsoft.com/office/drawing/2014/main" xmlns="" id="{D64F2F61-1516-4557-A7C7-35FFC7B458E6}"/>
              </a:ext>
            </a:extLst>
          </p:cNvPr>
          <p:cNvSpPr txBox="1"/>
          <p:nvPr/>
        </p:nvSpPr>
        <p:spPr>
          <a:xfrm>
            <a:off x="3412585" y="1266038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┌ </a:t>
            </a:r>
            <a:r>
              <a:rPr lang="en-CA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33">
            <a:extLst>
              <a:ext uri="{FF2B5EF4-FFF2-40B4-BE49-F238E27FC236}">
                <a16:creationId xmlns:a16="http://schemas.microsoft.com/office/drawing/2014/main" xmlns="" id="{D55E33FF-8DEE-4937-AEB4-CADD9733EEE1}"/>
              </a:ext>
            </a:extLst>
          </p:cNvPr>
          <p:cNvSpPr txBox="1"/>
          <p:nvPr/>
        </p:nvSpPr>
        <p:spPr>
          <a:xfrm>
            <a:off x="3412584" y="2518048"/>
            <a:ext cx="601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└ A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2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CLT under bending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28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471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out-of-plane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factored bending moment resistance: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For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 axis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32655" y="2322822"/>
                <a:ext cx="7605757" cy="5318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sSub>
                        <m:sSubPr>
                          <m:ctrlPr>
                            <a:rPr lang="en-CA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𝑟𝑏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55" y="2322822"/>
                <a:ext cx="7605757" cy="531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2047" y="2970113"/>
                <a:ext cx="11735637" cy="3310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0.9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𝑆𝑏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CA" sz="2400" dirty="0"/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specified bending strength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laminations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longitudinal layers, </a:t>
                </a:r>
                <a:r>
                  <a:rPr lang="en-C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MPa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𝑬𝑰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𝒆𝒇𝒇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𝐸𝐼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effective bending stiffness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panel</a:t>
                </a:r>
                <a:r>
                  <a:rPr lang="en-CA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major strength axis, N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r>
                  <a:rPr lang="en-C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specified modulus of elasticity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laminations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longitudinal layers, </a:t>
                </a:r>
                <a:r>
                  <a:rPr lang="en-C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MPa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thickness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panel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mm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𝑟𝑏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0.85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7" y="2970113"/>
                <a:ext cx="11735637" cy="3310906"/>
              </a:xfrm>
              <a:prstGeom prst="rect">
                <a:avLst/>
              </a:prstGeom>
              <a:blipFill>
                <a:blip r:embed="rId4"/>
                <a:stretch>
                  <a:fillRect l="-779" t="-1657" b="-23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452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CLT under bending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29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471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out-of-plane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factored bending moment resistance: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 For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 axis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32655" y="2322822"/>
                <a:ext cx="7605757" cy="53187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sSub>
                        <m:sSubPr>
                          <m:ctrlPr>
                            <a:rPr lang="en-CA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𝑒𝑓𝑓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𝑟𝑏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655" y="2322822"/>
                <a:ext cx="7605757" cy="5318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2047" y="2970113"/>
                <a:ext cx="11826831" cy="3344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0.9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CA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𝑆𝑏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CA" sz="2400" dirty="0"/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specified bending strength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laminations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transverse layers, </a:t>
                </a:r>
                <a:r>
                  <a:rPr lang="en-C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MPa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𝐸𝐼</m:t>
                                </m:r>
                              </m:e>
                            </m:d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𝑒𝑓𝑓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CA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𝐸𝐼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effective bending stiffness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panel</a:t>
                </a:r>
                <a:r>
                  <a:rPr lang="en-CA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minor strength axis, N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mm</a:t>
                </a:r>
                <a:r>
                  <a:rPr lang="en-C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specified modulus of elasticity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laminations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transverse layers, </a:t>
                </a:r>
                <a:r>
                  <a:rPr lang="en-C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MPa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thickness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panel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without the outer longitudinal layers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mm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𝑟𝑏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1.0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7" y="2970113"/>
                <a:ext cx="11826831" cy="3344121"/>
              </a:xfrm>
              <a:prstGeom prst="rect">
                <a:avLst/>
              </a:prstGeom>
              <a:blipFill>
                <a:blip r:embed="rId4"/>
                <a:stretch>
                  <a:fillRect l="-773" t="-1639" b="-25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84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History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E8288C3D-9229-4B7C-82EB-ADA463E83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0704"/>
            <a:ext cx="10800000" cy="45565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 was first developed in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industry-academia joint research (Austria) → modern CLT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early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construction in CLT increased significantly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driven by green building movement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</a:p>
        </p:txBody>
      </p:sp>
    </p:spTree>
    <p:extLst>
      <p:ext uri="{BB962C8B-B14F-4D97-AF65-F5344CB8AC3E}">
        <p14:creationId xmlns:p14="http://schemas.microsoft.com/office/powerpoint/2010/main" val="3580851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CLT under bending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30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471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factored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resistance:</a:t>
            </a:r>
          </a:p>
          <a:p>
            <a:pPr marL="514350" indent="-514350">
              <a:buAutoNum type="alphaLcParenBoth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major strength axis</a:t>
            </a:r>
          </a:p>
          <a:p>
            <a:pPr marL="514350" indent="-514350">
              <a:buFont typeface="Arial" panose="020B0604020202020204" pitchFamily="34" charset="0"/>
              <a:buAutoNum type="alphaLcParenBoth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minor strength axis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7118" y="1666997"/>
                <a:ext cx="4196400" cy="5312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𝑧𝑦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sSub>
                        <m:sSubPr>
                          <m:ctrlPr>
                            <a:rPr lang="en-CA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CA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CA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𝑧𝑦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18" y="1666997"/>
                <a:ext cx="4196400" cy="5312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2047" y="2970113"/>
                <a:ext cx="11638625" cy="273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0.9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CA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𝑆𝑣</m:t>
                            </m:r>
                          </m:sub>
                        </m:sSub>
                        <m:sSub>
                          <m:sSubPr>
                            <m:ctrlPr>
                              <a:rPr lang="en-CA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CA" sz="2400" dirty="0"/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specified strength in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rolling shear of laminations</a:t>
                </a:r>
                <a:r>
                  <a:rPr lang="en-CA" sz="2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longitudinal layers, </a:t>
                </a:r>
                <a:r>
                  <a:rPr lang="en-CA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MPa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𝑧𝑦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gross cross-sectional area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panel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major strength axis</a:t>
                </a: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CA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including all layers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mm</a:t>
                </a:r>
                <a:r>
                  <a:rPr lang="en-C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CA" sz="2400" dirty="0">
                    <a:ea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gross cross-sectional area of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panel 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minor strength axis</a:t>
                </a:r>
              </a:p>
              <a:p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CA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including the outer layers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mm</a:t>
                </a:r>
                <a:r>
                  <a:rPr lang="en-CA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47" y="2970113"/>
                <a:ext cx="11638625" cy="2737801"/>
              </a:xfrm>
              <a:prstGeom prst="rect">
                <a:avLst/>
              </a:prstGeom>
              <a:blipFill>
                <a:blip r:embed="rId4"/>
                <a:stretch>
                  <a:fillRect l="-785" t="-2004" b="-42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xmlns="" id="{2D37DB65-9CBC-4780-90AD-C55986760FE4}"/>
                  </a:ext>
                </a:extLst>
              </p:cNvPr>
              <p:cNvSpPr txBox="1"/>
              <p:nvPr/>
            </p:nvSpPr>
            <p:spPr>
              <a:xfrm>
                <a:off x="5797118" y="2318555"/>
                <a:ext cx="4196400" cy="5312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CA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𝑧𝑥</m:t>
                          </m:r>
                        </m:sub>
                      </m:sSub>
                      <m:r>
                        <a:rPr lang="en-CA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  <m:sSub>
                        <m:sSubPr>
                          <m:ctrlPr>
                            <a:rPr lang="en-CA" sz="32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type m:val="lin"/>
                          <m:ctrlPr>
                            <a:rPr lang="en-CA" sz="32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32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CA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7">
                <a:extLst>
                  <a:ext uri="{FF2B5EF4-FFF2-40B4-BE49-F238E27FC236}">
                    <a16:creationId xmlns:a16="http://schemas.microsoft.com/office/drawing/2014/main" id="{2D37DB65-9CBC-4780-90AD-C5598676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118" y="2318555"/>
                <a:ext cx="4196400" cy="531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86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DD24342-5760-4500-A9C3-B16D6AF07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1741658"/>
            <a:ext cx="5677234" cy="2603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 CLT floor panel (Strength)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31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8"/>
            <a:ext cx="11160000" cy="50648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single span floor CLT panels</a:t>
            </a:r>
          </a:p>
          <a:p>
            <a:pPr marL="0" indent="0">
              <a:buNone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span = 6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width = 1 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dead load = 1.5 kPa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Specified live load = 2.4 kPa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load duration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 service condition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Untreated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stress grade V1 oriented about its major strength axis. 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thickness of each ply is 35 mm.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 CLT floor panel (Strength)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32</a:t>
            </a:fld>
            <a:endParaRPr lang="en-CA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51998"/>
                <a:ext cx="11330108" cy="50648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sz="24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factored load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1.25×1.5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1.5×2.4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=5.48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𝑘𝑃𝑎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5.48 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=5.48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5.48×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6.0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=24.6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5.48×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6.0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=16.4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CLT Strength Selection Tables (CWC 2017) try a 5-ply, V1 stress grade (h=175mm)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31.2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4.6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en-US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Acceptable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66.2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16.4 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Acceptable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51998"/>
                <a:ext cx="11330108" cy="5064817"/>
              </a:xfrm>
              <a:prstGeom prst="rect">
                <a:avLst/>
              </a:prstGeom>
              <a:blipFill>
                <a:blip r:embed="rId2"/>
                <a:stretch>
                  <a:fillRect l="-861" b="-4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DD24342-5760-4500-A9C3-B16D6AF078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4" y="1340005"/>
            <a:ext cx="3709654" cy="170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Serviceability check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33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6463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Deflection (bending, shear and creep effects)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A670E27A-D3BB-4B26-B507-0236AD6AE348}"/>
                  </a:ext>
                </a:extLst>
              </p:cNvPr>
              <p:cNvSpPr txBox="1"/>
              <p:nvPr/>
            </p:nvSpPr>
            <p:spPr>
              <a:xfrm>
                <a:off x="3070696" y="1886545"/>
                <a:ext cx="4196400" cy="53040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CA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CA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𝐿𝑇</m:t>
                          </m:r>
                        </m:sub>
                      </m:sSub>
                      <m:sSub>
                        <m:sSubPr>
                          <m:ctrlPr>
                            <a:rPr lang="en-CA" sz="32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CA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𝑐𝑟𝑒𝑒𝑝</m:t>
                          </m:r>
                        </m:sub>
                      </m:sSub>
                    </m:oMath>
                  </m:oMathPara>
                </a14:m>
                <a:endParaRPr lang="en-CA" sz="32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70E27A-D3BB-4B26-B507-0236AD6AE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696" y="1886545"/>
                <a:ext cx="4196400" cy="530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7FDC223-89D6-4190-A2D4-9C6861E1419D}"/>
                  </a:ext>
                </a:extLst>
              </p:cNvPr>
              <p:cNvSpPr/>
              <p:nvPr/>
            </p:nvSpPr>
            <p:spPr>
              <a:xfrm>
                <a:off x="252000" y="3074402"/>
                <a:ext cx="11826831" cy="196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𝑆𝑇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elastic deflection due to short term and/or standard term loads, without dead load   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in combination</a:t>
                </a:r>
              </a:p>
              <a:p>
                <a:r>
                  <a:rPr lang="en-CA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instantaneous elastic deflection due to long term loads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𝑐𝑟𝑒𝑒𝑝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creep adjustment factor = 2.0 for dry service condition</a:t>
                </a:r>
              </a:p>
              <a:p>
                <a:endParaRPr lang="en-CA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FDC223-89D6-4190-A2D4-9C6861E14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3074402"/>
                <a:ext cx="11826831" cy="1967526"/>
              </a:xfrm>
              <a:prstGeom prst="rect">
                <a:avLst/>
              </a:prstGeom>
              <a:blipFill>
                <a:blip r:embed="rId4"/>
                <a:stretch>
                  <a:fillRect l="-773" t="-2477" r="-45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20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Serviceability check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34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1160000" cy="4755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Deflection under a specified uniformly distributed load, </a:t>
            </a:r>
            <a:r>
              <a:rPr lang="en-US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37E7731-DE3D-45E7-9D4A-48F4A7BAD7CF}"/>
                  </a:ext>
                </a:extLst>
              </p:cNvPr>
              <p:cNvSpPr txBox="1"/>
              <p:nvPr/>
            </p:nvSpPr>
            <p:spPr>
              <a:xfrm>
                <a:off x="2592000" y="1665208"/>
                <a:ext cx="6503698" cy="98597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</m:t>
                      </m:r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384</m:t>
                          </m:r>
                        </m:den>
                      </m:f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CA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𝐸𝐼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CA" sz="2800" dirty="0"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CA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𝐺𝐴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7E7731-DE3D-45E7-9D4A-48F4A7BAD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1665208"/>
                <a:ext cx="6503698" cy="985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xmlns="" id="{B894B431-7815-43A8-A8E2-2D04A967BE3C}"/>
                  </a:ext>
                </a:extLst>
              </p:cNvPr>
              <p:cNvSpPr txBox="1"/>
              <p:nvPr/>
            </p:nvSpPr>
            <p:spPr>
              <a:xfrm>
                <a:off x="2592000" y="4435431"/>
                <a:ext cx="6503698" cy="98597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∆=</m:t>
                      </m:r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CA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𝐸𝐼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  <m:r>
                        <a:rPr lang="en-CA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CA" sz="2800" dirty="0"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28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𝑃𝐿</m:t>
                          </m:r>
                          <m:r>
                            <a:rPr lang="en-C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num>
                        <m:den>
                          <m:sSub>
                            <m:sSubPr>
                              <m:ctrlPr>
                                <a:rPr lang="en-CA" sz="28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𝐺𝐴</m:t>
                              </m:r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C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28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B894B431-7815-43A8-A8E2-2D04A967B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000" y="4435431"/>
                <a:ext cx="6503698" cy="985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3B720D13-6DCC-46D3-B7BD-B4FA931DDE53}"/>
                  </a:ext>
                </a:extLst>
              </p:cNvPr>
              <p:cNvSpPr/>
              <p:nvPr/>
            </p:nvSpPr>
            <p:spPr>
              <a:xfrm>
                <a:off x="182584" y="2721366"/>
                <a:ext cx="11826831" cy="890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𝐸𝐼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effective bending stiffness</a:t>
                </a:r>
              </a:p>
              <a:p>
                <a:r>
                  <a:rPr lang="en-CA" sz="2400" dirty="0"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𝐺𝐴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effective in-plane (planar) shear rigidity</a:t>
                </a:r>
              </a:p>
            </p:txBody>
          </p:sp>
        </mc:Choice>
        <mc:Fallback xmlns=""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3B720D13-6DCC-46D3-B7BD-B4FA931DD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84" y="2721366"/>
                <a:ext cx="11826831" cy="890244"/>
              </a:xfrm>
              <a:prstGeom prst="rect">
                <a:avLst/>
              </a:prstGeom>
              <a:blipFill>
                <a:blip r:embed="rId5"/>
                <a:stretch>
                  <a:fillRect l="-825" t="-5479" b="-116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xmlns="" id="{7787B586-877F-48FB-80AD-5F2E576B4F72}"/>
                  </a:ext>
                </a:extLst>
              </p:cNvPr>
              <p:cNvSpPr/>
              <p:nvPr/>
            </p:nvSpPr>
            <p:spPr>
              <a:xfrm>
                <a:off x="252000" y="5472000"/>
                <a:ext cx="118268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CA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form factor</a:t>
                </a:r>
              </a:p>
              <a:p>
                <a:r>
                  <a:rPr lang="en-CA" sz="2400" dirty="0">
                    <a:cs typeface="Times New Roman" panose="02020603050405020304" pitchFamily="18" charset="0"/>
                  </a:rPr>
                  <a:t>	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for rectangular cross-sections</a:t>
                </a:r>
              </a:p>
            </p:txBody>
          </p:sp>
        </mc:Choice>
        <mc:Fallback xmlns=""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7787B586-877F-48FB-80AD-5F2E576B4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5472000"/>
                <a:ext cx="11826831" cy="830997"/>
              </a:xfrm>
              <a:prstGeom prst="rect">
                <a:avLst/>
              </a:prstGeom>
              <a:blipFill>
                <a:blip r:embed="rId6"/>
                <a:stretch>
                  <a:fillRect l="-773" t="-6618" b="-154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内容占位符 2">
            <a:extLst>
              <a:ext uri="{FF2B5EF4-FFF2-40B4-BE49-F238E27FC236}">
                <a16:creationId xmlns:a16="http://schemas.microsoft.com/office/drawing/2014/main" xmlns="" id="{210C57D5-4238-4B69-B420-05FD1CB203FA}"/>
              </a:ext>
            </a:extLst>
          </p:cNvPr>
          <p:cNvSpPr txBox="1">
            <a:spLocks/>
          </p:cNvSpPr>
          <p:nvPr/>
        </p:nvSpPr>
        <p:spPr>
          <a:xfrm>
            <a:off x="540000" y="3855869"/>
            <a:ext cx="11160000" cy="5654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For a concentrated line load, P, in the middle of a single span CLT panel</a:t>
            </a:r>
          </a:p>
        </p:txBody>
      </p:sp>
    </p:spTree>
    <p:extLst>
      <p:ext uri="{BB962C8B-B14F-4D97-AF65-F5344CB8AC3E}">
        <p14:creationId xmlns:p14="http://schemas.microsoft.com/office/powerpoint/2010/main" val="982143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DD24342-5760-4500-A9C3-B16D6AF07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427" y="1617145"/>
            <a:ext cx="4082293" cy="1872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 CLT floor panel (Serviceability)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35</a:t>
            </a:fld>
            <a:endParaRPr lang="en-CA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51998"/>
                <a:ext cx="11160000" cy="50648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same cross section and design conditions as in Example 1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specified load </a:t>
                </a:r>
                <a14:m>
                  <m:oMath xmlns:m="http://schemas.openxmlformats.org/officeDocument/2006/math">
                    <m:r>
                      <a:rPr lang="en-C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=1.5+2.4=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3.90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𝑘𝑃𝑎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specified live load </a:t>
                </a:r>
                <a14:m>
                  <m:oMath xmlns:m="http://schemas.openxmlformats.org/officeDocument/2006/math">
                    <m:r>
                      <a:rPr lang="en-CA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𝑃𝑎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Considering major strength axis, the live load is L = </a:t>
                </a:r>
                <a14:m>
                  <m:oMath xmlns:m="http://schemas.openxmlformats.org/officeDocument/2006/math">
                    <m:r>
                      <a:rPr lang="en-CA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2.4 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𝑘𝑃𝑎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40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CLT Serviceability Selection Tables (CWC 2017) for vibration and deflation, the maximum panel lengths for stress grade V1, 5-ply, are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5.27 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6.63 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respectively.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m floor span exceeds the vibration span limit.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different grade or thickness of panel would be required. For example, a 7-ply V1 stress grade panel has a vibration controlled maximum span of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6.58 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51998"/>
                <a:ext cx="11160000" cy="5064817"/>
              </a:xfrm>
              <a:prstGeom prst="rect">
                <a:avLst/>
              </a:prstGeom>
              <a:blipFill>
                <a:blip r:embed="rId3"/>
                <a:stretch>
                  <a:fillRect l="-874" t="-1685" r="-4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6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altLang="zh-CN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of CLT shearwall</a:t>
            </a:r>
            <a:b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36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73FF5D-9611-4C78-AFE2-C55F175C4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29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General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37</a:t>
            </a:fld>
            <a:endParaRPr lang="en-CA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51999"/>
                <a:ext cx="11347200" cy="347024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Platform-type construction, height limit: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 m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seismic zones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b>
                    </m:sSub>
                    <m:sSub>
                      <m:sSubPr>
                        <m:ctrlPr>
                          <a:rPr lang="en-CA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CA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CA" sz="3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CA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&gt;0.75)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height limit: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 m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factored shear resistance of CLT shearwalls shall be governed by the resistance of the 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connections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each individual panel acts as a rigid body (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CSA O86 does not provide the in-plane bending and shear strength and stiffness of CLT panels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51999"/>
                <a:ext cx="11347200" cy="3470243"/>
              </a:xfrm>
              <a:prstGeom prst="rect">
                <a:avLst/>
              </a:prstGeom>
              <a:blipFill>
                <a:blip r:embed="rId2"/>
                <a:stretch>
                  <a:fillRect l="-1236" t="-3866" r="-129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115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Seismic design consideration (Capacity design principles)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38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717705"/>
            <a:ext cx="11160000" cy="37174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dissipative connections </a:t>
            </a:r>
          </a:p>
          <a:p>
            <a:pPr marL="457200" indent="-457200">
              <a:buNone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(wall-foundation, wall- supporting floor, wall-parallel wall, discrete hold-downs)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Non-dissipative connections</a:t>
            </a:r>
          </a:p>
          <a:p>
            <a:pPr marL="457200" indent="-457200">
              <a:buNone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(continuous steel rods, floor-supporting wall, wall-perpendicular wall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Energy-dissipative connections</a:t>
            </a:r>
            <a:endParaRPr lang="en-CA" sz="3600" baseline="-250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39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4283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Yielding mode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governs the resistance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moderately ductile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Possess sufficient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 capacity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for the CLT panels to develop their assumed deformation behaviour (rocking, sliding)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0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Canada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0800000" cy="4548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2005, FPInnovations launched a CLT research program,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→ Prepared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 Handbook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(2011)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NSERC Network —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NEWBuildS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(CLT is one of its four themes) (2010-2015)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CLT was introduced into the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 O86-14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“Engineering  design in wood”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edition update 1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(May 2016)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B41836E-DB85-4ACC-B5EE-D8C58209B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874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Non-dissipative connections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40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4283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 yield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energy-dissipative connections reach their ultimate resistance, and to tolerate the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demands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 energy-dissipative connections reach the target displacement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factored resistance of the non-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dissipative connections &gt;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demand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them when the energy-dissipative connections reach their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CA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percentile of ultimate resistance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cyclic loading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5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Aspect ratios of CLT shearwalls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41</a:t>
            </a:fld>
            <a:endParaRPr lang="en-CA" sz="3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000" y="1151999"/>
                <a:ext cx="11160000" cy="428312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C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1:1 and higher, with the maximum 4:1 (ensures the ductility of the structure and desirable rocking mechanism)</a:t>
                </a:r>
              </a:p>
              <a:p>
                <a:pPr marL="0" indent="0">
                  <a:buNone/>
                </a:pPr>
                <a:r>
                  <a:rPr lang="en-C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=2.0,</m:t>
                    </m:r>
                    <m:sSub>
                      <m:sSubPr>
                        <m:ctrlPr>
                          <a:rPr lang="en-CA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1.5</m:t>
                    </m:r>
                  </m:oMath>
                </a14:m>
                <a:endParaRPr lang="en-CA" sz="3200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CA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 than 1:1, or acting in sliding only</a:t>
                </a:r>
              </a:p>
              <a:p>
                <a:pPr marL="0" indent="0">
                  <a:buNone/>
                </a:pPr>
                <a:r>
                  <a:rPr lang="en-CA" sz="3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CA" sz="32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CA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</m:t>
                    </m:r>
                    <m:r>
                      <a:rPr lang="en-CA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CA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151999"/>
                <a:ext cx="11160000" cy="4283126"/>
              </a:xfrm>
              <a:prstGeom prst="rect">
                <a:avLst/>
              </a:prstGeom>
              <a:blipFill>
                <a:blip r:embed="rId2"/>
                <a:stretch>
                  <a:fillRect l="-1257" t="-31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9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Deflections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42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1160000" cy="4283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principle, it should account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 bending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shear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sliding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rocking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 of supports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simplicity in design situations, the O86 assumes CLT panels act as rigid bodies, and therefore panel </a:t>
            </a:r>
            <a:r>
              <a:rPr lang="en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bending and shear </a:t>
            </a: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deformation may be ignored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0BCE460-BE86-4B7E-9D59-C3D3230F7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01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Two-panel CLT shearwall strength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43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B8EB9BA-CF34-4AC1-BC45-E821569BF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52" y="2016879"/>
            <a:ext cx="2900363" cy="289083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FB242213-F6C3-423B-B54F-88697A5D8389}"/>
              </a:ext>
            </a:extLst>
          </p:cNvPr>
          <p:cNvCxnSpPr>
            <a:cxnSpLocks/>
          </p:cNvCxnSpPr>
          <p:nvPr/>
        </p:nvCxnSpPr>
        <p:spPr>
          <a:xfrm>
            <a:off x="8373895" y="1667357"/>
            <a:ext cx="28803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31D7A13F-39B6-401F-BC41-2F1F587B69F9}"/>
              </a:ext>
            </a:extLst>
          </p:cNvPr>
          <p:cNvCxnSpPr>
            <a:cxnSpLocks/>
          </p:cNvCxnSpPr>
          <p:nvPr/>
        </p:nvCxnSpPr>
        <p:spPr>
          <a:xfrm>
            <a:off x="837389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4E90EBDB-9C7D-40C7-AD51-44EF4A890C0C}"/>
              </a:ext>
            </a:extLst>
          </p:cNvPr>
          <p:cNvCxnSpPr>
            <a:cxnSpLocks/>
          </p:cNvCxnSpPr>
          <p:nvPr/>
        </p:nvCxnSpPr>
        <p:spPr>
          <a:xfrm>
            <a:off x="8661927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C67F2540-B05D-4AB7-B671-56FAED3E808A}"/>
              </a:ext>
            </a:extLst>
          </p:cNvPr>
          <p:cNvCxnSpPr>
            <a:cxnSpLocks/>
          </p:cNvCxnSpPr>
          <p:nvPr/>
        </p:nvCxnSpPr>
        <p:spPr>
          <a:xfrm>
            <a:off x="8949959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023E52CB-20BA-498B-8E4D-8BC8FE9F271A}"/>
              </a:ext>
            </a:extLst>
          </p:cNvPr>
          <p:cNvCxnSpPr>
            <a:cxnSpLocks/>
          </p:cNvCxnSpPr>
          <p:nvPr/>
        </p:nvCxnSpPr>
        <p:spPr>
          <a:xfrm>
            <a:off x="9237991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C24CF6D6-712F-4DA5-89E7-A1ADF885D6CA}"/>
              </a:ext>
            </a:extLst>
          </p:cNvPr>
          <p:cNvCxnSpPr>
            <a:cxnSpLocks/>
          </p:cNvCxnSpPr>
          <p:nvPr/>
        </p:nvCxnSpPr>
        <p:spPr>
          <a:xfrm>
            <a:off x="9526023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B92854C6-4C67-4893-A09F-98D33A31B948}"/>
              </a:ext>
            </a:extLst>
          </p:cNvPr>
          <p:cNvCxnSpPr>
            <a:cxnSpLocks/>
          </p:cNvCxnSpPr>
          <p:nvPr/>
        </p:nvCxnSpPr>
        <p:spPr>
          <a:xfrm>
            <a:off x="981405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0B72E2FD-8C44-4D38-8E4F-69B31D7A1A41}"/>
              </a:ext>
            </a:extLst>
          </p:cNvPr>
          <p:cNvCxnSpPr>
            <a:cxnSpLocks/>
          </p:cNvCxnSpPr>
          <p:nvPr/>
        </p:nvCxnSpPr>
        <p:spPr>
          <a:xfrm>
            <a:off x="10102087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F59D5DC1-82A4-4923-859C-C7C48E24DA1B}"/>
              </a:ext>
            </a:extLst>
          </p:cNvPr>
          <p:cNvCxnSpPr>
            <a:cxnSpLocks/>
          </p:cNvCxnSpPr>
          <p:nvPr/>
        </p:nvCxnSpPr>
        <p:spPr>
          <a:xfrm>
            <a:off x="10390119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87292EBF-5F18-4240-8EB4-682102E79F5C}"/>
              </a:ext>
            </a:extLst>
          </p:cNvPr>
          <p:cNvCxnSpPr>
            <a:cxnSpLocks/>
          </p:cNvCxnSpPr>
          <p:nvPr/>
        </p:nvCxnSpPr>
        <p:spPr>
          <a:xfrm>
            <a:off x="10678151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3399D712-7833-4E15-AA84-3031FFE457BC}"/>
              </a:ext>
            </a:extLst>
          </p:cNvPr>
          <p:cNvCxnSpPr>
            <a:cxnSpLocks/>
          </p:cNvCxnSpPr>
          <p:nvPr/>
        </p:nvCxnSpPr>
        <p:spPr>
          <a:xfrm>
            <a:off x="10966183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xmlns="" id="{C2A294FB-2648-447E-B0C1-2E99D1BF6A6D}"/>
              </a:ext>
            </a:extLst>
          </p:cNvPr>
          <p:cNvCxnSpPr>
            <a:cxnSpLocks/>
          </p:cNvCxnSpPr>
          <p:nvPr/>
        </p:nvCxnSpPr>
        <p:spPr>
          <a:xfrm>
            <a:off x="1125421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5362347E-D09E-4240-8469-34C89342266D}"/>
              </a:ext>
            </a:extLst>
          </p:cNvPr>
          <p:cNvCxnSpPr>
            <a:cxnSpLocks/>
          </p:cNvCxnSpPr>
          <p:nvPr/>
        </p:nvCxnSpPr>
        <p:spPr>
          <a:xfrm>
            <a:off x="8013855" y="202739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3DE8A9CC-DC97-4707-84E0-3440E39F5C71}"/>
              </a:ext>
            </a:extLst>
          </p:cNvPr>
          <p:cNvSpPr txBox="1"/>
          <p:nvPr/>
        </p:nvSpPr>
        <p:spPr>
          <a:xfrm>
            <a:off x="7974553" y="16272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71FEEE89-82C0-429C-A472-68EF103E63B0}"/>
              </a:ext>
            </a:extLst>
          </p:cNvPr>
          <p:cNvSpPr txBox="1"/>
          <p:nvPr/>
        </p:nvSpPr>
        <p:spPr>
          <a:xfrm>
            <a:off x="9670039" y="126724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D1CBEF2E-3DF5-4388-889B-FC4B5F782A47}"/>
              </a:ext>
            </a:extLst>
          </p:cNvPr>
          <p:cNvCxnSpPr/>
          <p:nvPr/>
        </p:nvCxnSpPr>
        <p:spPr>
          <a:xfrm>
            <a:off x="11326223" y="2027397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0E68ED3E-D8CE-46D9-90F9-0785CE350EF6}"/>
              </a:ext>
            </a:extLst>
          </p:cNvPr>
          <p:cNvCxnSpPr/>
          <p:nvPr/>
        </p:nvCxnSpPr>
        <p:spPr>
          <a:xfrm>
            <a:off x="11326223" y="4907717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A7CD2599-0EBE-441C-B25B-0AA6181816DA}"/>
              </a:ext>
            </a:extLst>
          </p:cNvPr>
          <p:cNvCxnSpPr/>
          <p:nvPr/>
        </p:nvCxnSpPr>
        <p:spPr>
          <a:xfrm>
            <a:off x="11470239" y="2027397"/>
            <a:ext cx="0" cy="2880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A1C642F0-5E91-49DC-A37C-77535CFC8A62}"/>
              </a:ext>
            </a:extLst>
          </p:cNvPr>
          <p:cNvSpPr txBox="1"/>
          <p:nvPr/>
        </p:nvSpPr>
        <p:spPr>
          <a:xfrm>
            <a:off x="11470239" y="321146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xmlns="" id="{29A3524D-9F5B-4C67-96DB-BFC5A3C21F4F}"/>
              </a:ext>
            </a:extLst>
          </p:cNvPr>
          <p:cNvCxnSpPr>
            <a:cxnSpLocks/>
          </p:cNvCxnSpPr>
          <p:nvPr/>
        </p:nvCxnSpPr>
        <p:spPr>
          <a:xfrm>
            <a:off x="8373895" y="4979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FD0E890F-198E-4166-AE85-40A73DF2DFE7}"/>
              </a:ext>
            </a:extLst>
          </p:cNvPr>
          <p:cNvCxnSpPr>
            <a:cxnSpLocks/>
          </p:cNvCxnSpPr>
          <p:nvPr/>
        </p:nvCxnSpPr>
        <p:spPr>
          <a:xfrm flipV="1">
            <a:off x="11254215" y="4979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75DB3F37-7988-4A61-83E9-4103054C6BD6}"/>
              </a:ext>
            </a:extLst>
          </p:cNvPr>
          <p:cNvSpPr txBox="1"/>
          <p:nvPr/>
        </p:nvSpPr>
        <p:spPr>
          <a:xfrm>
            <a:off x="8046561" y="490771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4FD89CB-07F2-4C82-BA98-BD9F9F591710}"/>
              </a:ext>
            </a:extLst>
          </p:cNvPr>
          <p:cNvSpPr txBox="1"/>
          <p:nvPr/>
        </p:nvSpPr>
        <p:spPr>
          <a:xfrm>
            <a:off x="11254215" y="490771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1F8E6242-D5C5-4C3E-BF3E-70916BAF0953}"/>
              </a:ext>
            </a:extLst>
          </p:cNvPr>
          <p:cNvCxnSpPr>
            <a:cxnSpLocks/>
          </p:cNvCxnSpPr>
          <p:nvPr/>
        </p:nvCxnSpPr>
        <p:spPr>
          <a:xfrm>
            <a:off x="1125421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xmlns="" id="{2357D329-ACD8-42F0-A95F-D75139C0ADB7}"/>
              </a:ext>
            </a:extLst>
          </p:cNvPr>
          <p:cNvCxnSpPr>
            <a:cxnSpLocks/>
          </p:cNvCxnSpPr>
          <p:nvPr/>
        </p:nvCxnSpPr>
        <p:spPr>
          <a:xfrm>
            <a:off x="837389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xmlns="" id="{3F6CC65F-87B4-43B9-904E-7E665F06E37A}"/>
              </a:ext>
            </a:extLst>
          </p:cNvPr>
          <p:cNvCxnSpPr>
            <a:cxnSpLocks/>
          </p:cNvCxnSpPr>
          <p:nvPr/>
        </p:nvCxnSpPr>
        <p:spPr>
          <a:xfrm>
            <a:off x="8373895" y="5555789"/>
            <a:ext cx="1440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xmlns="" id="{C22C71E5-DF61-4179-8CD9-42711E5F87A2}"/>
              </a:ext>
            </a:extLst>
          </p:cNvPr>
          <p:cNvCxnSpPr>
            <a:cxnSpLocks/>
          </p:cNvCxnSpPr>
          <p:nvPr/>
        </p:nvCxnSpPr>
        <p:spPr>
          <a:xfrm>
            <a:off x="981405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xmlns="" id="{B8B14940-42A3-4579-8C5E-D5ABB53324B9}"/>
              </a:ext>
            </a:extLst>
          </p:cNvPr>
          <p:cNvCxnSpPr>
            <a:cxnSpLocks/>
          </p:cNvCxnSpPr>
          <p:nvPr/>
        </p:nvCxnSpPr>
        <p:spPr>
          <a:xfrm>
            <a:off x="9814055" y="5555789"/>
            <a:ext cx="1440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09B3D9D0-AB68-48C9-9B0A-9C2CFC555A61}"/>
              </a:ext>
            </a:extLst>
          </p:cNvPr>
          <p:cNvSpPr txBox="1"/>
          <p:nvPr/>
        </p:nvSpPr>
        <p:spPr>
          <a:xfrm>
            <a:off x="8968239" y="55557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529DA741-6458-4E02-B51B-A6857E4AAC52}"/>
              </a:ext>
            </a:extLst>
          </p:cNvPr>
          <p:cNvSpPr txBox="1"/>
          <p:nvPr/>
        </p:nvSpPr>
        <p:spPr>
          <a:xfrm>
            <a:off x="10365245" y="55557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xmlns="" id="{496C0FF8-9723-4DBB-B442-A4DE0B595F83}"/>
              </a:ext>
            </a:extLst>
          </p:cNvPr>
          <p:cNvCxnSpPr>
            <a:cxnSpLocks/>
          </p:cNvCxnSpPr>
          <p:nvPr/>
        </p:nvCxnSpPr>
        <p:spPr>
          <a:xfrm flipH="1">
            <a:off x="8733935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xmlns="" id="{161EB33B-D05D-4369-9A02-02D25B641CC7}"/>
              </a:ext>
            </a:extLst>
          </p:cNvPr>
          <p:cNvSpPr txBox="1"/>
          <p:nvPr/>
        </p:nvSpPr>
        <p:spPr>
          <a:xfrm>
            <a:off x="8691301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82CA9023-F129-44AD-95A9-9CC8A0C05164}"/>
              </a:ext>
            </a:extLst>
          </p:cNvPr>
          <p:cNvCxnSpPr>
            <a:cxnSpLocks/>
          </p:cNvCxnSpPr>
          <p:nvPr/>
        </p:nvCxnSpPr>
        <p:spPr>
          <a:xfrm flipH="1">
            <a:off x="9165983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xmlns="" id="{E3181107-66F1-4B0D-81A3-B03D0C3E4D38}"/>
              </a:ext>
            </a:extLst>
          </p:cNvPr>
          <p:cNvSpPr txBox="1"/>
          <p:nvPr/>
        </p:nvSpPr>
        <p:spPr>
          <a:xfrm>
            <a:off x="9123349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xmlns="" id="{21DF2944-798F-43F8-B6A7-CAF2013C7D03}"/>
              </a:ext>
            </a:extLst>
          </p:cNvPr>
          <p:cNvCxnSpPr>
            <a:cxnSpLocks/>
          </p:cNvCxnSpPr>
          <p:nvPr/>
        </p:nvCxnSpPr>
        <p:spPr>
          <a:xfrm flipH="1">
            <a:off x="10174095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文本框 58">
            <a:extLst>
              <a:ext uri="{FF2B5EF4-FFF2-40B4-BE49-F238E27FC236}">
                <a16:creationId xmlns:a16="http://schemas.microsoft.com/office/drawing/2014/main" xmlns="" id="{35CA8D44-295B-4929-BFB0-940738180398}"/>
              </a:ext>
            </a:extLst>
          </p:cNvPr>
          <p:cNvSpPr txBox="1"/>
          <p:nvPr/>
        </p:nvSpPr>
        <p:spPr>
          <a:xfrm>
            <a:off x="10131461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xmlns="" id="{05C0B5D6-824F-4A84-ADB1-F6D9785ABE20}"/>
              </a:ext>
            </a:extLst>
          </p:cNvPr>
          <p:cNvCxnSpPr>
            <a:cxnSpLocks/>
          </p:cNvCxnSpPr>
          <p:nvPr/>
        </p:nvCxnSpPr>
        <p:spPr>
          <a:xfrm flipH="1">
            <a:off x="10606143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01CFF4DD-57C9-4FAE-913B-8FDE871234F9}"/>
              </a:ext>
            </a:extLst>
          </p:cNvPr>
          <p:cNvSpPr txBox="1"/>
          <p:nvPr/>
        </p:nvSpPr>
        <p:spPr>
          <a:xfrm>
            <a:off x="10563509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xmlns="" id="{D612115A-510D-4A9B-85F5-587AEF007D3A}"/>
              </a:ext>
            </a:extLst>
          </p:cNvPr>
          <p:cNvCxnSpPr>
            <a:cxnSpLocks/>
          </p:cNvCxnSpPr>
          <p:nvPr/>
        </p:nvCxnSpPr>
        <p:spPr>
          <a:xfrm>
            <a:off x="9742047" y="30355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2C4B94FC-1549-4A8D-8AB1-5A8272A33972}"/>
              </a:ext>
            </a:extLst>
          </p:cNvPr>
          <p:cNvSpPr txBox="1"/>
          <p:nvPr/>
        </p:nvSpPr>
        <p:spPr>
          <a:xfrm>
            <a:off x="9211132" y="3107517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c,y</a:t>
            </a:r>
            <a:endParaRPr lang="en-CA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箭头连接符 66">
            <a:extLst>
              <a:ext uri="{FF2B5EF4-FFF2-40B4-BE49-F238E27FC236}">
                <a16:creationId xmlns:a16="http://schemas.microsoft.com/office/drawing/2014/main" xmlns="" id="{41F13D4D-6E36-4AF4-86C3-1AA0A270BCEE}"/>
              </a:ext>
            </a:extLst>
          </p:cNvPr>
          <p:cNvCxnSpPr>
            <a:cxnSpLocks/>
          </p:cNvCxnSpPr>
          <p:nvPr/>
        </p:nvCxnSpPr>
        <p:spPr>
          <a:xfrm flipV="1">
            <a:off x="9886063" y="30355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文本框 68">
            <a:extLst>
              <a:ext uri="{FF2B5EF4-FFF2-40B4-BE49-F238E27FC236}">
                <a16:creationId xmlns:a16="http://schemas.microsoft.com/office/drawing/2014/main" xmlns="" id="{7B757F5E-9BAB-4655-AFBF-510F08FA1FC7}"/>
              </a:ext>
            </a:extLst>
          </p:cNvPr>
          <p:cNvSpPr txBox="1"/>
          <p:nvPr/>
        </p:nvSpPr>
        <p:spPr>
          <a:xfrm>
            <a:off x="9886063" y="3107517"/>
            <a:ext cx="545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c,y</a:t>
            </a:r>
            <a:endParaRPr lang="en-CA" sz="20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99" y="1151998"/>
                <a:ext cx="7037827" cy="447113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Hold-down and panel joints are assumed as rigid-plastic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Rocking motion is assumed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Hold-down resists the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uplift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caused by overturning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Angle brackets contribute only to horizontal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shear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resistance (using slotted holes in the uplift direction)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shear force at the vertical panel joint is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9" y="1151998"/>
                <a:ext cx="7037827" cy="4471135"/>
              </a:xfrm>
              <a:prstGeom prst="rect">
                <a:avLst/>
              </a:prstGeom>
              <a:blipFill>
                <a:blip r:embed="rId4"/>
                <a:stretch>
                  <a:fillRect l="-1386" t="-19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0950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Couple-panel (CP) kinematic mode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44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4CC6CC9-330E-48BD-8658-6EED6327E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29" y="2020371"/>
            <a:ext cx="3300413" cy="300513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60089DB4-925D-41A0-B59A-639CDFCD32D2}"/>
              </a:ext>
            </a:extLst>
          </p:cNvPr>
          <p:cNvCxnSpPr>
            <a:cxnSpLocks/>
          </p:cNvCxnSpPr>
          <p:nvPr/>
        </p:nvCxnSpPr>
        <p:spPr>
          <a:xfrm>
            <a:off x="8540630" y="1641133"/>
            <a:ext cx="28083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3F46F6A5-37D1-40F6-8D57-B3D14BD89A03}"/>
              </a:ext>
            </a:extLst>
          </p:cNvPr>
          <p:cNvCxnSpPr>
            <a:cxnSpLocks/>
          </p:cNvCxnSpPr>
          <p:nvPr/>
        </p:nvCxnSpPr>
        <p:spPr>
          <a:xfrm>
            <a:off x="8540630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C111F415-91DB-4043-9D38-B5F9D5C71279}"/>
              </a:ext>
            </a:extLst>
          </p:cNvPr>
          <p:cNvCxnSpPr>
            <a:cxnSpLocks/>
          </p:cNvCxnSpPr>
          <p:nvPr/>
        </p:nvCxnSpPr>
        <p:spPr>
          <a:xfrm>
            <a:off x="8828662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CB4D5327-25AF-4D4E-8470-42E22334BA8D}"/>
              </a:ext>
            </a:extLst>
          </p:cNvPr>
          <p:cNvCxnSpPr>
            <a:cxnSpLocks/>
          </p:cNvCxnSpPr>
          <p:nvPr/>
        </p:nvCxnSpPr>
        <p:spPr>
          <a:xfrm>
            <a:off x="9116694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8C181799-A7F8-4C1D-9FDA-EDBF37F04191}"/>
              </a:ext>
            </a:extLst>
          </p:cNvPr>
          <p:cNvCxnSpPr>
            <a:cxnSpLocks/>
          </p:cNvCxnSpPr>
          <p:nvPr/>
        </p:nvCxnSpPr>
        <p:spPr>
          <a:xfrm>
            <a:off x="9404726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2CB25D11-74E6-452C-B56A-E8F2B9A20F16}"/>
              </a:ext>
            </a:extLst>
          </p:cNvPr>
          <p:cNvCxnSpPr>
            <a:cxnSpLocks/>
          </p:cNvCxnSpPr>
          <p:nvPr/>
        </p:nvCxnSpPr>
        <p:spPr>
          <a:xfrm>
            <a:off x="9692758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A19EED7C-A7FF-44D1-994C-C2F4C9DA61EA}"/>
              </a:ext>
            </a:extLst>
          </p:cNvPr>
          <p:cNvCxnSpPr>
            <a:cxnSpLocks/>
          </p:cNvCxnSpPr>
          <p:nvPr/>
        </p:nvCxnSpPr>
        <p:spPr>
          <a:xfrm>
            <a:off x="9980790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0ADF15E5-D50F-4F4A-BABE-0532F52E5034}"/>
              </a:ext>
            </a:extLst>
          </p:cNvPr>
          <p:cNvCxnSpPr>
            <a:cxnSpLocks/>
          </p:cNvCxnSpPr>
          <p:nvPr/>
        </p:nvCxnSpPr>
        <p:spPr>
          <a:xfrm>
            <a:off x="10268822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C6D2BA04-26D7-4BE6-BC53-28176525A244}"/>
              </a:ext>
            </a:extLst>
          </p:cNvPr>
          <p:cNvCxnSpPr>
            <a:cxnSpLocks/>
          </p:cNvCxnSpPr>
          <p:nvPr/>
        </p:nvCxnSpPr>
        <p:spPr>
          <a:xfrm>
            <a:off x="10556854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EE9ABB88-1F13-4234-9A1E-1FAA3C48725B}"/>
              </a:ext>
            </a:extLst>
          </p:cNvPr>
          <p:cNvCxnSpPr>
            <a:cxnSpLocks/>
          </p:cNvCxnSpPr>
          <p:nvPr/>
        </p:nvCxnSpPr>
        <p:spPr>
          <a:xfrm>
            <a:off x="10844886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4376030C-4776-4916-AAB4-56862E8F376A}"/>
              </a:ext>
            </a:extLst>
          </p:cNvPr>
          <p:cNvCxnSpPr>
            <a:cxnSpLocks/>
          </p:cNvCxnSpPr>
          <p:nvPr/>
        </p:nvCxnSpPr>
        <p:spPr>
          <a:xfrm>
            <a:off x="11132918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25B7AAAE-392C-4CF7-9D21-6C0D858F110D}"/>
              </a:ext>
            </a:extLst>
          </p:cNvPr>
          <p:cNvCxnSpPr>
            <a:cxnSpLocks/>
          </p:cNvCxnSpPr>
          <p:nvPr/>
        </p:nvCxnSpPr>
        <p:spPr>
          <a:xfrm>
            <a:off x="11348942" y="164113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F4398E8F-5A7D-4B53-894E-1F6AFC736ABA}"/>
              </a:ext>
            </a:extLst>
          </p:cNvPr>
          <p:cNvCxnSpPr>
            <a:cxnSpLocks/>
          </p:cNvCxnSpPr>
          <p:nvPr/>
        </p:nvCxnSpPr>
        <p:spPr>
          <a:xfrm>
            <a:off x="8180590" y="200117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B1779BD2-6AC9-47B1-BA2A-0AA189A840F9}"/>
              </a:ext>
            </a:extLst>
          </p:cNvPr>
          <p:cNvSpPr txBox="1"/>
          <p:nvPr/>
        </p:nvSpPr>
        <p:spPr>
          <a:xfrm>
            <a:off x="8141288" y="16010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B8DEA28B-E7F7-46E8-BEDC-BC83F4CE96B6}"/>
              </a:ext>
            </a:extLst>
          </p:cNvPr>
          <p:cNvSpPr txBox="1"/>
          <p:nvPr/>
        </p:nvSpPr>
        <p:spPr>
          <a:xfrm>
            <a:off x="9836774" y="124102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3EC219A5-21C5-4837-B512-A455FE6465AB}"/>
              </a:ext>
            </a:extLst>
          </p:cNvPr>
          <p:cNvCxnSpPr/>
          <p:nvPr/>
        </p:nvCxnSpPr>
        <p:spPr>
          <a:xfrm>
            <a:off x="8540630" y="1929165"/>
            <a:ext cx="2808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AD6D05CD-3776-4B64-B109-15AF95968090}"/>
              </a:ext>
            </a:extLst>
          </p:cNvPr>
          <p:cNvCxnSpPr>
            <a:cxnSpLocks/>
          </p:cNvCxnSpPr>
          <p:nvPr/>
        </p:nvCxnSpPr>
        <p:spPr>
          <a:xfrm>
            <a:off x="8077052" y="4809485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354FE4EE-880F-49B3-8BDA-438CC57D4A55}"/>
              </a:ext>
            </a:extLst>
          </p:cNvPr>
          <p:cNvCxnSpPr>
            <a:cxnSpLocks/>
          </p:cNvCxnSpPr>
          <p:nvPr/>
        </p:nvCxnSpPr>
        <p:spPr>
          <a:xfrm>
            <a:off x="7964566" y="5025509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31DD442E-1ED4-4CF6-8971-9FA0DC7F36EF}"/>
              </a:ext>
            </a:extLst>
          </p:cNvPr>
          <p:cNvCxnSpPr>
            <a:cxnSpLocks/>
          </p:cNvCxnSpPr>
          <p:nvPr/>
        </p:nvCxnSpPr>
        <p:spPr>
          <a:xfrm flipV="1">
            <a:off x="9433103" y="5025509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82B34761-017A-4B56-B384-EBBA83523B6B}"/>
              </a:ext>
            </a:extLst>
          </p:cNvPr>
          <p:cNvCxnSpPr>
            <a:cxnSpLocks/>
          </p:cNvCxnSpPr>
          <p:nvPr/>
        </p:nvCxnSpPr>
        <p:spPr>
          <a:xfrm flipV="1">
            <a:off x="10844886" y="5025509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FFF03ABA-0EE6-46CE-BFF5-B1AE2B4706F2}"/>
              </a:ext>
            </a:extLst>
          </p:cNvPr>
          <p:cNvSpPr txBox="1"/>
          <p:nvPr/>
        </p:nvSpPr>
        <p:spPr>
          <a:xfrm>
            <a:off x="7681990" y="4593461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3ABC25E9-5273-4204-8EA3-C762D46BE356}"/>
              </a:ext>
            </a:extLst>
          </p:cNvPr>
          <p:cNvSpPr txBox="1"/>
          <p:nvPr/>
        </p:nvSpPr>
        <p:spPr>
          <a:xfrm>
            <a:off x="9467636" y="50255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C91F453B-AD47-4C68-B848-B4C16B0F2FE8}"/>
              </a:ext>
            </a:extLst>
          </p:cNvPr>
          <p:cNvSpPr txBox="1"/>
          <p:nvPr/>
        </p:nvSpPr>
        <p:spPr>
          <a:xfrm>
            <a:off x="10844886" y="502550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xmlns="" id="{AAFD31B6-A4FA-449D-A7C0-34C7B1490980}"/>
              </a:ext>
            </a:extLst>
          </p:cNvPr>
          <p:cNvCxnSpPr>
            <a:cxnSpLocks/>
          </p:cNvCxnSpPr>
          <p:nvPr/>
        </p:nvCxnSpPr>
        <p:spPr>
          <a:xfrm flipV="1">
            <a:off x="9548742" y="3081293"/>
            <a:ext cx="144016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xmlns="" id="{0873495A-96D7-4FC3-B7C0-2FF3A48970B7}"/>
              </a:ext>
            </a:extLst>
          </p:cNvPr>
          <p:cNvCxnSpPr>
            <a:cxnSpLocks/>
          </p:cNvCxnSpPr>
          <p:nvPr/>
        </p:nvCxnSpPr>
        <p:spPr>
          <a:xfrm flipH="1">
            <a:off x="9692758" y="3225309"/>
            <a:ext cx="144016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6A2D942D-8A89-4C95-8BE3-BF53BA155390}"/>
              </a:ext>
            </a:extLst>
          </p:cNvPr>
          <p:cNvSpPr txBox="1"/>
          <p:nvPr/>
        </p:nvSpPr>
        <p:spPr>
          <a:xfrm>
            <a:off x="9116694" y="325724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A3BE1B2F-F1DF-4B7D-A2B4-7F1AE268AE13}"/>
              </a:ext>
            </a:extLst>
          </p:cNvPr>
          <p:cNvSpPr txBox="1"/>
          <p:nvPr/>
        </p:nvSpPr>
        <p:spPr>
          <a:xfrm>
            <a:off x="9795616" y="3257247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99" y="1151998"/>
                <a:ext cx="7105005" cy="50648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Each panel rotates about its respective point of rotation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 about the bottom right corner of the wall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CA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	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reaction forces</a:t>
                </a:r>
                <a:endParaRPr lang="en-C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(2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	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found based on equilibrium in the vertical direction for the left-hand side panel</a:t>
                </a:r>
                <a:endParaRPr lang="en-C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𝑞𝑏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maximum lateral force can be written as a function of the panel joint and hold-down strength:</a:t>
                </a: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9" y="1151998"/>
                <a:ext cx="7105005" cy="5064817"/>
              </a:xfrm>
              <a:prstGeom prst="rect">
                <a:avLst/>
              </a:prstGeom>
              <a:blipFill>
                <a:blip r:embed="rId4"/>
                <a:stretch>
                  <a:fillRect l="-6695" t="-16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70834" y="5870632"/>
                <a:ext cx="4113370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834" y="5870632"/>
                <a:ext cx="4113370" cy="793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0936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Single-wall (SW) kinematic mode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45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318EAC5-CB83-4C29-BC18-6786FCAB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48" y="1962143"/>
            <a:ext cx="3348038" cy="33337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853DD95-2A93-426E-8A1C-E2922A442D37}"/>
              </a:ext>
            </a:extLst>
          </p:cNvPr>
          <p:cNvCxnSpPr>
            <a:cxnSpLocks/>
          </p:cNvCxnSpPr>
          <p:nvPr/>
        </p:nvCxnSpPr>
        <p:spPr>
          <a:xfrm>
            <a:off x="8660804" y="1602103"/>
            <a:ext cx="28083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F0153358-7103-402E-B01E-E1AF39A53305}"/>
              </a:ext>
            </a:extLst>
          </p:cNvPr>
          <p:cNvCxnSpPr>
            <a:cxnSpLocks/>
          </p:cNvCxnSpPr>
          <p:nvPr/>
        </p:nvCxnSpPr>
        <p:spPr>
          <a:xfrm>
            <a:off x="8660804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9E5D35DA-C5B8-42A9-B539-CA3DF456555E}"/>
              </a:ext>
            </a:extLst>
          </p:cNvPr>
          <p:cNvCxnSpPr>
            <a:cxnSpLocks/>
          </p:cNvCxnSpPr>
          <p:nvPr/>
        </p:nvCxnSpPr>
        <p:spPr>
          <a:xfrm>
            <a:off x="8948836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B377635D-07F0-49E5-BA5A-799BDE405EFA}"/>
              </a:ext>
            </a:extLst>
          </p:cNvPr>
          <p:cNvCxnSpPr>
            <a:cxnSpLocks/>
          </p:cNvCxnSpPr>
          <p:nvPr/>
        </p:nvCxnSpPr>
        <p:spPr>
          <a:xfrm>
            <a:off x="9236868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0A524D23-5F7C-48F5-A41A-214DB44C1DB3}"/>
              </a:ext>
            </a:extLst>
          </p:cNvPr>
          <p:cNvCxnSpPr>
            <a:cxnSpLocks/>
          </p:cNvCxnSpPr>
          <p:nvPr/>
        </p:nvCxnSpPr>
        <p:spPr>
          <a:xfrm>
            <a:off x="9524900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91F31D30-EE8F-4747-AB18-CACAAB75CF02}"/>
              </a:ext>
            </a:extLst>
          </p:cNvPr>
          <p:cNvCxnSpPr>
            <a:cxnSpLocks/>
          </p:cNvCxnSpPr>
          <p:nvPr/>
        </p:nvCxnSpPr>
        <p:spPr>
          <a:xfrm>
            <a:off x="9812932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6AC797FE-D29F-4506-9ED7-4AB3EB31A213}"/>
              </a:ext>
            </a:extLst>
          </p:cNvPr>
          <p:cNvCxnSpPr>
            <a:cxnSpLocks/>
          </p:cNvCxnSpPr>
          <p:nvPr/>
        </p:nvCxnSpPr>
        <p:spPr>
          <a:xfrm>
            <a:off x="10100964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ED2B950A-B9E1-4B3E-93A0-931ADB133C93}"/>
              </a:ext>
            </a:extLst>
          </p:cNvPr>
          <p:cNvCxnSpPr>
            <a:cxnSpLocks/>
          </p:cNvCxnSpPr>
          <p:nvPr/>
        </p:nvCxnSpPr>
        <p:spPr>
          <a:xfrm>
            <a:off x="10388996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EE2112A1-ABFD-424B-A3A7-0EAF66CADC74}"/>
              </a:ext>
            </a:extLst>
          </p:cNvPr>
          <p:cNvCxnSpPr>
            <a:cxnSpLocks/>
          </p:cNvCxnSpPr>
          <p:nvPr/>
        </p:nvCxnSpPr>
        <p:spPr>
          <a:xfrm>
            <a:off x="10677028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3CE68676-6A7A-47C2-B104-AC6B4EC735D1}"/>
              </a:ext>
            </a:extLst>
          </p:cNvPr>
          <p:cNvCxnSpPr>
            <a:cxnSpLocks/>
          </p:cNvCxnSpPr>
          <p:nvPr/>
        </p:nvCxnSpPr>
        <p:spPr>
          <a:xfrm>
            <a:off x="10965060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6BD7899A-7091-4268-BE42-A8754CD1EDA3}"/>
              </a:ext>
            </a:extLst>
          </p:cNvPr>
          <p:cNvCxnSpPr>
            <a:cxnSpLocks/>
          </p:cNvCxnSpPr>
          <p:nvPr/>
        </p:nvCxnSpPr>
        <p:spPr>
          <a:xfrm>
            <a:off x="11253092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9A94C720-B04D-4693-9A8D-09B451DD74C7}"/>
              </a:ext>
            </a:extLst>
          </p:cNvPr>
          <p:cNvCxnSpPr>
            <a:cxnSpLocks/>
          </p:cNvCxnSpPr>
          <p:nvPr/>
        </p:nvCxnSpPr>
        <p:spPr>
          <a:xfrm>
            <a:off x="11469116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32144CE9-2000-46FD-8720-B2E9A1334FCB}"/>
              </a:ext>
            </a:extLst>
          </p:cNvPr>
          <p:cNvCxnSpPr>
            <a:cxnSpLocks/>
          </p:cNvCxnSpPr>
          <p:nvPr/>
        </p:nvCxnSpPr>
        <p:spPr>
          <a:xfrm>
            <a:off x="8300764" y="196214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BE5D244B-8906-4FB9-B7C8-A7C16A19689A}"/>
              </a:ext>
            </a:extLst>
          </p:cNvPr>
          <p:cNvSpPr txBox="1"/>
          <p:nvPr/>
        </p:nvSpPr>
        <p:spPr>
          <a:xfrm>
            <a:off x="8261462" y="15620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350EC5CA-BF24-429C-A7C7-CA99CAA55A57}"/>
              </a:ext>
            </a:extLst>
          </p:cNvPr>
          <p:cNvCxnSpPr/>
          <p:nvPr/>
        </p:nvCxnSpPr>
        <p:spPr>
          <a:xfrm>
            <a:off x="8660804" y="1890135"/>
            <a:ext cx="2808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0DA474B8-0C87-4521-A4F8-9CB76DAB3E77}"/>
              </a:ext>
            </a:extLst>
          </p:cNvPr>
          <p:cNvCxnSpPr>
            <a:cxnSpLocks/>
          </p:cNvCxnSpPr>
          <p:nvPr/>
        </p:nvCxnSpPr>
        <p:spPr>
          <a:xfrm>
            <a:off x="8183418" y="4986479"/>
            <a:ext cx="0" cy="319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C99C069D-1651-4B64-A8D6-50412E6C4233}"/>
              </a:ext>
            </a:extLst>
          </p:cNvPr>
          <p:cNvCxnSpPr>
            <a:cxnSpLocks/>
          </p:cNvCxnSpPr>
          <p:nvPr/>
        </p:nvCxnSpPr>
        <p:spPr>
          <a:xfrm>
            <a:off x="8084740" y="5306449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67C1D16C-7F2D-4C80-A876-93622CD8C75D}"/>
              </a:ext>
            </a:extLst>
          </p:cNvPr>
          <p:cNvCxnSpPr>
            <a:cxnSpLocks/>
          </p:cNvCxnSpPr>
          <p:nvPr/>
        </p:nvCxnSpPr>
        <p:spPr>
          <a:xfrm flipV="1">
            <a:off x="11003160" y="5306449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A9908668-F666-46DD-BEAA-628C5923DAF5}"/>
              </a:ext>
            </a:extLst>
          </p:cNvPr>
          <p:cNvSpPr txBox="1"/>
          <p:nvPr/>
        </p:nvSpPr>
        <p:spPr>
          <a:xfrm>
            <a:off x="7802164" y="4842463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61205295-BEE7-46A5-8122-F2A9920D5EC3}"/>
              </a:ext>
            </a:extLst>
          </p:cNvPr>
          <p:cNvSpPr txBox="1"/>
          <p:nvPr/>
        </p:nvSpPr>
        <p:spPr>
          <a:xfrm>
            <a:off x="11003160" y="530644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5A09C78E-7493-4A01-A727-599BA7D3DE7E}"/>
              </a:ext>
            </a:extLst>
          </p:cNvPr>
          <p:cNvCxnSpPr>
            <a:cxnSpLocks/>
          </p:cNvCxnSpPr>
          <p:nvPr/>
        </p:nvCxnSpPr>
        <p:spPr>
          <a:xfrm flipV="1">
            <a:off x="9668916" y="3258287"/>
            <a:ext cx="144016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339F5B70-6E9E-491D-983D-76DB326A2601}"/>
              </a:ext>
            </a:extLst>
          </p:cNvPr>
          <p:cNvCxnSpPr>
            <a:cxnSpLocks/>
          </p:cNvCxnSpPr>
          <p:nvPr/>
        </p:nvCxnSpPr>
        <p:spPr>
          <a:xfrm flipH="1">
            <a:off x="9812932" y="3402303"/>
            <a:ext cx="144016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2DA8E54C-40DB-4624-8862-0C089972519C}"/>
              </a:ext>
            </a:extLst>
          </p:cNvPr>
          <p:cNvSpPr txBox="1"/>
          <p:nvPr/>
        </p:nvSpPr>
        <p:spPr>
          <a:xfrm>
            <a:off x="9236868" y="3434241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6DF0327A-19A4-41C9-BDD9-3E18D68B2FD2}"/>
              </a:ext>
            </a:extLst>
          </p:cNvPr>
          <p:cNvSpPr txBox="1"/>
          <p:nvPr/>
        </p:nvSpPr>
        <p:spPr>
          <a:xfrm>
            <a:off x="9915790" y="3434241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7A59FB43-44EA-4E3A-A913-31B2EACC67BA}"/>
              </a:ext>
            </a:extLst>
          </p:cNvPr>
          <p:cNvSpPr txBox="1"/>
          <p:nvPr/>
        </p:nvSpPr>
        <p:spPr>
          <a:xfrm>
            <a:off x="9956948" y="12019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99" y="1151998"/>
                <a:ext cx="7375852" cy="499427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panels rotate about one center of rotation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 about the bottom right corner of the wall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A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lateral force acting on the wall can be obtained</a:t>
                </a:r>
                <a:endParaRPr lang="en-C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CA" sz="24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CA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small angle approximating, and performing the static equilibrium for a single panel</a:t>
                </a:r>
                <a:endParaRPr lang="en-C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𝑞𝑏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𝑞𝑏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9" y="1151998"/>
                <a:ext cx="7375852" cy="4994278"/>
              </a:xfrm>
              <a:prstGeom prst="rect">
                <a:avLst/>
              </a:prstGeom>
              <a:blipFill>
                <a:blip r:embed="rId4"/>
                <a:stretch>
                  <a:fillRect l="-6446" t="-17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297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Single-wall (SW) kinematic mode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46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318EAC5-CB83-4C29-BC18-6786FCABE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48" y="1962143"/>
            <a:ext cx="3348038" cy="33337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853DD95-2A93-426E-8A1C-E2922A442D37}"/>
              </a:ext>
            </a:extLst>
          </p:cNvPr>
          <p:cNvCxnSpPr>
            <a:cxnSpLocks/>
          </p:cNvCxnSpPr>
          <p:nvPr/>
        </p:nvCxnSpPr>
        <p:spPr>
          <a:xfrm>
            <a:off x="8660804" y="1602103"/>
            <a:ext cx="28083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F0153358-7103-402E-B01E-E1AF39A53305}"/>
              </a:ext>
            </a:extLst>
          </p:cNvPr>
          <p:cNvCxnSpPr>
            <a:cxnSpLocks/>
          </p:cNvCxnSpPr>
          <p:nvPr/>
        </p:nvCxnSpPr>
        <p:spPr>
          <a:xfrm>
            <a:off x="8660804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xmlns="" id="{9E5D35DA-C5B8-42A9-B539-CA3DF456555E}"/>
              </a:ext>
            </a:extLst>
          </p:cNvPr>
          <p:cNvCxnSpPr>
            <a:cxnSpLocks/>
          </p:cNvCxnSpPr>
          <p:nvPr/>
        </p:nvCxnSpPr>
        <p:spPr>
          <a:xfrm>
            <a:off x="8948836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B377635D-07F0-49E5-BA5A-799BDE405EFA}"/>
              </a:ext>
            </a:extLst>
          </p:cNvPr>
          <p:cNvCxnSpPr>
            <a:cxnSpLocks/>
          </p:cNvCxnSpPr>
          <p:nvPr/>
        </p:nvCxnSpPr>
        <p:spPr>
          <a:xfrm>
            <a:off x="9236868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0A524D23-5F7C-48F5-A41A-214DB44C1DB3}"/>
              </a:ext>
            </a:extLst>
          </p:cNvPr>
          <p:cNvCxnSpPr>
            <a:cxnSpLocks/>
          </p:cNvCxnSpPr>
          <p:nvPr/>
        </p:nvCxnSpPr>
        <p:spPr>
          <a:xfrm>
            <a:off x="9524900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91F31D30-EE8F-4747-AB18-CACAAB75CF02}"/>
              </a:ext>
            </a:extLst>
          </p:cNvPr>
          <p:cNvCxnSpPr>
            <a:cxnSpLocks/>
          </p:cNvCxnSpPr>
          <p:nvPr/>
        </p:nvCxnSpPr>
        <p:spPr>
          <a:xfrm>
            <a:off x="9812932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6AC797FE-D29F-4506-9ED7-4AB3EB31A213}"/>
              </a:ext>
            </a:extLst>
          </p:cNvPr>
          <p:cNvCxnSpPr>
            <a:cxnSpLocks/>
          </p:cNvCxnSpPr>
          <p:nvPr/>
        </p:nvCxnSpPr>
        <p:spPr>
          <a:xfrm>
            <a:off x="10100964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ED2B950A-B9E1-4B3E-93A0-931ADB133C93}"/>
              </a:ext>
            </a:extLst>
          </p:cNvPr>
          <p:cNvCxnSpPr>
            <a:cxnSpLocks/>
          </p:cNvCxnSpPr>
          <p:nvPr/>
        </p:nvCxnSpPr>
        <p:spPr>
          <a:xfrm>
            <a:off x="10388996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EE2112A1-ABFD-424B-A3A7-0EAF66CADC74}"/>
              </a:ext>
            </a:extLst>
          </p:cNvPr>
          <p:cNvCxnSpPr>
            <a:cxnSpLocks/>
          </p:cNvCxnSpPr>
          <p:nvPr/>
        </p:nvCxnSpPr>
        <p:spPr>
          <a:xfrm>
            <a:off x="10677028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3CE68676-6A7A-47C2-B104-AC6B4EC735D1}"/>
              </a:ext>
            </a:extLst>
          </p:cNvPr>
          <p:cNvCxnSpPr>
            <a:cxnSpLocks/>
          </p:cNvCxnSpPr>
          <p:nvPr/>
        </p:nvCxnSpPr>
        <p:spPr>
          <a:xfrm>
            <a:off x="10965060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6BD7899A-7091-4268-BE42-A8754CD1EDA3}"/>
              </a:ext>
            </a:extLst>
          </p:cNvPr>
          <p:cNvCxnSpPr>
            <a:cxnSpLocks/>
          </p:cNvCxnSpPr>
          <p:nvPr/>
        </p:nvCxnSpPr>
        <p:spPr>
          <a:xfrm>
            <a:off x="11253092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xmlns="" id="{9A94C720-B04D-4693-9A8D-09B451DD74C7}"/>
              </a:ext>
            </a:extLst>
          </p:cNvPr>
          <p:cNvCxnSpPr>
            <a:cxnSpLocks/>
          </p:cNvCxnSpPr>
          <p:nvPr/>
        </p:nvCxnSpPr>
        <p:spPr>
          <a:xfrm>
            <a:off x="11469116" y="1602103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xmlns="" id="{32144CE9-2000-46FD-8720-B2E9A1334FCB}"/>
              </a:ext>
            </a:extLst>
          </p:cNvPr>
          <p:cNvCxnSpPr>
            <a:cxnSpLocks/>
          </p:cNvCxnSpPr>
          <p:nvPr/>
        </p:nvCxnSpPr>
        <p:spPr>
          <a:xfrm>
            <a:off x="8300764" y="1962143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BE5D244B-8906-4FB9-B7C8-A7C16A19689A}"/>
              </a:ext>
            </a:extLst>
          </p:cNvPr>
          <p:cNvSpPr txBox="1"/>
          <p:nvPr/>
        </p:nvSpPr>
        <p:spPr>
          <a:xfrm>
            <a:off x="8261462" y="15620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350EC5CA-BF24-429C-A7C7-CA99CAA55A57}"/>
              </a:ext>
            </a:extLst>
          </p:cNvPr>
          <p:cNvCxnSpPr/>
          <p:nvPr/>
        </p:nvCxnSpPr>
        <p:spPr>
          <a:xfrm>
            <a:off x="8660804" y="1890135"/>
            <a:ext cx="28083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0DA474B8-0C87-4521-A4F8-9CB76DAB3E77}"/>
              </a:ext>
            </a:extLst>
          </p:cNvPr>
          <p:cNvCxnSpPr>
            <a:cxnSpLocks/>
          </p:cNvCxnSpPr>
          <p:nvPr/>
        </p:nvCxnSpPr>
        <p:spPr>
          <a:xfrm>
            <a:off x="8183418" y="4986479"/>
            <a:ext cx="0" cy="319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C99C069D-1651-4B64-A8D6-50412E6C4233}"/>
              </a:ext>
            </a:extLst>
          </p:cNvPr>
          <p:cNvCxnSpPr>
            <a:cxnSpLocks/>
          </p:cNvCxnSpPr>
          <p:nvPr/>
        </p:nvCxnSpPr>
        <p:spPr>
          <a:xfrm>
            <a:off x="8084740" y="5306449"/>
            <a:ext cx="33843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67C1D16C-7F2D-4C80-A876-93622CD8C75D}"/>
              </a:ext>
            </a:extLst>
          </p:cNvPr>
          <p:cNvCxnSpPr>
            <a:cxnSpLocks/>
          </p:cNvCxnSpPr>
          <p:nvPr/>
        </p:nvCxnSpPr>
        <p:spPr>
          <a:xfrm flipV="1">
            <a:off x="11003160" y="5306449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A9908668-F666-46DD-BEAA-628C5923DAF5}"/>
              </a:ext>
            </a:extLst>
          </p:cNvPr>
          <p:cNvSpPr txBox="1"/>
          <p:nvPr/>
        </p:nvSpPr>
        <p:spPr>
          <a:xfrm>
            <a:off x="7802164" y="4842463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61205295-BEE7-46A5-8122-F2A9920D5EC3}"/>
              </a:ext>
            </a:extLst>
          </p:cNvPr>
          <p:cNvSpPr txBox="1"/>
          <p:nvPr/>
        </p:nvSpPr>
        <p:spPr>
          <a:xfrm>
            <a:off x="11003160" y="530644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xmlns="" id="{5A09C78E-7493-4A01-A727-599BA7D3DE7E}"/>
              </a:ext>
            </a:extLst>
          </p:cNvPr>
          <p:cNvCxnSpPr>
            <a:cxnSpLocks/>
          </p:cNvCxnSpPr>
          <p:nvPr/>
        </p:nvCxnSpPr>
        <p:spPr>
          <a:xfrm flipV="1">
            <a:off x="9668916" y="3258287"/>
            <a:ext cx="144016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339F5B70-6E9E-491D-983D-76DB326A2601}"/>
              </a:ext>
            </a:extLst>
          </p:cNvPr>
          <p:cNvCxnSpPr>
            <a:cxnSpLocks/>
          </p:cNvCxnSpPr>
          <p:nvPr/>
        </p:nvCxnSpPr>
        <p:spPr>
          <a:xfrm flipH="1">
            <a:off x="9812932" y="3402303"/>
            <a:ext cx="144016" cy="7920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2DA8E54C-40DB-4624-8862-0C089972519C}"/>
              </a:ext>
            </a:extLst>
          </p:cNvPr>
          <p:cNvSpPr txBox="1"/>
          <p:nvPr/>
        </p:nvSpPr>
        <p:spPr>
          <a:xfrm>
            <a:off x="9236868" y="3434241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6DF0327A-19A4-41C9-BDD9-3E18D68B2FD2}"/>
              </a:ext>
            </a:extLst>
          </p:cNvPr>
          <p:cNvSpPr txBox="1"/>
          <p:nvPr/>
        </p:nvSpPr>
        <p:spPr>
          <a:xfrm>
            <a:off x="9915790" y="3434241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7A59FB43-44EA-4E3A-A913-31B2EACC67BA}"/>
              </a:ext>
            </a:extLst>
          </p:cNvPr>
          <p:cNvSpPr txBox="1"/>
          <p:nvPr/>
        </p:nvSpPr>
        <p:spPr>
          <a:xfrm>
            <a:off x="9956948" y="120199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99" y="1151998"/>
                <a:ext cx="7375852" cy="499427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panels rotate about one center of rotation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lateral force, F, can also be expressed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lateral force acting on the wall is the minimum of the panel joint strength and the hold-down strength:</a:t>
                </a:r>
                <a:endParaRPr lang="en-CA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𝑀𝑖𝑛</m:t>
                      </m:r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CA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CA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9" y="1151998"/>
                <a:ext cx="7375852" cy="4994278"/>
              </a:xfrm>
              <a:prstGeom prst="rect">
                <a:avLst/>
              </a:prstGeom>
              <a:blipFill>
                <a:blip r:embed="rId4"/>
                <a:stretch>
                  <a:fillRect l="-1322" t="-17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035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3: Two-panel CLT shearwall strength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47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99" y="1151998"/>
                <a:ext cx="7375852" cy="5166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A: Strength governed by panel joint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elastic strength for vertical joint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hold-down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assumed equal to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2kN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100kN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respectively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CP: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𝑞𝑏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2.7</m:t>
                        </m:r>
                      </m:den>
                    </m:f>
                    <m:d>
                      <m:d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8×1.4+18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=76.3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CA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2.8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2.7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.8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2.7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CA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2.8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2×2.7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ctrlPr>
                          <a:rPr lang="en-CA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37.3,115.3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=37.3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wall strength is taken as the minimum obtained from the two assumptions: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37.3kN</a:t>
                </a:r>
              </a:p>
            </p:txBody>
          </p:sp>
        </mc:Choice>
        <mc:Fallback xmlns="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9" y="1151998"/>
                <a:ext cx="7375852" cy="5166002"/>
              </a:xfrm>
              <a:prstGeom prst="rect">
                <a:avLst/>
              </a:prstGeom>
              <a:blipFill>
                <a:blip r:embed="rId3"/>
                <a:stretch>
                  <a:fillRect l="-1322" t="-1653" b="-44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">
            <a:extLst>
              <a:ext uri="{FF2B5EF4-FFF2-40B4-BE49-F238E27FC236}">
                <a16:creationId xmlns:a16="http://schemas.microsoft.com/office/drawing/2014/main" xmlns="" id="{9B8EB9BA-CF34-4AC1-BC45-E821569BF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52" y="2016879"/>
            <a:ext cx="2900363" cy="2890838"/>
          </a:xfrm>
          <a:prstGeom prst="rect">
            <a:avLst/>
          </a:prstGeom>
        </p:spPr>
      </p:pic>
      <p:cxnSp>
        <p:nvCxnSpPr>
          <p:cNvPr id="38" name="直接连接符 7">
            <a:extLst>
              <a:ext uri="{FF2B5EF4-FFF2-40B4-BE49-F238E27FC236}">
                <a16:creationId xmlns:a16="http://schemas.microsoft.com/office/drawing/2014/main" xmlns="" id="{FB242213-F6C3-423B-B54F-88697A5D8389}"/>
              </a:ext>
            </a:extLst>
          </p:cNvPr>
          <p:cNvCxnSpPr>
            <a:cxnSpLocks/>
          </p:cNvCxnSpPr>
          <p:nvPr/>
        </p:nvCxnSpPr>
        <p:spPr>
          <a:xfrm>
            <a:off x="8373895" y="1667357"/>
            <a:ext cx="28803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10">
            <a:extLst>
              <a:ext uri="{FF2B5EF4-FFF2-40B4-BE49-F238E27FC236}">
                <a16:creationId xmlns:a16="http://schemas.microsoft.com/office/drawing/2014/main" xmlns="" id="{31D7A13F-39B6-401F-BC41-2F1F587B69F9}"/>
              </a:ext>
            </a:extLst>
          </p:cNvPr>
          <p:cNvCxnSpPr>
            <a:cxnSpLocks/>
          </p:cNvCxnSpPr>
          <p:nvPr/>
        </p:nvCxnSpPr>
        <p:spPr>
          <a:xfrm>
            <a:off x="837389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12">
            <a:extLst>
              <a:ext uri="{FF2B5EF4-FFF2-40B4-BE49-F238E27FC236}">
                <a16:creationId xmlns:a16="http://schemas.microsoft.com/office/drawing/2014/main" xmlns="" id="{4E90EBDB-9C7D-40C7-AD51-44EF4A890C0C}"/>
              </a:ext>
            </a:extLst>
          </p:cNvPr>
          <p:cNvCxnSpPr>
            <a:cxnSpLocks/>
          </p:cNvCxnSpPr>
          <p:nvPr/>
        </p:nvCxnSpPr>
        <p:spPr>
          <a:xfrm>
            <a:off x="8661927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13">
            <a:extLst>
              <a:ext uri="{FF2B5EF4-FFF2-40B4-BE49-F238E27FC236}">
                <a16:creationId xmlns:a16="http://schemas.microsoft.com/office/drawing/2014/main" xmlns="" id="{C67F2540-B05D-4AB7-B671-56FAED3E808A}"/>
              </a:ext>
            </a:extLst>
          </p:cNvPr>
          <p:cNvCxnSpPr>
            <a:cxnSpLocks/>
          </p:cNvCxnSpPr>
          <p:nvPr/>
        </p:nvCxnSpPr>
        <p:spPr>
          <a:xfrm>
            <a:off x="8949959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14">
            <a:extLst>
              <a:ext uri="{FF2B5EF4-FFF2-40B4-BE49-F238E27FC236}">
                <a16:creationId xmlns:a16="http://schemas.microsoft.com/office/drawing/2014/main" xmlns="" id="{023E52CB-20BA-498B-8E4D-8BC8FE9F271A}"/>
              </a:ext>
            </a:extLst>
          </p:cNvPr>
          <p:cNvCxnSpPr>
            <a:cxnSpLocks/>
          </p:cNvCxnSpPr>
          <p:nvPr/>
        </p:nvCxnSpPr>
        <p:spPr>
          <a:xfrm>
            <a:off x="9237991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15">
            <a:extLst>
              <a:ext uri="{FF2B5EF4-FFF2-40B4-BE49-F238E27FC236}">
                <a16:creationId xmlns:a16="http://schemas.microsoft.com/office/drawing/2014/main" xmlns="" id="{C24CF6D6-712F-4DA5-89E7-A1ADF885D6CA}"/>
              </a:ext>
            </a:extLst>
          </p:cNvPr>
          <p:cNvCxnSpPr>
            <a:cxnSpLocks/>
          </p:cNvCxnSpPr>
          <p:nvPr/>
        </p:nvCxnSpPr>
        <p:spPr>
          <a:xfrm>
            <a:off x="9526023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16">
            <a:extLst>
              <a:ext uri="{FF2B5EF4-FFF2-40B4-BE49-F238E27FC236}">
                <a16:creationId xmlns:a16="http://schemas.microsoft.com/office/drawing/2014/main" xmlns="" id="{B92854C6-4C67-4893-A09F-98D33A31B948}"/>
              </a:ext>
            </a:extLst>
          </p:cNvPr>
          <p:cNvCxnSpPr>
            <a:cxnSpLocks/>
          </p:cNvCxnSpPr>
          <p:nvPr/>
        </p:nvCxnSpPr>
        <p:spPr>
          <a:xfrm>
            <a:off x="981405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17">
            <a:extLst>
              <a:ext uri="{FF2B5EF4-FFF2-40B4-BE49-F238E27FC236}">
                <a16:creationId xmlns:a16="http://schemas.microsoft.com/office/drawing/2014/main" xmlns="" id="{0B72E2FD-8C44-4D38-8E4F-69B31D7A1A41}"/>
              </a:ext>
            </a:extLst>
          </p:cNvPr>
          <p:cNvCxnSpPr>
            <a:cxnSpLocks/>
          </p:cNvCxnSpPr>
          <p:nvPr/>
        </p:nvCxnSpPr>
        <p:spPr>
          <a:xfrm>
            <a:off x="10102087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18">
            <a:extLst>
              <a:ext uri="{FF2B5EF4-FFF2-40B4-BE49-F238E27FC236}">
                <a16:creationId xmlns:a16="http://schemas.microsoft.com/office/drawing/2014/main" xmlns="" id="{F59D5DC1-82A4-4923-859C-C7C48E24DA1B}"/>
              </a:ext>
            </a:extLst>
          </p:cNvPr>
          <p:cNvCxnSpPr>
            <a:cxnSpLocks/>
          </p:cNvCxnSpPr>
          <p:nvPr/>
        </p:nvCxnSpPr>
        <p:spPr>
          <a:xfrm>
            <a:off x="10390119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19">
            <a:extLst>
              <a:ext uri="{FF2B5EF4-FFF2-40B4-BE49-F238E27FC236}">
                <a16:creationId xmlns:a16="http://schemas.microsoft.com/office/drawing/2014/main" xmlns="" id="{87292EBF-5F18-4240-8EB4-682102E79F5C}"/>
              </a:ext>
            </a:extLst>
          </p:cNvPr>
          <p:cNvCxnSpPr>
            <a:cxnSpLocks/>
          </p:cNvCxnSpPr>
          <p:nvPr/>
        </p:nvCxnSpPr>
        <p:spPr>
          <a:xfrm>
            <a:off x="10678151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20">
            <a:extLst>
              <a:ext uri="{FF2B5EF4-FFF2-40B4-BE49-F238E27FC236}">
                <a16:creationId xmlns:a16="http://schemas.microsoft.com/office/drawing/2014/main" xmlns="" id="{3399D712-7833-4E15-AA84-3031FFE457BC}"/>
              </a:ext>
            </a:extLst>
          </p:cNvPr>
          <p:cNvCxnSpPr>
            <a:cxnSpLocks/>
          </p:cNvCxnSpPr>
          <p:nvPr/>
        </p:nvCxnSpPr>
        <p:spPr>
          <a:xfrm>
            <a:off x="10966183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21">
            <a:extLst>
              <a:ext uri="{FF2B5EF4-FFF2-40B4-BE49-F238E27FC236}">
                <a16:creationId xmlns:a16="http://schemas.microsoft.com/office/drawing/2014/main" xmlns="" id="{C2A294FB-2648-447E-B0C1-2E99D1BF6A6D}"/>
              </a:ext>
            </a:extLst>
          </p:cNvPr>
          <p:cNvCxnSpPr>
            <a:cxnSpLocks/>
          </p:cNvCxnSpPr>
          <p:nvPr/>
        </p:nvCxnSpPr>
        <p:spPr>
          <a:xfrm>
            <a:off x="1125421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24">
            <a:extLst>
              <a:ext uri="{FF2B5EF4-FFF2-40B4-BE49-F238E27FC236}">
                <a16:creationId xmlns:a16="http://schemas.microsoft.com/office/drawing/2014/main" xmlns="" id="{5362347E-D09E-4240-8469-34C89342266D}"/>
              </a:ext>
            </a:extLst>
          </p:cNvPr>
          <p:cNvCxnSpPr>
            <a:cxnSpLocks/>
          </p:cNvCxnSpPr>
          <p:nvPr/>
        </p:nvCxnSpPr>
        <p:spPr>
          <a:xfrm>
            <a:off x="8013855" y="202739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文本框 26">
            <a:extLst>
              <a:ext uri="{FF2B5EF4-FFF2-40B4-BE49-F238E27FC236}">
                <a16:creationId xmlns:a16="http://schemas.microsoft.com/office/drawing/2014/main" xmlns="" id="{3DE8A9CC-DC97-4707-84E0-3440E39F5C71}"/>
              </a:ext>
            </a:extLst>
          </p:cNvPr>
          <p:cNvSpPr txBox="1"/>
          <p:nvPr/>
        </p:nvSpPr>
        <p:spPr>
          <a:xfrm>
            <a:off x="7974553" y="16272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27">
            <a:extLst>
              <a:ext uri="{FF2B5EF4-FFF2-40B4-BE49-F238E27FC236}">
                <a16:creationId xmlns:a16="http://schemas.microsoft.com/office/drawing/2014/main" xmlns="" id="{71FEEE89-82C0-429C-A472-68EF103E63B0}"/>
              </a:ext>
            </a:extLst>
          </p:cNvPr>
          <p:cNvSpPr txBox="1"/>
          <p:nvPr/>
        </p:nvSpPr>
        <p:spPr>
          <a:xfrm>
            <a:off x="9670039" y="1267247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直接连接符 29">
            <a:extLst>
              <a:ext uri="{FF2B5EF4-FFF2-40B4-BE49-F238E27FC236}">
                <a16:creationId xmlns:a16="http://schemas.microsoft.com/office/drawing/2014/main" xmlns="" id="{D1CBEF2E-3DF5-4388-889B-FC4B5F782A47}"/>
              </a:ext>
            </a:extLst>
          </p:cNvPr>
          <p:cNvCxnSpPr/>
          <p:nvPr/>
        </p:nvCxnSpPr>
        <p:spPr>
          <a:xfrm>
            <a:off x="11326223" y="2027397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30">
            <a:extLst>
              <a:ext uri="{FF2B5EF4-FFF2-40B4-BE49-F238E27FC236}">
                <a16:creationId xmlns:a16="http://schemas.microsoft.com/office/drawing/2014/main" xmlns="" id="{0E68ED3E-D8CE-46D9-90F9-0785CE350EF6}"/>
              </a:ext>
            </a:extLst>
          </p:cNvPr>
          <p:cNvCxnSpPr/>
          <p:nvPr/>
        </p:nvCxnSpPr>
        <p:spPr>
          <a:xfrm>
            <a:off x="11326223" y="4907717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32">
            <a:extLst>
              <a:ext uri="{FF2B5EF4-FFF2-40B4-BE49-F238E27FC236}">
                <a16:creationId xmlns:a16="http://schemas.microsoft.com/office/drawing/2014/main" xmlns="" id="{A7CD2599-0EBE-441C-B25B-0AA6181816DA}"/>
              </a:ext>
            </a:extLst>
          </p:cNvPr>
          <p:cNvCxnSpPr/>
          <p:nvPr/>
        </p:nvCxnSpPr>
        <p:spPr>
          <a:xfrm>
            <a:off x="11470239" y="2027397"/>
            <a:ext cx="0" cy="2880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文本框 33">
            <a:extLst>
              <a:ext uri="{FF2B5EF4-FFF2-40B4-BE49-F238E27FC236}">
                <a16:creationId xmlns:a16="http://schemas.microsoft.com/office/drawing/2014/main" xmlns="" id="{A1C642F0-5E91-49DC-A37C-77535CFC8A62}"/>
              </a:ext>
            </a:extLst>
          </p:cNvPr>
          <p:cNvSpPr txBox="1"/>
          <p:nvPr/>
        </p:nvSpPr>
        <p:spPr>
          <a:xfrm>
            <a:off x="11470239" y="321146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直接箭头连接符 34">
            <a:extLst>
              <a:ext uri="{FF2B5EF4-FFF2-40B4-BE49-F238E27FC236}">
                <a16:creationId xmlns:a16="http://schemas.microsoft.com/office/drawing/2014/main" xmlns="" id="{29A3524D-9F5B-4C67-96DB-BFC5A3C21F4F}"/>
              </a:ext>
            </a:extLst>
          </p:cNvPr>
          <p:cNvCxnSpPr>
            <a:cxnSpLocks/>
          </p:cNvCxnSpPr>
          <p:nvPr/>
        </p:nvCxnSpPr>
        <p:spPr>
          <a:xfrm>
            <a:off x="8373895" y="4979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36">
            <a:extLst>
              <a:ext uri="{FF2B5EF4-FFF2-40B4-BE49-F238E27FC236}">
                <a16:creationId xmlns:a16="http://schemas.microsoft.com/office/drawing/2014/main" xmlns="" id="{FD0E890F-198E-4166-AE85-40A73DF2DFE7}"/>
              </a:ext>
            </a:extLst>
          </p:cNvPr>
          <p:cNvCxnSpPr>
            <a:cxnSpLocks/>
          </p:cNvCxnSpPr>
          <p:nvPr/>
        </p:nvCxnSpPr>
        <p:spPr>
          <a:xfrm flipV="1">
            <a:off x="11254215" y="4979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文本框 38">
            <a:extLst>
              <a:ext uri="{FF2B5EF4-FFF2-40B4-BE49-F238E27FC236}">
                <a16:creationId xmlns:a16="http://schemas.microsoft.com/office/drawing/2014/main" xmlns="" id="{75DB3F37-7988-4A61-83E9-4103054C6BD6}"/>
              </a:ext>
            </a:extLst>
          </p:cNvPr>
          <p:cNvSpPr txBox="1"/>
          <p:nvPr/>
        </p:nvSpPr>
        <p:spPr>
          <a:xfrm>
            <a:off x="8046561" y="490771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39">
            <a:extLst>
              <a:ext uri="{FF2B5EF4-FFF2-40B4-BE49-F238E27FC236}">
                <a16:creationId xmlns:a16="http://schemas.microsoft.com/office/drawing/2014/main" xmlns="" id="{14FD89CB-07F2-4C82-BA98-BD9F9F591710}"/>
              </a:ext>
            </a:extLst>
          </p:cNvPr>
          <p:cNvSpPr txBox="1"/>
          <p:nvPr/>
        </p:nvSpPr>
        <p:spPr>
          <a:xfrm>
            <a:off x="11254215" y="490771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接连接符 40">
            <a:extLst>
              <a:ext uri="{FF2B5EF4-FFF2-40B4-BE49-F238E27FC236}">
                <a16:creationId xmlns:a16="http://schemas.microsoft.com/office/drawing/2014/main" xmlns="" id="{1F8E6242-D5C5-4C3E-BF3E-70916BAF0953}"/>
              </a:ext>
            </a:extLst>
          </p:cNvPr>
          <p:cNvCxnSpPr>
            <a:cxnSpLocks/>
          </p:cNvCxnSpPr>
          <p:nvPr/>
        </p:nvCxnSpPr>
        <p:spPr>
          <a:xfrm>
            <a:off x="1125421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42">
            <a:extLst>
              <a:ext uri="{FF2B5EF4-FFF2-40B4-BE49-F238E27FC236}">
                <a16:creationId xmlns:a16="http://schemas.microsoft.com/office/drawing/2014/main" xmlns="" id="{2357D329-ACD8-42F0-A95F-D75139C0ADB7}"/>
              </a:ext>
            </a:extLst>
          </p:cNvPr>
          <p:cNvCxnSpPr>
            <a:cxnSpLocks/>
          </p:cNvCxnSpPr>
          <p:nvPr/>
        </p:nvCxnSpPr>
        <p:spPr>
          <a:xfrm>
            <a:off x="837389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接箭头连接符 44">
            <a:extLst>
              <a:ext uri="{FF2B5EF4-FFF2-40B4-BE49-F238E27FC236}">
                <a16:creationId xmlns:a16="http://schemas.microsoft.com/office/drawing/2014/main" xmlns="" id="{3F6CC65F-87B4-43B9-904E-7E665F06E37A}"/>
              </a:ext>
            </a:extLst>
          </p:cNvPr>
          <p:cNvCxnSpPr>
            <a:cxnSpLocks/>
          </p:cNvCxnSpPr>
          <p:nvPr/>
        </p:nvCxnSpPr>
        <p:spPr>
          <a:xfrm>
            <a:off x="8373895" y="5555789"/>
            <a:ext cx="1440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45">
            <a:extLst>
              <a:ext uri="{FF2B5EF4-FFF2-40B4-BE49-F238E27FC236}">
                <a16:creationId xmlns:a16="http://schemas.microsoft.com/office/drawing/2014/main" xmlns="" id="{C22C71E5-DF61-4179-8CD9-42711E5F87A2}"/>
              </a:ext>
            </a:extLst>
          </p:cNvPr>
          <p:cNvCxnSpPr>
            <a:cxnSpLocks/>
          </p:cNvCxnSpPr>
          <p:nvPr/>
        </p:nvCxnSpPr>
        <p:spPr>
          <a:xfrm>
            <a:off x="981405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接箭头连接符 47">
            <a:extLst>
              <a:ext uri="{FF2B5EF4-FFF2-40B4-BE49-F238E27FC236}">
                <a16:creationId xmlns:a16="http://schemas.microsoft.com/office/drawing/2014/main" xmlns="" id="{B8B14940-42A3-4579-8C5E-D5ABB53324B9}"/>
              </a:ext>
            </a:extLst>
          </p:cNvPr>
          <p:cNvCxnSpPr>
            <a:cxnSpLocks/>
          </p:cNvCxnSpPr>
          <p:nvPr/>
        </p:nvCxnSpPr>
        <p:spPr>
          <a:xfrm>
            <a:off x="9814055" y="5555789"/>
            <a:ext cx="1440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文本框 49">
            <a:extLst>
              <a:ext uri="{FF2B5EF4-FFF2-40B4-BE49-F238E27FC236}">
                <a16:creationId xmlns:a16="http://schemas.microsoft.com/office/drawing/2014/main" xmlns="" id="{09B3D9D0-AB68-48C9-9B0A-9C2CFC555A61}"/>
              </a:ext>
            </a:extLst>
          </p:cNvPr>
          <p:cNvSpPr txBox="1"/>
          <p:nvPr/>
        </p:nvSpPr>
        <p:spPr>
          <a:xfrm>
            <a:off x="8968239" y="555578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50">
            <a:extLst>
              <a:ext uri="{FF2B5EF4-FFF2-40B4-BE49-F238E27FC236}">
                <a16:creationId xmlns:a16="http://schemas.microsoft.com/office/drawing/2014/main" xmlns="" id="{529DA741-6458-4E02-B51B-A6857E4AAC52}"/>
              </a:ext>
            </a:extLst>
          </p:cNvPr>
          <p:cNvSpPr txBox="1"/>
          <p:nvPr/>
        </p:nvSpPr>
        <p:spPr>
          <a:xfrm>
            <a:off x="10365245" y="555578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直接箭头连接符 51">
            <a:extLst>
              <a:ext uri="{FF2B5EF4-FFF2-40B4-BE49-F238E27FC236}">
                <a16:creationId xmlns:a16="http://schemas.microsoft.com/office/drawing/2014/main" xmlns="" id="{496C0FF8-9723-4DBB-B442-A4DE0B595F83}"/>
              </a:ext>
            </a:extLst>
          </p:cNvPr>
          <p:cNvCxnSpPr>
            <a:cxnSpLocks/>
          </p:cNvCxnSpPr>
          <p:nvPr/>
        </p:nvCxnSpPr>
        <p:spPr>
          <a:xfrm flipH="1">
            <a:off x="8733935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文本框 54">
            <a:extLst>
              <a:ext uri="{FF2B5EF4-FFF2-40B4-BE49-F238E27FC236}">
                <a16:creationId xmlns:a16="http://schemas.microsoft.com/office/drawing/2014/main" xmlns="" id="{161EB33B-D05D-4369-9A02-02D25B641CC7}"/>
              </a:ext>
            </a:extLst>
          </p:cNvPr>
          <p:cNvSpPr txBox="1"/>
          <p:nvPr/>
        </p:nvSpPr>
        <p:spPr>
          <a:xfrm>
            <a:off x="8691301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接箭头连接符 55">
            <a:extLst>
              <a:ext uri="{FF2B5EF4-FFF2-40B4-BE49-F238E27FC236}">
                <a16:creationId xmlns:a16="http://schemas.microsoft.com/office/drawing/2014/main" xmlns="" id="{82CA9023-F129-44AD-95A9-9CC8A0C05164}"/>
              </a:ext>
            </a:extLst>
          </p:cNvPr>
          <p:cNvCxnSpPr>
            <a:cxnSpLocks/>
          </p:cNvCxnSpPr>
          <p:nvPr/>
        </p:nvCxnSpPr>
        <p:spPr>
          <a:xfrm flipH="1">
            <a:off x="9165983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文本框 56">
            <a:extLst>
              <a:ext uri="{FF2B5EF4-FFF2-40B4-BE49-F238E27FC236}">
                <a16:creationId xmlns:a16="http://schemas.microsoft.com/office/drawing/2014/main" xmlns="" id="{E3181107-66F1-4B0D-81A3-B03D0C3E4D38}"/>
              </a:ext>
            </a:extLst>
          </p:cNvPr>
          <p:cNvSpPr txBox="1"/>
          <p:nvPr/>
        </p:nvSpPr>
        <p:spPr>
          <a:xfrm>
            <a:off x="9123349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接箭头连接符 57">
            <a:extLst>
              <a:ext uri="{FF2B5EF4-FFF2-40B4-BE49-F238E27FC236}">
                <a16:creationId xmlns:a16="http://schemas.microsoft.com/office/drawing/2014/main" xmlns="" id="{21DF2944-798F-43F8-B6A7-CAF2013C7D03}"/>
              </a:ext>
            </a:extLst>
          </p:cNvPr>
          <p:cNvCxnSpPr>
            <a:cxnSpLocks/>
          </p:cNvCxnSpPr>
          <p:nvPr/>
        </p:nvCxnSpPr>
        <p:spPr>
          <a:xfrm flipH="1">
            <a:off x="10174095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文本框 58">
            <a:extLst>
              <a:ext uri="{FF2B5EF4-FFF2-40B4-BE49-F238E27FC236}">
                <a16:creationId xmlns:a16="http://schemas.microsoft.com/office/drawing/2014/main" xmlns="" id="{35CA8D44-295B-4929-BFB0-940738180398}"/>
              </a:ext>
            </a:extLst>
          </p:cNvPr>
          <p:cNvSpPr txBox="1"/>
          <p:nvPr/>
        </p:nvSpPr>
        <p:spPr>
          <a:xfrm>
            <a:off x="10131461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直接箭头连接符 59">
            <a:extLst>
              <a:ext uri="{FF2B5EF4-FFF2-40B4-BE49-F238E27FC236}">
                <a16:creationId xmlns:a16="http://schemas.microsoft.com/office/drawing/2014/main" xmlns="" id="{05C0B5D6-824F-4A84-ADB1-F6D9785ABE20}"/>
              </a:ext>
            </a:extLst>
          </p:cNvPr>
          <p:cNvCxnSpPr>
            <a:cxnSpLocks/>
          </p:cNvCxnSpPr>
          <p:nvPr/>
        </p:nvCxnSpPr>
        <p:spPr>
          <a:xfrm flipH="1">
            <a:off x="10606143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文本框 60">
            <a:extLst>
              <a:ext uri="{FF2B5EF4-FFF2-40B4-BE49-F238E27FC236}">
                <a16:creationId xmlns:a16="http://schemas.microsoft.com/office/drawing/2014/main" xmlns="" id="{01CFF4DD-57C9-4FAE-913B-8FDE871234F9}"/>
              </a:ext>
            </a:extLst>
          </p:cNvPr>
          <p:cNvSpPr txBox="1"/>
          <p:nvPr/>
        </p:nvSpPr>
        <p:spPr>
          <a:xfrm>
            <a:off x="10563509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直接箭头连接符 61">
            <a:extLst>
              <a:ext uri="{FF2B5EF4-FFF2-40B4-BE49-F238E27FC236}">
                <a16:creationId xmlns:a16="http://schemas.microsoft.com/office/drawing/2014/main" xmlns="" id="{D612115A-510D-4A9B-85F5-587AEF007D3A}"/>
              </a:ext>
            </a:extLst>
          </p:cNvPr>
          <p:cNvCxnSpPr>
            <a:cxnSpLocks/>
          </p:cNvCxnSpPr>
          <p:nvPr/>
        </p:nvCxnSpPr>
        <p:spPr>
          <a:xfrm>
            <a:off x="9742047" y="30355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文本框 62">
            <a:extLst>
              <a:ext uri="{FF2B5EF4-FFF2-40B4-BE49-F238E27FC236}">
                <a16:creationId xmlns:a16="http://schemas.microsoft.com/office/drawing/2014/main" xmlns="" id="{2C4B94FC-1549-4A8D-8AB1-5A8272A33972}"/>
              </a:ext>
            </a:extLst>
          </p:cNvPr>
          <p:cNvSpPr txBox="1"/>
          <p:nvPr/>
        </p:nvSpPr>
        <p:spPr>
          <a:xfrm>
            <a:off x="9211132" y="310751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直接箭头连接符 66">
            <a:extLst>
              <a:ext uri="{FF2B5EF4-FFF2-40B4-BE49-F238E27FC236}">
                <a16:creationId xmlns:a16="http://schemas.microsoft.com/office/drawing/2014/main" xmlns="" id="{41F13D4D-6E36-4AF4-86C3-1AA0A270BCEE}"/>
              </a:ext>
            </a:extLst>
          </p:cNvPr>
          <p:cNvCxnSpPr>
            <a:cxnSpLocks/>
          </p:cNvCxnSpPr>
          <p:nvPr/>
        </p:nvCxnSpPr>
        <p:spPr>
          <a:xfrm flipV="1">
            <a:off x="9886063" y="30355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文本框 68">
            <a:extLst>
              <a:ext uri="{FF2B5EF4-FFF2-40B4-BE49-F238E27FC236}">
                <a16:creationId xmlns:a16="http://schemas.microsoft.com/office/drawing/2014/main" xmlns="" id="{7B757F5E-9BAB-4655-AFBF-510F08FA1FC7}"/>
              </a:ext>
            </a:extLst>
          </p:cNvPr>
          <p:cNvSpPr txBox="1"/>
          <p:nvPr/>
        </p:nvSpPr>
        <p:spPr>
          <a:xfrm>
            <a:off x="9886063" y="310751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87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3: Two-panel CLT shearwall strength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48</a:t>
            </a:fld>
            <a:endParaRPr lang="en-CA" sz="3200" dirty="0">
              <a:solidFill>
                <a:schemeClr val="tx1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xmlns="" id="{AEAD2603-EA61-48E5-B4DF-22993CEBF1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9999" y="1151998"/>
                <a:ext cx="7375852" cy="516600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B: Strength governed by hold-down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elastic strength for vertical joint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and hold-down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are assumed equal to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5kN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50kN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respectively</a:t>
                </a: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CP: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𝑞𝑏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1.4</m:t>
                        </m:r>
                      </m:num>
                      <m:den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2.7</m:t>
                        </m:r>
                      </m:den>
                    </m:f>
                    <m:d>
                      <m:d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50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8×1.4+18</m:t>
                        </m:r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=78.4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Aft>
                    <a:spcPts val="1000"/>
                  </a:spcAft>
                  <a:buNone/>
                </a:pPr>
                <a:r>
                  <a:rPr lang="en-CA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SW:</a:t>
                </a: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CA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CA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ctrlPr>
                          <a:rPr lang="en-CA" sz="24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2.8</m:t>
                            </m:r>
                          </m:num>
                          <m:den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2.7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.8</m:t>
                            </m:r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2.7</m:t>
                            </m:r>
                          </m:den>
                        </m:f>
                        <m:r>
                          <a:rPr lang="en-CA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CA" sz="24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CA" sz="24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2.8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CA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CA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2×2.7</m:t>
                            </m:r>
                          </m:den>
                        </m:f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𝑀𝑖𝑛</m:t>
                    </m:r>
                    <m:d>
                      <m:dPr>
                        <m:ctrlPr>
                          <a:rPr lang="en-CA" sz="24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93.3,63.5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=63.5</m:t>
                    </m:r>
                    <m:r>
                      <a:rPr lang="en-CA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𝑘𝑁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CA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wall strength is taken as the minimum obtained from the two assumptions: 63.5kN</a:t>
                </a:r>
              </a:p>
            </p:txBody>
          </p:sp>
        </mc:Choice>
        <mc:Fallback xmlns="">
          <p:sp>
            <p:nvSpPr>
              <p:cNvPr id="36" name="内容占位符 2">
                <a:extLst>
                  <a:ext uri="{FF2B5EF4-FFF2-40B4-BE49-F238E27FC236}">
                    <a16:creationId xmlns:a16="http://schemas.microsoft.com/office/drawing/2014/main" id="{AEAD2603-EA61-48E5-B4DF-22993CEBF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99" y="1151998"/>
                <a:ext cx="7375852" cy="5166002"/>
              </a:xfrm>
              <a:prstGeom prst="rect">
                <a:avLst/>
              </a:prstGeom>
              <a:blipFill>
                <a:blip r:embed="rId3"/>
                <a:stretch>
                  <a:fillRect l="-1322" t="-1653" b="-44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3">
            <a:extLst>
              <a:ext uri="{FF2B5EF4-FFF2-40B4-BE49-F238E27FC236}">
                <a16:creationId xmlns:a16="http://schemas.microsoft.com/office/drawing/2014/main" xmlns="" id="{9B8EB9BA-CF34-4AC1-BC45-E821569BF7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52" y="2016879"/>
            <a:ext cx="2900363" cy="2890838"/>
          </a:xfrm>
          <a:prstGeom prst="rect">
            <a:avLst/>
          </a:prstGeom>
        </p:spPr>
      </p:pic>
      <p:cxnSp>
        <p:nvCxnSpPr>
          <p:cNvPr id="38" name="直接连接符 7">
            <a:extLst>
              <a:ext uri="{FF2B5EF4-FFF2-40B4-BE49-F238E27FC236}">
                <a16:creationId xmlns:a16="http://schemas.microsoft.com/office/drawing/2014/main" xmlns="" id="{FB242213-F6C3-423B-B54F-88697A5D8389}"/>
              </a:ext>
            </a:extLst>
          </p:cNvPr>
          <p:cNvCxnSpPr>
            <a:cxnSpLocks/>
          </p:cNvCxnSpPr>
          <p:nvPr/>
        </p:nvCxnSpPr>
        <p:spPr>
          <a:xfrm>
            <a:off x="8373895" y="1667357"/>
            <a:ext cx="28803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10">
            <a:extLst>
              <a:ext uri="{FF2B5EF4-FFF2-40B4-BE49-F238E27FC236}">
                <a16:creationId xmlns:a16="http://schemas.microsoft.com/office/drawing/2014/main" xmlns="" id="{31D7A13F-39B6-401F-BC41-2F1F587B69F9}"/>
              </a:ext>
            </a:extLst>
          </p:cNvPr>
          <p:cNvCxnSpPr>
            <a:cxnSpLocks/>
          </p:cNvCxnSpPr>
          <p:nvPr/>
        </p:nvCxnSpPr>
        <p:spPr>
          <a:xfrm>
            <a:off x="837389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12">
            <a:extLst>
              <a:ext uri="{FF2B5EF4-FFF2-40B4-BE49-F238E27FC236}">
                <a16:creationId xmlns:a16="http://schemas.microsoft.com/office/drawing/2014/main" xmlns="" id="{4E90EBDB-9C7D-40C7-AD51-44EF4A890C0C}"/>
              </a:ext>
            </a:extLst>
          </p:cNvPr>
          <p:cNvCxnSpPr>
            <a:cxnSpLocks/>
          </p:cNvCxnSpPr>
          <p:nvPr/>
        </p:nvCxnSpPr>
        <p:spPr>
          <a:xfrm>
            <a:off x="8661927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13">
            <a:extLst>
              <a:ext uri="{FF2B5EF4-FFF2-40B4-BE49-F238E27FC236}">
                <a16:creationId xmlns:a16="http://schemas.microsoft.com/office/drawing/2014/main" xmlns="" id="{C67F2540-B05D-4AB7-B671-56FAED3E808A}"/>
              </a:ext>
            </a:extLst>
          </p:cNvPr>
          <p:cNvCxnSpPr>
            <a:cxnSpLocks/>
          </p:cNvCxnSpPr>
          <p:nvPr/>
        </p:nvCxnSpPr>
        <p:spPr>
          <a:xfrm>
            <a:off x="8949959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14">
            <a:extLst>
              <a:ext uri="{FF2B5EF4-FFF2-40B4-BE49-F238E27FC236}">
                <a16:creationId xmlns:a16="http://schemas.microsoft.com/office/drawing/2014/main" xmlns="" id="{023E52CB-20BA-498B-8E4D-8BC8FE9F271A}"/>
              </a:ext>
            </a:extLst>
          </p:cNvPr>
          <p:cNvCxnSpPr>
            <a:cxnSpLocks/>
          </p:cNvCxnSpPr>
          <p:nvPr/>
        </p:nvCxnSpPr>
        <p:spPr>
          <a:xfrm>
            <a:off x="9237991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15">
            <a:extLst>
              <a:ext uri="{FF2B5EF4-FFF2-40B4-BE49-F238E27FC236}">
                <a16:creationId xmlns:a16="http://schemas.microsoft.com/office/drawing/2014/main" xmlns="" id="{C24CF6D6-712F-4DA5-89E7-A1ADF885D6CA}"/>
              </a:ext>
            </a:extLst>
          </p:cNvPr>
          <p:cNvCxnSpPr>
            <a:cxnSpLocks/>
          </p:cNvCxnSpPr>
          <p:nvPr/>
        </p:nvCxnSpPr>
        <p:spPr>
          <a:xfrm>
            <a:off x="9526023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16">
            <a:extLst>
              <a:ext uri="{FF2B5EF4-FFF2-40B4-BE49-F238E27FC236}">
                <a16:creationId xmlns:a16="http://schemas.microsoft.com/office/drawing/2014/main" xmlns="" id="{B92854C6-4C67-4893-A09F-98D33A31B948}"/>
              </a:ext>
            </a:extLst>
          </p:cNvPr>
          <p:cNvCxnSpPr>
            <a:cxnSpLocks/>
          </p:cNvCxnSpPr>
          <p:nvPr/>
        </p:nvCxnSpPr>
        <p:spPr>
          <a:xfrm>
            <a:off x="981405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17">
            <a:extLst>
              <a:ext uri="{FF2B5EF4-FFF2-40B4-BE49-F238E27FC236}">
                <a16:creationId xmlns:a16="http://schemas.microsoft.com/office/drawing/2014/main" xmlns="" id="{0B72E2FD-8C44-4D38-8E4F-69B31D7A1A41}"/>
              </a:ext>
            </a:extLst>
          </p:cNvPr>
          <p:cNvCxnSpPr>
            <a:cxnSpLocks/>
          </p:cNvCxnSpPr>
          <p:nvPr/>
        </p:nvCxnSpPr>
        <p:spPr>
          <a:xfrm>
            <a:off x="10102087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18">
            <a:extLst>
              <a:ext uri="{FF2B5EF4-FFF2-40B4-BE49-F238E27FC236}">
                <a16:creationId xmlns:a16="http://schemas.microsoft.com/office/drawing/2014/main" xmlns="" id="{F59D5DC1-82A4-4923-859C-C7C48E24DA1B}"/>
              </a:ext>
            </a:extLst>
          </p:cNvPr>
          <p:cNvCxnSpPr>
            <a:cxnSpLocks/>
          </p:cNvCxnSpPr>
          <p:nvPr/>
        </p:nvCxnSpPr>
        <p:spPr>
          <a:xfrm>
            <a:off x="10390119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19">
            <a:extLst>
              <a:ext uri="{FF2B5EF4-FFF2-40B4-BE49-F238E27FC236}">
                <a16:creationId xmlns:a16="http://schemas.microsoft.com/office/drawing/2014/main" xmlns="" id="{87292EBF-5F18-4240-8EB4-682102E79F5C}"/>
              </a:ext>
            </a:extLst>
          </p:cNvPr>
          <p:cNvCxnSpPr>
            <a:cxnSpLocks/>
          </p:cNvCxnSpPr>
          <p:nvPr/>
        </p:nvCxnSpPr>
        <p:spPr>
          <a:xfrm>
            <a:off x="10678151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20">
            <a:extLst>
              <a:ext uri="{FF2B5EF4-FFF2-40B4-BE49-F238E27FC236}">
                <a16:creationId xmlns:a16="http://schemas.microsoft.com/office/drawing/2014/main" xmlns="" id="{3399D712-7833-4E15-AA84-3031FFE457BC}"/>
              </a:ext>
            </a:extLst>
          </p:cNvPr>
          <p:cNvCxnSpPr>
            <a:cxnSpLocks/>
          </p:cNvCxnSpPr>
          <p:nvPr/>
        </p:nvCxnSpPr>
        <p:spPr>
          <a:xfrm>
            <a:off x="10966183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21">
            <a:extLst>
              <a:ext uri="{FF2B5EF4-FFF2-40B4-BE49-F238E27FC236}">
                <a16:creationId xmlns:a16="http://schemas.microsoft.com/office/drawing/2014/main" xmlns="" id="{C2A294FB-2648-447E-B0C1-2E99D1BF6A6D}"/>
              </a:ext>
            </a:extLst>
          </p:cNvPr>
          <p:cNvCxnSpPr>
            <a:cxnSpLocks/>
          </p:cNvCxnSpPr>
          <p:nvPr/>
        </p:nvCxnSpPr>
        <p:spPr>
          <a:xfrm>
            <a:off x="11254215" y="1667357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24">
            <a:extLst>
              <a:ext uri="{FF2B5EF4-FFF2-40B4-BE49-F238E27FC236}">
                <a16:creationId xmlns:a16="http://schemas.microsoft.com/office/drawing/2014/main" xmlns="" id="{5362347E-D09E-4240-8469-34C89342266D}"/>
              </a:ext>
            </a:extLst>
          </p:cNvPr>
          <p:cNvCxnSpPr>
            <a:cxnSpLocks/>
          </p:cNvCxnSpPr>
          <p:nvPr/>
        </p:nvCxnSpPr>
        <p:spPr>
          <a:xfrm>
            <a:off x="8013855" y="2027397"/>
            <a:ext cx="2880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文本框 26">
            <a:extLst>
              <a:ext uri="{FF2B5EF4-FFF2-40B4-BE49-F238E27FC236}">
                <a16:creationId xmlns:a16="http://schemas.microsoft.com/office/drawing/2014/main" xmlns="" id="{3DE8A9CC-DC97-4707-84E0-3440E39F5C71}"/>
              </a:ext>
            </a:extLst>
          </p:cNvPr>
          <p:cNvSpPr txBox="1"/>
          <p:nvPr/>
        </p:nvSpPr>
        <p:spPr>
          <a:xfrm>
            <a:off x="7974553" y="162728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文本框 27">
            <a:extLst>
              <a:ext uri="{FF2B5EF4-FFF2-40B4-BE49-F238E27FC236}">
                <a16:creationId xmlns:a16="http://schemas.microsoft.com/office/drawing/2014/main" xmlns="" id="{71FEEE89-82C0-429C-A472-68EF103E63B0}"/>
              </a:ext>
            </a:extLst>
          </p:cNvPr>
          <p:cNvSpPr txBox="1"/>
          <p:nvPr/>
        </p:nvSpPr>
        <p:spPr>
          <a:xfrm>
            <a:off x="9670039" y="1267247"/>
            <a:ext cx="960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直接连接符 29">
            <a:extLst>
              <a:ext uri="{FF2B5EF4-FFF2-40B4-BE49-F238E27FC236}">
                <a16:creationId xmlns:a16="http://schemas.microsoft.com/office/drawing/2014/main" xmlns="" id="{D1CBEF2E-3DF5-4388-889B-FC4B5F782A47}"/>
              </a:ext>
            </a:extLst>
          </p:cNvPr>
          <p:cNvCxnSpPr/>
          <p:nvPr/>
        </p:nvCxnSpPr>
        <p:spPr>
          <a:xfrm>
            <a:off x="11326223" y="2027397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直接连接符 30">
            <a:extLst>
              <a:ext uri="{FF2B5EF4-FFF2-40B4-BE49-F238E27FC236}">
                <a16:creationId xmlns:a16="http://schemas.microsoft.com/office/drawing/2014/main" xmlns="" id="{0E68ED3E-D8CE-46D9-90F9-0785CE350EF6}"/>
              </a:ext>
            </a:extLst>
          </p:cNvPr>
          <p:cNvCxnSpPr/>
          <p:nvPr/>
        </p:nvCxnSpPr>
        <p:spPr>
          <a:xfrm>
            <a:off x="11326223" y="4907717"/>
            <a:ext cx="2880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32">
            <a:extLst>
              <a:ext uri="{FF2B5EF4-FFF2-40B4-BE49-F238E27FC236}">
                <a16:creationId xmlns:a16="http://schemas.microsoft.com/office/drawing/2014/main" xmlns="" id="{A7CD2599-0EBE-441C-B25B-0AA6181816DA}"/>
              </a:ext>
            </a:extLst>
          </p:cNvPr>
          <p:cNvCxnSpPr/>
          <p:nvPr/>
        </p:nvCxnSpPr>
        <p:spPr>
          <a:xfrm>
            <a:off x="11470239" y="2027397"/>
            <a:ext cx="0" cy="28803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文本框 33">
            <a:extLst>
              <a:ext uri="{FF2B5EF4-FFF2-40B4-BE49-F238E27FC236}">
                <a16:creationId xmlns:a16="http://schemas.microsoft.com/office/drawing/2014/main" xmlns="" id="{A1C642F0-5E91-49DC-A37C-77535CFC8A62}"/>
              </a:ext>
            </a:extLst>
          </p:cNvPr>
          <p:cNvSpPr txBox="1"/>
          <p:nvPr/>
        </p:nvSpPr>
        <p:spPr>
          <a:xfrm>
            <a:off x="11470239" y="3211463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直接箭头连接符 34">
            <a:extLst>
              <a:ext uri="{FF2B5EF4-FFF2-40B4-BE49-F238E27FC236}">
                <a16:creationId xmlns:a16="http://schemas.microsoft.com/office/drawing/2014/main" xmlns="" id="{29A3524D-9F5B-4C67-96DB-BFC5A3C21F4F}"/>
              </a:ext>
            </a:extLst>
          </p:cNvPr>
          <p:cNvCxnSpPr>
            <a:cxnSpLocks/>
          </p:cNvCxnSpPr>
          <p:nvPr/>
        </p:nvCxnSpPr>
        <p:spPr>
          <a:xfrm>
            <a:off x="8373895" y="4979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直接箭头连接符 36">
            <a:extLst>
              <a:ext uri="{FF2B5EF4-FFF2-40B4-BE49-F238E27FC236}">
                <a16:creationId xmlns:a16="http://schemas.microsoft.com/office/drawing/2014/main" xmlns="" id="{FD0E890F-198E-4166-AE85-40A73DF2DFE7}"/>
              </a:ext>
            </a:extLst>
          </p:cNvPr>
          <p:cNvCxnSpPr>
            <a:cxnSpLocks/>
          </p:cNvCxnSpPr>
          <p:nvPr/>
        </p:nvCxnSpPr>
        <p:spPr>
          <a:xfrm flipV="1">
            <a:off x="11254215" y="4979725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文本框 38">
            <a:extLst>
              <a:ext uri="{FF2B5EF4-FFF2-40B4-BE49-F238E27FC236}">
                <a16:creationId xmlns:a16="http://schemas.microsoft.com/office/drawing/2014/main" xmlns="" id="{75DB3F37-7988-4A61-83E9-4103054C6BD6}"/>
              </a:ext>
            </a:extLst>
          </p:cNvPr>
          <p:cNvSpPr txBox="1"/>
          <p:nvPr/>
        </p:nvSpPr>
        <p:spPr>
          <a:xfrm>
            <a:off x="8046561" y="490771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文本框 39">
            <a:extLst>
              <a:ext uri="{FF2B5EF4-FFF2-40B4-BE49-F238E27FC236}">
                <a16:creationId xmlns:a16="http://schemas.microsoft.com/office/drawing/2014/main" xmlns="" id="{14FD89CB-07F2-4C82-BA98-BD9F9F591710}"/>
              </a:ext>
            </a:extLst>
          </p:cNvPr>
          <p:cNvSpPr txBox="1"/>
          <p:nvPr/>
        </p:nvSpPr>
        <p:spPr>
          <a:xfrm>
            <a:off x="11254215" y="490771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直接连接符 40">
            <a:extLst>
              <a:ext uri="{FF2B5EF4-FFF2-40B4-BE49-F238E27FC236}">
                <a16:creationId xmlns:a16="http://schemas.microsoft.com/office/drawing/2014/main" xmlns="" id="{1F8E6242-D5C5-4C3E-BF3E-70916BAF0953}"/>
              </a:ext>
            </a:extLst>
          </p:cNvPr>
          <p:cNvCxnSpPr>
            <a:cxnSpLocks/>
          </p:cNvCxnSpPr>
          <p:nvPr/>
        </p:nvCxnSpPr>
        <p:spPr>
          <a:xfrm>
            <a:off x="1125421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直接连接符 42">
            <a:extLst>
              <a:ext uri="{FF2B5EF4-FFF2-40B4-BE49-F238E27FC236}">
                <a16:creationId xmlns:a16="http://schemas.microsoft.com/office/drawing/2014/main" xmlns="" id="{2357D329-ACD8-42F0-A95F-D75139C0ADB7}"/>
              </a:ext>
            </a:extLst>
          </p:cNvPr>
          <p:cNvCxnSpPr>
            <a:cxnSpLocks/>
          </p:cNvCxnSpPr>
          <p:nvPr/>
        </p:nvCxnSpPr>
        <p:spPr>
          <a:xfrm>
            <a:off x="837389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直接箭头连接符 44">
            <a:extLst>
              <a:ext uri="{FF2B5EF4-FFF2-40B4-BE49-F238E27FC236}">
                <a16:creationId xmlns:a16="http://schemas.microsoft.com/office/drawing/2014/main" xmlns="" id="{3F6CC65F-87B4-43B9-904E-7E665F06E37A}"/>
              </a:ext>
            </a:extLst>
          </p:cNvPr>
          <p:cNvCxnSpPr>
            <a:cxnSpLocks/>
          </p:cNvCxnSpPr>
          <p:nvPr/>
        </p:nvCxnSpPr>
        <p:spPr>
          <a:xfrm>
            <a:off x="8373895" y="5555789"/>
            <a:ext cx="1440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直接连接符 45">
            <a:extLst>
              <a:ext uri="{FF2B5EF4-FFF2-40B4-BE49-F238E27FC236}">
                <a16:creationId xmlns:a16="http://schemas.microsoft.com/office/drawing/2014/main" xmlns="" id="{C22C71E5-DF61-4179-8CD9-42711E5F87A2}"/>
              </a:ext>
            </a:extLst>
          </p:cNvPr>
          <p:cNvCxnSpPr>
            <a:cxnSpLocks/>
          </p:cNvCxnSpPr>
          <p:nvPr/>
        </p:nvCxnSpPr>
        <p:spPr>
          <a:xfrm>
            <a:off x="9814055" y="5411773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直接箭头连接符 47">
            <a:extLst>
              <a:ext uri="{FF2B5EF4-FFF2-40B4-BE49-F238E27FC236}">
                <a16:creationId xmlns:a16="http://schemas.microsoft.com/office/drawing/2014/main" xmlns="" id="{B8B14940-42A3-4579-8C5E-D5ABB53324B9}"/>
              </a:ext>
            </a:extLst>
          </p:cNvPr>
          <p:cNvCxnSpPr>
            <a:cxnSpLocks/>
          </p:cNvCxnSpPr>
          <p:nvPr/>
        </p:nvCxnSpPr>
        <p:spPr>
          <a:xfrm>
            <a:off x="9814055" y="5555789"/>
            <a:ext cx="14401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文本框 49">
            <a:extLst>
              <a:ext uri="{FF2B5EF4-FFF2-40B4-BE49-F238E27FC236}">
                <a16:creationId xmlns:a16="http://schemas.microsoft.com/office/drawing/2014/main" xmlns="" id="{09B3D9D0-AB68-48C9-9B0A-9C2CFC555A61}"/>
              </a:ext>
            </a:extLst>
          </p:cNvPr>
          <p:cNvSpPr txBox="1"/>
          <p:nvPr/>
        </p:nvSpPr>
        <p:spPr>
          <a:xfrm>
            <a:off x="8968239" y="555578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50">
            <a:extLst>
              <a:ext uri="{FF2B5EF4-FFF2-40B4-BE49-F238E27FC236}">
                <a16:creationId xmlns:a16="http://schemas.microsoft.com/office/drawing/2014/main" xmlns="" id="{529DA741-6458-4E02-B51B-A6857E4AAC52}"/>
              </a:ext>
            </a:extLst>
          </p:cNvPr>
          <p:cNvSpPr txBox="1"/>
          <p:nvPr/>
        </p:nvSpPr>
        <p:spPr>
          <a:xfrm>
            <a:off x="10365245" y="5555789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 m</a:t>
            </a: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直接箭头连接符 51">
            <a:extLst>
              <a:ext uri="{FF2B5EF4-FFF2-40B4-BE49-F238E27FC236}">
                <a16:creationId xmlns:a16="http://schemas.microsoft.com/office/drawing/2014/main" xmlns="" id="{496C0FF8-9723-4DBB-B442-A4DE0B595F83}"/>
              </a:ext>
            </a:extLst>
          </p:cNvPr>
          <p:cNvCxnSpPr>
            <a:cxnSpLocks/>
          </p:cNvCxnSpPr>
          <p:nvPr/>
        </p:nvCxnSpPr>
        <p:spPr>
          <a:xfrm flipH="1">
            <a:off x="8733935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文本框 54">
            <a:extLst>
              <a:ext uri="{FF2B5EF4-FFF2-40B4-BE49-F238E27FC236}">
                <a16:creationId xmlns:a16="http://schemas.microsoft.com/office/drawing/2014/main" xmlns="" id="{161EB33B-D05D-4369-9A02-02D25B641CC7}"/>
              </a:ext>
            </a:extLst>
          </p:cNvPr>
          <p:cNvSpPr txBox="1"/>
          <p:nvPr/>
        </p:nvSpPr>
        <p:spPr>
          <a:xfrm>
            <a:off x="8691301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直接箭头连接符 55">
            <a:extLst>
              <a:ext uri="{FF2B5EF4-FFF2-40B4-BE49-F238E27FC236}">
                <a16:creationId xmlns:a16="http://schemas.microsoft.com/office/drawing/2014/main" xmlns="" id="{82CA9023-F129-44AD-95A9-9CC8A0C05164}"/>
              </a:ext>
            </a:extLst>
          </p:cNvPr>
          <p:cNvCxnSpPr>
            <a:cxnSpLocks/>
          </p:cNvCxnSpPr>
          <p:nvPr/>
        </p:nvCxnSpPr>
        <p:spPr>
          <a:xfrm flipH="1">
            <a:off x="9165983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文本框 56">
            <a:extLst>
              <a:ext uri="{FF2B5EF4-FFF2-40B4-BE49-F238E27FC236}">
                <a16:creationId xmlns:a16="http://schemas.microsoft.com/office/drawing/2014/main" xmlns="" id="{E3181107-66F1-4B0D-81A3-B03D0C3E4D38}"/>
              </a:ext>
            </a:extLst>
          </p:cNvPr>
          <p:cNvSpPr txBox="1"/>
          <p:nvPr/>
        </p:nvSpPr>
        <p:spPr>
          <a:xfrm>
            <a:off x="9123349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接箭头连接符 57">
            <a:extLst>
              <a:ext uri="{FF2B5EF4-FFF2-40B4-BE49-F238E27FC236}">
                <a16:creationId xmlns:a16="http://schemas.microsoft.com/office/drawing/2014/main" xmlns="" id="{21DF2944-798F-43F8-B6A7-CAF2013C7D03}"/>
              </a:ext>
            </a:extLst>
          </p:cNvPr>
          <p:cNvCxnSpPr>
            <a:cxnSpLocks/>
          </p:cNvCxnSpPr>
          <p:nvPr/>
        </p:nvCxnSpPr>
        <p:spPr>
          <a:xfrm flipH="1">
            <a:off x="10174095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文本框 58">
            <a:extLst>
              <a:ext uri="{FF2B5EF4-FFF2-40B4-BE49-F238E27FC236}">
                <a16:creationId xmlns:a16="http://schemas.microsoft.com/office/drawing/2014/main" xmlns="" id="{35CA8D44-295B-4929-BFB0-940738180398}"/>
              </a:ext>
            </a:extLst>
          </p:cNvPr>
          <p:cNvSpPr txBox="1"/>
          <p:nvPr/>
        </p:nvSpPr>
        <p:spPr>
          <a:xfrm>
            <a:off x="10131461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直接箭头连接符 59">
            <a:extLst>
              <a:ext uri="{FF2B5EF4-FFF2-40B4-BE49-F238E27FC236}">
                <a16:creationId xmlns:a16="http://schemas.microsoft.com/office/drawing/2014/main" xmlns="" id="{05C0B5D6-824F-4A84-ADB1-F6D9785ABE20}"/>
              </a:ext>
            </a:extLst>
          </p:cNvPr>
          <p:cNvCxnSpPr>
            <a:cxnSpLocks/>
          </p:cNvCxnSpPr>
          <p:nvPr/>
        </p:nvCxnSpPr>
        <p:spPr>
          <a:xfrm flipH="1">
            <a:off x="10606143" y="4979725"/>
            <a:ext cx="2796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文本框 60">
            <a:extLst>
              <a:ext uri="{FF2B5EF4-FFF2-40B4-BE49-F238E27FC236}">
                <a16:creationId xmlns:a16="http://schemas.microsoft.com/office/drawing/2014/main" xmlns="" id="{01CFF4DD-57C9-4FAE-913B-8FDE871234F9}"/>
              </a:ext>
            </a:extLst>
          </p:cNvPr>
          <p:cNvSpPr txBox="1"/>
          <p:nvPr/>
        </p:nvSpPr>
        <p:spPr>
          <a:xfrm>
            <a:off x="10563509" y="4979725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直接箭头连接符 61">
            <a:extLst>
              <a:ext uri="{FF2B5EF4-FFF2-40B4-BE49-F238E27FC236}">
                <a16:creationId xmlns:a16="http://schemas.microsoft.com/office/drawing/2014/main" xmlns="" id="{D612115A-510D-4A9B-85F5-587AEF007D3A}"/>
              </a:ext>
            </a:extLst>
          </p:cNvPr>
          <p:cNvCxnSpPr>
            <a:cxnSpLocks/>
          </p:cNvCxnSpPr>
          <p:nvPr/>
        </p:nvCxnSpPr>
        <p:spPr>
          <a:xfrm>
            <a:off x="9742047" y="30355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文本框 62">
            <a:extLst>
              <a:ext uri="{FF2B5EF4-FFF2-40B4-BE49-F238E27FC236}">
                <a16:creationId xmlns:a16="http://schemas.microsoft.com/office/drawing/2014/main" xmlns="" id="{2C4B94FC-1549-4A8D-8AB1-5A8272A33972}"/>
              </a:ext>
            </a:extLst>
          </p:cNvPr>
          <p:cNvSpPr txBox="1"/>
          <p:nvPr/>
        </p:nvSpPr>
        <p:spPr>
          <a:xfrm>
            <a:off x="9211132" y="310751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直接箭头连接符 66">
            <a:extLst>
              <a:ext uri="{FF2B5EF4-FFF2-40B4-BE49-F238E27FC236}">
                <a16:creationId xmlns:a16="http://schemas.microsoft.com/office/drawing/2014/main" xmlns="" id="{41F13D4D-6E36-4AF4-86C3-1AA0A270BCEE}"/>
              </a:ext>
            </a:extLst>
          </p:cNvPr>
          <p:cNvCxnSpPr>
            <a:cxnSpLocks/>
          </p:cNvCxnSpPr>
          <p:nvPr/>
        </p:nvCxnSpPr>
        <p:spPr>
          <a:xfrm flipV="1">
            <a:off x="9886063" y="3035509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文本框 68">
            <a:extLst>
              <a:ext uri="{FF2B5EF4-FFF2-40B4-BE49-F238E27FC236}">
                <a16:creationId xmlns:a16="http://schemas.microsoft.com/office/drawing/2014/main" xmlns="" id="{7B757F5E-9BAB-4655-AFBF-510F08FA1FC7}"/>
              </a:ext>
            </a:extLst>
          </p:cNvPr>
          <p:cNvSpPr txBox="1"/>
          <p:nvPr/>
        </p:nvSpPr>
        <p:spPr>
          <a:xfrm>
            <a:off x="9886063" y="3107517"/>
            <a:ext cx="60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18r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CA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4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49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540000"/>
            <a:ext cx="11160000" cy="47031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lecture is </a:t>
            </a: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CLT Handbook [1], Wood Design Manual [2] and CSA O86-2014 [3].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FPInnovations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 Handbook</a:t>
            </a: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Quebec, QC, Canada</a:t>
            </a:r>
          </a:p>
          <a:p>
            <a:pPr marL="457200" indent="-457200">
              <a:buNone/>
            </a:pPr>
            <a:r>
              <a:rPr lang="en-CA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Wood Council (CWC). 2017. </a:t>
            </a:r>
            <a:r>
              <a:rPr lang="en-C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design manual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Ottawa,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ON,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Canada.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Canadian Standards Association (CSA). 2017.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design in wood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CSA O86-14, Toronto, ON,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Canada.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AC02F59A-B652-4484-BB66-7E99F0A2F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52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CA" sz="3600" dirty="0">
                <a:solidFill>
                  <a:srgbClr val="002060"/>
                </a:solidFill>
              </a:rPr>
              <a:t>Definition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5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0800000" cy="14748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CLT panels consist of several layers of boards stacked crosswise (typically at 90 degrees) and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glued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together on their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faces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sometimes, on the narrow faces as well.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F19040A7-E3C0-42BC-96BB-EB33DCDE3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F6879FE-89FF-48BE-9EB8-9E92AAC3B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266" y="2797089"/>
            <a:ext cx="3828621" cy="35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7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n-CA" sz="3600" dirty="0">
                <a:solidFill>
                  <a:srgbClr val="002060"/>
                </a:solidFill>
              </a:rPr>
              <a:t>Cross section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6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1999"/>
            <a:ext cx="10800000" cy="17355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consist of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to 9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alternating layers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grade and species</a:t>
            </a:r>
            <a:r>
              <a:rPr lang="en-US" sz="3200" dirty="0">
                <a:solidFill>
                  <a:srgbClr val="020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sawn lumber in one lamination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 layers may be placed in the same direction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1CFFDD64-14BD-4FFF-A908-E345D270F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1CBB809-C63A-4770-A170-1375F12390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29" y="3227027"/>
            <a:ext cx="2880000" cy="7690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158DC720-93A9-4DEE-B97B-A85A675AC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29" y="4966815"/>
            <a:ext cx="2880000" cy="125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291FA06-B46B-45B9-94C6-206930D39D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33" y="3059914"/>
            <a:ext cx="2880000" cy="125087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1C1240B-DAFF-478C-B7FE-B474706C03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33" y="4838211"/>
            <a:ext cx="2880000" cy="173558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0302C04-900A-4005-8130-D9E0050E074C}"/>
              </a:ext>
            </a:extLst>
          </p:cNvPr>
          <p:cNvSpPr/>
          <p:nvPr/>
        </p:nvSpPr>
        <p:spPr>
          <a:xfrm>
            <a:off x="4729861" y="4818868"/>
            <a:ext cx="2048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Consecutive layers </a:t>
            </a:r>
            <a:endParaRPr lang="en-CA" sz="2800" dirty="0"/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xmlns="" id="{28862558-D8E4-4124-9328-AE0015496FEC}"/>
              </a:ext>
            </a:extLst>
          </p:cNvPr>
          <p:cNvSpPr/>
          <p:nvPr/>
        </p:nvSpPr>
        <p:spPr>
          <a:xfrm>
            <a:off x="4379053" y="4966815"/>
            <a:ext cx="197710" cy="561530"/>
          </a:xfrm>
          <a:prstGeom prst="rightBrace">
            <a:avLst>
              <a:gd name="adj1" fmla="val 58008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xmlns="" id="{6523B2B0-F7B9-4820-9508-E1384F74AA37}"/>
              </a:ext>
            </a:extLst>
          </p:cNvPr>
          <p:cNvSpPr/>
          <p:nvPr/>
        </p:nvSpPr>
        <p:spPr>
          <a:xfrm flipH="1">
            <a:off x="6890015" y="4818868"/>
            <a:ext cx="197710" cy="561530"/>
          </a:xfrm>
          <a:prstGeom prst="rightBrace">
            <a:avLst>
              <a:gd name="adj1" fmla="val 58008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965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7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AutoShape 2" descr="http://t10.baidu.com/it/u=4006527200,2801502287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6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MSERUUExQVFBUWGR4aGBgYFxgcGxsYFxgYFx0ZGyAYHSYgGBwjHRgYHy8gIycpLCwsFx4xNjAqNSYrLCkBCQoKDgwOGg8PGjQlHyQpLC8sLC8sLywsLCwsLCwsLCkqLCwsLCwsLCwpLCwsLCwsLCwsLCwsLCwsLCwsLCksLP/AABEIARMAuAMBIgACEQEDEQH/xAAbAAACAwEBAQAAAAAAAAAAAAAEBQIDBgABB//EAEMQAAIBAgQEAwYEAwcEAQQDAAECEQMhAAQSMQUiQVFhcYEGEzJCkaFSsdHwYsHhBxQjM3KC8RVDkqLCc7LS4iQ0Y//EABoBAAIDAQEAAAAAAAAAAAAAAAMEAQIFAAb/xAA3EQABBAAEAwYEBQMFAQAAAAABAAIDEQQSITFBUfATImFxgZEyocHRBSOx4fFCUoIUM3Ki0hX/2gAMAwEAAhEDEQA/APn5y4PwtjwvUXxHjfHnuUPwt9ceFai9Z++MXrVe4K45lT8S4rNFT8LY8bMfiXFbBTsfri4bSGSFJndfHFbVVO4jHpLDrOK3q9xgjQgvdS8j8Jx5rbtOOFEET0xMLNh03O/7/pgoCRkxGXQJlkKZYSTcHf0++KuI5WCT0nttirL1zT8e9+nj44aiqpUNsh3JtHn4+G+BnMHWNUtebTTxSLIs5qkNeFt5SMF1kIVrHY9PDEsrQnMiokFGBHiIXr3NvSdhbDo0sMPht1lLO/EjAOzDbWXy5Yga79h4T+o2xo+H5NlQbSTMdh+uAOEZdQIkNUX5R4kn1IkiBtaYwwzGagEAw20/hJFp7b4DMHB1bUih3dBA33SjidV9XNLAWHYeEdMChmPhhlpIA7bGbdxgbM5MzKm3bFDpv7pzD4gEVsh/dfiOPQyDxxAKvUziS1B0GOIT4IVgrMdhGPfdsdzjwaz4Y9NH8TYpsiLgqjczj0Vuy48DoO5xIVz8qxiFK9COfDHY8KMdzH78MdiFy5tB7riOgj4XnEqlT8SeotihlQ7EjzxIHW6s4qb1W+YTilnU9xiRDDYziKqWNx64KAEtI+t1DT+E4spofmuf39cdTTePr+/3bFhIHe28T9/QTglLOdNm2UdJNyYAOOarFlEk28ZEfT97Y7QXggwv3628Pzvj2plQQFUR4+dv3+eDdmKtx9Epmo0FMAbgyfsNp26/fHkc6z8zKhXoQx6zv6dYOGnDeBhPC92O5PYA7eBIk7heuIcSy3Pqptzrtq7gCCL727z57YuDXko7L3Q+TyRo/wCIJBIjTIKid/E9QJ8d9yaufckKQOa20b2nfAPCa7MxWoZIEgRsBCx57YY5moFUsROm/jhebE1KG0jM/DBNEZSdR4ckvqcKFGwMSQBUtI5XYiNhZR8Jk6t9wCyoMEyJFjsYnxEEHttvtvgCkr1P81gEmQetp2Fj8x+tzjQjJBqShTPLdCd/Ij4TfdfUQJw29+YpURCqca5JPVrgMEImYiLCbbT0B6beNsSZBuo338POcUrwc06iXYpJgNuvcHoRtcWPhiQy7U2GnmUwAOomIA/EOsG/bqcB7Gx3T6KznBrqcPVQbLq0mBq/e+BNTC2mMMFcN8Jv2n8rW+mOrUwQFMz9D54UOuy0GTlho7JcQx3OOAUdZxKvldG8kdx/PEFbsuO32T7XgqYqjouJy58MQBbyx4V7titdbolr00x8zY7ERpHQnHuO1XK8l+hDYoep3T6YjpDbAjFtIdN/HEhtIUuJA0CgMuN/t/xiWgmD9vPF7WxUtInmNh47/wBPzwUa7LNmfrr7L2gispgww3Exudx+X074qDiCpmR0H6fvzxPL1dJkDUr7zHjO+3W+2+I1OGhg7CYMaSDHLB3HmBcmD98GaBeqFI7KNFLJ5J9RJJYnpNh5kdY6DBmZyxWCLxuAIO3T6d8eUeLqZUA6l7iAdr/0i+KK2dcNJM/aPLEEHipaC4d0aIqjxt6qkFdMH9enfx8cAV9YaRJkzFzOKa3El18o5uvSR28/H88MqFIOjMGgrBuDsTEyJiDA2+YYufEJFweJLb14IbhuYY1jrUrCWkXIkevTBfFM0BSaDJtaP4h0OJZfKtSqe8DDS1JzKk2bTBv+yJE4ka9WpSqrqdiwUKCWP/cW4H+04XdCHPDlpjGujb2Nb8eOqU1MxU+ZWU9Z/l0wyyGbeko3I3I697djj2jwsBoaosKCbS0QJY2EeESOnXC/M8QVTDTHX9P64YHgs2bOX1wRz8SbMlTBAEgztG++xnvA9cWcSpvBCkISbfhbflv8JjvbxjC450/LEdO39cMRxZQp97tttvvPqd9sVIN2DryTOUhtubp8/NB0KoVWDAKZEgrAkTbuN5t6dsEU6xP+kbk7gbdN+3fa2AM1lzUNRlfl3VQCbcqwD/u8sX1AANAksY6mBGwHQ+fn3x0jQpjdn0ROXqAqJ6mPXFGYyhmVNuo7fTBhp6AtgFgXF1JgX8LnceG2LKoJBK77wf317+GAFoB13KJFNlvLsOCRwvVifT9cSUr0UnB1TLg7RqjqPzwI4YbkLgZ5LThmbILC9Ut0UDHYrMdWJx2IpMWraFEuBPecMKOUCiT549LKtonv4dib98QLyGK20wDFrTIMeeINvHLwWdFGL+V+Kgy62BWBPcH62xdnKEBT1/46bDEuHtqCE7qSCfDSSDi3iFVWIC9OvnhqIABZWPc9sgY3lr52UuoUBLeJkz39bR+7YtfMMB+/364toUCDt648rUJwtJM4P0Oi2cJhmOgBe3X1v5/wllfMgGQL9Yt+zi6jQNQErBgTuNpjrvcj64qzNGBPTveP3+uKMnWKNqAOlgRBWzBgVO/rfwww236qhc2K2NIPgiOJUH5WKmDsNOnSZ2EAdb+MjcjFnDKTisqwQzWIJERvzAEhum9vC2D0yJki+kzy795gi+wm3lOKc2o1SjCQAAVMjoIMbdP3JwxRLVjsd37G36Jtk+FICWsTAt8t+oVgfHcntabWvSWqpBETsQpS0kxzCbTttFonCz2ezjF3D6iQsyTYyRMfQffB/G89pokqpmREGNzHbzwi6XLII65J2nOHaApRxikaShFsrEiV3YAIeaZm5NgQLAjxV0qNQ1AAh1yIkXE7eQ+uDQzPHvWJjYdukmLTbfww1zOSmSh0k79j0sTt6WM3jDrWkBJTvLjaWNw9xLFdIA6gJPSQvcnoBbAb1FY6TcDy/nifFKuj/D+HYtPxE6bSdoAY/XriiiAdsCPdNrSjIljDTpaYZfN6ZgfSw/Xw+vfHlUjSdI0n7C4mAbQQCCNjPpiCUsWVEEdT5YD27i4UjOwUTIy6ta5n6fZE0eJmQoVQu0SbDw9LYmlaWiItYeAgWj9BgKkQCL4LfToY7mwXtJJ/TBpGgtWLh3vMwbzVjKCd74FzCQoBXVi1TpiRY7G0T1jrjlzCVJX4oEmP3e+FW92rFhaLmHMaNEJe9Ei6xH5eeOweuX07beWOxL9+7qEePFECn7qijX01FBuvw+h6+eJZZYqMh+YFfUXH5YHZeRT4R6qf0jBOYbmFRCCbN69QfUY40E+1tjzHzCjlPnXuAR5r/ScVHMaJVgSCZB6j9R+mIPUFWQFIafQeuLAgEBiajDZf1/r9OuOAPFVkkYNteK9y+ovOthTg3JNvKcEV/hIBhYgO158huT5d7kYgctI1VSAPwjb+v7viS56ixnQS0AQWtAAFha3qcHYABss+R+d2rq8ApFGYyuzASGFoEjlg2i/YDaTivMcOChYaGW+/n5d/DpEbn0cS5tIdAT8qwYjrIsLf8DAmap3kfXDDXUNBSzJS2OSt/oh83m6gGliRvtABEAbi8W22wDl1bWApALHqbeRwdnaNSYLK3dVMx42sT5TieSylN1YEHUCI0mCQwMi4IJUgWieY9sNNmaI8rgpLHOfY4+iN9m1irUGoOYFwDFzeJi354v4+x/u95EsL7dW8B0GI5aiGdzSDa2VQQSAQ+pSTNgJIY+uJ8Syjsn+Ox+NWJmTGkiLfCbncDbGaWAuz9aI/a5fyqWczusQC6sCLaTuNpPbbY4uyHEKlPlUkgiw3v3HbBeayVMBn59TQEDEKBMxa5Kqqnr2xRlqLhuXT621eAn9/bGm2VgjocUq5jg7VMMjlXqVNTEAkEQPLc+Pnt2wVRy7USFWFkgF43kxp0jaTbt0kCcLKL1NYklSDsLRhv/1JiAOUnreGIIi3j5fTC2YVRCr/ALj8oOvsrUy9Nxtp1E6SpJX9AY6R1IgbhdxCgyVAsgCLnpMnafCD133wZT90hkl0B3QgQ3hzER9WI74EhlEH/ETqDcjx8fPfyws9oIulqxyOY+s1jkuqtSICrdy1zeygbdvHF+ZoqvulAgwWPqYH2H3wKtHdqV/DqP1/Pw649y2aGrVVaTYeg6D6YWdYFeifj7NxzAC7s6KziiEuEHyKB/uNz+f2wuWppfUu03Hj4+Bv+xhnSeddQ/xN9bD7kYVI2gyRIMDBIzaFiGlretymdOqWYkExE7SfI/0x2I5TieksTZQII0mNx9h1MY7DQw5OtLFfIb3+SF9+VgRqUmRbva3fbbwx4KAB1MSoPSbn9/uMGsEFhIjrM+BJB9e/XANeuKR31sbzuf8A9cB7Ig6LVdisw8ESiEi3+Gv/ALH9P3vit+IpTBFNdRG8fzOBFq1KraTYRIAO9+seEnBf91RVMnwtYCf3/XBRGG7pF8znaNS93qVCHqHSgIMHbvEdf3bB9B006lsD1O57+M/ucCVqIB1sdQ6T0G+37GLaPEQbFFtsTvEzt2v2wVzm8EuWuItSoZOeZQZmJO/X6DwW/jg+nlejdQYItzAE9ZsYI9RgejnJYHVaQCALAHvI9Y/LBdekT8Toq+Bknt5+pAwBxO6LHGHCjwVVTh6uNMPrXcGF5elzYdRJ7CxjEWyC0q6lgwpiZuTuNr3677+GG44urSdJBk2AgEm5M+p6T3wmznECWJIHp2HcHfE3omCwu0a3QDmtFwestZHWnaIgkHxGxOxgG3h54nnB/d6c1CGEwIBAFibC/QfUDtGEHsxXGqqQCo5f/leOlsW+0mZBp0yQWGqY/wBpM/fChkl7bKPh9OXuoELOzzdbqjN5VK9dRTJ0EAErtdySbzaDPh6YHXhgpkmo0N8oYXnpI38doMbnEspxQqy6RYEEAWH7nrh3/wBXpEBnBkG0TO8xPSYuevUHDvBc1mQVRpK6eQMALJO5kRbYeJJIPTp44FzOUEhmsdgTcd4I2I/iHqMGUFqAysOszEgHebSbX8x548zGbJdg2lgCRGx87m8iLg374qDaVliawW3dXZunSZdRIUd5EHw8fI/bCnLVaigmQyhoA6wZIvt0xLNZulGhQxJYbkEAiew3vgjIsCrbdI8ZBsB/t9fGMGGyALGuy8VlbmQ6W6/1GPKjq55xpbo3Q+ff8/HpgLOaS4FNoKkgxf08gR364hRz3NpqGB1MfmOnn98DfDxCbixB4o4rULaCRpidwAQPP+e1sDZog8oBETMiP3/XDPJMAyhVB8yLjbcna/p3xVxWmoB0nS3RduomOwifrt1wLs61CcGKzGnbJfVrup1C4Ah06RsSBtB79DvY47FLK1tNiPQ47DTMQANUtJhHZu6E9r11vJYimskmNJgnlt1JsIBHQbajnsrRU3Jk9R4+PfFlbNswspCDoBae5PU+JFumCsjw0teIB/SfX1nywIEtGqrI5sju5sqnoq56n+FTvHc/yH2we1hpaSW+Veg/n+7gXMq9JgTpi+9h+z6/bCutnDLKoM/MdyfpsPz74nMXJcxm9VVmFBqGDKiwjrAiR6/84KRQFMAx1MTvinJKWO0DubX7Ww4Xh50NF7XJgACfOEFvtvjqUl5OjUGtJioCwqxMm/U9O/WTAvi1ci4YaWIUfEzfDck7nc+AHocNNGhURaZd2kljqCm194JUDqdI63xbluFNUYapquNkT4VHiRAA8oB6NgjnaUAixxcXFLaoEDQGad2PUXE32Eg7n0GK1QjmkWMEG3SetrifocavO8BNGlra5mNCAnSDO2038B136g0+H++0jQ55RqFSQggtcxdtz+Hc74XkGWiUaLEVmjHolXC6Lq9WB71TpJbVsIYks0wpEjfrtiHFVd/dADQJkGflVVgzsTv6iMbTI8BQaQ51xcKBpRfJRA8zA288U8a9m/dwFIl11shErebEGbiN462jCpnAkAI3/hcxmZha07fysOaB+Ll3iAVmY7Lba5238cXpSGkgnS+4J2jaD3U2vzDbbB1XLijJIZYEAASpkrdSbjbrO2+GeU4N7+lrUBhsVMiRa+9jPlsLnYtMp2qrLOTUfuky5LlEwrESYiD9LMPEYX5lCH78s6tVrCT8W4H188NKyPQbkOxvTqC4Pfp23EHwjHuYyYaqWAW5Kso2nblsBc/KQDcwGwZoCXkjddgrNVwd4gg+s7wcMKOZB3HI1rAcp7H+RO/1GI57JKAdJi1lMWNiRe46yLjywtJamwO07xe09QfLEuaAdCqG3jVNcwhUhvi7Ou/ke/kfQxgHiMfMpDTG23n2wXQVYs2oG8CYwZn8oDPS958b2+u2x7YoHELmsAFWhuHZiKakLLJ8U76RZWEW2gSZg+Bxbm8sGXUBrQbR8SeXYeFwOvRinT3i8y2IMC+x8v5SRGGlDV8U6O8bH0ixv09Ix2UkpuOZtUQhAQN9UdCVInHuG2SyKMnKw1KTHrB7/n9RjsVOHadQVf8A+hI3TKOvVKxT5b7z8U2t1kflv4YM4dqUEBiQDJZth4L/AF+gwZmOCBQsKmqL3Mm7dTft0Gx2wtzlZlHOCFHyr599vpiridgoZE1uqjxCpyEq3xGBFvE/bz33ExgTKZa/VjvA/P8AqcQ9/wC8YSQeygGABfr/AFJwzyuRlTI9Li8joD57km/TFwNNUJzwCrMlTUQAvvX6KLgfTc+X1w5y1EkAuw1AyFWDAtEdF6y1z4jDH2b9nfeUwx5EPRd2g7knp+xGG/tBw73WWiigBLL3k+cXY+Z/TFqoWdlOZvwxjUrNLlBVrU6QAE3sTbuZ3LG/WfHH0ChladFABpRR6X/mcYvhPCHVkqMedSWABOm66QO1o2F/O+NDnISrLsKmkrMkACCCR2jrF/K+nAv9QGiwFYYd7jTjzNDrrkl3tJx5CRT2SRJIvciSPwiJuL9jijJ53TymAoghgU6gsdpLWIMzcR0xR7SVkrggAEzIaIjw7mevjfCThfEtE0qmxkDe07Ie6EzbpJPkJsxcTqmHYduUZR5reez2aoPUYOdK0QLudKg1CAAuq8FQTPZbWxR7TceoVqyhDKhSp1AhTBOx/wCMA+wns+a/vKjgmjqhQTdtMgjwgMB57Yc+3WUpl0QqANM8oAjmO2MvEPuSy79k7go4mvygEnXy2+aRnh7sVuSrG+nf4ZHwra4A6/5g6QcQynHEpV/dAhqR+YHUQ2kfMCdQm3XzMXXcf4l7tBRpLpLAGZJgHUCqze8xNrW6kkPg4WmGkAuykc2wkRY7A+c40xNVG0kcMLdmHkOKee2IX3a1FhjMAi8g9B42wspqKh2JIF9IvAkEG3MLG0EWNsE1Mmr02lgYYHSdu0i8k3PfYyRgTgeSNPMU2LgJJ3A67jyJ6zF9r3OJQavj7Jd0D2klp2O3FL84HCmeenvI3S9t+215FrHCrMgMB1HQxB3jb+Yt44+kcf4SHRnTlqATI+YdZ7267+OMScsGpqAdp+xPqN9wQfPBSKQTIOASbIwAywSQZA2m1/URMR1MYYZj/EWfjXcjqp7jt+XhEYV5ymVY72gyDHbwGx7R9cGZDW3NOgzci0+n8xgbmm7CLGRVFQ98NNpjvpM/p98QWmhSwYGfMN59QR69PV7w+jTYspJ5gSbx1Gw/p3mcRzeSNEhmYFZhQFFtz59BMH9MTqqGNpsN3S3LAoJEzvy77dMe4KrabDmlr6xe8777yOu3hjsWBSOrDShnc47N8XSB2wLxH3zsFlW7osMZvb+I+EmMM8zwllmQe0XnV0G157R1xHJ5M6tTKwKjmUGSQpnmiyCAAZk2264CHFt2teUscB2enPRK8tlSGXUSoAvq/la/ph5l11qQqlpgDcSQRsAbCN5PUbYM4T7JNWqgs29iqm0hZkkdIvYHcQcaLLZemisGA+CABZO1zOw3gzubGZxLpvDn8kuMO5x30oHTfVMMrnCtJRTQnSFUmLAkD6/vfrTmHBVXd9Tc0/hAmBP2P5RBlfW4zylVkiZvYCwHmdpiwsN4nC8VKlVgoDVG6KB369h54UfO6TQa6ent9062Nkfv6+/2THPca1AKADChYvpEdup9IFrAYWtUeq0XdugA/kLDzxoMj7EtY5htM3FJBqqEC/S4Hjbzw+yGXK8mXo+6AkExzyPxMbU/zwQYZzu/KaCXfi2tGVgtZ3Kex5ADZpxRX8Iu5HkLxgbPezYzYNKjlWoFTy1tauWXxNNtNzeJMCDNwG1VdcvQJatU940/CCT9TufthHn/AG0qOfdZWncmAiadR/TzwJ+KhZ3IBmPPh7osOFxEv5j+63metVovZXgn9zy6USZIkkg/MxBI/lhV7dD/ABaf+j/5HDnguUrUaKrXKmoWJbSSQNUkCTufTCf22P8AiU/9H8zjHeSXEu3T2CAGIGU2NVk80UHM1A1rAcvxgTcqOp++OzXs8bmkdcboY1r3B6EjY+I64G4rXdCrKjsIvoAaL9Rv64My+c2JsejA3GxsRsfD0xoQytEYEg05jh5o+KwpkkLond7+08fJKA7LY9OhGxHntgxeIakVDFiTfcTO3QiSe2+/TDhwta1RddrOsBx6fN5D6HCvOcBYDVTIqp4fEPMYZDSBmjNjrcLNLy12SUUetiiFzZpooRi6lLobkHY+W/f6yMIczl6lPlgkpIIIMwL9bqRPqO8XuSuy+PTxHkf5YPpZtalQF73vAgiFgGF3jw+5wRk3Dy8v2QpYGyD0O2/7rIMgd+UAarQSLbC3cX8t8V08qFcg6w0fELgD63Xfr9dsP85w+muqqLR8wi5mAI2JYwJ8dovivOcJImAFJ3tqU9YncXHiLdMMdqaF8bS5iynezok1FOv/ADg/OmpTgvLFwDeGU7fl2/PfDDh3C9bAAAuFBAlRYdeWBc9fuBirMcNdOSC4F/dtZh4r+o37EYsBpqrvfnNN0pD1oKMpkHdYCqIEyIA2M/EJjrGOxdqWoraSNYFkYXJ2IHQmJuL+Ax2CBthJkyNNFa7N8OSpVZwzw6gkKSsiQACN4M+Hji0BaSEqgVAhIFgGJ2B8Tb0f6i532hAJ90pa0S2w6mBuZtv2GB8zwutUGurUYmDyKtwRBgEkCwJJI20t2nGdmMv9NnjyTQjDB3jQv101XtHiApoiJzaBAYz4jzIv126WGB011W0qDUboqjb6WGGPBPZ1DqavUYqDyoggsImSdgPX642vBcmI5V9xRX8Nixm4Lm58YA88EMBcTJO6uKucS1lRxarNcP8AY64/vD6T0pU7uSdgexPpjY5fgQp04o6KI0zGmWJPRn6eYGLstVoh2dCHb4QAASAIsI9AST0xhM3xnPZo+7pKz9DpsB4sdl+owB2Ojj7sDbPMosOBlxNmV2UDe1qDxehkw0v7yod4jbt5W3O+MznfbSvmW93l0Ziflpjv1J2HngzIf2dgD3merAgXKKdKD/UxufSPPDCt7U5bLJ7vK0lgdQNK+f4nPifrjMmmdIbkdfhwWlh4omd3CsznmdglvD/7PatTnzlXQu5RDeP4nNh6T54aHjeSySlMtTVj1K7H/U5kt98ZnOcZzGacJJcnZF2t1Cjt3w04T7DVXaa5FNeiggufOLKPUnwGIYySXRo0TMzI2d7GyWf7R1f6eae5DiTV8uKrQGLbCYEOB+WFPtll2102gxouY8TiHDPbXLrWpZXK0jpNTSWYwZJvA3me5HlinjXtI7ZlAab0wVAXmBm5ksIi94g2jc4OMJY31SDZXRTZ2spupA8Dss3muIe7ZbSCPyOOWnTq3ptobrHXzXY+f3x5SzuWz1jNGqqkki6RaSe328zgbO8Eq0bkak6Ol1+23rinZlm2hWu3ExSHK7Q+Kvd2p/GIH4lkr6jdfy8cGUs6bGfJlI28DcHC3LcVYfFzD7/Xri9aKPJptoY7gbHzXY+Yv445r8pv4TzG3qOvJElhzNyvGYeO/ofv7plmsvRrAFp1Rd1WDPionUPH7DCTPcDdBqWKifiW/wBRuMH5OjUZwhWGMwwPKYBN5uhMdbT1wWM24gEkEbeU7GbMJkx4nDYxLHGpd/7h9R15LJk/D3C3QH/E7+h6Hisv/eDBDXkb9QdwfGCAfTDTL1Q5LLpMqJB3nsdrCT5z5DEuKZEVSrqqg31RIDE7EgXHj54W5jLKE1UzDC8hjA0sUIggE8yv9B0vhxjXZbbRAWZJq8NksO0+w65JrkcxTouXKHYTaCAxi9hq779+2Hz0qVdejj7j+Yxj6mYZqbCxLLp1dRIi42MSemC8jUGsaX0QIDTvCgDVMbkX8fTF4cQ0toc9lEmDkY45h42NkFxfJe6zAVjqBFiQs6SCLyLkfsY7HvGFqViKh3VdMgWLEEgz0O/bwx2DGeMbqjcPO68qbV8pQy505h2q1QJ/u9ASR1522X8/DDzgvDK+ZRK1ZFy9PV7wS1yACqgyNRGkmdgwAXZjFWa45kMi7VKSBqrAA1HJJMQOVfGB8IwOg4ln3n3T06e+qtygj/TOofQ+mM04o5fyW0OZ2/frRM/6TW8Q6vDj7cPVPc5x/KZYHQBVb8TxE/l+Zwjbi+d4g0UEZl2LHlpjzJ38t/DDfLexmTysVM3U98/Zvh/2oLn1t4DE+I+3EDTQQIosCQJA8FFl++M2WXObecx+XstPDRgaYSP/ACPX6Jz7P8NGRy8V6iF2JLsJAPZQNzA7DvbCnP8At5TRdGWQQNmIgeij+f0w/wAnk9WXDRNWpSu7SSS6dzcCTsLeGMXVyWQyraqz/wB4qD/t0/hB/iP9fTHMjc/U6DmgQGBz3ult7r2HHrxKBGbzGdq6QWqt/wCqjx+VB9JwxHAaOWOrO1l8KNOS58z08ojxwq4n7d1WXRRC5an+GmIPqRF/IDGUzXEokk+ZJ/XDDI2N+EWfH7J58s7xRPZt5N39+HotlmfbUUgUydFMup3eA1RvMmfvq88Osv7UVKuTpkVAhjQxWWqsyQGgRu3K03+P1x8pT3tQjSCA3wlgeb/SoBd/9qnzxqfYHJVswM1Qo1Cp0qxLgKSw1AKq3KqQSCxP4LDD7IZasrKllwrKDRx339ymGd4SiZ2jmVDU11o4ggkC9oAIEaStybr4gYSvxjXV1Bqh/wANpLBSbI5sAB4Ye8K9lM2DFUe7QOG11RMMCD/hoDJmLlioi8bYu477B0qRinVAOkDnDHWGTmsgOkXN+kjfDAhcdUn27W227voLKcPoDL5YwCHqkLqmeVQC3QQJYLf+LtgylxqpQVAhAJlyNwVNgCPQm34hiL+z1dqyioppqTpBiUA3ARlkEG+8Hre+M+c2azM9M9bo8AKBAhanwMBIHNpO2+BywveDomIZomUHlaxM5lswecf3eofmW6E+I6fbzxDNcHqU+aNS9HUysd7bev1xmEzBDaWBVhurAg/Q9PHDPh3GKlEzTYgdRup8xjMfERoVsQyOYLidY5HUenJM6OdYb8w++Df74Ku7aj2O/wCuBqfEMtX/AMxTQc/MnwE+I+X93wYOBBFkQ6m+oX9bbYVc3KnG4iN+jhldy+xSv3hpnmBUdGF19T8vr9ceV6a1FdUfQSxLFYYF/hbUNie5sfHFrZso5U8y/e4++Bq3CEeTQc0XJk6die5U/mI9cHbIAbHdPMbeo68kOWE13hmHzHkfv7oapRemgLqDFtSSRHfuPI48Rwbg+o3/AK4mM5WoA++Xb50EqR3P4T4EDHooUqvMje7buvwnzH/GJOmp9xsubTm1v4HQqVPNMqkdDGwHQ9vl9LWFrY7AtbXT/wAxbfjW6+vb1x2DCWStEucNCSSR18l9Fyns3kMgQ9UitXBkFgGYN3C/L5sZ8cU8U9uajWpD3Y77t9dh6fXAGT9mqpl80RlqI3Z2GonsB/M+gOOr+1WUy1spR964/wC7VmJ7gbn/ANcLGKR5/MNITBhWG2jtHf8AX7fqvKPAs1X54CKbmpVbSI7mZY/T1GPc1nuH5TSwDZup8pJIpalNyOjwY/F6YUUPad6+ZpnNN72mWgo1qY1SoJUWgEg37Xw79oETO0TK/wCSxg6SqimQRCgEFobci3ODeIw5DFGPh35lBxU0zv8AdPd/tboPufkkHGfbfMZizPpT8Ccqx49W9TjN1+IwQBcnYC5PkBc4Hr8MqqWZUqvSUwSokAkatOqCJF5jt0x9Q9jfYXLNlaOYdS3vE1MNRWndiIdp1vEbFwp7YZGG/qebQDjWxjJE2l83pZKvUkwwCxqCrrYSQBIHLTuQOdl8sfQfZj+zBPeMarhvdlfgIctqQP8AGQFQcw+BQf4r4fe0HEaS5VqNEAi0CkgWmoDjbYFrdO2+MNwv2mrZdkpVXLZYsNRXldQYEkAf4kC5HMT3wzHkbsKWZPJNKD3l9Oy9DJ5IMKSqrEX089Rj/G5JP1bGJ9neOrlszUqVH0o1MqoKSwflgBgDK2JgHxjG4ORCUDUpKurSCjVOa7wAdIIgc0xI8sfIs9VcEjlqASCack2tLIw1jYdxhoApBkZPFa7gvtSc8Xo0hcMTqcFQg5iNUAs0wCLXKMCb4VVMs7VXZa1OodJZFAqggIjuBLKZgAETF1HU4zHsdxQjM1XRjTimY0kgyHT6Wn64YZH2+zFctTapWAZHJJrEiyMYgrBBwzEAWkkda+B+iq8EO0TLhPtxRapUZzpEEgaDuD8AiZMwRc3We+FvszSdZliCVIlFgLLUzCrI5eW4AHxbHGW4XmTBCpcdVnba5Pw/XGu9lxUZ5104FnUBnsVd5JWB8kQs4XsuRXR6aojN8KDLzorID8VMSinxTlNM/wCn3R88IuJ8GehphgNWqFZpHISDzgDRtMOAInmMHGi43xj3CKyjXVafdlHhSATJ1WYATBUhTcWi+FnBXqNUZ3Y6m1HkAGnUtQFh8OppabC8G+AShuzhaLhTLGbDtEiGZKnS4Kk3APUdwdmHiJGGPD+NVKJmm5XuNwfMG2GOb4fysHRai7saYHbd6ZET/EVVv48ZLiVMpVqU018jQbFliJkEyVt0JbrfCJw7X/CttuMoVKLviFtqfGsvXI98vunNtaXUna4/588TzPBXUalh1/El9vuDhDwPhy04rOC2lSw7arabRNyyiQes23wTleKVKSl1MM7bjYkczErsZ1AYWlwoaLBTGHxbw6o9uR60R1LPEWPMPv8A1xGhw2gX1oIJBBUWF+sdCPDE6fGqFa1ZPdOf+4gtPdl/59MdX4VUA1IBVTo9MyPUbj7+eEsrm+C1GzxPIDhlPjt6FX5ke7QleYAbRBjr5+WOxTlnqRzAEdusfkcdiGEDfX1RHtdaTcR4vUrNrquznux28ugHlhf/AHgkSPh/Gx0p6E/EfBZPhhn7NcFTNU8yw1GpRpg0wwUsztIEIeRUEXLaomdQjFf/AEKlT585mNbfgpsG9DVaVHlTD+mN1mEA1evLyfiNd2IUo0uBvUyb5oH3qioKSrDKHdokKBzvAINys3tbG19ofY7MLVSrSqxKrz1m92J0gkqgGpgfwAEgzPYZfJe1KqDToq+XoXlqQuWIAu1RwzyLEBh05cNfYn2kX+8ihVH94eqwSizDRFzGuJJUCLRaIvuHGiJuhCznSTPs2iuJ5H3WQ9wKlWoWfU1ULpVTExTUsLbk/B8W2A/ZbjdVs1Ty+cZq1NuSmwLagxMDUtQwQbywBjucaj+0OkyImqtpVAG0pRXTqcsgJUnVEDfV6dMfO/7/AFqZWpQ0VHRgwZTJBBmSjgNPofPBJJM2jh1t9EFjDVhfU/bigaWVhCtMMeYhNRKrzRLEE8xG0ffHynN5p4aFWpawT1sVaGG/SRhjmval6rCqSWGx1XdCRdW1eoiysJsOgWcyAqQ1EiWuEm9iQdE3YSNviHWdyE95BbI9hTqp/aFWzGXXroAWrTDMujTABASDBgQ7FiD2tIWdya5oe8owKvVbDUxkysQFqWMoLG5Xqq50GuKnIrO6gzykkCOaeoWO9sNeG1nqK9I0kBMt8IWyiYMQeliIuT3x2atTsnYnZm2wahC8IqulaprjVo0nWt/8xCZ6/CDi9KWXTW1JecAxrJIi5MCbH67eZN1fJ5uo2h1ZAttVQMdugMM7AbxMCx7YlmPZmqmzLI3uYMqjWgEAc25tcYq6TkdFR2ZzrAAWf4Zw+rWA6ILajZB9Nz4AEntjS0M2tHTSoLraQTcqSwnnYowKkCYAaEEkkseUFKlRG11KbAopK6tXyi+meVfQYTZnjFRg0IqK5vpSAZMxfpbbwxcOBHdKIX1q9unJPONe0jV6qhdVRaYgPy/EbtzgLqWQIZ7mJk2xf7P1XNRQHUQRIALSCVUgmQNj0nzxnstlne/yjq1lH8vQYeLUWkPdIAzn4pAM9bg/KN9Pq22kTeuZJOkJ0Gyf+0XEhRpalUNU1FU3TS3KYbYoQLwpM7T2R8Hes9V3qOxZx8ojTYgsJIJaJ+nxWxVxHjdSoEWSypeS3Lqt8LPfTA/ER2A6k8AR3YBKqBlgwEZxBdKZBJKzGvYfUYKx+V1tGqu1jjH3lRnslXRQvxotyaYJJuZZ0POCJNxK73vOOr5IscwUaFygUOfiBDSZKgalIOrUQW22thz7RcSNFNJVGqNJpuNQUaSAZWA9Nl7XFxc4z+Z9oWRYqVDXFVStSVcCCQ2kVAdYE/LLL/DikjIncNUwyWZlEHRDGpABaApsHBDIT2DC0+Bg+GC8nn6lI6qbFT4bHzGxwFk8imsPQrFASAyOyjUs3Van+VUtPK4Q/wAJwR7Q+6oZqpSXUiAgqwU6SGUNzU2giJIlCBb4ThCTB8WrTi/Eb7so68lpMr7TU6lq66G/Gm3qP0nHmMuDy6rFPxqZT1MAofBwuOxnPw1HULSZI0i2P08/uiavtJWaF0olFTPuo0r/AOFOIP8AE1/4sKs7m6ZqFwtz0LF48tZP0OrwjFCZZ38vKPWB+cYJo5FRvLkdBf69B5yfLGu6QlYbYWt8UKarubT/AE8+g8NsMeDU6lCqlRW0VFIKnradpjeRtiFXOpT3IXwW5/8ALYf7RgA8YLMBSAUkxqO8nrJv9IxLWuOq58gApbTNcaqe8NRwGRhBkFrG5R5M1VMdTPKCCpEYXZ7gquQaLAEiRTZgG/2FgPeD6N3GNlmfZuu+oUUVqJ2qIytqWZBapqJ7GJA8BiGc9mUbKr//ACV98pIYArWBAgAcp0yBAlmixvgpB4oObKAW1fXBYRchnFDOAyhSFJZgGv0hiGja+2HnDuE18zli7aP8MchqBQrAA7M3KTYgFe3XDP8A6QKVBhczGpmJYwrA6QBCIJF1Ab/UJxnqeqk6tRb4fkbYj8PNP2a2IIoUuLs91VppwnhdW7VCWMEKNlFiN2Gto30wu2KODcTOWq85ZqJ1MyLBl9BCyLEjUVMc0DaCcbHjhHuVcf4PvEpkQ6rdzSMKCNT8rMNQgDTt1x8mfidyCxBFtNSxBHTUo/NR54I6B5bp1aVjc3MSd1ueEcYXNmsqKwZSWdmUFmQK7bBpYlkDX6+EDA7UTTFSoHD6QX0mmyyF3Go1G3EDynucZz2Zzb0/f1NTBgqwwZh+MAAowgX2BwXmOO1atGsrs5HuyY97WMmR0aoQd+owuXFpy+XAJlseZpef1+isPHlqU3CqQWsCyrHyw1zDH4xeTBEzjzh/CmOXIDH4t/iBgCzDc7yIDb7Yy6Z7SIZx9yfKBb6kY1Hs7nj7pmlyDcDShMTBeLHTuDzfphiOB7joEvI5uXUodMhWDaiA2kEhgA4JVS2kG5U2iLG+2F1fNZurreDpgatOn4bgTFyLdfXD3jObd6hVCKS7Fpu0mdzB03HTfBHBODoyOmon4TIJDBpbm1Qb3PyjzG+KBtEhGaaALq9ll6XD3JBdtE7azc+S/E3oMPqOYWmPc0VDmefVEHSd6l40jcIDpFiSxjSWns69NiwdY0sQTpQyFJEmdLSQBZibziGU4bmwxD0KlTUZJKsP9yusAfXT4Y6iBoiB5cTdVytLvaKu1dkGsn3awAz6omJhmltNrazIA6bYSM7oYYH9R/8AIecjHuczqLWqIb6HZQ4O4ViAZURsOx88EUc1IgEOD0MT/NWP3wJ7XA2USN7aoKvJ1UXUVRCzCOYNb/aGAP7tizL8QqqBTZBWpzAXTrUE2stmpE90KeuIVMsjG0o3Y/1v+eKalOom4kd/0I28sc2Qhc6FrtlpkzNNadGgQcv7qsKsOzfA/wAdNaiwUVv/APQAWgud8djOZfPaQ2nSpbdtCau1iR/+J8cdgwkbxS5heFF+JA8qA1D4CF9QPzJxRX9+43UD8Kkb+nLP6YIyGWQqF1Hl3W4uSTMfaZwcppC0DbuPGD279J8cUADToFcuDhqUlXhgF6rwewkt+v29cEoFpxCin4vOo+g5h9YxLOBUlaU6ibwLgedz98UUcoTeB4kmftt9cFMvIIeQNGZxTH/qYCg6goOwA+KDE6RM3B3Prvg/gntPWNamKWhQlmLqIKEhIKqP4gAAe3nheKlLkSrT94dgwco0SWjqpAnDHLZrLUVJCohNiCC7FZDTLSDcD5QLfQhdG1l8UIAudtot/wC3nuHXTTK1GL3NyshKiiWsl3NP4djucfMM0LMpLp0PzenNzD6nGqzvC2dVrKxHKIZ7BlIFub4rEiAD498BZ3huukrtpM2lXWRHQ6yNURsTI7kRgBPNAbmumpJQz9YotMVQCvw3EVF/A4aJIFhqlSLWtJea4O1ekajo9JxyyVY6vP5mAtzXYSJ1fFgehwRKjOCWbTTdhotGlGYFpBtIGx9cPPZTgnvUzCFyoRl3klQSwkCwJaABfpeAJwUTPoAK7aJo7rO8Gyr0GbUYWQTpIIeAwjyvceHTF/Ea2uky0wEJ3CwA42g/v6741eV9lcujI9Z6lZWYQdSiACOg1Bx4SJmwG+A63A6NT/LZkYKvNeLKoPJpmJjrN5xRxcXZkWuF9deCyXDPZ+zM8sFGoqoJBjxHxeSnzIwdT4nUUh2Gin8tMgAsRsZIGiPxCIFlwbxnIVMvQLe8uzQHBuRpJYX2b4bdRsSDdC/CjCuaklzswM7Az1ny/YIJnVqENwCuOcLElnYljJ+YyTNi389XmcPvZ8gSxLLqUiTUIEakCkkjQs84GoQYOFfDuGrJm8AmSVC2BOxMnzMDz2wxyha1Rm0INiGt/uYWJgC3WwAAAGBWd1V2fYr3j3tE9Ot7qpKqAIIVSGBAu6g3IuNyLfDgIcQRKRI0skwAPhBMgAiJHqvocVcQp0WUMwtMBkJU3JYmIKi52gb2jYBZjLU1RlphiWiS5GwMxAH3nB80bo74oga4OAVFb3VQy6lGYk6kgqT6WPpGOy/B5DEF5H4RNr3K9RYdcRylYry6QR37dYN4jffDfhmZJ1XHTqI32g8vX97YE6SxvSMG5TtaTvmHpjm0ugtIvHoYK+kDFuX4sOjafBrjykXHkRGCuL5kE6CnMQCWNrjbcSe9zGAs9kCROkEeFiPUfzwJzQd1PaEbbeKvr+7Pxch6ERB8un0jHYjw+upOkqQwAv3tHQT0x2B5SEQzgK3J5fmimhLHq1z9PhA67W74ZZjK7KanMFuZIFixkmDAhtiNgDaYxNc+KWqacKBdVI5ulz8U+ZgG8YQZjPVagIChF3ImWPnqMm+w74jKTratnbsAvVIMtspJI2Aif3tidOrqsilo/DsPMnb1GBlybNdjHmb/AL+mNPQ4epEmWXcA2UCZHKu3nI22wRuuyDM4MHNKKGUqtVSnZdRAlOYgNF59e8Ya5b2fj5FTuahFR/8AxHIh/wBUeeLl4YWrSwK0hEtZQQALKbdvHb6s8zn6QMrqIGwFhYRGptxvbSd99sXDAN0MYoNGqOXiOWqvpc1UqAAEBUdeUBZB1Lp22I9Thjl61E0PcLSUrXaAarKGnYEBCIm0DUenfGUoMxZhSQKzXOhSzE+LGW+lsE5fhL6iahTVpOkOdR1SNwJMgSYPbbHGikQWB1tCcZrgK5VG1CwAOkAsJayjSgiZ8P65Slx00w4pkAMIYQPGLHYjUenXG59qfaWjVpikoYEgAF2iBIJCqBpF13ZhcXi5HzHilKolm5x0LCZjtN1I6ixGA9prX1Wo2HS/oth7IZylmMtVGYdS4YKnvDVVShD6p9yepaL9zgX2lqUsvQU0Wpq+vTFN6jjQQ0khzPxEbYScAJai6U/8w1NWkEyVVYkT/q74jx2sy0VRzLh9WktJAKwCd+x+uDh52SZj/M6pTr8X106aVCAEJg/DeAO9rQIHbDnJ5enUpKAQZnlbmvud+YdLqROMjkfeOeW3duw2uTJ9PTGpyWcCqV1EhbkBh+FV5laFJkbhpExBIwLPqm3RaaqqvkaSIywVEjUVKuoie5BFyLXNpkxj3K5ZACVq69SssBSFOpSvNMEgTMAE2wCcrVUlkkggE6W1QSoLTBJImd8RpcQFgyxH4YH2gr9IOCCgs8uBdZQ3FOHmkFZIQkkMFeRHLBAPMASSIM7dMD1qNQdFfxp7jzUj8h64dcTr066p7sDWoiCQCQfFus9j1OPa2RRjHzAAn5SJ22G891JxQtO4Wi2Vr91l2q3BEGDcbH6G0/XDClWRbR/htaZ8R5AEW6fUHFXGOHQxLagbC99UACxG5t2wCXeieR2HWDsSOv7GIq91a61Cb5nLug/HT8pWfX4T4WOAmzMAGGQbAkErNj59u++C6FSo51hwCQJKi+2x2+l8HUcmxp7kCTtBB2mRbt2Pl1xUd3Zd2gf8WhWfytTS2p4INidxB8iI6WMbY7F3Eshpg8qGYOn0+WZHW0DHYI02ECQNBRnGqjvVamW0qhAgSJsDeeomIi2KaGSEEKpY/s3PTp2xUlEkliVEkmWPWTsq3w5ocLBRW1kgmJYaVG9wBNrEeeOyqjpsooK3I0EQDYt4cx+swPqfLB9CuzuqooUkgTGoiTE3tbwHrgzg/s+Kh5KdSuR1jTTHqTceRGNrwv2Fqxz1BRX8FEQfVuv388Ea0nZKuc9+6yC8LEyULE7PXYibbqi8zf8AtjqHDS+ZZEpBizHQGlVADMZIAA2jqY2K2xpOKZdKNYqpkKZbaSAIOqYBvN5HjHU7+z3Kg1a5cf4iEegYv4mCYBv3GL5OFqrWjUddaqeR9gHYD31UKv4KSgD1MQf/ABw/yHshlqXw0gT+J+Y/+2HqriYp4vTQrL5LW4ejZ9KHu92JDMBp+EsAq6YIsAZJmMKfaHgddaZigX1GzhE92ABGl/hG2xgEXx9hzPAVZtaM1JpmViJPUq0qT4xOM/mvYpncGtmDWUH/ALmo9DECYHSY+22M6QZHWSPXr6FaDZWFoFVS+SZbhDU6TRUSmzAkpS1OS2k6Rr+FVmJGo9cA57IGpbWj6TyrUYow/hk2byDY+8ZP2XoIwaJMEELyrBI6C8xA363m2PnfEsrTL1NSD4iPoYAv1gbi9sBM7Wnf5dfojNcXWAOuvFYygWpaUakVk76AFvblkmdzcyThnwJkq5kpoC85kCNJhtO0CN/ERO2GGX4GFPJWNNS2wuIuQCpkE+JHTGh4VwenTuDrO82F+8KAJ8xhuEiV3dI68P4QpCGNIIOq8zPs1Re+nQ34ksZ79sZb2m4C9JZOmqptqIIYT1JW59beGN/hb7RAf3arqFghP0E4edEEjuvn9LKE015UIEghhF9TXDDY7WLDbbFGZV6QUgOFvytcCIgqYAgzuI23ODeG1yqC4MHUYj4G1ATplhtsR1HXGrT2bR6asrMjFblYgk7yuxv+W+A5L2VS3VfP8znxUWGseh3E+RM/ngKsilYse8X+3T1AxqOO+zZpKWZFZZ+JIUibXU8v73wh/wClKUBCtq6lGkiy3gzImbiOt8DLeau17m7oLhiAOwBF15RzkEgjoknbVtjT8PKik0oSQZaCytGlRqAaZGqx1C2obSMY/MakZWB1G8HSQwiJnfofEYP4VxUJUDAmkd2EWkAzEm0iRDDYkGRiWmk0CHAlE57KBqjOlYGT8DjQR4Ag6T9RjsTzWdy9ZWhWWrvoSWRiO1tVOex1ATvjsHbEXbIZLFDJ5dQrNAkNAm+7N0Nsa6nl1MAiZAvJmCWtO8WFpx2OwAKjQDa+rcOpAKAAAMNKa47HYc4IBXxb2kzDNmKwZmILtK6jp5HYLyzFvLe+98bz+z+kBXzkADnXbzqY7HYzIyTKb5n6rXxDQIG0OH/lbkDGV9ruM1qTotN9IJvAHh1InHY7DgWWzdaNWkGbwzRPgYHnitEAZh2Bj7Y7HYx5/h9SmGqqmsOm+5G52GqPyGPlHEhNaqb2J692g/bHY7CTk3DxXtOmPeURFiVBHcSN8NM8oGYSAFmCQAAJ0k7CwuBb9cdjsPYQAsH/ADb9VWb4vQpB/Z1x2vmKbe+fXpiCQoPTsBPrh97Tf/1a3/02/wDtOOx2PQf0+iQPxr5rxKzLEjkix6F3keIPbH1PhY/wKf8ApH7vvjzHYTw3xOTeKHcYq+K0waTgieU/kcfO6d6d785H2Jx2OwyQNUqxJuLOffBZJEHe/wArdTfoMLzUPvDt8R6DuR1x2Owo3cJn+g9c07ytIaB5enzdNugx2Ox2CPOpQeAX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0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0800000" cy="1420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16-51 mm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thick,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60-240 mm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 joint using structural adhesive, kiln dried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7E4C475D-66BC-4365-8740-FE6EA64F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ADFEF86-BE0D-45B5-9896-BE46C4AFA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37" y="3215036"/>
            <a:ext cx="6142926" cy="3001779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8340AA8A-6708-415C-9F20-76D054542FA5}"/>
              </a:ext>
            </a:extLst>
          </p:cNvPr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board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137B214-7254-4C9C-9317-EAC6CDDC2791}"/>
              </a:ext>
            </a:extLst>
          </p:cNvPr>
          <p:cNvSpPr/>
          <p:nvPr/>
        </p:nvSpPr>
        <p:spPr>
          <a:xfrm>
            <a:off x="2679966" y="4804686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 joint </a:t>
            </a:r>
            <a:endParaRPr lang="en-CA" sz="2400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393B06AD-F92A-4930-9DEE-41C98DA5E47C}"/>
              </a:ext>
            </a:extLst>
          </p:cNvPr>
          <p:cNvCxnSpPr/>
          <p:nvPr/>
        </p:nvCxnSpPr>
        <p:spPr>
          <a:xfrm flipV="1">
            <a:off x="3752820" y="4295163"/>
            <a:ext cx="383932" cy="5095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37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8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AutoShape 2" descr="http://t10.baidu.com/it/u=4006527200,2801502287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" name="AutoShape 6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8" descr="data:image/jpeg;base64,/9j/4AAQSkZJRgABAQAAAQABAAD/2wCEAAkGBhMSERUUExQVFBUWGR4aGBgYFxgcGxsYFxgYFx0ZGyAYHSYgGBwjHRgYHy8gIycpLCwsFx4xNjAqNSYrLCkBCQoKDgwOGg8PGjQlHyQpLC8sLC8sLywsLCwsLCwsLCkqLCwsLCwsLCwpLCwsLCwsLCwsLCwsLCwsLCwsLCksLP/AABEIARMAuAMBIgACEQEDEQH/xAAbAAACAwEBAQAAAAAAAAAAAAAEBQIDBgABB//EAEMQAAIBAgQEAwYEAwcEAQQDAAECEQMhAAQSMQUiQVFhcYEGEzJCkaFSsdHwYsHhBxQjM3KC8RVDkqLCc7LS4iQ0Y//EABoBAAIDAQEAAAAAAAAAAAAAAAMEAQIFAAb/xAA3EQABBAAEAwYEBQMFAQAAAAABAAIDEQQSITFBUfATImFxgZEyocHRBSOx4fFCUoIUM3Ki0hX/2gAMAwEAAhEDEQA/APn5y4PwtjwvUXxHjfHnuUPwt9ceFai9Z++MXrVe4K45lT8S4rNFT8LY8bMfiXFbBTsfri4bSGSFJndfHFbVVO4jHpLDrOK3q9xgjQgvdS8j8Jx5rbtOOFEET0xMLNh03O/7/pgoCRkxGXQJlkKZYSTcHf0++KuI5WCT0nttirL1zT8e9+nj44aiqpUNsh3JtHn4+G+BnMHWNUtebTTxSLIs5qkNeFt5SMF1kIVrHY9PDEsrQnMiokFGBHiIXr3NvSdhbDo0sMPht1lLO/EjAOzDbWXy5Yga79h4T+o2xo+H5NlQbSTMdh+uAOEZdQIkNUX5R4kn1IkiBtaYwwzGagEAw20/hJFp7b4DMHB1bUih3dBA33SjidV9XNLAWHYeEdMChmPhhlpIA7bGbdxgbM5MzKm3bFDpv7pzD4gEVsh/dfiOPQyDxxAKvUziS1B0GOIT4IVgrMdhGPfdsdzjwaz4Y9NH8TYpsiLgqjczj0Vuy48DoO5xIVz8qxiFK9COfDHY8KMdzH78MdiFy5tB7riOgj4XnEqlT8SeotihlQ7EjzxIHW6s4qb1W+YTilnU9xiRDDYziKqWNx64KAEtI+t1DT+E4spofmuf39cdTTePr+/3bFhIHe28T9/QTglLOdNm2UdJNyYAOOarFlEk28ZEfT97Y7QXggwv3628Pzvj2plQQFUR4+dv3+eDdmKtx9Epmo0FMAbgyfsNp26/fHkc6z8zKhXoQx6zv6dYOGnDeBhPC92O5PYA7eBIk7heuIcSy3Pqptzrtq7gCCL727z57YuDXko7L3Q+TyRo/wCIJBIjTIKid/E9QJ8d9yaufckKQOa20b2nfAPCa7MxWoZIEgRsBCx57YY5moFUsROm/jhebE1KG0jM/DBNEZSdR4ckvqcKFGwMSQBUtI5XYiNhZR8Jk6t9wCyoMEyJFjsYnxEEHttvtvgCkr1P81gEmQetp2Fj8x+tzjQjJBqShTPLdCd/Ij4TfdfUQJw29+YpURCqca5JPVrgMEImYiLCbbT0B6beNsSZBuo338POcUrwc06iXYpJgNuvcHoRtcWPhiQy7U2GnmUwAOomIA/EOsG/bqcB7Gx3T6KznBrqcPVQbLq0mBq/e+BNTC2mMMFcN8Jv2n8rW+mOrUwQFMz9D54UOuy0GTlho7JcQx3OOAUdZxKvldG8kdx/PEFbsuO32T7XgqYqjouJy58MQBbyx4V7titdbolr00x8zY7ERpHQnHuO1XK8l+hDYoep3T6YjpDbAjFtIdN/HEhtIUuJA0CgMuN/t/xiWgmD9vPF7WxUtInmNh47/wBPzwUa7LNmfrr7L2gispgww3Exudx+X074qDiCpmR0H6fvzxPL1dJkDUr7zHjO+3W+2+I1OGhg7CYMaSDHLB3HmBcmD98GaBeqFI7KNFLJ5J9RJJYnpNh5kdY6DBmZyxWCLxuAIO3T6d8eUeLqZUA6l7iAdr/0i+KK2dcNJM/aPLEEHipaC4d0aIqjxt6qkFdMH9enfx8cAV9YaRJkzFzOKa3El18o5uvSR28/H88MqFIOjMGgrBuDsTEyJiDA2+YYufEJFweJLb14IbhuYY1jrUrCWkXIkevTBfFM0BSaDJtaP4h0OJZfKtSqe8DDS1JzKk2bTBv+yJE4ka9WpSqrqdiwUKCWP/cW4H+04XdCHPDlpjGujb2Nb8eOqU1MxU+ZWU9Z/l0wyyGbeko3I3I697djj2jwsBoaosKCbS0QJY2EeESOnXC/M8QVTDTHX9P64YHgs2bOX1wRz8SbMlTBAEgztG++xnvA9cWcSpvBCkISbfhbflv8JjvbxjC450/LEdO39cMRxZQp97tttvvPqd9sVIN2DryTOUhtubp8/NB0KoVWDAKZEgrAkTbuN5t6dsEU6xP+kbk7gbdN+3fa2AM1lzUNRlfl3VQCbcqwD/u8sX1AANAksY6mBGwHQ+fn3x0jQpjdn0ROXqAqJ6mPXFGYyhmVNuo7fTBhp6AtgFgXF1JgX8LnceG2LKoJBK77wf317+GAFoB13KJFNlvLsOCRwvVifT9cSUr0UnB1TLg7RqjqPzwI4YbkLgZ5LThmbILC9Ut0UDHYrMdWJx2IpMWraFEuBPecMKOUCiT549LKtonv4dib98QLyGK20wDFrTIMeeINvHLwWdFGL+V+Kgy62BWBPcH62xdnKEBT1/46bDEuHtqCE7qSCfDSSDi3iFVWIC9OvnhqIABZWPc9sgY3lr52UuoUBLeJkz39bR+7YtfMMB+/364toUCDt648rUJwtJM4P0Oi2cJhmOgBe3X1v5/wllfMgGQL9Yt+zi6jQNQErBgTuNpjrvcj64qzNGBPTveP3+uKMnWKNqAOlgRBWzBgVO/rfwww236qhc2K2NIPgiOJUH5WKmDsNOnSZ2EAdb+MjcjFnDKTisqwQzWIJERvzAEhum9vC2D0yJki+kzy795gi+wm3lOKc2o1SjCQAAVMjoIMbdP3JwxRLVjsd37G36Jtk+FICWsTAt8t+oVgfHcntabWvSWqpBETsQpS0kxzCbTttFonCz2ezjF3D6iQsyTYyRMfQffB/G89pokqpmREGNzHbzwi6XLII65J2nOHaApRxikaShFsrEiV3YAIeaZm5NgQLAjxV0qNQ1AAh1yIkXE7eQ+uDQzPHvWJjYdukmLTbfww1zOSmSh0k79j0sTt6WM3jDrWkBJTvLjaWNw9xLFdIA6gJPSQvcnoBbAb1FY6TcDy/nifFKuj/D+HYtPxE6bSdoAY/XriiiAdsCPdNrSjIljDTpaYZfN6ZgfSw/Xw+vfHlUjSdI0n7C4mAbQQCCNjPpiCUsWVEEdT5YD27i4UjOwUTIy6ta5n6fZE0eJmQoVQu0SbDw9LYmlaWiItYeAgWj9BgKkQCL4LfToY7mwXtJJ/TBpGgtWLh3vMwbzVjKCd74FzCQoBXVi1TpiRY7G0T1jrjlzCVJX4oEmP3e+FW92rFhaLmHMaNEJe9Ei6xH5eeOweuX07beWOxL9+7qEePFECn7qijX01FBuvw+h6+eJZZYqMh+YFfUXH5YHZeRT4R6qf0jBOYbmFRCCbN69QfUY40E+1tjzHzCjlPnXuAR5r/ScVHMaJVgSCZB6j9R+mIPUFWQFIafQeuLAgEBiajDZf1/r9OuOAPFVkkYNteK9y+ovOthTg3JNvKcEV/hIBhYgO158huT5d7kYgctI1VSAPwjb+v7viS56ixnQS0AQWtAAFha3qcHYABss+R+d2rq8ApFGYyuzASGFoEjlg2i/YDaTivMcOChYaGW+/n5d/DpEbn0cS5tIdAT8qwYjrIsLf8DAmap3kfXDDXUNBSzJS2OSt/oh83m6gGliRvtABEAbi8W22wDl1bWApALHqbeRwdnaNSYLK3dVMx42sT5TieSylN1YEHUCI0mCQwMi4IJUgWieY9sNNmaI8rgpLHOfY4+iN9m1irUGoOYFwDFzeJi354v4+x/u95EsL7dW8B0GI5aiGdzSDa2VQQSAQ+pSTNgJIY+uJ8Syjsn+Ox+NWJmTGkiLfCbncDbGaWAuz9aI/a5fyqWczusQC6sCLaTuNpPbbY4uyHEKlPlUkgiw3v3HbBeayVMBn59TQEDEKBMxa5Kqqnr2xRlqLhuXT621eAn9/bGm2VgjocUq5jg7VMMjlXqVNTEAkEQPLc+Pnt2wVRy7USFWFkgF43kxp0jaTbt0kCcLKL1NYklSDsLRhv/1JiAOUnreGIIi3j5fTC2YVRCr/ALj8oOvsrUy9Nxtp1E6SpJX9AY6R1IgbhdxCgyVAsgCLnpMnafCD133wZT90hkl0B3QgQ3hzER9WI74EhlEH/ETqDcjx8fPfyws9oIulqxyOY+s1jkuqtSICrdy1zeygbdvHF+ZoqvulAgwWPqYH2H3wKtHdqV/DqP1/Pw649y2aGrVVaTYeg6D6YWdYFeifj7NxzAC7s6KziiEuEHyKB/uNz+f2wuWppfUu03Hj4+Bv+xhnSeddQ/xN9bD7kYVI2gyRIMDBIzaFiGlretymdOqWYkExE7SfI/0x2I5TieksTZQII0mNx9h1MY7DQw5OtLFfIb3+SF9+VgRqUmRbva3fbbwx4KAB1MSoPSbn9/uMGsEFhIjrM+BJB9e/XANeuKR31sbzuf8A9cB7Ig6LVdisw8ESiEi3+Gv/ALH9P3vit+IpTBFNdRG8fzOBFq1KraTYRIAO9+seEnBf91RVMnwtYCf3/XBRGG7pF8znaNS93qVCHqHSgIMHbvEdf3bB9B006lsD1O57+M/ucCVqIB1sdQ6T0G+37GLaPEQbFFtsTvEzt2v2wVzm8EuWuItSoZOeZQZmJO/X6DwW/jg+nlejdQYItzAE9ZsYI9RgejnJYHVaQCALAHvI9Y/LBdekT8Toq+Bknt5+pAwBxO6LHGHCjwVVTh6uNMPrXcGF5elzYdRJ7CxjEWyC0q6lgwpiZuTuNr3677+GG44urSdJBk2AgEm5M+p6T3wmznECWJIHp2HcHfE3omCwu0a3QDmtFwestZHWnaIgkHxGxOxgG3h54nnB/d6c1CGEwIBAFibC/QfUDtGEHsxXGqqQCo5f/leOlsW+0mZBp0yQWGqY/wBpM/fChkl7bKPh9OXuoELOzzdbqjN5VK9dRTJ0EAErtdySbzaDPh6YHXhgpkmo0N8oYXnpI38doMbnEspxQqy6RYEEAWH7nrh3/wBXpEBnBkG0TO8xPSYuevUHDvBc1mQVRpK6eQMALJO5kRbYeJJIPTp44FzOUEhmsdgTcd4I2I/iHqMGUFqAysOszEgHebSbX8x548zGbJdg2lgCRGx87m8iLg374qDaVliawW3dXZunSZdRIUd5EHw8fI/bCnLVaigmQyhoA6wZIvt0xLNZulGhQxJYbkEAiew3vgjIsCrbdI8ZBsB/t9fGMGGyALGuy8VlbmQ6W6/1GPKjq55xpbo3Q+ff8/HpgLOaS4FNoKkgxf08gR364hRz3NpqGB1MfmOnn98DfDxCbixB4o4rULaCRpidwAQPP+e1sDZog8oBETMiP3/XDPJMAyhVB8yLjbcna/p3xVxWmoB0nS3RduomOwifrt1wLs61CcGKzGnbJfVrup1C4Ah06RsSBtB79DvY47FLK1tNiPQ47DTMQANUtJhHZu6E9r11vJYimskmNJgnlt1JsIBHQbajnsrRU3Jk9R4+PfFlbNswspCDoBae5PU+JFumCsjw0teIB/SfX1nywIEtGqrI5sju5sqnoq56n+FTvHc/yH2we1hpaSW+Veg/n+7gXMq9JgTpi+9h+z6/bCutnDLKoM/MdyfpsPz74nMXJcxm9VVmFBqGDKiwjrAiR6/84KRQFMAx1MTvinJKWO0DubX7Ww4Xh50NF7XJgACfOEFvtvjqUl5OjUGtJioCwqxMm/U9O/WTAvi1ci4YaWIUfEzfDck7nc+AHocNNGhURaZd2kljqCm194JUDqdI63xbluFNUYapquNkT4VHiRAA8oB6NgjnaUAixxcXFLaoEDQGad2PUXE32Eg7n0GK1QjmkWMEG3SetrifocavO8BNGlra5mNCAnSDO2038B136g0+H++0jQ55RqFSQggtcxdtz+Hc74XkGWiUaLEVmjHolXC6Lq9WB71TpJbVsIYks0wpEjfrtiHFVd/dADQJkGflVVgzsTv6iMbTI8BQaQ51xcKBpRfJRA8zA288U8a9m/dwFIl11shErebEGbiN462jCpnAkAI3/hcxmZha07fysOaB+Ll3iAVmY7Lba5238cXpSGkgnS+4J2jaD3U2vzDbbB1XLijJIZYEAASpkrdSbjbrO2+GeU4N7+lrUBhsVMiRa+9jPlsLnYtMp2qrLOTUfuky5LlEwrESYiD9LMPEYX5lCH78s6tVrCT8W4H188NKyPQbkOxvTqC4Pfp23EHwjHuYyYaqWAW5Kso2nblsBc/KQDcwGwZoCXkjddgrNVwd4gg+s7wcMKOZB3HI1rAcp7H+RO/1GI57JKAdJi1lMWNiRe46yLjywtJamwO07xe09QfLEuaAdCqG3jVNcwhUhvi7Ou/ke/kfQxgHiMfMpDTG23n2wXQVYs2oG8CYwZn8oDPS958b2+u2x7YoHELmsAFWhuHZiKakLLJ8U76RZWEW2gSZg+Bxbm8sGXUBrQbR8SeXYeFwOvRinT3i8y2IMC+x8v5SRGGlDV8U6O8bH0ixv09Ix2UkpuOZtUQhAQN9UdCVInHuG2SyKMnKw1KTHrB7/n9RjsVOHadQVf8A+hI3TKOvVKxT5b7z8U2t1kflv4YM4dqUEBiQDJZth4L/AF+gwZmOCBQsKmqL3Mm7dTft0Gx2wtzlZlHOCFHyr599vpiridgoZE1uqjxCpyEq3xGBFvE/bz33ExgTKZa/VjvA/P8AqcQ9/wC8YSQeygGABfr/AFJwzyuRlTI9Li8joD57km/TFwNNUJzwCrMlTUQAvvX6KLgfTc+X1w5y1EkAuw1AyFWDAtEdF6y1z4jDH2b9nfeUwx5EPRd2g7knp+xGG/tBw73WWiigBLL3k+cXY+Z/TFqoWdlOZvwxjUrNLlBVrU6QAE3sTbuZ3LG/WfHH0ChladFABpRR6X/mcYvhPCHVkqMedSWABOm66QO1o2F/O+NDnISrLsKmkrMkACCCR2jrF/K+nAv9QGiwFYYd7jTjzNDrrkl3tJx5CRT2SRJIvciSPwiJuL9jijJ53TymAoghgU6gsdpLWIMzcR0xR7SVkrggAEzIaIjw7mevjfCThfEtE0qmxkDe07Ie6EzbpJPkJsxcTqmHYduUZR5reez2aoPUYOdK0QLudKg1CAAuq8FQTPZbWxR7TceoVqyhDKhSp1AhTBOx/wCMA+wns+a/vKjgmjqhQTdtMgjwgMB57Yc+3WUpl0QqANM8oAjmO2MvEPuSy79k7go4mvygEnXy2+aRnh7sVuSrG+nf4ZHwra4A6/5g6QcQynHEpV/dAhqR+YHUQ2kfMCdQm3XzMXXcf4l7tBRpLpLAGZJgHUCqze8xNrW6kkPg4WmGkAuykc2wkRY7A+c40xNVG0kcMLdmHkOKee2IX3a1FhjMAi8g9B42wspqKh2JIF9IvAkEG3MLG0EWNsE1Mmr02lgYYHSdu0i8k3PfYyRgTgeSNPMU2LgJJ3A67jyJ6zF9r3OJQavj7Jd0D2klp2O3FL84HCmeenvI3S9t+215FrHCrMgMB1HQxB3jb+Yt44+kcf4SHRnTlqATI+YdZ7267+OMScsGpqAdp+xPqN9wQfPBSKQTIOASbIwAywSQZA2m1/URMR1MYYZj/EWfjXcjqp7jt+XhEYV5ymVY72gyDHbwGx7R9cGZDW3NOgzci0+n8xgbmm7CLGRVFQ98NNpjvpM/p98QWmhSwYGfMN59QR69PV7w+jTYspJ5gSbx1Gw/p3mcRzeSNEhmYFZhQFFtz59BMH9MTqqGNpsN3S3LAoJEzvy77dMe4KrabDmlr6xe8777yOu3hjsWBSOrDShnc47N8XSB2wLxH3zsFlW7osMZvb+I+EmMM8zwllmQe0XnV0G157R1xHJ5M6tTKwKjmUGSQpnmiyCAAZk2264CHFt2teUscB2enPRK8tlSGXUSoAvq/la/ph5l11qQqlpgDcSQRsAbCN5PUbYM4T7JNWqgs29iqm0hZkkdIvYHcQcaLLZemisGA+CABZO1zOw3gzubGZxLpvDn8kuMO5x30oHTfVMMrnCtJRTQnSFUmLAkD6/vfrTmHBVXd9Tc0/hAmBP2P5RBlfW4zylVkiZvYCwHmdpiwsN4nC8VKlVgoDVG6KB369h54UfO6TQa6ent9062Nkfv6+/2THPca1AKADChYvpEdup9IFrAYWtUeq0XdugA/kLDzxoMj7EtY5htM3FJBqqEC/S4Hjbzw+yGXK8mXo+6AkExzyPxMbU/zwQYZzu/KaCXfi2tGVgtZ3Kex5ADZpxRX8Iu5HkLxgbPezYzYNKjlWoFTy1tauWXxNNtNzeJMCDNwG1VdcvQJatU940/CCT9TufthHn/AG0qOfdZWncmAiadR/TzwJ+KhZ3IBmPPh7osOFxEv5j+63metVovZXgn9zy6USZIkkg/MxBI/lhV7dD/ABaf+j/5HDnguUrUaKrXKmoWJbSSQNUkCTufTCf22P8AiU/9H8zjHeSXEu3T2CAGIGU2NVk80UHM1A1rAcvxgTcqOp++OzXs8bmkdcboY1r3B6EjY+I64G4rXdCrKjsIvoAaL9Rv64My+c2JsejA3GxsRsfD0xoQytEYEg05jh5o+KwpkkLond7+08fJKA7LY9OhGxHntgxeIakVDFiTfcTO3QiSe2+/TDhwta1RddrOsBx6fN5D6HCvOcBYDVTIqp4fEPMYZDSBmjNjrcLNLy12SUUetiiFzZpooRi6lLobkHY+W/f6yMIczl6lPlgkpIIIMwL9bqRPqO8XuSuy+PTxHkf5YPpZtalQF73vAgiFgGF3jw+5wRk3Dy8v2QpYGyD0O2/7rIMgd+UAarQSLbC3cX8t8V08qFcg6w0fELgD63Xfr9dsP85w+muqqLR8wi5mAI2JYwJ8dovivOcJImAFJ3tqU9YncXHiLdMMdqaF8bS5iynezok1FOv/ADg/OmpTgvLFwDeGU7fl2/PfDDh3C9bAAAuFBAlRYdeWBc9fuBirMcNdOSC4F/dtZh4r+o37EYsBpqrvfnNN0pD1oKMpkHdYCqIEyIA2M/EJjrGOxdqWoraSNYFkYXJ2IHQmJuL+Ax2CBthJkyNNFa7N8OSpVZwzw6gkKSsiQACN4M+Hji0BaSEqgVAhIFgGJ2B8Tb0f6i532hAJ90pa0S2w6mBuZtv2GB8zwutUGurUYmDyKtwRBgEkCwJJI20t2nGdmMv9NnjyTQjDB3jQv101XtHiApoiJzaBAYz4jzIv126WGB011W0qDUboqjb6WGGPBPZ1DqavUYqDyoggsImSdgPX642vBcmI5V9xRX8Nixm4Lm58YA88EMBcTJO6uKucS1lRxarNcP8AY64/vD6T0pU7uSdgexPpjY5fgQp04o6KI0zGmWJPRn6eYGLstVoh2dCHb4QAASAIsI9AST0xhM3xnPZo+7pKz9DpsB4sdl+owB2Ojj7sDbPMosOBlxNmV2UDe1qDxehkw0v7yod4jbt5W3O+MznfbSvmW93l0Ziflpjv1J2HngzIf2dgD3merAgXKKdKD/UxufSPPDCt7U5bLJ7vK0lgdQNK+f4nPifrjMmmdIbkdfhwWlh4omd3CsznmdglvD/7PatTnzlXQu5RDeP4nNh6T54aHjeSySlMtTVj1K7H/U5kt98ZnOcZzGacJJcnZF2t1Cjt3w04T7DVXaa5FNeiggufOLKPUnwGIYySXRo0TMzI2d7GyWf7R1f6eae5DiTV8uKrQGLbCYEOB+WFPtll2102gxouY8TiHDPbXLrWpZXK0jpNTSWYwZJvA3me5HlinjXtI7ZlAab0wVAXmBm5ksIi94g2jc4OMJY31SDZXRTZ2spupA8Dss3muIe7ZbSCPyOOWnTq3ptobrHXzXY+f3x5SzuWz1jNGqqkki6RaSe328zgbO8Eq0bkak6Ol1+23rinZlm2hWu3ExSHK7Q+Kvd2p/GIH4lkr6jdfy8cGUs6bGfJlI28DcHC3LcVYfFzD7/Xri9aKPJptoY7gbHzXY+Yv445r8pv4TzG3qOvJElhzNyvGYeO/ofv7plmsvRrAFp1Rd1WDPionUPH7DCTPcDdBqWKifiW/wBRuMH5OjUZwhWGMwwPKYBN5uhMdbT1wWM24gEkEbeU7GbMJkx4nDYxLHGpd/7h9R15LJk/D3C3QH/E7+h6Hisv/eDBDXkb9QdwfGCAfTDTL1Q5LLpMqJB3nsdrCT5z5DEuKZEVSrqqg31RIDE7EgXHj54W5jLKE1UzDC8hjA0sUIggE8yv9B0vhxjXZbbRAWZJq8NksO0+w65JrkcxTouXKHYTaCAxi9hq779+2Hz0qVdejj7j+Yxj6mYZqbCxLLp1dRIi42MSemC8jUGsaX0QIDTvCgDVMbkX8fTF4cQ0toc9lEmDkY45h42NkFxfJe6zAVjqBFiQs6SCLyLkfsY7HvGFqViKh3VdMgWLEEgz0O/bwx2DGeMbqjcPO68qbV8pQy505h2q1QJ/u9ASR1522X8/DDzgvDK+ZRK1ZFy9PV7wS1yACqgyNRGkmdgwAXZjFWa45kMi7VKSBqrAA1HJJMQOVfGB8IwOg4ln3n3T06e+qtygj/TOofQ+mM04o5fyW0OZ2/frRM/6TW8Q6vDj7cPVPc5x/KZYHQBVb8TxE/l+Zwjbi+d4g0UEZl2LHlpjzJ38t/DDfLexmTysVM3U98/Zvh/2oLn1t4DE+I+3EDTQQIosCQJA8FFl++M2WXObecx+XstPDRgaYSP/ACPX6Jz7P8NGRy8V6iF2JLsJAPZQNzA7DvbCnP8At5TRdGWQQNmIgeij+f0w/wAnk9WXDRNWpSu7SSS6dzcCTsLeGMXVyWQyraqz/wB4qD/t0/hB/iP9fTHMjc/U6DmgQGBz3ult7r2HHrxKBGbzGdq6QWqt/wCqjx+VB9JwxHAaOWOrO1l8KNOS58z08ojxwq4n7d1WXRRC5an+GmIPqRF/IDGUzXEokk+ZJ/XDDI2N+EWfH7J58s7xRPZt5N39+HotlmfbUUgUydFMup3eA1RvMmfvq88Osv7UVKuTpkVAhjQxWWqsyQGgRu3K03+P1x8pT3tQjSCA3wlgeb/SoBd/9qnzxqfYHJVswM1Qo1Cp0qxLgKSw1AKq3KqQSCxP4LDD7IZasrKllwrKDRx339ymGd4SiZ2jmVDU11o4ggkC9oAIEaStybr4gYSvxjXV1Bqh/wANpLBSbI5sAB4Ye8K9lM2DFUe7QOG11RMMCD/hoDJmLlioi8bYu477B0qRinVAOkDnDHWGTmsgOkXN+kjfDAhcdUn27W227voLKcPoDL5YwCHqkLqmeVQC3QQJYLf+LtgylxqpQVAhAJlyNwVNgCPQm34hiL+z1dqyioppqTpBiUA3ARlkEG+8Hre+M+c2azM9M9bo8AKBAhanwMBIHNpO2+BywveDomIZomUHlaxM5lswecf3eofmW6E+I6fbzxDNcHqU+aNS9HUysd7bev1xmEzBDaWBVhurAg/Q9PHDPh3GKlEzTYgdRup8xjMfERoVsQyOYLidY5HUenJM6OdYb8w++Df74Ku7aj2O/wCuBqfEMtX/AMxTQc/MnwE+I+X93wYOBBFkQ6m+oX9bbYVc3KnG4iN+jhldy+xSv3hpnmBUdGF19T8vr9ceV6a1FdUfQSxLFYYF/hbUNie5sfHFrZso5U8y/e4++Bq3CEeTQc0XJk6die5U/mI9cHbIAbHdPMbeo68kOWE13hmHzHkfv7oapRemgLqDFtSSRHfuPI48Rwbg+o3/AK4mM5WoA++Xb50EqR3P4T4EDHooUqvMje7buvwnzH/GJOmp9xsubTm1v4HQqVPNMqkdDGwHQ9vl9LWFrY7AtbXT/wAxbfjW6+vb1x2DCWStEucNCSSR18l9Fyns3kMgQ9UitXBkFgGYN3C/L5sZ8cU8U9uajWpD3Y77t9dh6fXAGT9mqpl80RlqI3Z2GonsB/M+gOOr+1WUy1spR964/wC7VmJ7gbn/ANcLGKR5/MNITBhWG2jtHf8AX7fqvKPAs1X54CKbmpVbSI7mZY/T1GPc1nuH5TSwDZup8pJIpalNyOjwY/F6YUUPad6+ZpnNN72mWgo1qY1SoJUWgEg37Xw79oETO0TK/wCSxg6SqimQRCgEFobci3ODeIw5DFGPh35lBxU0zv8AdPd/tboPufkkHGfbfMZizPpT8Ccqx49W9TjN1+IwQBcnYC5PkBc4Hr8MqqWZUqvSUwSokAkatOqCJF5jt0x9Q9jfYXLNlaOYdS3vE1MNRWndiIdp1vEbFwp7YZGG/qebQDjWxjJE2l83pZKvUkwwCxqCrrYSQBIHLTuQOdl8sfQfZj+zBPeMarhvdlfgIctqQP8AGQFQcw+BQf4r4fe0HEaS5VqNEAi0CkgWmoDjbYFrdO2+MNwv2mrZdkpVXLZYsNRXldQYEkAf4kC5HMT3wzHkbsKWZPJNKD3l9Oy9DJ5IMKSqrEX089Rj/G5JP1bGJ9neOrlszUqVH0o1MqoKSwflgBgDK2JgHxjG4ORCUDUpKurSCjVOa7wAdIIgc0xI8sfIs9VcEjlqASCack2tLIw1jYdxhoApBkZPFa7gvtSc8Xo0hcMTqcFQg5iNUAs0wCLXKMCb4VVMs7VXZa1OodJZFAqggIjuBLKZgAETF1HU4zHsdxQjM1XRjTimY0kgyHT6Wn64YZH2+zFctTapWAZHJJrEiyMYgrBBwzEAWkkda+B+iq8EO0TLhPtxRapUZzpEEgaDuD8AiZMwRc3We+FvszSdZliCVIlFgLLUzCrI5eW4AHxbHGW4XmTBCpcdVnba5Pw/XGu9lxUZ5104FnUBnsVd5JWB8kQs4XsuRXR6aojN8KDLzorID8VMSinxTlNM/wCn3R88IuJ8GehphgNWqFZpHISDzgDRtMOAInmMHGi43xj3CKyjXVafdlHhSATJ1WYATBUhTcWi+FnBXqNUZ3Y6m1HkAGnUtQFh8OppabC8G+AShuzhaLhTLGbDtEiGZKnS4Kk3APUdwdmHiJGGPD+NVKJmm5XuNwfMG2GOb4fysHRai7saYHbd6ZET/EVVv48ZLiVMpVqU018jQbFliJkEyVt0JbrfCJw7X/CttuMoVKLviFtqfGsvXI98vunNtaXUna4/588TzPBXUalh1/El9vuDhDwPhy04rOC2lSw7arabRNyyiQes23wTleKVKSl1MM7bjYkczErsZ1AYWlwoaLBTGHxbw6o9uR60R1LPEWPMPv8A1xGhw2gX1oIJBBUWF+sdCPDE6fGqFa1ZPdOf+4gtPdl/59MdX4VUA1IBVTo9MyPUbj7+eEsrm+C1GzxPIDhlPjt6FX5ke7QleYAbRBjr5+WOxTlnqRzAEdusfkcdiGEDfX1RHtdaTcR4vUrNrquznux28ugHlhf/AHgkSPh/Gx0p6E/EfBZPhhn7NcFTNU8yw1GpRpg0wwUsztIEIeRUEXLaomdQjFf/AEKlT585mNbfgpsG9DVaVHlTD+mN1mEA1evLyfiNd2IUo0uBvUyb5oH3qioKSrDKHdokKBzvAINys3tbG19ofY7MLVSrSqxKrz1m92J0gkqgGpgfwAEgzPYZfJe1KqDToq+XoXlqQuWIAu1RwzyLEBh05cNfYn2kX+8ihVH94eqwSizDRFzGuJJUCLRaIvuHGiJuhCznSTPs2iuJ5H3WQ9wKlWoWfU1ULpVTExTUsLbk/B8W2A/ZbjdVs1Ty+cZq1NuSmwLagxMDUtQwQbywBjucaj+0OkyImqtpVAG0pRXTqcsgJUnVEDfV6dMfO/7/AFqZWpQ0VHRgwZTJBBmSjgNPofPBJJM2jh1t9EFjDVhfU/bigaWVhCtMMeYhNRKrzRLEE8xG0ffHynN5p4aFWpawT1sVaGG/SRhjmval6rCqSWGx1XdCRdW1eoiysJsOgWcyAqQ1EiWuEm9iQdE3YSNviHWdyE95BbI9hTqp/aFWzGXXroAWrTDMujTABASDBgQ7FiD2tIWdya5oe8owKvVbDUxkysQFqWMoLG5Xqq50GuKnIrO6gzykkCOaeoWO9sNeG1nqK9I0kBMt8IWyiYMQeliIuT3x2atTsnYnZm2wahC8IqulaprjVo0nWt/8xCZ6/CDi9KWXTW1JecAxrJIi5MCbH67eZN1fJ5uo2h1ZAttVQMdugMM7AbxMCx7YlmPZmqmzLI3uYMqjWgEAc25tcYq6TkdFR2ZzrAAWf4Zw+rWA6ILajZB9Nz4AEntjS0M2tHTSoLraQTcqSwnnYowKkCYAaEEkkseUFKlRG11KbAopK6tXyi+meVfQYTZnjFRg0IqK5vpSAZMxfpbbwxcOBHdKIX1q9unJPONe0jV6qhdVRaYgPy/EbtzgLqWQIZ7mJk2xf7P1XNRQHUQRIALSCVUgmQNj0nzxnstlne/yjq1lH8vQYeLUWkPdIAzn4pAM9bg/KN9Pq22kTeuZJOkJ0Gyf+0XEhRpalUNU1FU3TS3KYbYoQLwpM7T2R8Hes9V3qOxZx8ojTYgsJIJaJ+nxWxVxHjdSoEWSypeS3Lqt8LPfTA/ER2A6k8AR3YBKqBlgwEZxBdKZBJKzGvYfUYKx+V1tGqu1jjH3lRnslXRQvxotyaYJJuZZ0POCJNxK73vOOr5IscwUaFygUOfiBDSZKgalIOrUQW22thz7RcSNFNJVGqNJpuNQUaSAZWA9Nl7XFxc4z+Z9oWRYqVDXFVStSVcCCQ2kVAdYE/LLL/DikjIncNUwyWZlEHRDGpABaApsHBDIT2DC0+Bg+GC8nn6lI6qbFT4bHzGxwFk8imsPQrFASAyOyjUs3Van+VUtPK4Q/wAJwR7Q+6oZqpSXUiAgqwU6SGUNzU2giJIlCBb4ThCTB8WrTi/Eb7so68lpMr7TU6lq66G/Gm3qP0nHmMuDy6rFPxqZT1MAofBwuOxnPw1HULSZI0i2P08/uiavtJWaF0olFTPuo0r/AOFOIP8AE1/4sKs7m6ZqFwtz0LF48tZP0OrwjFCZZ38vKPWB+cYJo5FRvLkdBf69B5yfLGu6QlYbYWt8UKarubT/AE8+g8NsMeDU6lCqlRW0VFIKnradpjeRtiFXOpT3IXwW5/8ALYf7RgA8YLMBSAUkxqO8nrJv9IxLWuOq58gApbTNcaqe8NRwGRhBkFrG5R5M1VMdTPKCCpEYXZ7gquQaLAEiRTZgG/2FgPeD6N3GNlmfZuu+oUUVqJ2qIytqWZBapqJ7GJA8BiGc9mUbKr//ACV98pIYArWBAgAcp0yBAlmixvgpB4oObKAW1fXBYRchnFDOAyhSFJZgGv0hiGja+2HnDuE18zli7aP8MchqBQrAA7M3KTYgFe3XDP8A6QKVBhczGpmJYwrA6QBCIJF1Ab/UJxnqeqk6tRb4fkbYj8PNP2a2IIoUuLs91VppwnhdW7VCWMEKNlFiN2Gto30wu2KODcTOWq85ZqJ1MyLBl9BCyLEjUVMc0DaCcbHjhHuVcf4PvEpkQ6rdzSMKCNT8rMNQgDTt1x8mfidyCxBFtNSxBHTUo/NR54I6B5bp1aVjc3MSd1ueEcYXNmsqKwZSWdmUFmQK7bBpYlkDX6+EDA7UTTFSoHD6QX0mmyyF3Go1G3EDynucZz2Zzb0/f1NTBgqwwZh+MAAowgX2BwXmOO1atGsrs5HuyY97WMmR0aoQd+owuXFpy+XAJlseZpef1+isPHlqU3CqQWsCyrHyw1zDH4xeTBEzjzh/CmOXIDH4t/iBgCzDc7yIDb7Yy6Z7SIZx9yfKBb6kY1Hs7nj7pmlyDcDShMTBeLHTuDzfphiOB7joEvI5uXUodMhWDaiA2kEhgA4JVS2kG5U2iLG+2F1fNZurreDpgatOn4bgTFyLdfXD3jObd6hVCKS7Fpu0mdzB03HTfBHBODoyOmon4TIJDBpbm1Qb3PyjzG+KBtEhGaaALq9ll6XD3JBdtE7azc+S/E3oMPqOYWmPc0VDmefVEHSd6l40jcIDpFiSxjSWns69NiwdY0sQTpQyFJEmdLSQBZibziGU4bmwxD0KlTUZJKsP9yusAfXT4Y6iBoiB5cTdVytLvaKu1dkGsn3awAz6omJhmltNrazIA6bYSM7oYYH9R/8AIecjHuczqLWqIb6HZQ4O4ViAZURsOx88EUc1IgEOD0MT/NWP3wJ7XA2USN7aoKvJ1UXUVRCzCOYNb/aGAP7tizL8QqqBTZBWpzAXTrUE2stmpE90KeuIVMsjG0o3Y/1v+eKalOom4kd/0I28sc2Qhc6FrtlpkzNNadGgQcv7qsKsOzfA/wAdNaiwUVv/APQAWgud8djOZfPaQ2nSpbdtCau1iR/+J8cdgwkbxS5heFF+JA8qA1D4CF9QPzJxRX9+43UD8Kkb+nLP6YIyGWQqF1Hl3W4uSTMfaZwcppC0DbuPGD279J8cUADToFcuDhqUlXhgF6rwewkt+v29cEoFpxCin4vOo+g5h9YxLOBUlaU6ibwLgedz98UUcoTeB4kmftt9cFMvIIeQNGZxTH/qYCg6goOwA+KDE6RM3B3Prvg/gntPWNamKWhQlmLqIKEhIKqP4gAAe3nheKlLkSrT94dgwco0SWjqpAnDHLZrLUVJCohNiCC7FZDTLSDcD5QLfQhdG1l8UIAudtot/wC3nuHXTTK1GL3NyshKiiWsl3NP4djucfMM0LMpLp0PzenNzD6nGqzvC2dVrKxHKIZ7BlIFub4rEiAD498BZ3huukrtpM2lXWRHQ6yNURsTI7kRgBPNAbmumpJQz9YotMVQCvw3EVF/A4aJIFhqlSLWtJea4O1ekajo9JxyyVY6vP5mAtzXYSJ1fFgehwRKjOCWbTTdhotGlGYFpBtIGx9cPPZTgnvUzCFyoRl3klQSwkCwJaABfpeAJwUTPoAK7aJo7rO8Gyr0GbUYWQTpIIeAwjyvceHTF/Ea2uky0wEJ3CwA42g/v6741eV9lcujI9Z6lZWYQdSiACOg1Bx4SJmwG+A63A6NT/LZkYKvNeLKoPJpmJjrN5xRxcXZkWuF9deCyXDPZ+zM8sFGoqoJBjxHxeSnzIwdT4nUUh2Gin8tMgAsRsZIGiPxCIFlwbxnIVMvQLe8uzQHBuRpJYX2b4bdRsSDdC/CjCuaklzswM7Az1ny/YIJnVqENwCuOcLElnYljJ+YyTNi389XmcPvZ8gSxLLqUiTUIEakCkkjQs84GoQYOFfDuGrJm8AmSVC2BOxMnzMDz2wxyha1Rm0INiGt/uYWJgC3WwAAAGBWd1V2fYr3j3tE9Ot7qpKqAIIVSGBAu6g3IuNyLfDgIcQRKRI0skwAPhBMgAiJHqvocVcQp0WUMwtMBkJU3JYmIKi52gb2jYBZjLU1RlphiWiS5GwMxAH3nB80bo74oga4OAVFb3VQy6lGYk6kgqT6WPpGOy/B5DEF5H4RNr3K9RYdcRylYry6QR37dYN4jffDfhmZJ1XHTqI32g8vX97YE6SxvSMG5TtaTvmHpjm0ugtIvHoYK+kDFuX4sOjafBrjykXHkRGCuL5kE6CnMQCWNrjbcSe9zGAs9kCROkEeFiPUfzwJzQd1PaEbbeKvr+7Pxch6ERB8un0jHYjw+upOkqQwAv3tHQT0x2B5SEQzgK3J5fmimhLHq1z9PhA67W74ZZjK7KanMFuZIFixkmDAhtiNgDaYxNc+KWqacKBdVI5ulz8U+ZgG8YQZjPVagIChF3ImWPnqMm+w74jKTratnbsAvVIMtspJI2Aif3tidOrqsilo/DsPMnb1GBlybNdjHmb/AL+mNPQ4epEmWXcA2UCZHKu3nI22wRuuyDM4MHNKKGUqtVSnZdRAlOYgNF59e8Ya5b2fj5FTuahFR/8AxHIh/wBUeeLl4YWrSwK0hEtZQQALKbdvHb6s8zn6QMrqIGwFhYRGptxvbSd99sXDAN0MYoNGqOXiOWqvpc1UqAAEBUdeUBZB1Lp22I9Thjl61E0PcLSUrXaAarKGnYEBCIm0DUenfGUoMxZhSQKzXOhSzE+LGW+lsE5fhL6iahTVpOkOdR1SNwJMgSYPbbHGikQWB1tCcZrgK5VG1CwAOkAsJayjSgiZ8P65Slx00w4pkAMIYQPGLHYjUenXG59qfaWjVpikoYEgAF2iBIJCqBpF13ZhcXi5HzHilKolm5x0LCZjtN1I6ixGA9prX1Wo2HS/oth7IZylmMtVGYdS4YKnvDVVShD6p9yepaL9zgX2lqUsvQU0Wpq+vTFN6jjQQ0khzPxEbYScAJai6U/8w1NWkEyVVYkT/q74jx2sy0VRzLh9WktJAKwCd+x+uDh52SZj/M6pTr8X106aVCAEJg/DeAO9rQIHbDnJ5enUpKAQZnlbmvud+YdLqROMjkfeOeW3duw2uTJ9PTGpyWcCqV1EhbkBh+FV5laFJkbhpExBIwLPqm3RaaqqvkaSIywVEjUVKuoie5BFyLXNpkxj3K5ZACVq69SssBSFOpSvNMEgTMAE2wCcrVUlkkggE6W1QSoLTBJImd8RpcQFgyxH4YH2gr9IOCCgs8uBdZQ3FOHmkFZIQkkMFeRHLBAPMASSIM7dMD1qNQdFfxp7jzUj8h64dcTr066p7sDWoiCQCQfFus9j1OPa2RRjHzAAn5SJ22G891JxQtO4Wi2Vr91l2q3BEGDcbH6G0/XDClWRbR/htaZ8R5AEW6fUHFXGOHQxLagbC99UACxG5t2wCXeieR2HWDsSOv7GIq91a61Cb5nLug/HT8pWfX4T4WOAmzMAGGQbAkErNj59u++C6FSo51hwCQJKi+2x2+l8HUcmxp7kCTtBB2mRbt2Pl1xUd3Zd2gf8WhWfytTS2p4INidxB8iI6WMbY7F3Eshpg8qGYOn0+WZHW0DHYI02ECQNBRnGqjvVamW0qhAgSJsDeeomIi2KaGSEEKpY/s3PTp2xUlEkliVEkmWPWTsq3w5ocLBRW1kgmJYaVG9wBNrEeeOyqjpsooK3I0EQDYt4cx+swPqfLB9CuzuqooUkgTGoiTE3tbwHrgzg/s+Kh5KdSuR1jTTHqTceRGNrwv2Fqxz1BRX8FEQfVuv388Ea0nZKuc9+6yC8LEyULE7PXYibbqi8zf8AtjqHDS+ZZEpBizHQGlVADMZIAA2jqY2K2xpOKZdKNYqpkKZbaSAIOqYBvN5HjHU7+z3Kg1a5cf4iEegYv4mCYBv3GL5OFqrWjUddaqeR9gHYD31UKv4KSgD1MQf/ABw/yHshlqXw0gT+J+Y/+2HqriYp4vTQrL5LW4ejZ9KHu92JDMBp+EsAq6YIsAZJmMKfaHgddaZigX1GzhE92ABGl/hG2xgEXx9hzPAVZtaM1JpmViJPUq0qT4xOM/mvYpncGtmDWUH/ALmo9DECYHSY+22M6QZHWSPXr6FaDZWFoFVS+SZbhDU6TRUSmzAkpS1OS2k6Rr+FVmJGo9cA57IGpbWj6TyrUYow/hk2byDY+8ZP2XoIwaJMEELyrBI6C8xA363m2PnfEsrTL1NSD4iPoYAv1gbi9sBM7Wnf5dfojNcXWAOuvFYygWpaUakVk76AFvblkmdzcyThnwJkq5kpoC85kCNJhtO0CN/ERO2GGX4GFPJWNNS2wuIuQCpkE+JHTGh4VwenTuDrO82F+8KAJ8xhuEiV3dI68P4QpCGNIIOq8zPs1Re+nQ34ksZ79sZb2m4C9JZOmqptqIIYT1JW59beGN/hb7RAf3arqFghP0E4edEEjuvn9LKE015UIEghhF9TXDDY7WLDbbFGZV6QUgOFvytcCIgqYAgzuI23ODeG1yqC4MHUYj4G1ATplhtsR1HXGrT2bR6asrMjFblYgk7yuxv+W+A5L2VS3VfP8znxUWGseh3E+RM/ngKsilYse8X+3T1AxqOO+zZpKWZFZZ+JIUibXU8v73wh/wClKUBCtq6lGkiy3gzImbiOt8DLeau17m7oLhiAOwBF15RzkEgjoknbVtjT8PKik0oSQZaCytGlRqAaZGqx1C2obSMY/MakZWB1G8HSQwiJnfofEYP4VxUJUDAmkd2EWkAzEm0iRDDYkGRiWmk0CHAlE57KBqjOlYGT8DjQR4Ag6T9RjsTzWdy9ZWhWWrvoSWRiO1tVOex1ATvjsHbEXbIZLFDJ5dQrNAkNAm+7N0Nsa6nl1MAiZAvJmCWtO8WFpx2OwAKjQDa+rcOpAKAAAMNKa47HYc4IBXxb2kzDNmKwZmILtK6jp5HYLyzFvLe+98bz+z+kBXzkADnXbzqY7HYzIyTKb5n6rXxDQIG0OH/lbkDGV9ruM1qTotN9IJvAHh1InHY7DgWWzdaNWkGbwzRPgYHnitEAZh2Bj7Y7HYx5/h9SmGqqmsOm+5G52GqPyGPlHEhNaqb2J692g/bHY7CTk3DxXtOmPeURFiVBHcSN8NM8oGYSAFmCQAAJ0k7CwuBb9cdjsPYQAsH/ADb9VWb4vQpB/Z1x2vmKbe+fXpiCQoPTsBPrh97Tf/1a3/02/wDtOOx2PQf0+iQPxr5rxKzLEjkix6F3keIPbH1PhY/wKf8ApH7vvjzHYTw3xOTeKHcYq+K0waTgieU/kcfO6d6d785H2Jx2OwyQNUqxJuLOffBZJEHe/wArdTfoMLzUPvDt8R6DuR1x2Owo3cJn+g9c07ytIaB5enzdNugx2Ox2CPOpQeAX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10" descr="http://t2.baidu.com/it/u=1404957320,694743365&amp;fm=23&amp;gp=0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52000"/>
            <a:ext cx="10800000" cy="20345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Size: width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m to 3 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length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m to 19.5 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thickness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mm to 300 mm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by the size of manufacturer’s press and transportation regulations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0092ECBC-EB31-4681-A5EE-471746B73F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9300D28-04F1-4B59-9C38-08650F555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453" y="3456515"/>
            <a:ext cx="6273567" cy="3131485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34B3DCF-4FB9-497C-A298-07447EA7FC86}"/>
              </a:ext>
            </a:extLst>
          </p:cNvPr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CLT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endParaRPr lang="en-CA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11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0000" y="360000"/>
            <a:ext cx="1106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en-CA" sz="3600" dirty="0">
                <a:solidFill>
                  <a:srgbClr val="002060"/>
                </a:solidFill>
              </a:rPr>
              <a:t>Stress grades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68558" y="6216815"/>
            <a:ext cx="610320" cy="528064"/>
          </a:xfrm>
        </p:spPr>
        <p:txBody>
          <a:bodyPr/>
          <a:lstStyle/>
          <a:p>
            <a:fld id="{79AA0B8D-5002-4A0E-8DCD-D60B08B37DCE}" type="slidenum">
              <a:rPr lang="en-CA" sz="3200" smtClean="0">
                <a:solidFill>
                  <a:schemeClr val="tx1"/>
                </a:solidFill>
              </a:rPr>
              <a:t>9</a:t>
            </a:fld>
            <a:endParaRPr lang="en-CA" sz="3200" dirty="0">
              <a:solidFill>
                <a:schemeClr val="tx1"/>
              </a:solidFill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xmlns="" id="{AEAD2603-EA61-48E5-B4DF-22993CEBF113}"/>
              </a:ext>
            </a:extLst>
          </p:cNvPr>
          <p:cNvSpPr txBox="1">
            <a:spLocks/>
          </p:cNvSpPr>
          <p:nvPr/>
        </p:nvSpPr>
        <p:spPr>
          <a:xfrm>
            <a:off x="540000" y="1189849"/>
            <a:ext cx="10800000" cy="49000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primary CLT stress grades (E1, E2, E3, V1, and V2)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“E” ― machine stress rated (MSR, or E-rated)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“V” ― visually graded lumber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Lumber strength in longitudinal direction strength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transverse direction (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8.2.3 of </a:t>
            </a:r>
            <a:r>
              <a:rPr lang="en-CA" altLang="zh-C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O86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75516"/>
              </p:ext>
            </p:extLst>
          </p:nvPr>
        </p:nvGraphicFramePr>
        <p:xfrm>
          <a:off x="643694" y="4196012"/>
          <a:ext cx="104145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521">
                  <a:extLst>
                    <a:ext uri="{9D8B030D-6E8A-4147-A177-3AD203B41FA5}">
                      <a16:colId xmlns:a16="http://schemas.microsoft.com/office/drawing/2014/main" xmlns="" val="1102908074"/>
                    </a:ext>
                  </a:extLst>
                </a:gridCol>
                <a:gridCol w="3471521">
                  <a:extLst>
                    <a:ext uri="{9D8B030D-6E8A-4147-A177-3AD203B41FA5}">
                      <a16:colId xmlns:a16="http://schemas.microsoft.com/office/drawing/2014/main" xmlns="" val="1902675360"/>
                    </a:ext>
                  </a:extLst>
                </a:gridCol>
                <a:gridCol w="3471521">
                  <a:extLst>
                    <a:ext uri="{9D8B030D-6E8A-4147-A177-3AD203B41FA5}">
                      <a16:colId xmlns:a16="http://schemas.microsoft.com/office/drawing/2014/main" xmlns="" val="1628222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Longitudinal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Transverse layers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2302831"/>
                  </a:ext>
                </a:extLst>
              </a:tr>
              <a:tr h="474079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E1, E2, E3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MSR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Visually graded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3963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</a:t>
                      </a:r>
                      <a:endParaRPr lang="en-CA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Visually graded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Visually graded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6920620"/>
                  </a:ext>
                </a:extLst>
              </a:tr>
            </a:tbl>
          </a:graphicData>
        </a:graphic>
      </p:graphicFrame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7C6821ED-F233-487B-990C-49275C128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000"/>
            <a:ext cx="13975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92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56DC1492CF64F9CB9F0283E06F62F" ma:contentTypeVersion="19" ma:contentTypeDescription="Create a new document." ma:contentTypeScope="" ma:versionID="d59b4c3ce6dcb2f1eac3e6989884751e">
  <xsd:schema xmlns:xsd="http://www.w3.org/2001/XMLSchema" xmlns:xs="http://www.w3.org/2001/XMLSchema" xmlns:p="http://schemas.microsoft.com/office/2006/metadata/properties" xmlns:ns2="05b89403-8670-4c8a-a68b-beee026a3835" xmlns:ns3="216991cb-7b70-410c-8842-c0e7fbae0f64" targetNamespace="http://schemas.microsoft.com/office/2006/metadata/properties" ma:root="true" ma:fieldsID="a0e87505b64e39be177ace61bbc03164" ns2:_="" ns3:_="">
    <xsd:import namespace="05b89403-8670-4c8a-a68b-beee026a3835"/>
    <xsd:import namespace="216991cb-7b70-410c-8842-c0e7fbae0f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89403-8670-4c8a-a68b-beee026a38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bb745ca-1c30-4b00-a226-317ec975d38c}" ma:internalName="TaxCatchAll" ma:showField="CatchAllData" ma:web="05b89403-8670-4c8a-a68b-beee026a38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6991cb-7b70-410c-8842-c0e7fbae0f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03b80b-8175-4c13-af67-3d8e268027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6991cb-7b70-410c-8842-c0e7fbae0f64">
      <Terms xmlns="http://schemas.microsoft.com/office/infopath/2007/PartnerControls"/>
    </lcf76f155ced4ddcb4097134ff3c332f>
    <TaxCatchAll xmlns="05b89403-8670-4c8a-a68b-beee026a3835" xsi:nil="true"/>
  </documentManagement>
</p:properties>
</file>

<file path=customXml/itemProps1.xml><?xml version="1.0" encoding="utf-8"?>
<ds:datastoreItem xmlns:ds="http://schemas.openxmlformats.org/officeDocument/2006/customXml" ds:itemID="{50D2EBAC-C199-4ECA-9A91-F959BBA31943}"/>
</file>

<file path=customXml/itemProps2.xml><?xml version="1.0" encoding="utf-8"?>
<ds:datastoreItem xmlns:ds="http://schemas.openxmlformats.org/officeDocument/2006/customXml" ds:itemID="{C2494C50-FECB-4F19-A504-86601579D8A1}"/>
</file>

<file path=customXml/itemProps3.xml><?xml version="1.0" encoding="utf-8"?>
<ds:datastoreItem xmlns:ds="http://schemas.openxmlformats.org/officeDocument/2006/customXml" ds:itemID="{1E997D7D-FAA2-4E9A-9BB2-40C895E169D0}"/>
</file>

<file path=docProps/app.xml><?xml version="1.0" encoding="utf-8"?>
<Properties xmlns="http://schemas.openxmlformats.org/officeDocument/2006/extended-properties" xmlns:vt="http://schemas.openxmlformats.org/officeDocument/2006/docPropsVTypes">
  <TotalTime>7126</TotalTime>
  <Words>2679</Words>
  <Application>Microsoft Office PowerPoint</Application>
  <PresentationFormat>Custom</PresentationFormat>
  <Paragraphs>445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主题​​</vt:lpstr>
      <vt:lpstr>Chapter 9 Design of CLT Structures</vt:lpstr>
      <vt:lpstr>9.1 Introduction of CLT (cross-laminated timber)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9.2 Structural design and serviceability considerations of CLT  </vt:lpstr>
      <vt:lpstr>PowerPoint Presentation</vt:lpstr>
      <vt:lpstr>PowerPoint Presentation</vt:lpstr>
      <vt:lpstr>PowerPoint Presentation</vt:lpstr>
      <vt:lpstr>PowerPoint Presentation</vt:lpstr>
      <vt:lpstr>9.3 Design of CLT panels as flexural members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9.4 Design of CLT shearwall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 Design of CLT Structures</dc:title>
  <dc:creator>QZ</dc:creator>
  <cp:lastModifiedBy>Mark</cp:lastModifiedBy>
  <cp:revision>246</cp:revision>
  <dcterms:created xsi:type="dcterms:W3CDTF">2018-03-16T04:47:46Z</dcterms:created>
  <dcterms:modified xsi:type="dcterms:W3CDTF">2018-07-31T20:06:17Z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0x010100B6D56DC1492CF64F9CB9F0283E06F62F</vt:lpwstr>
  </property>
</Properties>
</file>