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wmf" ContentType="image/x-wmf"/>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57" r:id="rId3"/>
    <p:sldId id="267" r:id="rId4"/>
    <p:sldId id="265" r:id="rId5"/>
    <p:sldId id="266" r:id="rId6"/>
    <p:sldId id="264" r:id="rId7"/>
    <p:sldId id="258" r:id="rId8"/>
    <p:sldId id="259" r:id="rId9"/>
    <p:sldId id="260" r:id="rId10"/>
    <p:sldId id="270" r:id="rId11"/>
    <p:sldId id="261" r:id="rId12"/>
    <p:sldId id="262"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6" d="100"/>
          <a:sy n="86" d="100"/>
        </p:scale>
        <p:origin x="42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CD06D4-BEB5-4D0A-BD77-BA956AFEB4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C20DC2-B178-4EE0-9C73-C7215389126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81DE01-52E0-4FA1-A3BD-011591571F7E}" type="datetimeFigureOut">
              <a:rPr lang="en-US" smtClean="0"/>
              <a:t>3/27/2021</a:t>
            </a:fld>
            <a:endParaRPr lang="en-US"/>
          </a:p>
        </p:txBody>
      </p:sp>
      <p:sp>
        <p:nvSpPr>
          <p:cNvPr id="4" name="Slide Image Placeholder 3">
            <a:extLst>
              <a:ext uri="{FF2B5EF4-FFF2-40B4-BE49-F238E27FC236}">
                <a16:creationId xmlns:a16="http://schemas.microsoft.com/office/drawing/2014/main" id="{B0FB0C79-FFD6-463A-9780-627A2489E1A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78250324-8BCD-4592-A988-837EC002B55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3F3C8F8-19A4-4490-B2BE-B9289F4122C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CA872A43-5814-4123-BC46-70E30F70EF9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5F5A7D-C157-4F49-9A4E-B9E474BE06F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7FEBF-F051-4FDC-B4E2-8E3CAF4369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8BC87C-6A5D-4228-BDF0-F0E3C7B831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5842AE-C071-41B6-9B4E-55C2585C246C}"/>
              </a:ext>
            </a:extLst>
          </p:cNvPr>
          <p:cNvSpPr>
            <a:spLocks noGrp="1"/>
          </p:cNvSpPr>
          <p:nvPr>
            <p:ph type="dt" sz="half" idx="10"/>
          </p:nvPr>
        </p:nvSpPr>
        <p:spPr/>
        <p:txBody>
          <a:bodyPr/>
          <a:lstStyle/>
          <a:p>
            <a:fld id="{B93285CF-A163-48D5-8B69-AC1D7DAF62A2}" type="datetime1">
              <a:rPr lang="en-US" smtClean="0"/>
              <a:t>3/27/2021</a:t>
            </a:fld>
            <a:endParaRPr lang="en-US"/>
          </a:p>
        </p:txBody>
      </p:sp>
      <p:sp>
        <p:nvSpPr>
          <p:cNvPr id="5" name="Footer Placeholder 4">
            <a:extLst>
              <a:ext uri="{FF2B5EF4-FFF2-40B4-BE49-F238E27FC236}">
                <a16:creationId xmlns:a16="http://schemas.microsoft.com/office/drawing/2014/main" id="{E1188B2A-5CBB-4840-87BE-CB41DCDF5644}"/>
              </a:ext>
            </a:extLst>
          </p:cNvPr>
          <p:cNvSpPr>
            <a:spLocks noGrp="1"/>
          </p:cNvSpPr>
          <p:nvPr>
            <p:ph type="ftr" sz="quarter" idx="11"/>
          </p:nvPr>
        </p:nvSpPr>
        <p:spPr/>
        <p:txBody>
          <a:bodyPr/>
          <a:lstStyle/>
          <a:p>
            <a:r>
              <a:rPr lang="en-US"/>
              <a:t>Labratory 1 : Bending Strength </a:t>
            </a:r>
          </a:p>
        </p:txBody>
      </p:sp>
      <p:sp>
        <p:nvSpPr>
          <p:cNvPr id="6" name="Slide Number Placeholder 5">
            <a:extLst>
              <a:ext uri="{FF2B5EF4-FFF2-40B4-BE49-F238E27FC236}">
                <a16:creationId xmlns:a16="http://schemas.microsoft.com/office/drawing/2014/main" id="{C813A941-4AD7-42F2-9976-B92291ED3B17}"/>
              </a:ext>
            </a:extLst>
          </p:cNvPr>
          <p:cNvSpPr>
            <a:spLocks noGrp="1"/>
          </p:cNvSpPr>
          <p:nvPr>
            <p:ph type="sldNum" sz="quarter" idx="12"/>
          </p:nvPr>
        </p:nvSpPr>
        <p:spPr/>
        <p:txBody>
          <a:bodyPr/>
          <a:lstStyle/>
          <a:p>
            <a:fld id="{3BB20E78-ADDF-4DD7-9CFC-6FE879B8D0C0}" type="slidenum">
              <a:rPr lang="en-US" smtClean="0"/>
              <a:t>‹#›</a:t>
            </a:fld>
            <a:endParaRPr lang="en-US"/>
          </a:p>
        </p:txBody>
      </p:sp>
    </p:spTree>
    <p:extLst>
      <p:ext uri="{BB962C8B-B14F-4D97-AF65-F5344CB8AC3E}">
        <p14:creationId xmlns:p14="http://schemas.microsoft.com/office/powerpoint/2010/main" val="1224571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30BA3-EBF2-4EC3-86EB-1F9CC0D0A8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D4470D-56D7-4A5D-8CFE-1D52B2BC28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1D8EB-BAAA-4C60-891C-EA71BDE60328}"/>
              </a:ext>
            </a:extLst>
          </p:cNvPr>
          <p:cNvSpPr>
            <a:spLocks noGrp="1"/>
          </p:cNvSpPr>
          <p:nvPr>
            <p:ph type="dt" sz="half" idx="10"/>
          </p:nvPr>
        </p:nvSpPr>
        <p:spPr/>
        <p:txBody>
          <a:bodyPr/>
          <a:lstStyle/>
          <a:p>
            <a:fld id="{979BCCB5-E269-4E91-8685-1B5F3001B46A}" type="datetime1">
              <a:rPr lang="en-US" smtClean="0"/>
              <a:t>3/27/2021</a:t>
            </a:fld>
            <a:endParaRPr lang="en-US"/>
          </a:p>
        </p:txBody>
      </p:sp>
      <p:sp>
        <p:nvSpPr>
          <p:cNvPr id="5" name="Footer Placeholder 4">
            <a:extLst>
              <a:ext uri="{FF2B5EF4-FFF2-40B4-BE49-F238E27FC236}">
                <a16:creationId xmlns:a16="http://schemas.microsoft.com/office/drawing/2014/main" id="{C3BEB281-8FD7-46DC-A9BE-9F94D06E7C18}"/>
              </a:ext>
            </a:extLst>
          </p:cNvPr>
          <p:cNvSpPr>
            <a:spLocks noGrp="1"/>
          </p:cNvSpPr>
          <p:nvPr>
            <p:ph type="ftr" sz="quarter" idx="11"/>
          </p:nvPr>
        </p:nvSpPr>
        <p:spPr/>
        <p:txBody>
          <a:bodyPr/>
          <a:lstStyle/>
          <a:p>
            <a:r>
              <a:rPr lang="en-US"/>
              <a:t>Labratory 1 : Bending Strength </a:t>
            </a:r>
          </a:p>
        </p:txBody>
      </p:sp>
      <p:sp>
        <p:nvSpPr>
          <p:cNvPr id="6" name="Slide Number Placeholder 5">
            <a:extLst>
              <a:ext uri="{FF2B5EF4-FFF2-40B4-BE49-F238E27FC236}">
                <a16:creationId xmlns:a16="http://schemas.microsoft.com/office/drawing/2014/main" id="{A83E34F9-2DFE-4148-B65E-9953C39DDD82}"/>
              </a:ext>
            </a:extLst>
          </p:cNvPr>
          <p:cNvSpPr>
            <a:spLocks noGrp="1"/>
          </p:cNvSpPr>
          <p:nvPr>
            <p:ph type="sldNum" sz="quarter" idx="12"/>
          </p:nvPr>
        </p:nvSpPr>
        <p:spPr/>
        <p:txBody>
          <a:bodyPr/>
          <a:lstStyle/>
          <a:p>
            <a:fld id="{3BB20E78-ADDF-4DD7-9CFC-6FE879B8D0C0}" type="slidenum">
              <a:rPr lang="en-US" smtClean="0"/>
              <a:t>‹#›</a:t>
            </a:fld>
            <a:endParaRPr lang="en-US"/>
          </a:p>
        </p:txBody>
      </p:sp>
    </p:spTree>
    <p:extLst>
      <p:ext uri="{BB962C8B-B14F-4D97-AF65-F5344CB8AC3E}">
        <p14:creationId xmlns:p14="http://schemas.microsoft.com/office/powerpoint/2010/main" val="2170962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EB862B-C1BD-4B33-BB16-4E0678C313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C0E078-1012-480F-967E-015CDD0E92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28145A-D115-4C1B-AE5F-6D54D9D7BF9F}"/>
              </a:ext>
            </a:extLst>
          </p:cNvPr>
          <p:cNvSpPr>
            <a:spLocks noGrp="1"/>
          </p:cNvSpPr>
          <p:nvPr>
            <p:ph type="dt" sz="half" idx="10"/>
          </p:nvPr>
        </p:nvSpPr>
        <p:spPr/>
        <p:txBody>
          <a:bodyPr/>
          <a:lstStyle/>
          <a:p>
            <a:fld id="{CBB0CA70-C560-462F-8587-B6C87631A5E4}" type="datetime1">
              <a:rPr lang="en-US" smtClean="0"/>
              <a:t>3/27/2021</a:t>
            </a:fld>
            <a:endParaRPr lang="en-US"/>
          </a:p>
        </p:txBody>
      </p:sp>
      <p:sp>
        <p:nvSpPr>
          <p:cNvPr id="5" name="Footer Placeholder 4">
            <a:extLst>
              <a:ext uri="{FF2B5EF4-FFF2-40B4-BE49-F238E27FC236}">
                <a16:creationId xmlns:a16="http://schemas.microsoft.com/office/drawing/2014/main" id="{526A4754-440A-4F77-969B-5B221DE6FDE2}"/>
              </a:ext>
            </a:extLst>
          </p:cNvPr>
          <p:cNvSpPr>
            <a:spLocks noGrp="1"/>
          </p:cNvSpPr>
          <p:nvPr>
            <p:ph type="ftr" sz="quarter" idx="11"/>
          </p:nvPr>
        </p:nvSpPr>
        <p:spPr/>
        <p:txBody>
          <a:bodyPr/>
          <a:lstStyle/>
          <a:p>
            <a:r>
              <a:rPr lang="en-US"/>
              <a:t>Labratory 1 : Bending Strength </a:t>
            </a:r>
          </a:p>
        </p:txBody>
      </p:sp>
      <p:sp>
        <p:nvSpPr>
          <p:cNvPr id="6" name="Slide Number Placeholder 5">
            <a:extLst>
              <a:ext uri="{FF2B5EF4-FFF2-40B4-BE49-F238E27FC236}">
                <a16:creationId xmlns:a16="http://schemas.microsoft.com/office/drawing/2014/main" id="{260B4907-FC36-4215-ACC1-88BFA1431F54}"/>
              </a:ext>
            </a:extLst>
          </p:cNvPr>
          <p:cNvSpPr>
            <a:spLocks noGrp="1"/>
          </p:cNvSpPr>
          <p:nvPr>
            <p:ph type="sldNum" sz="quarter" idx="12"/>
          </p:nvPr>
        </p:nvSpPr>
        <p:spPr/>
        <p:txBody>
          <a:bodyPr/>
          <a:lstStyle/>
          <a:p>
            <a:fld id="{3BB20E78-ADDF-4DD7-9CFC-6FE879B8D0C0}" type="slidenum">
              <a:rPr lang="en-US" smtClean="0"/>
              <a:t>‹#›</a:t>
            </a:fld>
            <a:endParaRPr lang="en-US"/>
          </a:p>
        </p:txBody>
      </p:sp>
    </p:spTree>
    <p:extLst>
      <p:ext uri="{BB962C8B-B14F-4D97-AF65-F5344CB8AC3E}">
        <p14:creationId xmlns:p14="http://schemas.microsoft.com/office/powerpoint/2010/main" val="4255580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86704-CE43-4032-B2CD-774274ED6C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D78E1-9944-470C-B846-255A7ABDAE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0AC693-CB4C-4D5D-B64A-08A0D92A6292}"/>
              </a:ext>
            </a:extLst>
          </p:cNvPr>
          <p:cNvSpPr>
            <a:spLocks noGrp="1"/>
          </p:cNvSpPr>
          <p:nvPr>
            <p:ph type="dt" sz="half" idx="10"/>
          </p:nvPr>
        </p:nvSpPr>
        <p:spPr/>
        <p:txBody>
          <a:bodyPr/>
          <a:lstStyle/>
          <a:p>
            <a:fld id="{BC173682-29D3-4D5D-BC5A-74652CC9D89F}" type="datetime1">
              <a:rPr lang="en-US" smtClean="0"/>
              <a:t>3/27/2021</a:t>
            </a:fld>
            <a:endParaRPr lang="en-US"/>
          </a:p>
        </p:txBody>
      </p:sp>
      <p:sp>
        <p:nvSpPr>
          <p:cNvPr id="5" name="Footer Placeholder 4">
            <a:extLst>
              <a:ext uri="{FF2B5EF4-FFF2-40B4-BE49-F238E27FC236}">
                <a16:creationId xmlns:a16="http://schemas.microsoft.com/office/drawing/2014/main" id="{34DEC9F7-0446-4676-97CE-0E3748A2DC85}"/>
              </a:ext>
            </a:extLst>
          </p:cNvPr>
          <p:cNvSpPr>
            <a:spLocks noGrp="1"/>
          </p:cNvSpPr>
          <p:nvPr>
            <p:ph type="ftr" sz="quarter" idx="11"/>
          </p:nvPr>
        </p:nvSpPr>
        <p:spPr/>
        <p:txBody>
          <a:bodyPr/>
          <a:lstStyle/>
          <a:p>
            <a:r>
              <a:rPr lang="en-US"/>
              <a:t>Labratory 1 : Bending Strength </a:t>
            </a:r>
          </a:p>
        </p:txBody>
      </p:sp>
      <p:sp>
        <p:nvSpPr>
          <p:cNvPr id="6" name="Slide Number Placeholder 5">
            <a:extLst>
              <a:ext uri="{FF2B5EF4-FFF2-40B4-BE49-F238E27FC236}">
                <a16:creationId xmlns:a16="http://schemas.microsoft.com/office/drawing/2014/main" id="{91F7F929-EE10-4AC1-836F-E11342634742}"/>
              </a:ext>
            </a:extLst>
          </p:cNvPr>
          <p:cNvSpPr>
            <a:spLocks noGrp="1"/>
          </p:cNvSpPr>
          <p:nvPr>
            <p:ph type="sldNum" sz="quarter" idx="12"/>
          </p:nvPr>
        </p:nvSpPr>
        <p:spPr/>
        <p:txBody>
          <a:bodyPr/>
          <a:lstStyle/>
          <a:p>
            <a:fld id="{3BB20E78-ADDF-4DD7-9CFC-6FE879B8D0C0}" type="slidenum">
              <a:rPr lang="en-US" smtClean="0"/>
              <a:t>‹#›</a:t>
            </a:fld>
            <a:endParaRPr lang="en-US"/>
          </a:p>
        </p:txBody>
      </p:sp>
    </p:spTree>
    <p:extLst>
      <p:ext uri="{BB962C8B-B14F-4D97-AF65-F5344CB8AC3E}">
        <p14:creationId xmlns:p14="http://schemas.microsoft.com/office/powerpoint/2010/main" val="2786260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9E17D-CB0E-4880-A770-638ADCD93C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D43396-9EDB-4A84-8F40-FDDFE4DBC3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E4E570-E100-4ECF-A298-712A82C69631}"/>
              </a:ext>
            </a:extLst>
          </p:cNvPr>
          <p:cNvSpPr>
            <a:spLocks noGrp="1"/>
          </p:cNvSpPr>
          <p:nvPr>
            <p:ph type="dt" sz="half" idx="10"/>
          </p:nvPr>
        </p:nvSpPr>
        <p:spPr/>
        <p:txBody>
          <a:bodyPr/>
          <a:lstStyle/>
          <a:p>
            <a:fld id="{C484366B-04F5-468C-91E6-40526D570296}" type="datetime1">
              <a:rPr lang="en-US" smtClean="0"/>
              <a:t>3/27/2021</a:t>
            </a:fld>
            <a:endParaRPr lang="en-US"/>
          </a:p>
        </p:txBody>
      </p:sp>
      <p:sp>
        <p:nvSpPr>
          <p:cNvPr id="5" name="Footer Placeholder 4">
            <a:extLst>
              <a:ext uri="{FF2B5EF4-FFF2-40B4-BE49-F238E27FC236}">
                <a16:creationId xmlns:a16="http://schemas.microsoft.com/office/drawing/2014/main" id="{A596F691-F137-4B3C-BE8E-5F47E7241A31}"/>
              </a:ext>
            </a:extLst>
          </p:cNvPr>
          <p:cNvSpPr>
            <a:spLocks noGrp="1"/>
          </p:cNvSpPr>
          <p:nvPr>
            <p:ph type="ftr" sz="quarter" idx="11"/>
          </p:nvPr>
        </p:nvSpPr>
        <p:spPr/>
        <p:txBody>
          <a:bodyPr/>
          <a:lstStyle/>
          <a:p>
            <a:r>
              <a:rPr lang="en-US"/>
              <a:t>Labratory 1 : Bending Strength </a:t>
            </a:r>
          </a:p>
        </p:txBody>
      </p:sp>
      <p:sp>
        <p:nvSpPr>
          <p:cNvPr id="6" name="Slide Number Placeholder 5">
            <a:extLst>
              <a:ext uri="{FF2B5EF4-FFF2-40B4-BE49-F238E27FC236}">
                <a16:creationId xmlns:a16="http://schemas.microsoft.com/office/drawing/2014/main" id="{9640D82B-0DD1-4009-BDEC-67609E4D4E05}"/>
              </a:ext>
            </a:extLst>
          </p:cNvPr>
          <p:cNvSpPr>
            <a:spLocks noGrp="1"/>
          </p:cNvSpPr>
          <p:nvPr>
            <p:ph type="sldNum" sz="quarter" idx="12"/>
          </p:nvPr>
        </p:nvSpPr>
        <p:spPr/>
        <p:txBody>
          <a:bodyPr/>
          <a:lstStyle/>
          <a:p>
            <a:fld id="{3BB20E78-ADDF-4DD7-9CFC-6FE879B8D0C0}" type="slidenum">
              <a:rPr lang="en-US" smtClean="0"/>
              <a:t>‹#›</a:t>
            </a:fld>
            <a:endParaRPr lang="en-US"/>
          </a:p>
        </p:txBody>
      </p:sp>
    </p:spTree>
    <p:extLst>
      <p:ext uri="{BB962C8B-B14F-4D97-AF65-F5344CB8AC3E}">
        <p14:creationId xmlns:p14="http://schemas.microsoft.com/office/powerpoint/2010/main" val="3466229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B4334-B52F-44D1-8DFF-6FF536513B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DA66CA-DBDB-4E06-ADFE-F28F74F486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5D85A8-5F88-443A-A908-0B24E8BAA2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953038-320A-4858-942A-61B5A3E21721}"/>
              </a:ext>
            </a:extLst>
          </p:cNvPr>
          <p:cNvSpPr>
            <a:spLocks noGrp="1"/>
          </p:cNvSpPr>
          <p:nvPr>
            <p:ph type="dt" sz="half" idx="10"/>
          </p:nvPr>
        </p:nvSpPr>
        <p:spPr/>
        <p:txBody>
          <a:bodyPr/>
          <a:lstStyle/>
          <a:p>
            <a:fld id="{CADF4D39-557D-4A1B-BFBE-FD48E899F6FC}" type="datetime1">
              <a:rPr lang="en-US" smtClean="0"/>
              <a:t>3/27/2021</a:t>
            </a:fld>
            <a:endParaRPr lang="en-US"/>
          </a:p>
        </p:txBody>
      </p:sp>
      <p:sp>
        <p:nvSpPr>
          <p:cNvPr id="6" name="Footer Placeholder 5">
            <a:extLst>
              <a:ext uri="{FF2B5EF4-FFF2-40B4-BE49-F238E27FC236}">
                <a16:creationId xmlns:a16="http://schemas.microsoft.com/office/drawing/2014/main" id="{2078473A-DED8-4D70-9A6F-BBEE7A6DEC7E}"/>
              </a:ext>
            </a:extLst>
          </p:cNvPr>
          <p:cNvSpPr>
            <a:spLocks noGrp="1"/>
          </p:cNvSpPr>
          <p:nvPr>
            <p:ph type="ftr" sz="quarter" idx="11"/>
          </p:nvPr>
        </p:nvSpPr>
        <p:spPr/>
        <p:txBody>
          <a:bodyPr/>
          <a:lstStyle/>
          <a:p>
            <a:r>
              <a:rPr lang="en-US"/>
              <a:t>Labratory 1 : Bending Strength </a:t>
            </a:r>
          </a:p>
        </p:txBody>
      </p:sp>
      <p:sp>
        <p:nvSpPr>
          <p:cNvPr id="7" name="Slide Number Placeholder 6">
            <a:extLst>
              <a:ext uri="{FF2B5EF4-FFF2-40B4-BE49-F238E27FC236}">
                <a16:creationId xmlns:a16="http://schemas.microsoft.com/office/drawing/2014/main" id="{FD4449C7-F2A7-4DC8-80B7-C82940037257}"/>
              </a:ext>
            </a:extLst>
          </p:cNvPr>
          <p:cNvSpPr>
            <a:spLocks noGrp="1"/>
          </p:cNvSpPr>
          <p:nvPr>
            <p:ph type="sldNum" sz="quarter" idx="12"/>
          </p:nvPr>
        </p:nvSpPr>
        <p:spPr/>
        <p:txBody>
          <a:bodyPr/>
          <a:lstStyle/>
          <a:p>
            <a:fld id="{3BB20E78-ADDF-4DD7-9CFC-6FE879B8D0C0}" type="slidenum">
              <a:rPr lang="en-US" smtClean="0"/>
              <a:t>‹#›</a:t>
            </a:fld>
            <a:endParaRPr lang="en-US"/>
          </a:p>
        </p:txBody>
      </p:sp>
    </p:spTree>
    <p:extLst>
      <p:ext uri="{BB962C8B-B14F-4D97-AF65-F5344CB8AC3E}">
        <p14:creationId xmlns:p14="http://schemas.microsoft.com/office/powerpoint/2010/main" val="2613160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54180-846C-45EA-AB20-642829DEAC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1D12FB-DBFC-422B-AA00-444CC5F903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06994E-B92A-4858-A42C-08D0D94563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2717D3-D4C1-430B-8EC5-EA6056546E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D1983B-CE59-4223-A96A-14F77A7F48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83D84B-4D01-4D2A-A0D5-0D7A5812FAD2}"/>
              </a:ext>
            </a:extLst>
          </p:cNvPr>
          <p:cNvSpPr>
            <a:spLocks noGrp="1"/>
          </p:cNvSpPr>
          <p:nvPr>
            <p:ph type="dt" sz="half" idx="10"/>
          </p:nvPr>
        </p:nvSpPr>
        <p:spPr/>
        <p:txBody>
          <a:bodyPr/>
          <a:lstStyle/>
          <a:p>
            <a:fld id="{827D8B09-5FD4-4294-9CAF-4E4F621F6AB1}" type="datetime1">
              <a:rPr lang="en-US" smtClean="0"/>
              <a:t>3/27/2021</a:t>
            </a:fld>
            <a:endParaRPr lang="en-US"/>
          </a:p>
        </p:txBody>
      </p:sp>
      <p:sp>
        <p:nvSpPr>
          <p:cNvPr id="8" name="Footer Placeholder 7">
            <a:extLst>
              <a:ext uri="{FF2B5EF4-FFF2-40B4-BE49-F238E27FC236}">
                <a16:creationId xmlns:a16="http://schemas.microsoft.com/office/drawing/2014/main" id="{A7ACB95A-E2AC-4397-B0D6-981A16BF54A2}"/>
              </a:ext>
            </a:extLst>
          </p:cNvPr>
          <p:cNvSpPr>
            <a:spLocks noGrp="1"/>
          </p:cNvSpPr>
          <p:nvPr>
            <p:ph type="ftr" sz="quarter" idx="11"/>
          </p:nvPr>
        </p:nvSpPr>
        <p:spPr/>
        <p:txBody>
          <a:bodyPr/>
          <a:lstStyle/>
          <a:p>
            <a:r>
              <a:rPr lang="en-US"/>
              <a:t>Labratory 1 : Bending Strength </a:t>
            </a:r>
          </a:p>
        </p:txBody>
      </p:sp>
      <p:sp>
        <p:nvSpPr>
          <p:cNvPr id="9" name="Slide Number Placeholder 8">
            <a:extLst>
              <a:ext uri="{FF2B5EF4-FFF2-40B4-BE49-F238E27FC236}">
                <a16:creationId xmlns:a16="http://schemas.microsoft.com/office/drawing/2014/main" id="{AF2A5639-CB0C-4B63-A300-550BC49979E6}"/>
              </a:ext>
            </a:extLst>
          </p:cNvPr>
          <p:cNvSpPr>
            <a:spLocks noGrp="1"/>
          </p:cNvSpPr>
          <p:nvPr>
            <p:ph type="sldNum" sz="quarter" idx="12"/>
          </p:nvPr>
        </p:nvSpPr>
        <p:spPr/>
        <p:txBody>
          <a:bodyPr/>
          <a:lstStyle/>
          <a:p>
            <a:fld id="{3BB20E78-ADDF-4DD7-9CFC-6FE879B8D0C0}" type="slidenum">
              <a:rPr lang="en-US" smtClean="0"/>
              <a:t>‹#›</a:t>
            </a:fld>
            <a:endParaRPr lang="en-US"/>
          </a:p>
        </p:txBody>
      </p:sp>
    </p:spTree>
    <p:extLst>
      <p:ext uri="{BB962C8B-B14F-4D97-AF65-F5344CB8AC3E}">
        <p14:creationId xmlns:p14="http://schemas.microsoft.com/office/powerpoint/2010/main" val="2510867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BCAFA-8309-4B9A-B4D9-9229440343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5D08B3-3AC8-4E9E-B1CD-5C2BE352B272}"/>
              </a:ext>
            </a:extLst>
          </p:cNvPr>
          <p:cNvSpPr>
            <a:spLocks noGrp="1"/>
          </p:cNvSpPr>
          <p:nvPr>
            <p:ph type="dt" sz="half" idx="10"/>
          </p:nvPr>
        </p:nvSpPr>
        <p:spPr/>
        <p:txBody>
          <a:bodyPr/>
          <a:lstStyle/>
          <a:p>
            <a:fld id="{BE8C93D7-9E3E-4D12-90DE-4824BFF54D3B}" type="datetime1">
              <a:rPr lang="en-US" smtClean="0"/>
              <a:t>3/27/2021</a:t>
            </a:fld>
            <a:endParaRPr lang="en-US"/>
          </a:p>
        </p:txBody>
      </p:sp>
      <p:sp>
        <p:nvSpPr>
          <p:cNvPr id="4" name="Footer Placeholder 3">
            <a:extLst>
              <a:ext uri="{FF2B5EF4-FFF2-40B4-BE49-F238E27FC236}">
                <a16:creationId xmlns:a16="http://schemas.microsoft.com/office/drawing/2014/main" id="{0CE13770-6E52-40A0-A71B-A8E0E03E56DF}"/>
              </a:ext>
            </a:extLst>
          </p:cNvPr>
          <p:cNvSpPr>
            <a:spLocks noGrp="1"/>
          </p:cNvSpPr>
          <p:nvPr>
            <p:ph type="ftr" sz="quarter" idx="11"/>
          </p:nvPr>
        </p:nvSpPr>
        <p:spPr/>
        <p:txBody>
          <a:bodyPr/>
          <a:lstStyle/>
          <a:p>
            <a:r>
              <a:rPr lang="en-US"/>
              <a:t>Labratory 1 : Bending Strength </a:t>
            </a:r>
          </a:p>
        </p:txBody>
      </p:sp>
      <p:sp>
        <p:nvSpPr>
          <p:cNvPr id="5" name="Slide Number Placeholder 4">
            <a:extLst>
              <a:ext uri="{FF2B5EF4-FFF2-40B4-BE49-F238E27FC236}">
                <a16:creationId xmlns:a16="http://schemas.microsoft.com/office/drawing/2014/main" id="{5B92E5B8-3291-494D-AA58-2D996D390939}"/>
              </a:ext>
            </a:extLst>
          </p:cNvPr>
          <p:cNvSpPr>
            <a:spLocks noGrp="1"/>
          </p:cNvSpPr>
          <p:nvPr>
            <p:ph type="sldNum" sz="quarter" idx="12"/>
          </p:nvPr>
        </p:nvSpPr>
        <p:spPr/>
        <p:txBody>
          <a:bodyPr/>
          <a:lstStyle/>
          <a:p>
            <a:fld id="{3BB20E78-ADDF-4DD7-9CFC-6FE879B8D0C0}" type="slidenum">
              <a:rPr lang="en-US" smtClean="0"/>
              <a:t>‹#›</a:t>
            </a:fld>
            <a:endParaRPr lang="en-US"/>
          </a:p>
        </p:txBody>
      </p:sp>
    </p:spTree>
    <p:extLst>
      <p:ext uri="{BB962C8B-B14F-4D97-AF65-F5344CB8AC3E}">
        <p14:creationId xmlns:p14="http://schemas.microsoft.com/office/powerpoint/2010/main" val="2899503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F3B1AC-C97C-4CD9-BE39-3299D2CB1B54}"/>
              </a:ext>
            </a:extLst>
          </p:cNvPr>
          <p:cNvSpPr>
            <a:spLocks noGrp="1"/>
          </p:cNvSpPr>
          <p:nvPr>
            <p:ph type="dt" sz="half" idx="10"/>
          </p:nvPr>
        </p:nvSpPr>
        <p:spPr/>
        <p:txBody>
          <a:bodyPr/>
          <a:lstStyle/>
          <a:p>
            <a:fld id="{2CF6A912-B3C9-444B-AB9F-4E444E6258EE}" type="datetime1">
              <a:rPr lang="en-US" smtClean="0"/>
              <a:t>3/27/2021</a:t>
            </a:fld>
            <a:endParaRPr lang="en-US"/>
          </a:p>
        </p:txBody>
      </p:sp>
      <p:sp>
        <p:nvSpPr>
          <p:cNvPr id="3" name="Footer Placeholder 2">
            <a:extLst>
              <a:ext uri="{FF2B5EF4-FFF2-40B4-BE49-F238E27FC236}">
                <a16:creationId xmlns:a16="http://schemas.microsoft.com/office/drawing/2014/main" id="{84F1FC4A-F931-4AE5-835E-DE86891BB5D3}"/>
              </a:ext>
            </a:extLst>
          </p:cNvPr>
          <p:cNvSpPr>
            <a:spLocks noGrp="1"/>
          </p:cNvSpPr>
          <p:nvPr>
            <p:ph type="ftr" sz="quarter" idx="11"/>
          </p:nvPr>
        </p:nvSpPr>
        <p:spPr/>
        <p:txBody>
          <a:bodyPr/>
          <a:lstStyle/>
          <a:p>
            <a:r>
              <a:rPr lang="en-US"/>
              <a:t>Labratory 1 : Bending Strength </a:t>
            </a:r>
          </a:p>
        </p:txBody>
      </p:sp>
      <p:sp>
        <p:nvSpPr>
          <p:cNvPr id="4" name="Slide Number Placeholder 3">
            <a:extLst>
              <a:ext uri="{FF2B5EF4-FFF2-40B4-BE49-F238E27FC236}">
                <a16:creationId xmlns:a16="http://schemas.microsoft.com/office/drawing/2014/main" id="{CF08EE3D-DD77-4EBE-96AA-00BD0DAE1B99}"/>
              </a:ext>
            </a:extLst>
          </p:cNvPr>
          <p:cNvSpPr>
            <a:spLocks noGrp="1"/>
          </p:cNvSpPr>
          <p:nvPr>
            <p:ph type="sldNum" sz="quarter" idx="12"/>
          </p:nvPr>
        </p:nvSpPr>
        <p:spPr/>
        <p:txBody>
          <a:bodyPr/>
          <a:lstStyle/>
          <a:p>
            <a:fld id="{3BB20E78-ADDF-4DD7-9CFC-6FE879B8D0C0}" type="slidenum">
              <a:rPr lang="en-US" smtClean="0"/>
              <a:t>‹#›</a:t>
            </a:fld>
            <a:endParaRPr lang="en-US"/>
          </a:p>
        </p:txBody>
      </p:sp>
    </p:spTree>
    <p:extLst>
      <p:ext uri="{BB962C8B-B14F-4D97-AF65-F5344CB8AC3E}">
        <p14:creationId xmlns:p14="http://schemas.microsoft.com/office/powerpoint/2010/main" val="554602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FE9E-EA5B-46B6-B644-D54C760FA1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3A4993-B184-489B-AF7A-EF5BC8CFB1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985E42-8EF7-4B68-8B79-9292EC49E2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9134E0-074C-45B3-8DE8-CE0F7B5972E3}"/>
              </a:ext>
            </a:extLst>
          </p:cNvPr>
          <p:cNvSpPr>
            <a:spLocks noGrp="1"/>
          </p:cNvSpPr>
          <p:nvPr>
            <p:ph type="dt" sz="half" idx="10"/>
          </p:nvPr>
        </p:nvSpPr>
        <p:spPr/>
        <p:txBody>
          <a:bodyPr/>
          <a:lstStyle/>
          <a:p>
            <a:fld id="{1E9DA39A-BA4D-498B-98BD-EC7CDB34A59D}" type="datetime1">
              <a:rPr lang="en-US" smtClean="0"/>
              <a:t>3/27/2021</a:t>
            </a:fld>
            <a:endParaRPr lang="en-US"/>
          </a:p>
        </p:txBody>
      </p:sp>
      <p:sp>
        <p:nvSpPr>
          <p:cNvPr id="6" name="Footer Placeholder 5">
            <a:extLst>
              <a:ext uri="{FF2B5EF4-FFF2-40B4-BE49-F238E27FC236}">
                <a16:creationId xmlns:a16="http://schemas.microsoft.com/office/drawing/2014/main" id="{52CC9597-8A53-4142-A209-40F96037B6A1}"/>
              </a:ext>
            </a:extLst>
          </p:cNvPr>
          <p:cNvSpPr>
            <a:spLocks noGrp="1"/>
          </p:cNvSpPr>
          <p:nvPr>
            <p:ph type="ftr" sz="quarter" idx="11"/>
          </p:nvPr>
        </p:nvSpPr>
        <p:spPr/>
        <p:txBody>
          <a:bodyPr/>
          <a:lstStyle/>
          <a:p>
            <a:r>
              <a:rPr lang="en-US"/>
              <a:t>Labratory 1 : Bending Strength </a:t>
            </a:r>
          </a:p>
        </p:txBody>
      </p:sp>
      <p:sp>
        <p:nvSpPr>
          <p:cNvPr id="7" name="Slide Number Placeholder 6">
            <a:extLst>
              <a:ext uri="{FF2B5EF4-FFF2-40B4-BE49-F238E27FC236}">
                <a16:creationId xmlns:a16="http://schemas.microsoft.com/office/drawing/2014/main" id="{C37BDFEA-903A-483A-B2AD-58CA4386B2A0}"/>
              </a:ext>
            </a:extLst>
          </p:cNvPr>
          <p:cNvSpPr>
            <a:spLocks noGrp="1"/>
          </p:cNvSpPr>
          <p:nvPr>
            <p:ph type="sldNum" sz="quarter" idx="12"/>
          </p:nvPr>
        </p:nvSpPr>
        <p:spPr/>
        <p:txBody>
          <a:bodyPr/>
          <a:lstStyle/>
          <a:p>
            <a:fld id="{3BB20E78-ADDF-4DD7-9CFC-6FE879B8D0C0}" type="slidenum">
              <a:rPr lang="en-US" smtClean="0"/>
              <a:t>‹#›</a:t>
            </a:fld>
            <a:endParaRPr lang="en-US"/>
          </a:p>
        </p:txBody>
      </p:sp>
    </p:spTree>
    <p:extLst>
      <p:ext uri="{BB962C8B-B14F-4D97-AF65-F5344CB8AC3E}">
        <p14:creationId xmlns:p14="http://schemas.microsoft.com/office/powerpoint/2010/main" val="3830019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11C82-614D-4C59-B761-5BDE254E8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1D0875-9BAB-44E7-95A2-07EA1A1510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E98803-641F-42C5-8B62-8B2F9632C7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B8E56C-97FC-4511-8949-6AF450302329}"/>
              </a:ext>
            </a:extLst>
          </p:cNvPr>
          <p:cNvSpPr>
            <a:spLocks noGrp="1"/>
          </p:cNvSpPr>
          <p:nvPr>
            <p:ph type="dt" sz="half" idx="10"/>
          </p:nvPr>
        </p:nvSpPr>
        <p:spPr/>
        <p:txBody>
          <a:bodyPr/>
          <a:lstStyle/>
          <a:p>
            <a:fld id="{5A2C378E-435E-4A22-8342-67409E72DB3E}" type="datetime1">
              <a:rPr lang="en-US" smtClean="0"/>
              <a:t>3/27/2021</a:t>
            </a:fld>
            <a:endParaRPr lang="en-US"/>
          </a:p>
        </p:txBody>
      </p:sp>
      <p:sp>
        <p:nvSpPr>
          <p:cNvPr id="6" name="Footer Placeholder 5">
            <a:extLst>
              <a:ext uri="{FF2B5EF4-FFF2-40B4-BE49-F238E27FC236}">
                <a16:creationId xmlns:a16="http://schemas.microsoft.com/office/drawing/2014/main" id="{5C710859-7B1E-4E1C-B55C-CF1CDEBCA7B5}"/>
              </a:ext>
            </a:extLst>
          </p:cNvPr>
          <p:cNvSpPr>
            <a:spLocks noGrp="1"/>
          </p:cNvSpPr>
          <p:nvPr>
            <p:ph type="ftr" sz="quarter" idx="11"/>
          </p:nvPr>
        </p:nvSpPr>
        <p:spPr/>
        <p:txBody>
          <a:bodyPr/>
          <a:lstStyle/>
          <a:p>
            <a:r>
              <a:rPr lang="en-US"/>
              <a:t>Labratory 1 : Bending Strength </a:t>
            </a:r>
          </a:p>
        </p:txBody>
      </p:sp>
      <p:sp>
        <p:nvSpPr>
          <p:cNvPr id="7" name="Slide Number Placeholder 6">
            <a:extLst>
              <a:ext uri="{FF2B5EF4-FFF2-40B4-BE49-F238E27FC236}">
                <a16:creationId xmlns:a16="http://schemas.microsoft.com/office/drawing/2014/main" id="{66C4C551-45C2-4447-A3E1-D0D19FF780FC}"/>
              </a:ext>
            </a:extLst>
          </p:cNvPr>
          <p:cNvSpPr>
            <a:spLocks noGrp="1"/>
          </p:cNvSpPr>
          <p:nvPr>
            <p:ph type="sldNum" sz="quarter" idx="12"/>
          </p:nvPr>
        </p:nvSpPr>
        <p:spPr/>
        <p:txBody>
          <a:bodyPr/>
          <a:lstStyle/>
          <a:p>
            <a:fld id="{3BB20E78-ADDF-4DD7-9CFC-6FE879B8D0C0}" type="slidenum">
              <a:rPr lang="en-US" smtClean="0"/>
              <a:t>‹#›</a:t>
            </a:fld>
            <a:endParaRPr lang="en-US"/>
          </a:p>
        </p:txBody>
      </p:sp>
    </p:spTree>
    <p:extLst>
      <p:ext uri="{BB962C8B-B14F-4D97-AF65-F5344CB8AC3E}">
        <p14:creationId xmlns:p14="http://schemas.microsoft.com/office/powerpoint/2010/main" val="3897271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3CDE52-C393-4C2C-A4CE-D7E95321C3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4FB282-8406-4D58-8F8C-434D8178EF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464AD-1AE4-4A14-AA2C-1660C2C6BF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1B89D-601A-4DD0-B2CC-2874663BB880}" type="datetime1">
              <a:rPr lang="en-US" smtClean="0"/>
              <a:t>3/27/2021</a:t>
            </a:fld>
            <a:endParaRPr lang="en-US"/>
          </a:p>
        </p:txBody>
      </p:sp>
      <p:sp>
        <p:nvSpPr>
          <p:cNvPr id="5" name="Footer Placeholder 4">
            <a:extLst>
              <a:ext uri="{FF2B5EF4-FFF2-40B4-BE49-F238E27FC236}">
                <a16:creationId xmlns:a16="http://schemas.microsoft.com/office/drawing/2014/main" id="{BCEC2836-0C37-4D17-B291-B3F875F885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Labratory 1 : Bending Strength </a:t>
            </a:r>
          </a:p>
        </p:txBody>
      </p:sp>
      <p:sp>
        <p:nvSpPr>
          <p:cNvPr id="6" name="Slide Number Placeholder 5">
            <a:extLst>
              <a:ext uri="{FF2B5EF4-FFF2-40B4-BE49-F238E27FC236}">
                <a16:creationId xmlns:a16="http://schemas.microsoft.com/office/drawing/2014/main" id="{8F7D0272-D302-4910-BF69-AA25F2A3AF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B20E78-ADDF-4DD7-9CFC-6FE879B8D0C0}" type="slidenum">
              <a:rPr lang="en-US" smtClean="0"/>
              <a:t>‹#›</a:t>
            </a:fld>
            <a:endParaRPr lang="en-US"/>
          </a:p>
        </p:txBody>
      </p:sp>
    </p:spTree>
    <p:extLst>
      <p:ext uri="{BB962C8B-B14F-4D97-AF65-F5344CB8AC3E}">
        <p14:creationId xmlns:p14="http://schemas.microsoft.com/office/powerpoint/2010/main" val="841150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3.png"/><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s://www.youtube.com/watch?v=GnpjeW8BT8"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homedepot.ca/product/thd-2x3x8-framing-lumber-finger-jointed/1000112106" TargetMode="External"/><Relationship Id="rId2" Type="http://schemas.openxmlformats.org/officeDocument/2006/relationships/hyperlink" Target="https://www.homedepot.ca/product/hdg-2x2x8-spruce-pine-framing-lumber/1000173732"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homedepot.ca/product/porcupine-premium-2-inch-x-4-inch-x-8-ft-western-red-cedar-deck-board/1000167650" TargetMode="External"/><Relationship Id="rId4" Type="http://schemas.openxmlformats.org/officeDocument/2006/relationships/hyperlink" Target="https://www.homedepot.ca/product/2-inch-x-4-inch-x-8-ft-spf-dimensional-lumber/1000112108"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15C0C-E1D6-4572-95E3-A7E1CB3C959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A386C8C-2B63-4624-A385-C8C1D0E624E4}"/>
              </a:ext>
            </a:extLst>
          </p:cNvPr>
          <p:cNvSpPr>
            <a:spLocks noGrp="1"/>
          </p:cNvSpPr>
          <p:nvPr>
            <p:ph type="subTitle" idx="1"/>
          </p:nvPr>
        </p:nvSpPr>
        <p:spPr/>
        <p:txBody>
          <a:bodyPr/>
          <a:lstStyle/>
          <a:p>
            <a:endParaRPr lang="en-US"/>
          </a:p>
        </p:txBody>
      </p:sp>
      <p:pic>
        <p:nvPicPr>
          <p:cNvPr id="4" name="Content Placeholder 42">
            <a:extLst>
              <a:ext uri="{FF2B5EF4-FFF2-40B4-BE49-F238E27FC236}">
                <a16:creationId xmlns:a16="http://schemas.microsoft.com/office/drawing/2014/main" id="{A3401CE4-2A34-43BB-BC81-6B8D62FF446E}"/>
              </a:ext>
            </a:extLst>
          </p:cNvPr>
          <p:cNvPicPr>
            <a:picLocks noChangeAspect="1"/>
          </p:cNvPicPr>
          <p:nvPr/>
        </p:nvPicPr>
        <p:blipFill rotWithShape="1">
          <a:blip r:embed="rId2"/>
          <a:srcRect b="3864"/>
          <a:stretch/>
        </p:blipFill>
        <p:spPr>
          <a:xfrm>
            <a:off x="20" y="1282"/>
            <a:ext cx="12191980" cy="6856718"/>
          </a:xfrm>
          <a:prstGeom prst="rect">
            <a:avLst/>
          </a:prstGeom>
        </p:spPr>
      </p:pic>
      <p:sp>
        <p:nvSpPr>
          <p:cNvPr id="5" name="Rectangle 4">
            <a:extLst>
              <a:ext uri="{FF2B5EF4-FFF2-40B4-BE49-F238E27FC236}">
                <a16:creationId xmlns:a16="http://schemas.microsoft.com/office/drawing/2014/main" id="{8B20C5FD-DCAA-4965-9FA4-A9CEEE2EF17D}"/>
              </a:ext>
            </a:extLst>
          </p:cNvPr>
          <p:cNvSpPr/>
          <p:nvPr/>
        </p:nvSpPr>
        <p:spPr>
          <a:xfrm>
            <a:off x="3756715" y="3096672"/>
            <a:ext cx="4678589" cy="1319528"/>
          </a:xfrm>
          <a:prstGeom prst="rect">
            <a:avLst/>
          </a:prstGeom>
        </p:spPr>
        <p:txBody>
          <a:bodyPr wrap="none">
            <a:spAutoFit/>
          </a:bodyPr>
          <a:lstStyle/>
          <a:p>
            <a:pPr algn="ctr">
              <a:lnSpc>
                <a:spcPct val="114000"/>
              </a:lnSpc>
            </a:pPr>
            <a:r>
              <a:rPr lang="en-CA" sz="3600" b="1" dirty="0">
                <a:solidFill>
                  <a:schemeClr val="bg1"/>
                </a:solidFill>
              </a:rPr>
              <a:t>Lab 1: Flexural Timber</a:t>
            </a:r>
          </a:p>
          <a:p>
            <a:pPr algn="ctr">
              <a:lnSpc>
                <a:spcPct val="114000"/>
              </a:lnSpc>
            </a:pPr>
            <a:r>
              <a:rPr lang="en-CA" sz="3600" b="1" dirty="0">
                <a:solidFill>
                  <a:schemeClr val="bg1"/>
                </a:solidFill>
              </a:rPr>
              <a:t>Instructor’s/ TA Version</a:t>
            </a:r>
          </a:p>
        </p:txBody>
      </p:sp>
      <p:grpSp>
        <p:nvGrpSpPr>
          <p:cNvPr id="6" name="Group 5">
            <a:extLst>
              <a:ext uri="{FF2B5EF4-FFF2-40B4-BE49-F238E27FC236}">
                <a16:creationId xmlns:a16="http://schemas.microsoft.com/office/drawing/2014/main" id="{1B0DAEAE-57FD-4D3C-B74F-2B52E5458E91}"/>
              </a:ext>
            </a:extLst>
          </p:cNvPr>
          <p:cNvGrpSpPr/>
          <p:nvPr/>
        </p:nvGrpSpPr>
        <p:grpSpPr>
          <a:xfrm>
            <a:off x="7726674" y="0"/>
            <a:ext cx="4465326" cy="6973446"/>
            <a:chOff x="7726674" y="0"/>
            <a:chExt cx="4465326" cy="6973446"/>
          </a:xfrm>
        </p:grpSpPr>
        <p:grpSp>
          <p:nvGrpSpPr>
            <p:cNvPr id="7" name="Group 6">
              <a:extLst>
                <a:ext uri="{FF2B5EF4-FFF2-40B4-BE49-F238E27FC236}">
                  <a16:creationId xmlns:a16="http://schemas.microsoft.com/office/drawing/2014/main" id="{9F596F04-D621-4B18-A6BD-EE033CC4FC42}"/>
                </a:ext>
              </a:extLst>
            </p:cNvPr>
            <p:cNvGrpSpPr/>
            <p:nvPr/>
          </p:nvGrpSpPr>
          <p:grpSpPr>
            <a:xfrm>
              <a:off x="9711280" y="0"/>
              <a:ext cx="2480720" cy="6881284"/>
              <a:chOff x="5048307" y="-17463"/>
              <a:chExt cx="1860540" cy="5160963"/>
            </a:xfrm>
          </p:grpSpPr>
          <p:grpSp>
            <p:nvGrpSpPr>
              <p:cNvPr id="9" name="Group 8">
                <a:extLst>
                  <a:ext uri="{FF2B5EF4-FFF2-40B4-BE49-F238E27FC236}">
                    <a16:creationId xmlns:a16="http://schemas.microsoft.com/office/drawing/2014/main" id="{96C5057C-105B-41F1-BD2C-96E7CE09B53D}"/>
                  </a:ext>
                </a:extLst>
              </p:cNvPr>
              <p:cNvGrpSpPr/>
              <p:nvPr/>
            </p:nvGrpSpPr>
            <p:grpSpPr>
              <a:xfrm>
                <a:off x="5048307" y="4532623"/>
                <a:ext cx="1662007" cy="569540"/>
                <a:chOff x="5048307" y="4532623"/>
                <a:chExt cx="1662007" cy="569540"/>
              </a:xfrm>
            </p:grpSpPr>
            <p:sp>
              <p:nvSpPr>
                <p:cNvPr id="13" name="TextBox 12">
                  <a:extLst>
                    <a:ext uri="{FF2B5EF4-FFF2-40B4-BE49-F238E27FC236}">
                      <a16:creationId xmlns:a16="http://schemas.microsoft.com/office/drawing/2014/main" id="{C3771F40-5912-4345-92A0-CC5740F292AC}"/>
                    </a:ext>
                  </a:extLst>
                </p:cNvPr>
                <p:cNvSpPr txBox="1"/>
                <p:nvPr/>
              </p:nvSpPr>
              <p:spPr>
                <a:xfrm>
                  <a:off x="5048307" y="4656612"/>
                  <a:ext cx="1136899" cy="442180"/>
                </a:xfrm>
                <a:prstGeom prst="rect">
                  <a:avLst/>
                </a:prstGeom>
                <a:noFill/>
              </p:spPr>
              <p:txBody>
                <a:bodyPr wrap="square" lIns="48000" tIns="48000" rIns="48000" bIns="48000" rtlCol="0">
                  <a:spAutoFit/>
                </a:bodyPr>
                <a:lstStyle/>
                <a:p>
                  <a:pPr>
                    <a:buClr>
                      <a:schemeClr val="tx1"/>
                    </a:buClr>
                  </a:pPr>
                  <a:r>
                    <a:rPr lang="en-US" sz="1067" dirty="0">
                      <a:solidFill>
                        <a:schemeClr val="bg1"/>
                      </a:solidFill>
                    </a:rPr>
                    <a:t>Canadian</a:t>
                  </a:r>
                </a:p>
                <a:p>
                  <a:pPr>
                    <a:buClr>
                      <a:schemeClr val="tx1"/>
                    </a:buClr>
                  </a:pPr>
                  <a:r>
                    <a:rPr lang="en-US" sz="1067" dirty="0">
                      <a:solidFill>
                        <a:schemeClr val="bg1"/>
                      </a:solidFill>
                    </a:rPr>
                    <a:t>Wood</a:t>
                  </a:r>
                </a:p>
                <a:p>
                  <a:pPr>
                    <a:buClr>
                      <a:schemeClr val="tx1"/>
                    </a:buClr>
                  </a:pPr>
                  <a:r>
                    <a:rPr lang="en-US" sz="1067" dirty="0">
                      <a:solidFill>
                        <a:schemeClr val="bg1"/>
                      </a:solidFill>
                    </a:rPr>
                    <a:t>Council</a:t>
                  </a:r>
                  <a:endParaRPr lang="en-CA" sz="1067" dirty="0" err="1">
                    <a:solidFill>
                      <a:schemeClr val="bg1"/>
                    </a:solidFill>
                  </a:endParaRPr>
                </a:p>
              </p:txBody>
            </p:sp>
            <p:sp>
              <p:nvSpPr>
                <p:cNvPr id="14" name="TextBox 13">
                  <a:extLst>
                    <a:ext uri="{FF2B5EF4-FFF2-40B4-BE49-F238E27FC236}">
                      <a16:creationId xmlns:a16="http://schemas.microsoft.com/office/drawing/2014/main" id="{A953F93F-6055-47F4-844C-97D21AABB865}"/>
                    </a:ext>
                  </a:extLst>
                </p:cNvPr>
                <p:cNvSpPr txBox="1"/>
                <p:nvPr/>
              </p:nvSpPr>
              <p:spPr>
                <a:xfrm>
                  <a:off x="5573415" y="4659983"/>
                  <a:ext cx="1136899" cy="442180"/>
                </a:xfrm>
                <a:prstGeom prst="rect">
                  <a:avLst/>
                </a:prstGeom>
                <a:noFill/>
              </p:spPr>
              <p:txBody>
                <a:bodyPr wrap="square" lIns="48000" tIns="48000" rIns="48000" bIns="48000" rtlCol="0">
                  <a:spAutoFit/>
                </a:bodyPr>
                <a:lstStyle/>
                <a:p>
                  <a:pPr>
                    <a:buClr>
                      <a:schemeClr val="tx1"/>
                    </a:buClr>
                  </a:pPr>
                  <a:r>
                    <a:rPr lang="en-US" sz="1067" dirty="0">
                      <a:solidFill>
                        <a:schemeClr val="bg1"/>
                      </a:solidFill>
                    </a:rPr>
                    <a:t>Conseil</a:t>
                  </a:r>
                </a:p>
                <a:p>
                  <a:pPr>
                    <a:buClr>
                      <a:schemeClr val="tx1"/>
                    </a:buClr>
                  </a:pPr>
                  <a:r>
                    <a:rPr lang="en-US" sz="1067" dirty="0" err="1">
                      <a:solidFill>
                        <a:schemeClr val="bg1"/>
                      </a:solidFill>
                    </a:rPr>
                    <a:t>canadien</a:t>
                  </a:r>
                  <a:endParaRPr lang="en-US" sz="1067" dirty="0">
                    <a:solidFill>
                      <a:schemeClr val="bg1"/>
                    </a:solidFill>
                  </a:endParaRPr>
                </a:p>
                <a:p>
                  <a:pPr>
                    <a:buClr>
                      <a:schemeClr val="tx1"/>
                    </a:buClr>
                  </a:pPr>
                  <a:r>
                    <a:rPr lang="en-US" sz="1067" dirty="0">
                      <a:solidFill>
                        <a:schemeClr val="bg1"/>
                      </a:solidFill>
                    </a:rPr>
                    <a:t>du </a:t>
                  </a:r>
                  <a:r>
                    <a:rPr lang="en-US" sz="1067" dirty="0" err="1">
                      <a:solidFill>
                        <a:schemeClr val="bg1"/>
                      </a:solidFill>
                    </a:rPr>
                    <a:t>bois</a:t>
                  </a:r>
                  <a:endParaRPr lang="en-CA" sz="1067" dirty="0" err="1">
                    <a:solidFill>
                      <a:schemeClr val="bg1"/>
                    </a:solidFill>
                  </a:endParaRPr>
                </a:p>
              </p:txBody>
            </p:sp>
            <p:sp>
              <p:nvSpPr>
                <p:cNvPr id="15" name="Diagonal Stripe 14">
                  <a:extLst>
                    <a:ext uri="{FF2B5EF4-FFF2-40B4-BE49-F238E27FC236}">
                      <a16:creationId xmlns:a16="http://schemas.microsoft.com/office/drawing/2014/main" id="{9F144FD2-3DAB-48FA-A4E0-2BD3C817EBE4}"/>
                    </a:ext>
                  </a:extLst>
                </p:cNvPr>
                <p:cNvSpPr/>
                <p:nvPr/>
              </p:nvSpPr>
              <p:spPr>
                <a:xfrm>
                  <a:off x="6127923" y="4532623"/>
                  <a:ext cx="325413" cy="312482"/>
                </a:xfrm>
                <a:prstGeom prst="diagStripe">
                  <a:avLst>
                    <a:gd name="adj" fmla="val 66613"/>
                  </a:avLst>
                </a:prstGeom>
                <a:solidFill>
                  <a:srgbClr val="EFE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solidFill>
                      <a:schemeClr val="tx1"/>
                    </a:solidFill>
                  </a:endParaRPr>
                </a:p>
              </p:txBody>
            </p:sp>
            <p:sp>
              <p:nvSpPr>
                <p:cNvPr id="16" name="Diagonal Stripe 15">
                  <a:extLst>
                    <a:ext uri="{FF2B5EF4-FFF2-40B4-BE49-F238E27FC236}">
                      <a16:creationId xmlns:a16="http://schemas.microsoft.com/office/drawing/2014/main" id="{C876BF21-DB9A-4DBD-A707-88CC086EBC61}"/>
                    </a:ext>
                  </a:extLst>
                </p:cNvPr>
                <p:cNvSpPr/>
                <p:nvPr/>
              </p:nvSpPr>
              <p:spPr>
                <a:xfrm>
                  <a:off x="6123026" y="4532623"/>
                  <a:ext cx="492757" cy="494779"/>
                </a:xfrm>
                <a:prstGeom prst="diagStripe">
                  <a:avLst>
                    <a:gd name="adj" fmla="val 77201"/>
                  </a:avLst>
                </a:prstGeom>
                <a:solidFill>
                  <a:srgbClr val="5E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solidFill>
                      <a:schemeClr val="tx1"/>
                    </a:solidFill>
                  </a:endParaRPr>
                </a:p>
              </p:txBody>
            </p:sp>
          </p:grpSp>
          <p:grpSp>
            <p:nvGrpSpPr>
              <p:cNvPr id="10" name="Group 9">
                <a:extLst>
                  <a:ext uri="{FF2B5EF4-FFF2-40B4-BE49-F238E27FC236}">
                    <a16:creationId xmlns:a16="http://schemas.microsoft.com/office/drawing/2014/main" id="{722B804E-B0C6-4A05-9472-6B2B198EB01B}"/>
                  </a:ext>
                </a:extLst>
              </p:cNvPr>
              <p:cNvGrpSpPr/>
              <p:nvPr/>
            </p:nvGrpSpPr>
            <p:grpSpPr>
              <a:xfrm>
                <a:off x="6686283" y="-17463"/>
                <a:ext cx="222564" cy="5160963"/>
                <a:chOff x="11896233" y="0"/>
                <a:chExt cx="295747" cy="6857990"/>
              </a:xfrm>
            </p:grpSpPr>
            <p:sp>
              <p:nvSpPr>
                <p:cNvPr id="11" name="Rectangle 10">
                  <a:extLst>
                    <a:ext uri="{FF2B5EF4-FFF2-40B4-BE49-F238E27FC236}">
                      <a16:creationId xmlns:a16="http://schemas.microsoft.com/office/drawing/2014/main" id="{3AE0AE51-B8ED-4C43-8A35-8B24177A5961}"/>
                    </a:ext>
                  </a:extLst>
                </p:cNvPr>
                <p:cNvSpPr/>
                <p:nvPr/>
              </p:nvSpPr>
              <p:spPr>
                <a:xfrm>
                  <a:off x="11896253" y="4707802"/>
                  <a:ext cx="295727" cy="2150188"/>
                </a:xfrm>
                <a:prstGeom prst="rect">
                  <a:avLst/>
                </a:prstGeom>
                <a:solidFill>
                  <a:srgbClr val="FEE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12" name="Rectangle 11">
                  <a:extLst>
                    <a:ext uri="{FF2B5EF4-FFF2-40B4-BE49-F238E27FC236}">
                      <a16:creationId xmlns:a16="http://schemas.microsoft.com/office/drawing/2014/main" id="{5825D83E-7E43-42EE-9E48-DFF1DF0E0849}"/>
                    </a:ext>
                  </a:extLst>
                </p:cNvPr>
                <p:cNvSpPr/>
                <p:nvPr/>
              </p:nvSpPr>
              <p:spPr>
                <a:xfrm>
                  <a:off x="11896233" y="0"/>
                  <a:ext cx="295727" cy="4707792"/>
                </a:xfrm>
                <a:prstGeom prst="rect">
                  <a:avLst/>
                </a:prstGeom>
                <a:solidFill>
                  <a:srgbClr val="8A8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grpSp>
        </p:grpSp>
        <p:pic>
          <p:nvPicPr>
            <p:cNvPr id="8" name="Picture 7" descr="A picture containing drawing&#10;&#10;Description automatically generated">
              <a:extLst>
                <a:ext uri="{FF2B5EF4-FFF2-40B4-BE49-F238E27FC236}">
                  <a16:creationId xmlns:a16="http://schemas.microsoft.com/office/drawing/2014/main" id="{128E0581-BFF9-4F31-BA4A-93920E52B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6674" y="5993402"/>
              <a:ext cx="2056528" cy="980044"/>
            </a:xfrm>
            <a:prstGeom prst="rect">
              <a:avLst/>
            </a:prstGeom>
          </p:spPr>
        </p:pic>
      </p:grpSp>
    </p:spTree>
    <p:extLst>
      <p:ext uri="{BB962C8B-B14F-4D97-AF65-F5344CB8AC3E}">
        <p14:creationId xmlns:p14="http://schemas.microsoft.com/office/powerpoint/2010/main" val="2608215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DEA230B-DFF6-4D5D-B105-9E4CAAE379FD}"/>
              </a:ext>
            </a:extLst>
          </p:cNvPr>
          <p:cNvGrpSpPr/>
          <p:nvPr/>
        </p:nvGrpSpPr>
        <p:grpSpPr>
          <a:xfrm>
            <a:off x="7738393" y="0"/>
            <a:ext cx="4453607" cy="6957521"/>
            <a:chOff x="7738393" y="0"/>
            <a:chExt cx="4453607" cy="6957521"/>
          </a:xfrm>
        </p:grpSpPr>
        <p:grpSp>
          <p:nvGrpSpPr>
            <p:cNvPr id="10" name="Group 9">
              <a:extLst>
                <a:ext uri="{FF2B5EF4-FFF2-40B4-BE49-F238E27FC236}">
                  <a16:creationId xmlns:a16="http://schemas.microsoft.com/office/drawing/2014/main" id="{A781F73D-5530-4F15-A996-407B7B110DC5}"/>
                </a:ext>
              </a:extLst>
            </p:cNvPr>
            <p:cNvGrpSpPr/>
            <p:nvPr/>
          </p:nvGrpSpPr>
          <p:grpSpPr>
            <a:xfrm>
              <a:off x="9711280" y="6066781"/>
              <a:ext cx="2216009" cy="759387"/>
              <a:chOff x="5048307" y="4532623"/>
              <a:chExt cx="1662007" cy="569540"/>
            </a:xfrm>
          </p:grpSpPr>
          <p:sp>
            <p:nvSpPr>
              <p:cNvPr id="15" name="TextBox 14">
                <a:extLst>
                  <a:ext uri="{FF2B5EF4-FFF2-40B4-BE49-F238E27FC236}">
                    <a16:creationId xmlns:a16="http://schemas.microsoft.com/office/drawing/2014/main" id="{9DAA850E-C7F2-49B1-A48E-D155CACC3988}"/>
                  </a:ext>
                </a:extLst>
              </p:cNvPr>
              <p:cNvSpPr txBox="1"/>
              <p:nvPr/>
            </p:nvSpPr>
            <p:spPr>
              <a:xfrm>
                <a:off x="5048307" y="4656612"/>
                <a:ext cx="1136899" cy="442180"/>
              </a:xfrm>
              <a:prstGeom prst="rect">
                <a:avLst/>
              </a:prstGeom>
              <a:noFill/>
            </p:spPr>
            <p:txBody>
              <a:bodyPr wrap="square" lIns="48000" tIns="48000" rIns="48000" bIns="48000" rtlCol="0">
                <a:spAutoFit/>
              </a:bodyPr>
              <a:lstStyle/>
              <a:p>
                <a:pPr>
                  <a:buClr>
                    <a:schemeClr val="tx1"/>
                  </a:buClr>
                </a:pPr>
                <a:r>
                  <a:rPr lang="en-US" sz="1067" dirty="0">
                    <a:solidFill>
                      <a:srgbClr val="5E5E5F"/>
                    </a:solidFill>
                  </a:rPr>
                  <a:t>Canadian</a:t>
                </a:r>
              </a:p>
              <a:p>
                <a:pPr>
                  <a:buClr>
                    <a:schemeClr val="tx1"/>
                  </a:buClr>
                </a:pPr>
                <a:r>
                  <a:rPr lang="en-US" sz="1067" dirty="0">
                    <a:solidFill>
                      <a:srgbClr val="5E5E5F"/>
                    </a:solidFill>
                  </a:rPr>
                  <a:t>Wood</a:t>
                </a:r>
              </a:p>
              <a:p>
                <a:pPr>
                  <a:buClr>
                    <a:schemeClr val="tx1"/>
                  </a:buClr>
                </a:pPr>
                <a:r>
                  <a:rPr lang="en-US" sz="1067" dirty="0">
                    <a:solidFill>
                      <a:srgbClr val="5E5E5F"/>
                    </a:solidFill>
                  </a:rPr>
                  <a:t>Council</a:t>
                </a:r>
                <a:endParaRPr lang="en-CA" sz="1067" dirty="0" err="1">
                  <a:solidFill>
                    <a:srgbClr val="5E5E5F"/>
                  </a:solidFill>
                </a:endParaRPr>
              </a:p>
            </p:txBody>
          </p:sp>
          <p:sp>
            <p:nvSpPr>
              <p:cNvPr id="16" name="TextBox 15">
                <a:extLst>
                  <a:ext uri="{FF2B5EF4-FFF2-40B4-BE49-F238E27FC236}">
                    <a16:creationId xmlns:a16="http://schemas.microsoft.com/office/drawing/2014/main" id="{7A712EFA-948D-483C-ACD9-3D36E9B2180C}"/>
                  </a:ext>
                </a:extLst>
              </p:cNvPr>
              <p:cNvSpPr txBox="1"/>
              <p:nvPr/>
            </p:nvSpPr>
            <p:spPr>
              <a:xfrm>
                <a:off x="5573415" y="4659983"/>
                <a:ext cx="1136899" cy="442180"/>
              </a:xfrm>
              <a:prstGeom prst="rect">
                <a:avLst/>
              </a:prstGeom>
              <a:noFill/>
            </p:spPr>
            <p:txBody>
              <a:bodyPr wrap="square" lIns="48000" tIns="48000" rIns="48000" bIns="48000" rtlCol="0">
                <a:spAutoFit/>
              </a:bodyPr>
              <a:lstStyle/>
              <a:p>
                <a:pPr>
                  <a:buClr>
                    <a:schemeClr val="tx1"/>
                  </a:buClr>
                </a:pPr>
                <a:r>
                  <a:rPr lang="en-US" sz="1067" dirty="0">
                    <a:solidFill>
                      <a:srgbClr val="5E5E5F"/>
                    </a:solidFill>
                  </a:rPr>
                  <a:t>Conseil</a:t>
                </a:r>
              </a:p>
              <a:p>
                <a:pPr>
                  <a:buClr>
                    <a:schemeClr val="tx1"/>
                  </a:buClr>
                </a:pPr>
                <a:r>
                  <a:rPr lang="en-US" sz="1067" dirty="0" err="1">
                    <a:solidFill>
                      <a:srgbClr val="5E5E5F"/>
                    </a:solidFill>
                  </a:rPr>
                  <a:t>canadien</a:t>
                </a:r>
                <a:endParaRPr lang="en-US" sz="1067" dirty="0">
                  <a:solidFill>
                    <a:srgbClr val="5E5E5F"/>
                  </a:solidFill>
                </a:endParaRPr>
              </a:p>
              <a:p>
                <a:pPr>
                  <a:buClr>
                    <a:schemeClr val="tx1"/>
                  </a:buClr>
                </a:pPr>
                <a:r>
                  <a:rPr lang="en-US" sz="1067" dirty="0">
                    <a:solidFill>
                      <a:srgbClr val="5E5E5F"/>
                    </a:solidFill>
                  </a:rPr>
                  <a:t>du </a:t>
                </a:r>
                <a:r>
                  <a:rPr lang="en-US" sz="1067" dirty="0" err="1">
                    <a:solidFill>
                      <a:srgbClr val="5E5E5F"/>
                    </a:solidFill>
                  </a:rPr>
                  <a:t>bois</a:t>
                </a:r>
                <a:endParaRPr lang="en-CA" sz="1067" dirty="0" err="1">
                  <a:solidFill>
                    <a:srgbClr val="5E5E5F"/>
                  </a:solidFill>
                </a:endParaRPr>
              </a:p>
            </p:txBody>
          </p:sp>
          <p:sp>
            <p:nvSpPr>
              <p:cNvPr id="17" name="Diagonal Stripe 16">
                <a:extLst>
                  <a:ext uri="{FF2B5EF4-FFF2-40B4-BE49-F238E27FC236}">
                    <a16:creationId xmlns:a16="http://schemas.microsoft.com/office/drawing/2014/main" id="{D87A6CA7-502D-4559-AE43-956B8EE0E444}"/>
                  </a:ext>
                </a:extLst>
              </p:cNvPr>
              <p:cNvSpPr/>
              <p:nvPr/>
            </p:nvSpPr>
            <p:spPr>
              <a:xfrm>
                <a:off x="6127923" y="4532623"/>
                <a:ext cx="325413" cy="312482"/>
              </a:xfrm>
              <a:prstGeom prst="diagStripe">
                <a:avLst>
                  <a:gd name="adj" fmla="val 66613"/>
                </a:avLst>
              </a:prstGeom>
              <a:solidFill>
                <a:srgbClr val="EFE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solidFill>
                    <a:schemeClr val="tx1"/>
                  </a:solidFill>
                </a:endParaRPr>
              </a:p>
            </p:txBody>
          </p:sp>
          <p:sp>
            <p:nvSpPr>
              <p:cNvPr id="18" name="Diagonal Stripe 17">
                <a:extLst>
                  <a:ext uri="{FF2B5EF4-FFF2-40B4-BE49-F238E27FC236}">
                    <a16:creationId xmlns:a16="http://schemas.microsoft.com/office/drawing/2014/main" id="{9799DF66-41FB-41AB-9C8E-F8109F6585C6}"/>
                  </a:ext>
                </a:extLst>
              </p:cNvPr>
              <p:cNvSpPr/>
              <p:nvPr/>
            </p:nvSpPr>
            <p:spPr>
              <a:xfrm>
                <a:off x="6123026" y="4532623"/>
                <a:ext cx="492757" cy="494779"/>
              </a:xfrm>
              <a:prstGeom prst="diagStripe">
                <a:avLst>
                  <a:gd name="adj" fmla="val 77201"/>
                </a:avLst>
              </a:prstGeom>
              <a:solidFill>
                <a:srgbClr val="5E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solidFill>
                    <a:schemeClr val="tx1"/>
                  </a:solidFill>
                </a:endParaRPr>
              </a:p>
            </p:txBody>
          </p:sp>
        </p:grpSp>
        <p:grpSp>
          <p:nvGrpSpPr>
            <p:cNvPr id="11" name="Group 10">
              <a:extLst>
                <a:ext uri="{FF2B5EF4-FFF2-40B4-BE49-F238E27FC236}">
                  <a16:creationId xmlns:a16="http://schemas.microsoft.com/office/drawing/2014/main" id="{72ABF514-37DB-4045-8742-B074CC32ADE6}"/>
                </a:ext>
              </a:extLst>
            </p:cNvPr>
            <p:cNvGrpSpPr/>
            <p:nvPr/>
          </p:nvGrpSpPr>
          <p:grpSpPr>
            <a:xfrm>
              <a:off x="11895248" y="0"/>
              <a:ext cx="296752" cy="6881284"/>
              <a:chOff x="11896233" y="0"/>
              <a:chExt cx="295747" cy="6857990"/>
            </a:xfrm>
          </p:grpSpPr>
          <p:sp>
            <p:nvSpPr>
              <p:cNvPr id="13" name="Rectangle 12">
                <a:extLst>
                  <a:ext uri="{FF2B5EF4-FFF2-40B4-BE49-F238E27FC236}">
                    <a16:creationId xmlns:a16="http://schemas.microsoft.com/office/drawing/2014/main" id="{A45BD130-3279-4C33-9F75-3BDAF7BC3BDD}"/>
                  </a:ext>
                </a:extLst>
              </p:cNvPr>
              <p:cNvSpPr/>
              <p:nvPr/>
            </p:nvSpPr>
            <p:spPr>
              <a:xfrm>
                <a:off x="11896253" y="4707802"/>
                <a:ext cx="295727" cy="2150188"/>
              </a:xfrm>
              <a:prstGeom prst="rect">
                <a:avLst/>
              </a:prstGeom>
              <a:solidFill>
                <a:srgbClr val="FEE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14" name="Rectangle 13">
                <a:extLst>
                  <a:ext uri="{FF2B5EF4-FFF2-40B4-BE49-F238E27FC236}">
                    <a16:creationId xmlns:a16="http://schemas.microsoft.com/office/drawing/2014/main" id="{96D5599C-4300-44A6-98DE-9C5E8B5F0CBF}"/>
                  </a:ext>
                </a:extLst>
              </p:cNvPr>
              <p:cNvSpPr/>
              <p:nvPr/>
            </p:nvSpPr>
            <p:spPr>
              <a:xfrm>
                <a:off x="11896233" y="0"/>
                <a:ext cx="295727" cy="4707792"/>
              </a:xfrm>
              <a:prstGeom prst="rect">
                <a:avLst/>
              </a:prstGeom>
              <a:solidFill>
                <a:srgbClr val="8A8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grpSp>
        <p:pic>
          <p:nvPicPr>
            <p:cNvPr id="12" name="Picture 11" descr="A picture containing food, shirt&#10;&#10;Description automatically generated">
              <a:extLst>
                <a:ext uri="{FF2B5EF4-FFF2-40B4-BE49-F238E27FC236}">
                  <a16:creationId xmlns:a16="http://schemas.microsoft.com/office/drawing/2014/main" id="{981DC4EC-94C7-494A-8E6E-797CC5CEE5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8393" y="5985465"/>
              <a:ext cx="2039765" cy="972056"/>
            </a:xfrm>
            <a:prstGeom prst="rect">
              <a:avLst/>
            </a:prstGeom>
          </p:spPr>
        </p:pic>
      </p:grpSp>
      <p:sp>
        <p:nvSpPr>
          <p:cNvPr id="19" name="TextBox 18">
            <a:extLst>
              <a:ext uri="{FF2B5EF4-FFF2-40B4-BE49-F238E27FC236}">
                <a16:creationId xmlns:a16="http://schemas.microsoft.com/office/drawing/2014/main" id="{60FD1606-ACB5-4024-8A56-9286CF97FCBB}"/>
              </a:ext>
            </a:extLst>
          </p:cNvPr>
          <p:cNvSpPr txBox="1"/>
          <p:nvPr/>
        </p:nvSpPr>
        <p:spPr>
          <a:xfrm>
            <a:off x="126042" y="131513"/>
            <a:ext cx="11801247" cy="1292662"/>
          </a:xfrm>
          <a:prstGeom prst="rect">
            <a:avLst/>
          </a:prstGeom>
          <a:noFill/>
        </p:spPr>
        <p:txBody>
          <a:bodyPr wrap="square" rtlCol="0">
            <a:spAutoFit/>
          </a:bodyPr>
          <a:lstStyle/>
          <a:p>
            <a:r>
              <a:rPr lang="en-CA" sz="3600" b="1" dirty="0"/>
              <a:t>Relevant Bending Theory</a:t>
            </a:r>
          </a:p>
          <a:p>
            <a:endParaRPr lang="en-CA" dirty="0"/>
          </a:p>
          <a:p>
            <a:endParaRPr lang="en-CA" sz="2400" dirty="0"/>
          </a:p>
        </p:txBody>
      </p:sp>
      <p:sp>
        <p:nvSpPr>
          <p:cNvPr id="4" name="Footer Placeholder 3">
            <a:extLst>
              <a:ext uri="{FF2B5EF4-FFF2-40B4-BE49-F238E27FC236}">
                <a16:creationId xmlns:a16="http://schemas.microsoft.com/office/drawing/2014/main" id="{C13E1B4E-F43B-4F11-9050-7E4B4752BEEA}"/>
              </a:ext>
            </a:extLst>
          </p:cNvPr>
          <p:cNvSpPr>
            <a:spLocks noGrp="1"/>
          </p:cNvSpPr>
          <p:nvPr>
            <p:ph type="ftr" sz="quarter" idx="11"/>
          </p:nvPr>
        </p:nvSpPr>
        <p:spPr/>
        <p:txBody>
          <a:bodyPr/>
          <a:lstStyle/>
          <a:p>
            <a:r>
              <a:rPr lang="en-US"/>
              <a:t>Labratory 1 : Bending Strength </a:t>
            </a:r>
          </a:p>
        </p:txBody>
      </p:sp>
      <p:graphicFrame>
        <p:nvGraphicFramePr>
          <p:cNvPr id="20" name="Object 3">
            <a:extLst>
              <a:ext uri="{FF2B5EF4-FFF2-40B4-BE49-F238E27FC236}">
                <a16:creationId xmlns:a16="http://schemas.microsoft.com/office/drawing/2014/main" id="{2436CC20-2131-43F2-A446-C8191D14A45F}"/>
              </a:ext>
            </a:extLst>
          </p:cNvPr>
          <p:cNvGraphicFramePr>
            <a:graphicFrameLocks noGrp="1" noChangeAspect="1"/>
          </p:cNvGraphicFramePr>
          <p:nvPr>
            <p:ph sz="half" idx="1"/>
            <p:extLst>
              <p:ext uri="{D42A27DB-BD31-4B8C-83A1-F6EECF244321}">
                <p14:modId xmlns:p14="http://schemas.microsoft.com/office/powerpoint/2010/main" val="1648613403"/>
              </p:ext>
            </p:extLst>
          </p:nvPr>
        </p:nvGraphicFramePr>
        <p:xfrm>
          <a:off x="2108293" y="3116291"/>
          <a:ext cx="1735138" cy="708025"/>
        </p:xfrm>
        <a:graphic>
          <a:graphicData uri="http://schemas.openxmlformats.org/presentationml/2006/ole">
            <mc:AlternateContent xmlns:mc="http://schemas.openxmlformats.org/markup-compatibility/2006">
              <mc:Choice xmlns:v="urn:schemas-microsoft-com:vml" Requires="v">
                <p:oleObj spid="_x0000_s1046" name="Equation" r:id="rId4" imgW="965160" imgH="393480" progId="Equation.3">
                  <p:embed/>
                </p:oleObj>
              </mc:Choice>
              <mc:Fallback>
                <p:oleObj name="Equation" r:id="rId4" imgW="965160" imgH="393480" progId="Equation.3">
                  <p:embed/>
                  <p:pic>
                    <p:nvPicPr>
                      <p:cNvPr id="1366019"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8293" y="3116291"/>
                        <a:ext cx="1735138" cy="708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21" name="Object 4">
            <a:extLst>
              <a:ext uri="{FF2B5EF4-FFF2-40B4-BE49-F238E27FC236}">
                <a16:creationId xmlns:a16="http://schemas.microsoft.com/office/drawing/2014/main" id="{D13922AD-3A2C-49EF-9262-E5830A9FEC96}"/>
              </a:ext>
            </a:extLst>
          </p:cNvPr>
          <p:cNvGraphicFramePr>
            <a:graphicFrameLocks noChangeAspect="1"/>
          </p:cNvGraphicFramePr>
          <p:nvPr>
            <p:extLst>
              <p:ext uri="{D42A27DB-BD31-4B8C-83A1-F6EECF244321}">
                <p14:modId xmlns:p14="http://schemas.microsoft.com/office/powerpoint/2010/main" val="1102388282"/>
              </p:ext>
            </p:extLst>
          </p:nvPr>
        </p:nvGraphicFramePr>
        <p:xfrm>
          <a:off x="2047968" y="4125941"/>
          <a:ext cx="1992313" cy="755650"/>
        </p:xfrm>
        <a:graphic>
          <a:graphicData uri="http://schemas.openxmlformats.org/presentationml/2006/ole">
            <mc:AlternateContent xmlns:mc="http://schemas.openxmlformats.org/markup-compatibility/2006">
              <mc:Choice xmlns:v="urn:schemas-microsoft-com:vml" Requires="v">
                <p:oleObj spid="_x0000_s1047" name="Equation" r:id="rId6" imgW="1104840" imgH="419040" progId="Equation.DSMT4">
                  <p:embed/>
                </p:oleObj>
              </mc:Choice>
              <mc:Fallback>
                <p:oleObj name="Equation" r:id="rId6" imgW="1104840" imgH="419040" progId="Equation.DSMT4">
                  <p:embed/>
                  <p:pic>
                    <p:nvPicPr>
                      <p:cNvPr id="136602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7968" y="4125941"/>
                        <a:ext cx="1992313" cy="7556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22" name="Object 5">
            <a:extLst>
              <a:ext uri="{FF2B5EF4-FFF2-40B4-BE49-F238E27FC236}">
                <a16:creationId xmlns:a16="http://schemas.microsoft.com/office/drawing/2014/main" id="{099E1C42-1591-4B9F-A135-81548871FD01}"/>
              </a:ext>
            </a:extLst>
          </p:cNvPr>
          <p:cNvGraphicFramePr>
            <a:graphicFrameLocks noChangeAspect="1"/>
          </p:cNvGraphicFramePr>
          <p:nvPr>
            <p:extLst>
              <p:ext uri="{D42A27DB-BD31-4B8C-83A1-F6EECF244321}">
                <p14:modId xmlns:p14="http://schemas.microsoft.com/office/powerpoint/2010/main" val="3101367260"/>
              </p:ext>
            </p:extLst>
          </p:nvPr>
        </p:nvGraphicFramePr>
        <p:xfrm>
          <a:off x="7964581" y="3106766"/>
          <a:ext cx="1598612" cy="709612"/>
        </p:xfrm>
        <a:graphic>
          <a:graphicData uri="http://schemas.openxmlformats.org/presentationml/2006/ole">
            <mc:AlternateContent xmlns:mc="http://schemas.openxmlformats.org/markup-compatibility/2006">
              <mc:Choice xmlns:v="urn:schemas-microsoft-com:vml" Requires="v">
                <p:oleObj spid="_x0000_s1048" name="Equation" r:id="rId8" imgW="888840" imgH="393480" progId="Equation.3">
                  <p:embed/>
                </p:oleObj>
              </mc:Choice>
              <mc:Fallback>
                <p:oleObj name="Equation" r:id="rId8" imgW="888840" imgH="393480" progId="Equation.3">
                  <p:embed/>
                  <p:pic>
                    <p:nvPicPr>
                      <p:cNvPr id="1366021"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64581" y="3106766"/>
                        <a:ext cx="1598612" cy="7096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 name="Object 6">
            <a:extLst>
              <a:ext uri="{FF2B5EF4-FFF2-40B4-BE49-F238E27FC236}">
                <a16:creationId xmlns:a16="http://schemas.microsoft.com/office/drawing/2014/main" id="{E45DE169-58DD-41BA-B78B-BAB70E9F7ECC}"/>
              </a:ext>
            </a:extLst>
          </p:cNvPr>
          <p:cNvGraphicFramePr>
            <a:graphicFrameLocks noChangeAspect="1"/>
          </p:cNvGraphicFramePr>
          <p:nvPr>
            <p:extLst>
              <p:ext uri="{D42A27DB-BD31-4B8C-83A1-F6EECF244321}">
                <p14:modId xmlns:p14="http://schemas.microsoft.com/office/powerpoint/2010/main" val="2743161105"/>
              </p:ext>
            </p:extLst>
          </p:nvPr>
        </p:nvGraphicFramePr>
        <p:xfrm>
          <a:off x="7621681" y="4057678"/>
          <a:ext cx="2244725" cy="820738"/>
        </p:xfrm>
        <a:graphic>
          <a:graphicData uri="http://schemas.openxmlformats.org/presentationml/2006/ole">
            <mc:AlternateContent xmlns:mc="http://schemas.openxmlformats.org/markup-compatibility/2006">
              <mc:Choice xmlns:v="urn:schemas-microsoft-com:vml" Requires="v">
                <p:oleObj spid="_x0000_s1049" name="Equation" r:id="rId10" imgW="1257120" imgH="457200" progId="Equation.DSMT4">
                  <p:embed/>
                </p:oleObj>
              </mc:Choice>
              <mc:Fallback>
                <p:oleObj name="Equation" r:id="rId10" imgW="1257120" imgH="457200" progId="Equation.DSMT4">
                  <p:embed/>
                  <p:pic>
                    <p:nvPicPr>
                      <p:cNvPr id="1366022"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1681" y="4057678"/>
                        <a:ext cx="2244725" cy="8207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4" name="Group 7">
            <a:extLst>
              <a:ext uri="{FF2B5EF4-FFF2-40B4-BE49-F238E27FC236}">
                <a16:creationId xmlns:a16="http://schemas.microsoft.com/office/drawing/2014/main" id="{6E733177-086D-48D0-B1BA-8D9811DFDCC8}"/>
              </a:ext>
            </a:extLst>
          </p:cNvPr>
          <p:cNvGrpSpPr>
            <a:grpSpLocks/>
          </p:cNvGrpSpPr>
          <p:nvPr/>
        </p:nvGrpSpPr>
        <p:grpSpPr bwMode="auto">
          <a:xfrm>
            <a:off x="5316631" y="1395441"/>
            <a:ext cx="1081087" cy="1368425"/>
            <a:chOff x="2426" y="1071"/>
            <a:chExt cx="681" cy="862"/>
          </a:xfrm>
        </p:grpSpPr>
        <p:sp>
          <p:nvSpPr>
            <p:cNvPr id="25" name="Rectangle 8">
              <a:extLst>
                <a:ext uri="{FF2B5EF4-FFF2-40B4-BE49-F238E27FC236}">
                  <a16:creationId xmlns:a16="http://schemas.microsoft.com/office/drawing/2014/main" id="{6446CCE1-742C-434B-AB2B-5DEB64906A10}"/>
                </a:ext>
              </a:extLst>
            </p:cNvPr>
            <p:cNvSpPr>
              <a:spLocks noChangeArrowheads="1"/>
            </p:cNvSpPr>
            <p:nvPr/>
          </p:nvSpPr>
          <p:spPr bwMode="auto">
            <a:xfrm>
              <a:off x="2426" y="1071"/>
              <a:ext cx="362" cy="589"/>
            </a:xfrm>
            <a:prstGeom prst="rect">
              <a:avLst/>
            </a:prstGeom>
            <a:solidFill>
              <a:schemeClr val="bg2"/>
            </a:solidFill>
            <a:ln w="1905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 name="Line 9">
              <a:extLst>
                <a:ext uri="{FF2B5EF4-FFF2-40B4-BE49-F238E27FC236}">
                  <a16:creationId xmlns:a16="http://schemas.microsoft.com/office/drawing/2014/main" id="{2BAF2581-2C57-406F-8518-04A9F8832510}"/>
                </a:ext>
              </a:extLst>
            </p:cNvPr>
            <p:cNvSpPr>
              <a:spLocks noChangeShapeType="1"/>
            </p:cNvSpPr>
            <p:nvPr/>
          </p:nvSpPr>
          <p:spPr bwMode="auto">
            <a:xfrm>
              <a:off x="2971" y="1071"/>
              <a:ext cx="136"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 name="Line 10">
              <a:extLst>
                <a:ext uri="{FF2B5EF4-FFF2-40B4-BE49-F238E27FC236}">
                  <a16:creationId xmlns:a16="http://schemas.microsoft.com/office/drawing/2014/main" id="{7BEBEBD5-4DAA-47BF-8B56-F8B592D99D2D}"/>
                </a:ext>
              </a:extLst>
            </p:cNvPr>
            <p:cNvSpPr>
              <a:spLocks noChangeShapeType="1"/>
            </p:cNvSpPr>
            <p:nvPr/>
          </p:nvSpPr>
          <p:spPr bwMode="auto">
            <a:xfrm>
              <a:off x="2966" y="1661"/>
              <a:ext cx="136"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 name="Line 11">
              <a:extLst>
                <a:ext uri="{FF2B5EF4-FFF2-40B4-BE49-F238E27FC236}">
                  <a16:creationId xmlns:a16="http://schemas.microsoft.com/office/drawing/2014/main" id="{A6696662-84DD-4010-A195-E052874747F1}"/>
                </a:ext>
              </a:extLst>
            </p:cNvPr>
            <p:cNvSpPr>
              <a:spLocks noChangeShapeType="1"/>
            </p:cNvSpPr>
            <p:nvPr/>
          </p:nvSpPr>
          <p:spPr bwMode="auto">
            <a:xfrm>
              <a:off x="3046" y="1071"/>
              <a:ext cx="0" cy="590"/>
            </a:xfrm>
            <a:prstGeom prst="line">
              <a:avLst/>
            </a:prstGeom>
            <a:noFill/>
            <a:ln w="1905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 name="Text Box 12" descr="20%">
              <a:extLst>
                <a:ext uri="{FF2B5EF4-FFF2-40B4-BE49-F238E27FC236}">
                  <a16:creationId xmlns:a16="http://schemas.microsoft.com/office/drawing/2014/main" id="{72E40F74-67D9-4C1E-A3CD-2EC921261CC2}"/>
                </a:ext>
              </a:extLst>
            </p:cNvPr>
            <p:cNvSpPr txBox="1">
              <a:spLocks noChangeArrowheads="1"/>
            </p:cNvSpPr>
            <p:nvPr/>
          </p:nvSpPr>
          <p:spPr bwMode="auto">
            <a:xfrm rot="16200000">
              <a:off x="2792" y="1249"/>
              <a:ext cx="191" cy="233"/>
            </a:xfrm>
            <a:prstGeom prst="rect">
              <a:avLst/>
            </a:prstGeom>
            <a:noFill/>
            <a:ln>
              <a:noFill/>
            </a:ln>
            <a:effectLst/>
            <a:extLst>
              <a:ext uri="{909E8E84-426E-40dd-AFC4-6F175D3DCCD1}">
                <a14:hiddenFill xmlns="" xmlns:a14="http://schemas.microsoft.com/office/drawing/2010/main">
                  <a:pattFill prst="pct20">
                    <a:fgClr>
                      <a:schemeClr val="tx1"/>
                    </a:fgClr>
                    <a:bgClr>
                      <a:schemeClr val="bg1"/>
                    </a:bgClr>
                  </a:pattFill>
                </a14:hiddenFill>
              </a:ex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0" i="1"/>
                <a:t>h</a:t>
              </a:r>
            </a:p>
          </p:txBody>
        </p:sp>
        <p:sp>
          <p:nvSpPr>
            <p:cNvPr id="30" name="Line 13">
              <a:extLst>
                <a:ext uri="{FF2B5EF4-FFF2-40B4-BE49-F238E27FC236}">
                  <a16:creationId xmlns:a16="http://schemas.microsoft.com/office/drawing/2014/main" id="{C2A1F8F2-A2ED-4826-84F5-D4C9A6531C38}"/>
                </a:ext>
              </a:extLst>
            </p:cNvPr>
            <p:cNvSpPr>
              <a:spLocks noChangeShapeType="1"/>
            </p:cNvSpPr>
            <p:nvPr/>
          </p:nvSpPr>
          <p:spPr bwMode="auto">
            <a:xfrm>
              <a:off x="2426" y="1797"/>
              <a:ext cx="0" cy="136"/>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 name="Line 14">
              <a:extLst>
                <a:ext uri="{FF2B5EF4-FFF2-40B4-BE49-F238E27FC236}">
                  <a16:creationId xmlns:a16="http://schemas.microsoft.com/office/drawing/2014/main" id="{719436E9-4A6B-43D3-9674-7D6E8C11A908}"/>
                </a:ext>
              </a:extLst>
            </p:cNvPr>
            <p:cNvSpPr>
              <a:spLocks noChangeShapeType="1"/>
            </p:cNvSpPr>
            <p:nvPr/>
          </p:nvSpPr>
          <p:spPr bwMode="auto">
            <a:xfrm>
              <a:off x="2784" y="1797"/>
              <a:ext cx="0" cy="136"/>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 name="Line 15">
              <a:extLst>
                <a:ext uri="{FF2B5EF4-FFF2-40B4-BE49-F238E27FC236}">
                  <a16:creationId xmlns:a16="http://schemas.microsoft.com/office/drawing/2014/main" id="{583E4BCC-5F90-4B8E-9EBB-3865455F5E35}"/>
                </a:ext>
              </a:extLst>
            </p:cNvPr>
            <p:cNvSpPr>
              <a:spLocks noChangeShapeType="1"/>
            </p:cNvSpPr>
            <p:nvPr/>
          </p:nvSpPr>
          <p:spPr bwMode="auto">
            <a:xfrm>
              <a:off x="2426" y="1888"/>
              <a:ext cx="363" cy="0"/>
            </a:xfrm>
            <a:prstGeom prst="line">
              <a:avLst/>
            </a:prstGeom>
            <a:noFill/>
            <a:ln w="1905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 name="Text Box 16" descr="20%">
              <a:extLst>
                <a:ext uri="{FF2B5EF4-FFF2-40B4-BE49-F238E27FC236}">
                  <a16:creationId xmlns:a16="http://schemas.microsoft.com/office/drawing/2014/main" id="{5D41F1ED-770B-4A1F-8B36-49E9148477A3}"/>
                </a:ext>
              </a:extLst>
            </p:cNvPr>
            <p:cNvSpPr txBox="1">
              <a:spLocks noChangeArrowheads="1"/>
            </p:cNvSpPr>
            <p:nvPr/>
          </p:nvSpPr>
          <p:spPr bwMode="auto">
            <a:xfrm>
              <a:off x="2510" y="1662"/>
              <a:ext cx="191" cy="233"/>
            </a:xfrm>
            <a:prstGeom prst="rect">
              <a:avLst/>
            </a:prstGeom>
            <a:noFill/>
            <a:ln>
              <a:noFill/>
            </a:ln>
            <a:effectLst/>
            <a:extLst>
              <a:ext uri="{909E8E84-426E-40dd-AFC4-6F175D3DCCD1}">
                <a14:hiddenFill xmlns="" xmlns:a14="http://schemas.microsoft.com/office/drawing/2010/main">
                  <a:pattFill prst="pct20">
                    <a:fgClr>
                      <a:schemeClr val="tx1"/>
                    </a:fgClr>
                    <a:bgClr>
                      <a:schemeClr val="bg1"/>
                    </a:bgClr>
                  </a:pattFill>
                </a14:hiddenFill>
              </a:ex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0" i="1"/>
                <a:t>b</a:t>
              </a:r>
            </a:p>
          </p:txBody>
        </p:sp>
      </p:grpSp>
      <p:grpSp>
        <p:nvGrpSpPr>
          <p:cNvPr id="34" name="Group 18">
            <a:extLst>
              <a:ext uri="{FF2B5EF4-FFF2-40B4-BE49-F238E27FC236}">
                <a16:creationId xmlns:a16="http://schemas.microsoft.com/office/drawing/2014/main" id="{19A5352A-869A-4022-83F9-97B796ECBDFA}"/>
              </a:ext>
            </a:extLst>
          </p:cNvPr>
          <p:cNvGrpSpPr>
            <a:grpSpLocks/>
          </p:cNvGrpSpPr>
          <p:nvPr/>
        </p:nvGrpSpPr>
        <p:grpSpPr bwMode="auto">
          <a:xfrm>
            <a:off x="1495518" y="1111278"/>
            <a:ext cx="3027363" cy="1323975"/>
            <a:chOff x="120" y="1074"/>
            <a:chExt cx="1907" cy="834"/>
          </a:xfrm>
        </p:grpSpPr>
        <p:sp>
          <p:nvSpPr>
            <p:cNvPr id="35" name="Rectangle 19">
              <a:extLst>
                <a:ext uri="{FF2B5EF4-FFF2-40B4-BE49-F238E27FC236}">
                  <a16:creationId xmlns:a16="http://schemas.microsoft.com/office/drawing/2014/main" id="{6F8A0163-D4B1-48AE-8B6F-F29C1DF615B8}"/>
                </a:ext>
              </a:extLst>
            </p:cNvPr>
            <p:cNvSpPr>
              <a:spLocks noChangeArrowheads="1"/>
            </p:cNvSpPr>
            <p:nvPr/>
          </p:nvSpPr>
          <p:spPr bwMode="auto">
            <a:xfrm>
              <a:off x="159" y="1419"/>
              <a:ext cx="1814" cy="91"/>
            </a:xfrm>
            <a:prstGeom prst="rect">
              <a:avLst/>
            </a:prstGeom>
            <a:noFill/>
            <a:ln w="19050">
              <a:solidFill>
                <a:schemeClr val="tx1"/>
              </a:solidFill>
              <a:miter lim="800000"/>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 name="AutoShape 20">
              <a:extLst>
                <a:ext uri="{FF2B5EF4-FFF2-40B4-BE49-F238E27FC236}">
                  <a16:creationId xmlns:a16="http://schemas.microsoft.com/office/drawing/2014/main" id="{7F50FBC9-D508-4977-A3D9-D904B4637A6A}"/>
                </a:ext>
              </a:extLst>
            </p:cNvPr>
            <p:cNvSpPr>
              <a:spLocks noChangeArrowheads="1"/>
            </p:cNvSpPr>
            <p:nvPr/>
          </p:nvSpPr>
          <p:spPr bwMode="auto">
            <a:xfrm>
              <a:off x="120" y="1510"/>
              <a:ext cx="190" cy="196"/>
            </a:xfrm>
            <a:prstGeom prst="triangle">
              <a:avLst>
                <a:gd name="adj" fmla="val 50000"/>
              </a:avLst>
            </a:prstGeom>
            <a:noFill/>
            <a:ln w="19050">
              <a:solidFill>
                <a:schemeClr val="tx1"/>
              </a:solidFill>
              <a:miter lim="800000"/>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 name="Line 21">
              <a:extLst>
                <a:ext uri="{FF2B5EF4-FFF2-40B4-BE49-F238E27FC236}">
                  <a16:creationId xmlns:a16="http://schemas.microsoft.com/office/drawing/2014/main" id="{D6BCBFC5-18BE-4D35-A776-C6A72BB52276}"/>
                </a:ext>
              </a:extLst>
            </p:cNvPr>
            <p:cNvSpPr>
              <a:spLocks noChangeShapeType="1"/>
            </p:cNvSpPr>
            <p:nvPr/>
          </p:nvSpPr>
          <p:spPr bwMode="auto">
            <a:xfrm>
              <a:off x="1066" y="1147"/>
              <a:ext cx="0" cy="272"/>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 name="Line 22">
              <a:extLst>
                <a:ext uri="{FF2B5EF4-FFF2-40B4-BE49-F238E27FC236}">
                  <a16:creationId xmlns:a16="http://schemas.microsoft.com/office/drawing/2014/main" id="{13DFAA20-F230-49E0-B452-A551BE751C8A}"/>
                </a:ext>
              </a:extLst>
            </p:cNvPr>
            <p:cNvSpPr>
              <a:spLocks noChangeShapeType="1"/>
            </p:cNvSpPr>
            <p:nvPr/>
          </p:nvSpPr>
          <p:spPr bwMode="auto">
            <a:xfrm>
              <a:off x="213" y="1727"/>
              <a:ext cx="0" cy="181"/>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 name="Line 23">
              <a:extLst>
                <a:ext uri="{FF2B5EF4-FFF2-40B4-BE49-F238E27FC236}">
                  <a16:creationId xmlns:a16="http://schemas.microsoft.com/office/drawing/2014/main" id="{72044476-CE9E-445B-A751-18556AE0CEA3}"/>
                </a:ext>
              </a:extLst>
            </p:cNvPr>
            <p:cNvSpPr>
              <a:spLocks noChangeShapeType="1"/>
            </p:cNvSpPr>
            <p:nvPr/>
          </p:nvSpPr>
          <p:spPr bwMode="auto">
            <a:xfrm>
              <a:off x="1927" y="1727"/>
              <a:ext cx="0" cy="181"/>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 name="Line 24">
              <a:extLst>
                <a:ext uri="{FF2B5EF4-FFF2-40B4-BE49-F238E27FC236}">
                  <a16:creationId xmlns:a16="http://schemas.microsoft.com/office/drawing/2014/main" id="{1AC70E87-07A9-4AE3-8247-853B1BF628AC}"/>
                </a:ext>
              </a:extLst>
            </p:cNvPr>
            <p:cNvSpPr>
              <a:spLocks noChangeShapeType="1"/>
            </p:cNvSpPr>
            <p:nvPr/>
          </p:nvSpPr>
          <p:spPr bwMode="auto">
            <a:xfrm>
              <a:off x="213" y="1881"/>
              <a:ext cx="1714" cy="0"/>
            </a:xfrm>
            <a:prstGeom prst="line">
              <a:avLst/>
            </a:prstGeom>
            <a:noFill/>
            <a:ln w="1905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 name="Text Box 25" descr="20%">
              <a:extLst>
                <a:ext uri="{FF2B5EF4-FFF2-40B4-BE49-F238E27FC236}">
                  <a16:creationId xmlns:a16="http://schemas.microsoft.com/office/drawing/2014/main" id="{B678E1D7-6851-4743-B9C7-8EF673EC2028}"/>
                </a:ext>
              </a:extLst>
            </p:cNvPr>
            <p:cNvSpPr txBox="1">
              <a:spLocks noChangeArrowheads="1"/>
            </p:cNvSpPr>
            <p:nvPr/>
          </p:nvSpPr>
          <p:spPr bwMode="auto">
            <a:xfrm>
              <a:off x="961" y="1604"/>
              <a:ext cx="184" cy="252"/>
            </a:xfrm>
            <a:prstGeom prst="rect">
              <a:avLst/>
            </a:prstGeom>
            <a:noFill/>
            <a:ln>
              <a:noFill/>
            </a:ln>
            <a:effectLst/>
            <a:extLst>
              <a:ext uri="{909E8E84-426E-40dd-AFC4-6F175D3DCCD1}">
                <a14:hiddenFill xmlns="" xmlns:a14="http://schemas.microsoft.com/office/drawing/2010/main">
                  <a:pattFill prst="pct20">
                    <a:fgClr>
                      <a:schemeClr val="tx1"/>
                    </a:fgClr>
                    <a:bgClr>
                      <a:schemeClr val="bg1"/>
                    </a:bgClr>
                  </a:pattFill>
                </a14:hiddenFill>
              </a:ex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0" i="1"/>
                <a:t>L</a:t>
              </a:r>
            </a:p>
          </p:txBody>
        </p:sp>
        <p:sp>
          <p:nvSpPr>
            <p:cNvPr id="42" name="Text Box 26" descr="20%">
              <a:extLst>
                <a:ext uri="{FF2B5EF4-FFF2-40B4-BE49-F238E27FC236}">
                  <a16:creationId xmlns:a16="http://schemas.microsoft.com/office/drawing/2014/main" id="{ADEF66E0-2A6F-45EF-A69E-4F4D4D54ADBF}"/>
                </a:ext>
              </a:extLst>
            </p:cNvPr>
            <p:cNvSpPr txBox="1">
              <a:spLocks noChangeArrowheads="1"/>
            </p:cNvSpPr>
            <p:nvPr/>
          </p:nvSpPr>
          <p:spPr bwMode="auto">
            <a:xfrm>
              <a:off x="1093" y="1074"/>
              <a:ext cx="200" cy="252"/>
            </a:xfrm>
            <a:prstGeom prst="rect">
              <a:avLst/>
            </a:prstGeom>
            <a:noFill/>
            <a:ln>
              <a:noFill/>
            </a:ln>
            <a:effectLst/>
            <a:extLst>
              <a:ext uri="{909E8E84-426E-40dd-AFC4-6F175D3DCCD1}">
                <a14:hiddenFill xmlns="" xmlns:a14="http://schemas.microsoft.com/office/drawing/2010/main">
                  <a:pattFill prst="pct20">
                    <a:fgClr>
                      <a:schemeClr val="tx1"/>
                    </a:fgClr>
                    <a:bgClr>
                      <a:schemeClr val="bg1"/>
                    </a:bgClr>
                  </a:pattFill>
                </a14:hiddenFill>
              </a:ex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0" i="1"/>
                <a:t>P</a:t>
              </a:r>
            </a:p>
          </p:txBody>
        </p:sp>
        <p:grpSp>
          <p:nvGrpSpPr>
            <p:cNvPr id="43" name="Group 27">
              <a:extLst>
                <a:ext uri="{FF2B5EF4-FFF2-40B4-BE49-F238E27FC236}">
                  <a16:creationId xmlns:a16="http://schemas.microsoft.com/office/drawing/2014/main" id="{5284C0BC-A9BE-485D-8A68-A92FEC7193C5}"/>
                </a:ext>
              </a:extLst>
            </p:cNvPr>
            <p:cNvGrpSpPr>
              <a:grpSpLocks/>
            </p:cNvGrpSpPr>
            <p:nvPr/>
          </p:nvGrpSpPr>
          <p:grpSpPr bwMode="auto">
            <a:xfrm>
              <a:off x="1847" y="1510"/>
              <a:ext cx="172" cy="197"/>
              <a:chOff x="1847" y="1510"/>
              <a:chExt cx="172" cy="197"/>
            </a:xfrm>
          </p:grpSpPr>
          <p:sp>
            <p:nvSpPr>
              <p:cNvPr id="45" name="AutoShape 28">
                <a:extLst>
                  <a:ext uri="{FF2B5EF4-FFF2-40B4-BE49-F238E27FC236}">
                    <a16:creationId xmlns:a16="http://schemas.microsoft.com/office/drawing/2014/main" id="{15D4DAD8-99FB-4C69-8EBA-C141775C517E}"/>
                  </a:ext>
                </a:extLst>
              </p:cNvPr>
              <p:cNvSpPr>
                <a:spLocks noChangeArrowheads="1"/>
              </p:cNvSpPr>
              <p:nvPr/>
            </p:nvSpPr>
            <p:spPr bwMode="auto">
              <a:xfrm>
                <a:off x="1847" y="1510"/>
                <a:ext cx="172" cy="151"/>
              </a:xfrm>
              <a:prstGeom prst="triangle">
                <a:avLst>
                  <a:gd name="adj" fmla="val 50000"/>
                </a:avLst>
              </a:prstGeom>
              <a:noFill/>
              <a:ln w="19050">
                <a:solidFill>
                  <a:schemeClr val="tx1"/>
                </a:solidFill>
                <a:miter lim="800000"/>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 name="Oval 29" descr="20%">
                <a:extLst>
                  <a:ext uri="{FF2B5EF4-FFF2-40B4-BE49-F238E27FC236}">
                    <a16:creationId xmlns:a16="http://schemas.microsoft.com/office/drawing/2014/main" id="{EA150A56-BEA5-4B43-B8DF-1EEB6E2C3516}"/>
                  </a:ext>
                </a:extLst>
              </p:cNvPr>
              <p:cNvSpPr>
                <a:spLocks noChangeArrowheads="1"/>
              </p:cNvSpPr>
              <p:nvPr/>
            </p:nvSpPr>
            <p:spPr bwMode="auto">
              <a:xfrm>
                <a:off x="1861" y="1661"/>
                <a:ext cx="46" cy="46"/>
              </a:xfrm>
              <a:prstGeom prst="ellipse">
                <a:avLst/>
              </a:prstGeom>
              <a:pattFill prst="pct20">
                <a:fgClr>
                  <a:schemeClr val="tx1"/>
                </a:fgClr>
                <a:bgClr>
                  <a:schemeClr val="bg1"/>
                </a:bgClr>
              </a:pattFill>
              <a:ln w="190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7" name="Oval 30" descr="20%">
                <a:extLst>
                  <a:ext uri="{FF2B5EF4-FFF2-40B4-BE49-F238E27FC236}">
                    <a16:creationId xmlns:a16="http://schemas.microsoft.com/office/drawing/2014/main" id="{781E5B70-CC88-4027-8355-D9D2650BBBAF}"/>
                  </a:ext>
                </a:extLst>
              </p:cNvPr>
              <p:cNvSpPr>
                <a:spLocks noChangeArrowheads="1"/>
              </p:cNvSpPr>
              <p:nvPr/>
            </p:nvSpPr>
            <p:spPr bwMode="auto">
              <a:xfrm>
                <a:off x="1968" y="1661"/>
                <a:ext cx="46" cy="46"/>
              </a:xfrm>
              <a:prstGeom prst="ellipse">
                <a:avLst/>
              </a:prstGeom>
              <a:pattFill prst="pct20">
                <a:fgClr>
                  <a:schemeClr val="tx1"/>
                </a:fgClr>
                <a:bgClr>
                  <a:schemeClr val="bg1"/>
                </a:bgClr>
              </a:pattFill>
              <a:ln w="190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4" name="Line 31">
              <a:extLst>
                <a:ext uri="{FF2B5EF4-FFF2-40B4-BE49-F238E27FC236}">
                  <a16:creationId xmlns:a16="http://schemas.microsoft.com/office/drawing/2014/main" id="{3A9EF8BC-2B2A-48F0-A103-93DF2CDB2188}"/>
                </a:ext>
              </a:extLst>
            </p:cNvPr>
            <p:cNvSpPr>
              <a:spLocks noChangeShapeType="1"/>
            </p:cNvSpPr>
            <p:nvPr/>
          </p:nvSpPr>
          <p:spPr bwMode="auto">
            <a:xfrm>
              <a:off x="1845" y="1715"/>
              <a:ext cx="182"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48" name="Group 32">
            <a:extLst>
              <a:ext uri="{FF2B5EF4-FFF2-40B4-BE49-F238E27FC236}">
                <a16:creationId xmlns:a16="http://schemas.microsoft.com/office/drawing/2014/main" id="{49B55048-38A2-4DED-91FA-2D753A25A442}"/>
              </a:ext>
            </a:extLst>
          </p:cNvPr>
          <p:cNvGrpSpPr>
            <a:grpSpLocks/>
          </p:cNvGrpSpPr>
          <p:nvPr/>
        </p:nvGrpSpPr>
        <p:grpSpPr bwMode="auto">
          <a:xfrm>
            <a:off x="7172418" y="890616"/>
            <a:ext cx="3054350" cy="1597025"/>
            <a:chOff x="3741" y="911"/>
            <a:chExt cx="1924" cy="1006"/>
          </a:xfrm>
        </p:grpSpPr>
        <p:sp>
          <p:nvSpPr>
            <p:cNvPr id="49" name="Text Box 33" descr="20%">
              <a:extLst>
                <a:ext uri="{FF2B5EF4-FFF2-40B4-BE49-F238E27FC236}">
                  <a16:creationId xmlns:a16="http://schemas.microsoft.com/office/drawing/2014/main" id="{41BD2F95-9FD8-4659-AFD2-A0E4D78EDFF3}"/>
                </a:ext>
              </a:extLst>
            </p:cNvPr>
            <p:cNvSpPr txBox="1">
              <a:spLocks noChangeArrowheads="1"/>
            </p:cNvSpPr>
            <p:nvPr/>
          </p:nvSpPr>
          <p:spPr bwMode="auto">
            <a:xfrm>
              <a:off x="4704" y="911"/>
              <a:ext cx="200" cy="252"/>
            </a:xfrm>
            <a:prstGeom prst="rect">
              <a:avLst/>
            </a:prstGeom>
            <a:noFill/>
            <a:ln>
              <a:noFill/>
            </a:ln>
            <a:effectLst/>
            <a:extLst>
              <a:ext uri="{909E8E84-426E-40dd-AFC4-6F175D3DCCD1}">
                <a14:hiddenFill xmlns="" xmlns:a14="http://schemas.microsoft.com/office/drawing/2010/main">
                  <a:pattFill prst="pct20">
                    <a:fgClr>
                      <a:schemeClr val="tx1"/>
                    </a:fgClr>
                    <a:bgClr>
                      <a:schemeClr val="bg1"/>
                    </a:bgClr>
                  </a:pattFill>
                </a14:hiddenFill>
              </a:ex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0" i="1"/>
                <a:t>P</a:t>
              </a:r>
            </a:p>
          </p:txBody>
        </p:sp>
        <p:sp>
          <p:nvSpPr>
            <p:cNvPr id="50" name="Rectangle 34">
              <a:extLst>
                <a:ext uri="{FF2B5EF4-FFF2-40B4-BE49-F238E27FC236}">
                  <a16:creationId xmlns:a16="http://schemas.microsoft.com/office/drawing/2014/main" id="{188F5B04-42F6-44F7-BECC-354C96519EA9}"/>
                </a:ext>
              </a:extLst>
            </p:cNvPr>
            <p:cNvSpPr>
              <a:spLocks noChangeArrowheads="1"/>
            </p:cNvSpPr>
            <p:nvPr/>
          </p:nvSpPr>
          <p:spPr bwMode="auto">
            <a:xfrm>
              <a:off x="3790" y="1419"/>
              <a:ext cx="1814" cy="91"/>
            </a:xfrm>
            <a:prstGeom prst="rect">
              <a:avLst/>
            </a:prstGeom>
            <a:noFill/>
            <a:ln w="19050">
              <a:solidFill>
                <a:schemeClr val="tx1"/>
              </a:solidFill>
              <a:miter lim="800000"/>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 name="Line 35">
              <a:extLst>
                <a:ext uri="{FF2B5EF4-FFF2-40B4-BE49-F238E27FC236}">
                  <a16:creationId xmlns:a16="http://schemas.microsoft.com/office/drawing/2014/main" id="{CD6BD959-57A9-43FD-B6FB-599A81F2602B}"/>
                </a:ext>
              </a:extLst>
            </p:cNvPr>
            <p:cNvSpPr>
              <a:spLocks noChangeShapeType="1"/>
            </p:cNvSpPr>
            <p:nvPr/>
          </p:nvSpPr>
          <p:spPr bwMode="auto">
            <a:xfrm>
              <a:off x="4688" y="957"/>
              <a:ext cx="0" cy="272"/>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2" name="Line 36">
              <a:extLst>
                <a:ext uri="{FF2B5EF4-FFF2-40B4-BE49-F238E27FC236}">
                  <a16:creationId xmlns:a16="http://schemas.microsoft.com/office/drawing/2014/main" id="{3F4F67FE-809C-4B56-B50C-3B23D5AD4D08}"/>
                </a:ext>
              </a:extLst>
            </p:cNvPr>
            <p:cNvSpPr>
              <a:spLocks noChangeShapeType="1"/>
            </p:cNvSpPr>
            <p:nvPr/>
          </p:nvSpPr>
          <p:spPr bwMode="auto">
            <a:xfrm>
              <a:off x="3844" y="1736"/>
              <a:ext cx="0" cy="181"/>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 name="Line 37">
              <a:extLst>
                <a:ext uri="{FF2B5EF4-FFF2-40B4-BE49-F238E27FC236}">
                  <a16:creationId xmlns:a16="http://schemas.microsoft.com/office/drawing/2014/main" id="{AA4D583C-5954-4280-92E4-BF7AC2DFAEF3}"/>
                </a:ext>
              </a:extLst>
            </p:cNvPr>
            <p:cNvSpPr>
              <a:spLocks noChangeShapeType="1"/>
            </p:cNvSpPr>
            <p:nvPr/>
          </p:nvSpPr>
          <p:spPr bwMode="auto">
            <a:xfrm>
              <a:off x="5578" y="1727"/>
              <a:ext cx="0" cy="181"/>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 name="Text Box 38" descr="20%">
              <a:extLst>
                <a:ext uri="{FF2B5EF4-FFF2-40B4-BE49-F238E27FC236}">
                  <a16:creationId xmlns:a16="http://schemas.microsoft.com/office/drawing/2014/main" id="{FC42FB48-CDDE-4E5D-9DEF-45FFCEAE3E65}"/>
                </a:ext>
              </a:extLst>
            </p:cNvPr>
            <p:cNvSpPr txBox="1">
              <a:spLocks noChangeArrowheads="1"/>
            </p:cNvSpPr>
            <p:nvPr/>
          </p:nvSpPr>
          <p:spPr bwMode="auto">
            <a:xfrm>
              <a:off x="3972" y="1601"/>
              <a:ext cx="329" cy="250"/>
            </a:xfrm>
            <a:prstGeom prst="rect">
              <a:avLst/>
            </a:prstGeom>
            <a:noFill/>
            <a:ln>
              <a:noFill/>
            </a:ln>
            <a:effectLst/>
            <a:extLst>
              <a:ext uri="{909E8E84-426E-40dd-AFC4-6F175D3DCCD1}">
                <a14:hiddenFill xmlns="" xmlns:a14="http://schemas.microsoft.com/office/drawing/2010/main">
                  <a:pattFill prst="pct20">
                    <a:fgClr>
                      <a:schemeClr val="tx1"/>
                    </a:fgClr>
                    <a:bgClr>
                      <a:schemeClr val="bg1"/>
                    </a:bgClr>
                  </a:pattFill>
                </a14:hiddenFill>
              </a:ex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0" i="1"/>
                <a:t>L/3</a:t>
              </a:r>
            </a:p>
          </p:txBody>
        </p:sp>
        <p:sp>
          <p:nvSpPr>
            <p:cNvPr id="55" name="Line 39">
              <a:extLst>
                <a:ext uri="{FF2B5EF4-FFF2-40B4-BE49-F238E27FC236}">
                  <a16:creationId xmlns:a16="http://schemas.microsoft.com/office/drawing/2014/main" id="{5DF3B97E-B22D-4E63-8931-BEAB1AA6746A}"/>
                </a:ext>
              </a:extLst>
            </p:cNvPr>
            <p:cNvSpPr>
              <a:spLocks noChangeShapeType="1"/>
            </p:cNvSpPr>
            <p:nvPr/>
          </p:nvSpPr>
          <p:spPr bwMode="auto">
            <a:xfrm flipV="1">
              <a:off x="4414" y="1722"/>
              <a:ext cx="0" cy="18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 name="Line 40">
              <a:extLst>
                <a:ext uri="{FF2B5EF4-FFF2-40B4-BE49-F238E27FC236}">
                  <a16:creationId xmlns:a16="http://schemas.microsoft.com/office/drawing/2014/main" id="{CBDEFC2E-5308-4677-B8B8-FCC8268FD125}"/>
                </a:ext>
              </a:extLst>
            </p:cNvPr>
            <p:cNvSpPr>
              <a:spLocks noChangeShapeType="1"/>
            </p:cNvSpPr>
            <p:nvPr/>
          </p:nvSpPr>
          <p:spPr bwMode="auto">
            <a:xfrm flipV="1">
              <a:off x="5007" y="1723"/>
              <a:ext cx="0" cy="18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 name="Line 41">
              <a:extLst>
                <a:ext uri="{FF2B5EF4-FFF2-40B4-BE49-F238E27FC236}">
                  <a16:creationId xmlns:a16="http://schemas.microsoft.com/office/drawing/2014/main" id="{4367914D-B1AF-4E81-9D02-E86C109B5DDB}"/>
                </a:ext>
              </a:extLst>
            </p:cNvPr>
            <p:cNvSpPr>
              <a:spLocks noChangeShapeType="1"/>
            </p:cNvSpPr>
            <p:nvPr/>
          </p:nvSpPr>
          <p:spPr bwMode="auto">
            <a:xfrm>
              <a:off x="3835" y="1864"/>
              <a:ext cx="590" cy="0"/>
            </a:xfrm>
            <a:prstGeom prst="line">
              <a:avLst/>
            </a:prstGeom>
            <a:noFill/>
            <a:ln w="1905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 name="Line 42">
              <a:extLst>
                <a:ext uri="{FF2B5EF4-FFF2-40B4-BE49-F238E27FC236}">
                  <a16:creationId xmlns:a16="http://schemas.microsoft.com/office/drawing/2014/main" id="{F3603347-567A-46F2-A7E0-CE0D3ECC254B}"/>
                </a:ext>
              </a:extLst>
            </p:cNvPr>
            <p:cNvSpPr>
              <a:spLocks noChangeShapeType="1"/>
            </p:cNvSpPr>
            <p:nvPr/>
          </p:nvSpPr>
          <p:spPr bwMode="auto">
            <a:xfrm>
              <a:off x="4999" y="1864"/>
              <a:ext cx="590" cy="0"/>
            </a:xfrm>
            <a:prstGeom prst="line">
              <a:avLst/>
            </a:prstGeom>
            <a:noFill/>
            <a:ln w="1905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9" name="Line 43">
              <a:extLst>
                <a:ext uri="{FF2B5EF4-FFF2-40B4-BE49-F238E27FC236}">
                  <a16:creationId xmlns:a16="http://schemas.microsoft.com/office/drawing/2014/main" id="{14E5B3BA-0F48-4E56-BECE-48BEABD2A7EE}"/>
                </a:ext>
              </a:extLst>
            </p:cNvPr>
            <p:cNvSpPr>
              <a:spLocks noChangeShapeType="1"/>
            </p:cNvSpPr>
            <p:nvPr/>
          </p:nvSpPr>
          <p:spPr bwMode="auto">
            <a:xfrm>
              <a:off x="4417" y="1864"/>
              <a:ext cx="583" cy="0"/>
            </a:xfrm>
            <a:prstGeom prst="line">
              <a:avLst/>
            </a:prstGeom>
            <a:noFill/>
            <a:ln w="1905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 name="Text Box 44" descr="20%">
              <a:extLst>
                <a:ext uri="{FF2B5EF4-FFF2-40B4-BE49-F238E27FC236}">
                  <a16:creationId xmlns:a16="http://schemas.microsoft.com/office/drawing/2014/main" id="{D3B6205E-2A8D-4460-8577-ACC75CDB1D55}"/>
                </a:ext>
              </a:extLst>
            </p:cNvPr>
            <p:cNvSpPr txBox="1">
              <a:spLocks noChangeArrowheads="1"/>
            </p:cNvSpPr>
            <p:nvPr/>
          </p:nvSpPr>
          <p:spPr bwMode="auto">
            <a:xfrm>
              <a:off x="4544" y="1601"/>
              <a:ext cx="329" cy="250"/>
            </a:xfrm>
            <a:prstGeom prst="rect">
              <a:avLst/>
            </a:prstGeom>
            <a:noFill/>
            <a:ln>
              <a:noFill/>
            </a:ln>
            <a:effectLst/>
            <a:extLst>
              <a:ext uri="{909E8E84-426E-40dd-AFC4-6F175D3DCCD1}">
                <a14:hiddenFill xmlns="" xmlns:a14="http://schemas.microsoft.com/office/drawing/2010/main">
                  <a:pattFill prst="pct20">
                    <a:fgClr>
                      <a:schemeClr val="tx1"/>
                    </a:fgClr>
                    <a:bgClr>
                      <a:schemeClr val="bg1"/>
                    </a:bgClr>
                  </a:pattFill>
                </a14:hiddenFill>
              </a:ex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0" i="1"/>
                <a:t>L/3</a:t>
              </a:r>
            </a:p>
          </p:txBody>
        </p:sp>
        <p:sp>
          <p:nvSpPr>
            <p:cNvPr id="61" name="Text Box 45" descr="20%">
              <a:extLst>
                <a:ext uri="{FF2B5EF4-FFF2-40B4-BE49-F238E27FC236}">
                  <a16:creationId xmlns:a16="http://schemas.microsoft.com/office/drawing/2014/main" id="{1C66B042-0383-4B22-9D26-D5A8C26AAA98}"/>
                </a:ext>
              </a:extLst>
            </p:cNvPr>
            <p:cNvSpPr txBox="1">
              <a:spLocks noChangeArrowheads="1"/>
            </p:cNvSpPr>
            <p:nvPr/>
          </p:nvSpPr>
          <p:spPr bwMode="auto">
            <a:xfrm>
              <a:off x="5106" y="1601"/>
              <a:ext cx="329" cy="250"/>
            </a:xfrm>
            <a:prstGeom prst="rect">
              <a:avLst/>
            </a:prstGeom>
            <a:noFill/>
            <a:ln>
              <a:noFill/>
            </a:ln>
            <a:effectLst/>
            <a:extLst>
              <a:ext uri="{909E8E84-426E-40dd-AFC4-6F175D3DCCD1}">
                <a14:hiddenFill xmlns="" xmlns:a14="http://schemas.microsoft.com/office/drawing/2010/main">
                  <a:pattFill prst="pct20">
                    <a:fgClr>
                      <a:schemeClr val="tx1"/>
                    </a:fgClr>
                    <a:bgClr>
                      <a:schemeClr val="bg1"/>
                    </a:bgClr>
                  </a:pattFill>
                </a14:hiddenFill>
              </a:ex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0" i="1"/>
                <a:t>L/3</a:t>
              </a:r>
            </a:p>
          </p:txBody>
        </p:sp>
        <p:sp>
          <p:nvSpPr>
            <p:cNvPr id="62" name="AutoShape 46">
              <a:extLst>
                <a:ext uri="{FF2B5EF4-FFF2-40B4-BE49-F238E27FC236}">
                  <a16:creationId xmlns:a16="http://schemas.microsoft.com/office/drawing/2014/main" id="{0ADE6430-A88B-48F8-8D22-7A8A13CAD144}"/>
                </a:ext>
              </a:extLst>
            </p:cNvPr>
            <p:cNvSpPr>
              <a:spLocks noChangeArrowheads="1"/>
            </p:cNvSpPr>
            <p:nvPr/>
          </p:nvSpPr>
          <p:spPr bwMode="auto">
            <a:xfrm>
              <a:off x="3741" y="1505"/>
              <a:ext cx="190" cy="196"/>
            </a:xfrm>
            <a:prstGeom prst="triangle">
              <a:avLst>
                <a:gd name="adj" fmla="val 50000"/>
              </a:avLst>
            </a:prstGeom>
            <a:noFill/>
            <a:ln w="19050">
              <a:solidFill>
                <a:schemeClr val="tx1"/>
              </a:solidFill>
              <a:miter lim="800000"/>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63" name="Group 47">
              <a:extLst>
                <a:ext uri="{FF2B5EF4-FFF2-40B4-BE49-F238E27FC236}">
                  <a16:creationId xmlns:a16="http://schemas.microsoft.com/office/drawing/2014/main" id="{1A080D91-6D71-4511-B657-8B1001E78498}"/>
                </a:ext>
              </a:extLst>
            </p:cNvPr>
            <p:cNvGrpSpPr>
              <a:grpSpLocks/>
            </p:cNvGrpSpPr>
            <p:nvPr/>
          </p:nvGrpSpPr>
          <p:grpSpPr bwMode="auto">
            <a:xfrm>
              <a:off x="5480" y="1505"/>
              <a:ext cx="172" cy="197"/>
              <a:chOff x="1847" y="1510"/>
              <a:chExt cx="172" cy="197"/>
            </a:xfrm>
          </p:grpSpPr>
          <p:sp>
            <p:nvSpPr>
              <p:cNvPr id="68" name="AutoShape 48">
                <a:extLst>
                  <a:ext uri="{FF2B5EF4-FFF2-40B4-BE49-F238E27FC236}">
                    <a16:creationId xmlns:a16="http://schemas.microsoft.com/office/drawing/2014/main" id="{2426C89B-5181-478E-BE3B-FCC4E3B998D7}"/>
                  </a:ext>
                </a:extLst>
              </p:cNvPr>
              <p:cNvSpPr>
                <a:spLocks noChangeArrowheads="1"/>
              </p:cNvSpPr>
              <p:nvPr/>
            </p:nvSpPr>
            <p:spPr bwMode="auto">
              <a:xfrm>
                <a:off x="1847" y="1510"/>
                <a:ext cx="172" cy="151"/>
              </a:xfrm>
              <a:prstGeom prst="triangle">
                <a:avLst>
                  <a:gd name="adj" fmla="val 50000"/>
                </a:avLst>
              </a:prstGeom>
              <a:noFill/>
              <a:ln w="19050">
                <a:solidFill>
                  <a:schemeClr val="tx1"/>
                </a:solidFill>
                <a:miter lim="800000"/>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 name="Oval 49" descr="20%">
                <a:extLst>
                  <a:ext uri="{FF2B5EF4-FFF2-40B4-BE49-F238E27FC236}">
                    <a16:creationId xmlns:a16="http://schemas.microsoft.com/office/drawing/2014/main" id="{7BF01D84-DA9E-4551-B256-94834313BD6E}"/>
                  </a:ext>
                </a:extLst>
              </p:cNvPr>
              <p:cNvSpPr>
                <a:spLocks noChangeArrowheads="1"/>
              </p:cNvSpPr>
              <p:nvPr/>
            </p:nvSpPr>
            <p:spPr bwMode="auto">
              <a:xfrm>
                <a:off x="1861" y="1661"/>
                <a:ext cx="46" cy="46"/>
              </a:xfrm>
              <a:prstGeom prst="ellipse">
                <a:avLst/>
              </a:prstGeom>
              <a:pattFill prst="pct20">
                <a:fgClr>
                  <a:schemeClr val="tx1"/>
                </a:fgClr>
                <a:bgClr>
                  <a:schemeClr val="bg1"/>
                </a:bgClr>
              </a:pattFill>
              <a:ln w="190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 name="Oval 50" descr="20%">
                <a:extLst>
                  <a:ext uri="{FF2B5EF4-FFF2-40B4-BE49-F238E27FC236}">
                    <a16:creationId xmlns:a16="http://schemas.microsoft.com/office/drawing/2014/main" id="{2DBA49CE-AC69-4BB6-9B3B-D7AFCE2F9417}"/>
                  </a:ext>
                </a:extLst>
              </p:cNvPr>
              <p:cNvSpPr>
                <a:spLocks noChangeArrowheads="1"/>
              </p:cNvSpPr>
              <p:nvPr/>
            </p:nvSpPr>
            <p:spPr bwMode="auto">
              <a:xfrm>
                <a:off x="1968" y="1661"/>
                <a:ext cx="46" cy="46"/>
              </a:xfrm>
              <a:prstGeom prst="ellipse">
                <a:avLst/>
              </a:prstGeom>
              <a:pattFill prst="pct20">
                <a:fgClr>
                  <a:schemeClr val="tx1"/>
                </a:fgClr>
                <a:bgClr>
                  <a:schemeClr val="bg1"/>
                </a:bgClr>
              </a:pattFill>
              <a:ln w="190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64" name="Line 51">
              <a:extLst>
                <a:ext uri="{FF2B5EF4-FFF2-40B4-BE49-F238E27FC236}">
                  <a16:creationId xmlns:a16="http://schemas.microsoft.com/office/drawing/2014/main" id="{55FC4875-550F-4C56-9B58-EA53DDD7D329}"/>
                </a:ext>
              </a:extLst>
            </p:cNvPr>
            <p:cNvSpPr>
              <a:spLocks noChangeShapeType="1"/>
            </p:cNvSpPr>
            <p:nvPr/>
          </p:nvSpPr>
          <p:spPr bwMode="auto">
            <a:xfrm>
              <a:off x="5483" y="1706"/>
              <a:ext cx="182"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 name="Oval 52">
              <a:extLst>
                <a:ext uri="{FF2B5EF4-FFF2-40B4-BE49-F238E27FC236}">
                  <a16:creationId xmlns:a16="http://schemas.microsoft.com/office/drawing/2014/main" id="{4290BBCD-FDFA-4C15-BF9C-52A5FB2BA325}"/>
                </a:ext>
              </a:extLst>
            </p:cNvPr>
            <p:cNvSpPr>
              <a:spLocks noChangeArrowheads="1"/>
            </p:cNvSpPr>
            <p:nvPr/>
          </p:nvSpPr>
          <p:spPr bwMode="auto">
            <a:xfrm>
              <a:off x="4958" y="1326"/>
              <a:ext cx="90" cy="91"/>
            </a:xfrm>
            <a:prstGeom prst="ellipse">
              <a:avLst/>
            </a:prstGeom>
            <a:noFill/>
            <a:ln w="1905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 name="Oval 53">
              <a:extLst>
                <a:ext uri="{FF2B5EF4-FFF2-40B4-BE49-F238E27FC236}">
                  <a16:creationId xmlns:a16="http://schemas.microsoft.com/office/drawing/2014/main" id="{F7E520EF-99CB-43F0-AE06-3A33C4C3481A}"/>
                </a:ext>
              </a:extLst>
            </p:cNvPr>
            <p:cNvSpPr>
              <a:spLocks noChangeArrowheads="1"/>
            </p:cNvSpPr>
            <p:nvPr/>
          </p:nvSpPr>
          <p:spPr bwMode="auto">
            <a:xfrm>
              <a:off x="4369" y="1326"/>
              <a:ext cx="90" cy="91"/>
            </a:xfrm>
            <a:prstGeom prst="ellipse">
              <a:avLst/>
            </a:prstGeom>
            <a:noFill/>
            <a:ln w="1905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 name="Rectangle 54">
              <a:extLst>
                <a:ext uri="{FF2B5EF4-FFF2-40B4-BE49-F238E27FC236}">
                  <a16:creationId xmlns:a16="http://schemas.microsoft.com/office/drawing/2014/main" id="{448BCD12-58DD-4235-9D75-9F2782E011C7}"/>
                </a:ext>
              </a:extLst>
            </p:cNvPr>
            <p:cNvSpPr>
              <a:spLocks noChangeArrowheads="1"/>
            </p:cNvSpPr>
            <p:nvPr/>
          </p:nvSpPr>
          <p:spPr bwMode="auto">
            <a:xfrm>
              <a:off x="4241" y="1226"/>
              <a:ext cx="907" cy="91"/>
            </a:xfrm>
            <a:prstGeom prst="rect">
              <a:avLst/>
            </a:prstGeom>
            <a:noFill/>
            <a:ln w="19050">
              <a:solidFill>
                <a:schemeClr val="tx1"/>
              </a:solidFill>
              <a:miter lim="800000"/>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71" name="Text Box 55" descr="20%">
            <a:extLst>
              <a:ext uri="{FF2B5EF4-FFF2-40B4-BE49-F238E27FC236}">
                <a16:creationId xmlns:a16="http://schemas.microsoft.com/office/drawing/2014/main" id="{6292EDD7-5365-4DA2-B5A0-D7968EFBB9A2}"/>
              </a:ext>
            </a:extLst>
          </p:cNvPr>
          <p:cNvSpPr txBox="1">
            <a:spLocks noChangeArrowheads="1"/>
          </p:cNvSpPr>
          <p:nvPr/>
        </p:nvSpPr>
        <p:spPr bwMode="auto">
          <a:xfrm>
            <a:off x="7712168" y="2638453"/>
            <a:ext cx="1960345" cy="369332"/>
          </a:xfrm>
          <a:prstGeom prst="rect">
            <a:avLst/>
          </a:prstGeom>
          <a:noFill/>
          <a:ln>
            <a:noFill/>
          </a:ln>
          <a:effectLst/>
          <a:extLst>
            <a:ext uri="{909E8E84-426E-40dd-AFC4-6F175D3DCCD1}">
              <a14:hiddenFill xmlns="" xmlns:a14="http://schemas.microsoft.com/office/drawing/2010/main">
                <a:pattFill prst="pct20">
                  <a:fgClr>
                    <a:schemeClr val="tx1"/>
                  </a:fgClr>
                  <a:bgClr>
                    <a:schemeClr val="bg1"/>
                  </a:bgClr>
                </a:pattFill>
              </a14:hiddenFill>
            </a:ex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0"/>
              <a:t>Third point loading</a:t>
            </a:r>
            <a:endParaRPr lang="en-CA" b="0"/>
          </a:p>
        </p:txBody>
      </p:sp>
      <p:sp>
        <p:nvSpPr>
          <p:cNvPr id="72" name="Text Box 56" descr="20%">
            <a:extLst>
              <a:ext uri="{FF2B5EF4-FFF2-40B4-BE49-F238E27FC236}">
                <a16:creationId xmlns:a16="http://schemas.microsoft.com/office/drawing/2014/main" id="{F1D1C74B-53FC-4353-9F13-B4EBED430841}"/>
              </a:ext>
            </a:extLst>
          </p:cNvPr>
          <p:cNvSpPr txBox="1">
            <a:spLocks noChangeArrowheads="1"/>
          </p:cNvSpPr>
          <p:nvPr/>
        </p:nvSpPr>
        <p:spPr bwMode="auto">
          <a:xfrm>
            <a:off x="1840006" y="2651153"/>
            <a:ext cx="2102627" cy="369332"/>
          </a:xfrm>
          <a:prstGeom prst="rect">
            <a:avLst/>
          </a:prstGeom>
          <a:noFill/>
          <a:ln>
            <a:noFill/>
          </a:ln>
          <a:effectLst/>
          <a:extLst>
            <a:ext uri="{909E8E84-426E-40dd-AFC4-6F175D3DCCD1}">
              <a14:hiddenFill xmlns="" xmlns:a14="http://schemas.microsoft.com/office/drawing/2010/main">
                <a:pattFill prst="pct20">
                  <a:fgClr>
                    <a:schemeClr val="tx1"/>
                  </a:fgClr>
                  <a:bgClr>
                    <a:schemeClr val="bg1"/>
                  </a:bgClr>
                </a:pattFill>
              </a14:hiddenFill>
            </a:ex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0"/>
              <a:t>Centre point loading</a:t>
            </a:r>
            <a:endParaRPr lang="en-CA" b="0"/>
          </a:p>
        </p:txBody>
      </p:sp>
      <p:sp>
        <p:nvSpPr>
          <p:cNvPr id="73" name="Text Box 59" descr="20%">
            <a:extLst>
              <a:ext uri="{FF2B5EF4-FFF2-40B4-BE49-F238E27FC236}">
                <a16:creationId xmlns:a16="http://schemas.microsoft.com/office/drawing/2014/main" id="{0A316551-9589-4E18-9BC6-730C3086358D}"/>
              </a:ext>
            </a:extLst>
          </p:cNvPr>
          <p:cNvSpPr txBox="1">
            <a:spLocks noChangeArrowheads="1"/>
          </p:cNvSpPr>
          <p:nvPr/>
        </p:nvSpPr>
        <p:spPr bwMode="auto">
          <a:xfrm>
            <a:off x="2060594" y="4995543"/>
            <a:ext cx="6985000" cy="854075"/>
          </a:xfrm>
          <a:prstGeom prst="rect">
            <a:avLst/>
          </a:prstGeom>
          <a:noFill/>
          <a:ln>
            <a:noFill/>
          </a:ln>
          <a:effectLst/>
          <a:extLst>
            <a:ext uri="{909E8E84-426E-40dd-AFC4-6F175D3DCCD1}">
              <a14:hiddenFill xmlns="" xmlns:a14="http://schemas.microsoft.com/office/drawing/2010/main">
                <a:pattFill prst="pct20">
                  <a:fgClr>
                    <a:schemeClr val="tx1"/>
                  </a:fgClr>
                  <a:bgClr>
                    <a:schemeClr val="bg1"/>
                  </a:bgClr>
                </a:pattFill>
              </a14:hiddenFill>
            </a:ex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CA" b="0" dirty="0"/>
              <a:t>P/</a:t>
            </a:r>
            <a:r>
              <a:rPr lang="en-US" sz="2000" dirty="0" err="1">
                <a:ea typeface="Lucida Grande"/>
                <a:cs typeface="Times New Roman"/>
              </a:rPr>
              <a:t>Δ</a:t>
            </a:r>
            <a:r>
              <a:rPr lang="en-CA" sz="2000" b="0" dirty="0">
                <a:sym typeface="WP MathA" charset="0"/>
              </a:rPr>
              <a:t> = slope of load-deformation line</a:t>
            </a:r>
          </a:p>
          <a:p>
            <a:pPr algn="l">
              <a:spcBef>
                <a:spcPct val="50000"/>
              </a:spcBef>
            </a:pPr>
            <a:r>
              <a:rPr lang="en-CA" sz="2000" b="0" dirty="0" err="1">
                <a:sym typeface="WP MathA" charset="0"/>
              </a:rPr>
              <a:t>P</a:t>
            </a:r>
            <a:r>
              <a:rPr lang="en-CA" sz="2000" b="0" baseline="-25000" dirty="0" err="1">
                <a:sym typeface="WP MathA" charset="0"/>
              </a:rPr>
              <a:t>max</a:t>
            </a:r>
            <a:r>
              <a:rPr lang="en-CA" sz="2000" b="0" dirty="0">
                <a:sym typeface="WP MathA" charset="0"/>
              </a:rPr>
              <a:t> = load at failure</a:t>
            </a:r>
          </a:p>
        </p:txBody>
      </p:sp>
    </p:spTree>
    <p:extLst>
      <p:ext uri="{BB962C8B-B14F-4D97-AF65-F5344CB8AC3E}">
        <p14:creationId xmlns:p14="http://schemas.microsoft.com/office/powerpoint/2010/main" val="3522156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DEA230B-DFF6-4D5D-B105-9E4CAAE379FD}"/>
              </a:ext>
            </a:extLst>
          </p:cNvPr>
          <p:cNvGrpSpPr/>
          <p:nvPr/>
        </p:nvGrpSpPr>
        <p:grpSpPr>
          <a:xfrm>
            <a:off x="7738393" y="0"/>
            <a:ext cx="4453607" cy="6957521"/>
            <a:chOff x="7738393" y="0"/>
            <a:chExt cx="4453607" cy="6957521"/>
          </a:xfrm>
        </p:grpSpPr>
        <p:grpSp>
          <p:nvGrpSpPr>
            <p:cNvPr id="10" name="Group 9">
              <a:extLst>
                <a:ext uri="{FF2B5EF4-FFF2-40B4-BE49-F238E27FC236}">
                  <a16:creationId xmlns:a16="http://schemas.microsoft.com/office/drawing/2014/main" id="{A781F73D-5530-4F15-A996-407B7B110DC5}"/>
                </a:ext>
              </a:extLst>
            </p:cNvPr>
            <p:cNvGrpSpPr/>
            <p:nvPr/>
          </p:nvGrpSpPr>
          <p:grpSpPr>
            <a:xfrm>
              <a:off x="9711280" y="6066781"/>
              <a:ext cx="2216009" cy="759387"/>
              <a:chOff x="5048307" y="4532623"/>
              <a:chExt cx="1662007" cy="569540"/>
            </a:xfrm>
          </p:grpSpPr>
          <p:sp>
            <p:nvSpPr>
              <p:cNvPr id="15" name="TextBox 14">
                <a:extLst>
                  <a:ext uri="{FF2B5EF4-FFF2-40B4-BE49-F238E27FC236}">
                    <a16:creationId xmlns:a16="http://schemas.microsoft.com/office/drawing/2014/main" id="{9DAA850E-C7F2-49B1-A48E-D155CACC3988}"/>
                  </a:ext>
                </a:extLst>
              </p:cNvPr>
              <p:cNvSpPr txBox="1"/>
              <p:nvPr/>
            </p:nvSpPr>
            <p:spPr>
              <a:xfrm>
                <a:off x="5048307" y="4656612"/>
                <a:ext cx="1136899" cy="442180"/>
              </a:xfrm>
              <a:prstGeom prst="rect">
                <a:avLst/>
              </a:prstGeom>
              <a:noFill/>
            </p:spPr>
            <p:txBody>
              <a:bodyPr wrap="square" lIns="48000" tIns="48000" rIns="48000" bIns="48000" rtlCol="0">
                <a:spAutoFit/>
              </a:bodyPr>
              <a:lstStyle/>
              <a:p>
                <a:pPr>
                  <a:buClr>
                    <a:schemeClr val="tx1"/>
                  </a:buClr>
                </a:pPr>
                <a:r>
                  <a:rPr lang="en-US" sz="1067" dirty="0">
                    <a:solidFill>
                      <a:srgbClr val="5E5E5F"/>
                    </a:solidFill>
                  </a:rPr>
                  <a:t>Canadian</a:t>
                </a:r>
              </a:p>
              <a:p>
                <a:pPr>
                  <a:buClr>
                    <a:schemeClr val="tx1"/>
                  </a:buClr>
                </a:pPr>
                <a:r>
                  <a:rPr lang="en-US" sz="1067" dirty="0">
                    <a:solidFill>
                      <a:srgbClr val="5E5E5F"/>
                    </a:solidFill>
                  </a:rPr>
                  <a:t>Wood</a:t>
                </a:r>
              </a:p>
              <a:p>
                <a:pPr>
                  <a:buClr>
                    <a:schemeClr val="tx1"/>
                  </a:buClr>
                </a:pPr>
                <a:r>
                  <a:rPr lang="en-US" sz="1067" dirty="0">
                    <a:solidFill>
                      <a:srgbClr val="5E5E5F"/>
                    </a:solidFill>
                  </a:rPr>
                  <a:t>Council</a:t>
                </a:r>
                <a:endParaRPr lang="en-CA" sz="1067" dirty="0" err="1">
                  <a:solidFill>
                    <a:srgbClr val="5E5E5F"/>
                  </a:solidFill>
                </a:endParaRPr>
              </a:p>
            </p:txBody>
          </p:sp>
          <p:sp>
            <p:nvSpPr>
              <p:cNvPr id="16" name="TextBox 15">
                <a:extLst>
                  <a:ext uri="{FF2B5EF4-FFF2-40B4-BE49-F238E27FC236}">
                    <a16:creationId xmlns:a16="http://schemas.microsoft.com/office/drawing/2014/main" id="{7A712EFA-948D-483C-ACD9-3D36E9B2180C}"/>
                  </a:ext>
                </a:extLst>
              </p:cNvPr>
              <p:cNvSpPr txBox="1"/>
              <p:nvPr/>
            </p:nvSpPr>
            <p:spPr>
              <a:xfrm>
                <a:off x="5573415" y="4659983"/>
                <a:ext cx="1136899" cy="442180"/>
              </a:xfrm>
              <a:prstGeom prst="rect">
                <a:avLst/>
              </a:prstGeom>
              <a:noFill/>
            </p:spPr>
            <p:txBody>
              <a:bodyPr wrap="square" lIns="48000" tIns="48000" rIns="48000" bIns="48000" rtlCol="0">
                <a:spAutoFit/>
              </a:bodyPr>
              <a:lstStyle/>
              <a:p>
                <a:pPr>
                  <a:buClr>
                    <a:schemeClr val="tx1"/>
                  </a:buClr>
                </a:pPr>
                <a:r>
                  <a:rPr lang="en-US" sz="1067" dirty="0">
                    <a:solidFill>
                      <a:srgbClr val="5E5E5F"/>
                    </a:solidFill>
                  </a:rPr>
                  <a:t>Conseil</a:t>
                </a:r>
              </a:p>
              <a:p>
                <a:pPr>
                  <a:buClr>
                    <a:schemeClr val="tx1"/>
                  </a:buClr>
                </a:pPr>
                <a:r>
                  <a:rPr lang="en-US" sz="1067" dirty="0" err="1">
                    <a:solidFill>
                      <a:srgbClr val="5E5E5F"/>
                    </a:solidFill>
                  </a:rPr>
                  <a:t>canadien</a:t>
                </a:r>
                <a:endParaRPr lang="en-US" sz="1067" dirty="0">
                  <a:solidFill>
                    <a:srgbClr val="5E5E5F"/>
                  </a:solidFill>
                </a:endParaRPr>
              </a:p>
              <a:p>
                <a:pPr>
                  <a:buClr>
                    <a:schemeClr val="tx1"/>
                  </a:buClr>
                </a:pPr>
                <a:r>
                  <a:rPr lang="en-US" sz="1067" dirty="0">
                    <a:solidFill>
                      <a:srgbClr val="5E5E5F"/>
                    </a:solidFill>
                  </a:rPr>
                  <a:t>du </a:t>
                </a:r>
                <a:r>
                  <a:rPr lang="en-US" sz="1067" dirty="0" err="1">
                    <a:solidFill>
                      <a:srgbClr val="5E5E5F"/>
                    </a:solidFill>
                  </a:rPr>
                  <a:t>bois</a:t>
                </a:r>
                <a:endParaRPr lang="en-CA" sz="1067" dirty="0" err="1">
                  <a:solidFill>
                    <a:srgbClr val="5E5E5F"/>
                  </a:solidFill>
                </a:endParaRPr>
              </a:p>
            </p:txBody>
          </p:sp>
          <p:sp>
            <p:nvSpPr>
              <p:cNvPr id="17" name="Diagonal Stripe 16">
                <a:extLst>
                  <a:ext uri="{FF2B5EF4-FFF2-40B4-BE49-F238E27FC236}">
                    <a16:creationId xmlns:a16="http://schemas.microsoft.com/office/drawing/2014/main" id="{D87A6CA7-502D-4559-AE43-956B8EE0E444}"/>
                  </a:ext>
                </a:extLst>
              </p:cNvPr>
              <p:cNvSpPr/>
              <p:nvPr/>
            </p:nvSpPr>
            <p:spPr>
              <a:xfrm>
                <a:off x="6127923" y="4532623"/>
                <a:ext cx="325413" cy="312482"/>
              </a:xfrm>
              <a:prstGeom prst="diagStripe">
                <a:avLst>
                  <a:gd name="adj" fmla="val 66613"/>
                </a:avLst>
              </a:prstGeom>
              <a:solidFill>
                <a:srgbClr val="EFE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solidFill>
                    <a:schemeClr val="tx1"/>
                  </a:solidFill>
                </a:endParaRPr>
              </a:p>
            </p:txBody>
          </p:sp>
          <p:sp>
            <p:nvSpPr>
              <p:cNvPr id="18" name="Diagonal Stripe 17">
                <a:extLst>
                  <a:ext uri="{FF2B5EF4-FFF2-40B4-BE49-F238E27FC236}">
                    <a16:creationId xmlns:a16="http://schemas.microsoft.com/office/drawing/2014/main" id="{9799DF66-41FB-41AB-9C8E-F8109F6585C6}"/>
                  </a:ext>
                </a:extLst>
              </p:cNvPr>
              <p:cNvSpPr/>
              <p:nvPr/>
            </p:nvSpPr>
            <p:spPr>
              <a:xfrm>
                <a:off x="6123026" y="4532623"/>
                <a:ext cx="492757" cy="494779"/>
              </a:xfrm>
              <a:prstGeom prst="diagStripe">
                <a:avLst>
                  <a:gd name="adj" fmla="val 77201"/>
                </a:avLst>
              </a:prstGeom>
              <a:solidFill>
                <a:srgbClr val="5E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solidFill>
                    <a:schemeClr val="tx1"/>
                  </a:solidFill>
                </a:endParaRPr>
              </a:p>
            </p:txBody>
          </p:sp>
        </p:grpSp>
        <p:grpSp>
          <p:nvGrpSpPr>
            <p:cNvPr id="11" name="Group 10">
              <a:extLst>
                <a:ext uri="{FF2B5EF4-FFF2-40B4-BE49-F238E27FC236}">
                  <a16:creationId xmlns:a16="http://schemas.microsoft.com/office/drawing/2014/main" id="{72ABF514-37DB-4045-8742-B074CC32ADE6}"/>
                </a:ext>
              </a:extLst>
            </p:cNvPr>
            <p:cNvGrpSpPr/>
            <p:nvPr/>
          </p:nvGrpSpPr>
          <p:grpSpPr>
            <a:xfrm>
              <a:off x="11895248" y="0"/>
              <a:ext cx="296752" cy="6881284"/>
              <a:chOff x="11896233" y="0"/>
              <a:chExt cx="295747" cy="6857990"/>
            </a:xfrm>
          </p:grpSpPr>
          <p:sp>
            <p:nvSpPr>
              <p:cNvPr id="13" name="Rectangle 12">
                <a:extLst>
                  <a:ext uri="{FF2B5EF4-FFF2-40B4-BE49-F238E27FC236}">
                    <a16:creationId xmlns:a16="http://schemas.microsoft.com/office/drawing/2014/main" id="{A45BD130-3279-4C33-9F75-3BDAF7BC3BDD}"/>
                  </a:ext>
                </a:extLst>
              </p:cNvPr>
              <p:cNvSpPr/>
              <p:nvPr/>
            </p:nvSpPr>
            <p:spPr>
              <a:xfrm>
                <a:off x="11896253" y="4707802"/>
                <a:ext cx="295727" cy="2150188"/>
              </a:xfrm>
              <a:prstGeom prst="rect">
                <a:avLst/>
              </a:prstGeom>
              <a:solidFill>
                <a:srgbClr val="FEE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14" name="Rectangle 13">
                <a:extLst>
                  <a:ext uri="{FF2B5EF4-FFF2-40B4-BE49-F238E27FC236}">
                    <a16:creationId xmlns:a16="http://schemas.microsoft.com/office/drawing/2014/main" id="{96D5599C-4300-44A6-98DE-9C5E8B5F0CBF}"/>
                  </a:ext>
                </a:extLst>
              </p:cNvPr>
              <p:cNvSpPr/>
              <p:nvPr/>
            </p:nvSpPr>
            <p:spPr>
              <a:xfrm>
                <a:off x="11896233" y="0"/>
                <a:ext cx="295727" cy="4707792"/>
              </a:xfrm>
              <a:prstGeom prst="rect">
                <a:avLst/>
              </a:prstGeom>
              <a:solidFill>
                <a:srgbClr val="8A8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grpSp>
        <p:pic>
          <p:nvPicPr>
            <p:cNvPr id="12" name="Picture 11" descr="A picture containing food, shirt&#10;&#10;Description automatically generated">
              <a:extLst>
                <a:ext uri="{FF2B5EF4-FFF2-40B4-BE49-F238E27FC236}">
                  <a16:creationId xmlns:a16="http://schemas.microsoft.com/office/drawing/2014/main" id="{981DC4EC-94C7-494A-8E6E-797CC5CEE5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8393" y="5985465"/>
              <a:ext cx="2039765" cy="972056"/>
            </a:xfrm>
            <a:prstGeom prst="rect">
              <a:avLst/>
            </a:prstGeom>
          </p:spPr>
        </p:pic>
      </p:grpSp>
      <p:sp>
        <p:nvSpPr>
          <p:cNvPr id="19" name="TextBox 18">
            <a:extLst>
              <a:ext uri="{FF2B5EF4-FFF2-40B4-BE49-F238E27FC236}">
                <a16:creationId xmlns:a16="http://schemas.microsoft.com/office/drawing/2014/main" id="{60FD1606-ACB5-4024-8A56-9286CF97FCBB}"/>
              </a:ext>
            </a:extLst>
          </p:cNvPr>
          <p:cNvSpPr txBox="1"/>
          <p:nvPr/>
        </p:nvSpPr>
        <p:spPr>
          <a:xfrm>
            <a:off x="126042" y="131513"/>
            <a:ext cx="11801247" cy="1292662"/>
          </a:xfrm>
          <a:prstGeom prst="rect">
            <a:avLst/>
          </a:prstGeom>
          <a:noFill/>
        </p:spPr>
        <p:txBody>
          <a:bodyPr wrap="square" rtlCol="0">
            <a:spAutoFit/>
          </a:bodyPr>
          <a:lstStyle/>
          <a:p>
            <a:r>
              <a:rPr lang="en-CA" sz="3600" b="1" dirty="0"/>
              <a:t>Types of Wood Failure in Static Bending </a:t>
            </a:r>
          </a:p>
          <a:p>
            <a:endParaRPr lang="en-CA" dirty="0"/>
          </a:p>
          <a:p>
            <a:endParaRPr lang="en-CA" sz="2400" dirty="0"/>
          </a:p>
        </p:txBody>
      </p:sp>
      <p:graphicFrame>
        <p:nvGraphicFramePr>
          <p:cNvPr id="3" name="Table 3">
            <a:extLst>
              <a:ext uri="{FF2B5EF4-FFF2-40B4-BE49-F238E27FC236}">
                <a16:creationId xmlns:a16="http://schemas.microsoft.com/office/drawing/2014/main" id="{618ED458-D6F4-4B97-9F8C-DAE056D5F290}"/>
              </a:ext>
            </a:extLst>
          </p:cNvPr>
          <p:cNvGraphicFramePr>
            <a:graphicFrameLocks noGrp="1"/>
          </p:cNvGraphicFramePr>
          <p:nvPr>
            <p:extLst>
              <p:ext uri="{D42A27DB-BD31-4B8C-83A1-F6EECF244321}">
                <p14:modId xmlns:p14="http://schemas.microsoft.com/office/powerpoint/2010/main" val="1523888825"/>
              </p:ext>
            </p:extLst>
          </p:nvPr>
        </p:nvGraphicFramePr>
        <p:xfrm>
          <a:off x="1905166" y="876095"/>
          <a:ext cx="8210958" cy="3847688"/>
        </p:xfrm>
        <a:graphic>
          <a:graphicData uri="http://schemas.openxmlformats.org/drawingml/2006/table">
            <a:tbl>
              <a:tblPr firstRow="1" bandRow="1">
                <a:tableStyleId>{5940675A-B579-460E-94D1-54222C63F5DA}</a:tableStyleId>
              </a:tblPr>
              <a:tblGrid>
                <a:gridCol w="4105479">
                  <a:extLst>
                    <a:ext uri="{9D8B030D-6E8A-4147-A177-3AD203B41FA5}">
                      <a16:colId xmlns:a16="http://schemas.microsoft.com/office/drawing/2014/main" val="4102916336"/>
                    </a:ext>
                  </a:extLst>
                </a:gridCol>
                <a:gridCol w="4105479">
                  <a:extLst>
                    <a:ext uri="{9D8B030D-6E8A-4147-A177-3AD203B41FA5}">
                      <a16:colId xmlns:a16="http://schemas.microsoft.com/office/drawing/2014/main" val="1228642083"/>
                    </a:ext>
                  </a:extLst>
                </a:gridCol>
              </a:tblGrid>
              <a:tr h="399812">
                <a:tc gridSpan="2">
                  <a:txBody>
                    <a:bodyPr/>
                    <a:lstStyle/>
                    <a:p>
                      <a:pPr algn="ctr"/>
                      <a:r>
                        <a:rPr lang="en-US" dirty="0"/>
                        <a:t>Types of Wood Failure in Static Bending (ASTM D 143)</a:t>
                      </a:r>
                    </a:p>
                  </a:txBody>
                  <a:tcPr/>
                </a:tc>
                <a:tc hMerge="1">
                  <a:txBody>
                    <a:bodyPr/>
                    <a:lstStyle/>
                    <a:p>
                      <a:endParaRPr lang="en-US" dirty="0"/>
                    </a:p>
                  </a:txBody>
                  <a:tcPr/>
                </a:tc>
                <a:extLst>
                  <a:ext uri="{0D108BD9-81ED-4DB2-BD59-A6C34878D82A}">
                    <a16:rowId xmlns:a16="http://schemas.microsoft.com/office/drawing/2014/main" val="70006186"/>
                  </a:ext>
                </a:extLst>
              </a:tr>
              <a:tr h="344787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2178088"/>
                  </a:ext>
                </a:extLst>
              </a:tr>
            </a:tbl>
          </a:graphicData>
        </a:graphic>
      </p:graphicFrame>
      <p:pic>
        <p:nvPicPr>
          <p:cNvPr id="6" name="Picture 5">
            <a:extLst>
              <a:ext uri="{FF2B5EF4-FFF2-40B4-BE49-F238E27FC236}">
                <a16:creationId xmlns:a16="http://schemas.microsoft.com/office/drawing/2014/main" id="{909613D7-960E-43E0-B9BE-9C9F828A589F}"/>
              </a:ext>
            </a:extLst>
          </p:cNvPr>
          <p:cNvPicPr>
            <a:picLocks noChangeAspect="1"/>
          </p:cNvPicPr>
          <p:nvPr/>
        </p:nvPicPr>
        <p:blipFill>
          <a:blip r:embed="rId3"/>
          <a:stretch>
            <a:fillRect/>
          </a:stretch>
        </p:blipFill>
        <p:spPr>
          <a:xfrm>
            <a:off x="2152528" y="1516980"/>
            <a:ext cx="3587934" cy="2978303"/>
          </a:xfrm>
          <a:prstGeom prst="rect">
            <a:avLst/>
          </a:prstGeom>
        </p:spPr>
      </p:pic>
      <p:pic>
        <p:nvPicPr>
          <p:cNvPr id="7" name="Picture 6">
            <a:extLst>
              <a:ext uri="{FF2B5EF4-FFF2-40B4-BE49-F238E27FC236}">
                <a16:creationId xmlns:a16="http://schemas.microsoft.com/office/drawing/2014/main" id="{D55DAF57-2D49-43CC-ADC1-E73FFA1F324E}"/>
              </a:ext>
            </a:extLst>
          </p:cNvPr>
          <p:cNvPicPr>
            <a:picLocks noChangeAspect="1"/>
          </p:cNvPicPr>
          <p:nvPr/>
        </p:nvPicPr>
        <p:blipFill>
          <a:blip r:embed="rId4"/>
          <a:stretch>
            <a:fillRect/>
          </a:stretch>
        </p:blipFill>
        <p:spPr>
          <a:xfrm>
            <a:off x="6280829" y="1593184"/>
            <a:ext cx="3321221" cy="2902099"/>
          </a:xfrm>
          <a:prstGeom prst="rect">
            <a:avLst/>
          </a:prstGeom>
        </p:spPr>
      </p:pic>
      <p:sp>
        <p:nvSpPr>
          <p:cNvPr id="4" name="Footer Placeholder 3">
            <a:extLst>
              <a:ext uri="{FF2B5EF4-FFF2-40B4-BE49-F238E27FC236}">
                <a16:creationId xmlns:a16="http://schemas.microsoft.com/office/drawing/2014/main" id="{C13E1B4E-F43B-4F11-9050-7E4B4752BEEA}"/>
              </a:ext>
            </a:extLst>
          </p:cNvPr>
          <p:cNvSpPr>
            <a:spLocks noGrp="1"/>
          </p:cNvSpPr>
          <p:nvPr>
            <p:ph type="ftr" sz="quarter" idx="11"/>
          </p:nvPr>
        </p:nvSpPr>
        <p:spPr/>
        <p:txBody>
          <a:bodyPr/>
          <a:lstStyle/>
          <a:p>
            <a:r>
              <a:rPr lang="en-US"/>
              <a:t>Labratory 1 : Bending Strength </a:t>
            </a:r>
          </a:p>
        </p:txBody>
      </p:sp>
      <p:sp>
        <p:nvSpPr>
          <p:cNvPr id="5" name="Rectangle 4">
            <a:extLst>
              <a:ext uri="{FF2B5EF4-FFF2-40B4-BE49-F238E27FC236}">
                <a16:creationId xmlns:a16="http://schemas.microsoft.com/office/drawing/2014/main" id="{86C79F2D-4995-4D2F-96EF-ED7A9BE9194F}"/>
              </a:ext>
            </a:extLst>
          </p:cNvPr>
          <p:cNvSpPr/>
          <p:nvPr/>
        </p:nvSpPr>
        <p:spPr>
          <a:xfrm>
            <a:off x="1927830" y="4927521"/>
            <a:ext cx="9216407" cy="1477328"/>
          </a:xfrm>
          <a:prstGeom prst="rect">
            <a:avLst/>
          </a:prstGeom>
        </p:spPr>
        <p:txBody>
          <a:bodyPr wrap="square">
            <a:spAutoFit/>
          </a:bodyPr>
          <a:lstStyle/>
          <a:p>
            <a:r>
              <a:rPr lang="en-US" dirty="0"/>
              <a:t>Note there are specific causes to each mode of failure. During the laboratory the teacher should prompt the students to discuss</a:t>
            </a:r>
          </a:p>
          <a:p>
            <a:pPr marL="342900" indent="-342900">
              <a:buFont typeface="+mj-lt"/>
              <a:buAutoNum type="arabicPeriod"/>
            </a:pPr>
            <a:r>
              <a:rPr lang="en-US" dirty="0"/>
              <a:t>Which failure mode will provide the lowest failure load? </a:t>
            </a:r>
            <a:r>
              <a:rPr lang="en-US" i="1" dirty="0"/>
              <a:t>(check slope of grain)</a:t>
            </a:r>
          </a:p>
          <a:p>
            <a:pPr marL="342900" indent="-342900">
              <a:buFont typeface="+mj-lt"/>
              <a:buAutoNum type="arabicPeriod"/>
            </a:pPr>
            <a:r>
              <a:rPr lang="en-US" dirty="0"/>
              <a:t>What failure mode may have non-linear load deflection response? </a:t>
            </a:r>
            <a:r>
              <a:rPr lang="en-US" i="1" dirty="0"/>
              <a:t>(compression failure inducing plastic response)</a:t>
            </a:r>
          </a:p>
        </p:txBody>
      </p:sp>
    </p:spTree>
    <p:extLst>
      <p:ext uri="{BB962C8B-B14F-4D97-AF65-F5344CB8AC3E}">
        <p14:creationId xmlns:p14="http://schemas.microsoft.com/office/powerpoint/2010/main" val="2186014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352C03-7410-4820-ADEB-21C9711C565F}"/>
              </a:ext>
            </a:extLst>
          </p:cNvPr>
          <p:cNvSpPr>
            <a:spLocks noGrp="1"/>
          </p:cNvSpPr>
          <p:nvPr>
            <p:ph idx="1"/>
          </p:nvPr>
        </p:nvSpPr>
        <p:spPr>
          <a:xfrm>
            <a:off x="404663" y="1841940"/>
            <a:ext cx="10963047" cy="4723783"/>
          </a:xfrm>
        </p:spPr>
        <p:txBody>
          <a:bodyPr>
            <a:normAutofit/>
          </a:bodyPr>
          <a:lstStyle/>
          <a:p>
            <a:pPr marL="0" indent="0">
              <a:buNone/>
            </a:pPr>
            <a:r>
              <a:rPr lang="en-US" sz="2400" dirty="0"/>
              <a:t>Report the following information:</a:t>
            </a:r>
            <a:endParaRPr lang="en-US" sz="2400" b="0" dirty="0">
              <a:effectLst/>
            </a:endParaRPr>
          </a:p>
          <a:p>
            <a:pPr marL="457200" indent="-457200" fontAlgn="base">
              <a:buFont typeface="+mj-lt"/>
              <a:buAutoNum type="arabicPeriod"/>
            </a:pPr>
            <a:r>
              <a:rPr lang="en-US" sz="2400" dirty="0"/>
              <a:t>Actual measurements of each wood sample tested.</a:t>
            </a:r>
          </a:p>
          <a:p>
            <a:pPr marL="457200" indent="-457200" fontAlgn="base">
              <a:buFont typeface="+mj-lt"/>
              <a:buAutoNum type="arabicPeriod"/>
            </a:pPr>
            <a:r>
              <a:rPr lang="en-US" sz="2400" dirty="0"/>
              <a:t>Actual measurements of the clear span between supports and location of the point load.</a:t>
            </a:r>
          </a:p>
          <a:p>
            <a:pPr marL="457200" indent="-457200" fontAlgn="base">
              <a:buFont typeface="+mj-lt"/>
              <a:buAutoNum type="arabicPeriod"/>
            </a:pPr>
            <a:r>
              <a:rPr lang="en-US" sz="2400" dirty="0"/>
              <a:t>Load‐displacement plots for each wood sample tested.</a:t>
            </a:r>
          </a:p>
          <a:p>
            <a:pPr marL="457200" indent="-457200" fontAlgn="base">
              <a:buFont typeface="+mj-lt"/>
              <a:buAutoNum type="arabicPeriod"/>
            </a:pPr>
            <a:r>
              <a:rPr lang="en-US" sz="2400" dirty="0"/>
              <a:t>Identify the maximum load and corresponding displacement for each wood sample tested.</a:t>
            </a:r>
          </a:p>
          <a:p>
            <a:pPr marL="457200" indent="-457200" fontAlgn="base">
              <a:buFont typeface="+mj-lt"/>
              <a:buAutoNum type="arabicPeriod"/>
            </a:pPr>
            <a:r>
              <a:rPr lang="en-US" sz="2400" dirty="0"/>
              <a:t>Identify the force that corresponds to the proportional limit (PL) for each wood.</a:t>
            </a:r>
          </a:p>
          <a:p>
            <a:pPr marL="457200" indent="-457200" fontAlgn="base">
              <a:buFont typeface="+mj-lt"/>
              <a:buAutoNum type="arabicPeriod"/>
            </a:pPr>
            <a:r>
              <a:rPr lang="en-US" sz="2400" dirty="0"/>
              <a:t>Identify the type of failure experienced by each wood sample while explaining the causes of this failure mode.</a:t>
            </a:r>
          </a:p>
          <a:p>
            <a:pPr marL="457200" indent="-457200" fontAlgn="base">
              <a:buFont typeface="+mj-lt"/>
              <a:buAutoNum type="arabicPeriod"/>
            </a:pPr>
            <a:endParaRPr lang="en-US" sz="2400" dirty="0"/>
          </a:p>
          <a:p>
            <a:pPr marL="0" indent="0">
              <a:buNone/>
            </a:pPr>
            <a:endParaRPr lang="en-US" sz="2400" dirty="0"/>
          </a:p>
        </p:txBody>
      </p:sp>
      <p:sp>
        <p:nvSpPr>
          <p:cNvPr id="4" name="TextBox 3">
            <a:extLst>
              <a:ext uri="{FF2B5EF4-FFF2-40B4-BE49-F238E27FC236}">
                <a16:creationId xmlns:a16="http://schemas.microsoft.com/office/drawing/2014/main" id="{C7805ACD-9949-4E07-8C8E-ADC3E3D4432C}"/>
              </a:ext>
            </a:extLst>
          </p:cNvPr>
          <p:cNvSpPr txBox="1"/>
          <p:nvPr/>
        </p:nvSpPr>
        <p:spPr>
          <a:xfrm>
            <a:off x="126042" y="131513"/>
            <a:ext cx="11801247" cy="1292662"/>
          </a:xfrm>
          <a:prstGeom prst="rect">
            <a:avLst/>
          </a:prstGeom>
          <a:noFill/>
        </p:spPr>
        <p:txBody>
          <a:bodyPr wrap="square" rtlCol="0">
            <a:spAutoFit/>
          </a:bodyPr>
          <a:lstStyle/>
          <a:p>
            <a:r>
              <a:rPr lang="en-CA" sz="3600" b="1" dirty="0"/>
              <a:t>Results  </a:t>
            </a:r>
          </a:p>
          <a:p>
            <a:endParaRPr lang="en-CA" dirty="0"/>
          </a:p>
          <a:p>
            <a:endParaRPr lang="en-CA" sz="2400" dirty="0"/>
          </a:p>
        </p:txBody>
      </p:sp>
      <p:grpSp>
        <p:nvGrpSpPr>
          <p:cNvPr id="5" name="Group 4">
            <a:extLst>
              <a:ext uri="{FF2B5EF4-FFF2-40B4-BE49-F238E27FC236}">
                <a16:creationId xmlns:a16="http://schemas.microsoft.com/office/drawing/2014/main" id="{4964FC30-B083-46E9-AC0C-806E118F09CF}"/>
              </a:ext>
            </a:extLst>
          </p:cNvPr>
          <p:cNvGrpSpPr/>
          <p:nvPr/>
        </p:nvGrpSpPr>
        <p:grpSpPr>
          <a:xfrm>
            <a:off x="7738393" y="0"/>
            <a:ext cx="4453607" cy="6957521"/>
            <a:chOff x="7738393" y="0"/>
            <a:chExt cx="4453607" cy="6957521"/>
          </a:xfrm>
        </p:grpSpPr>
        <p:grpSp>
          <p:nvGrpSpPr>
            <p:cNvPr id="6" name="Group 5">
              <a:extLst>
                <a:ext uri="{FF2B5EF4-FFF2-40B4-BE49-F238E27FC236}">
                  <a16:creationId xmlns:a16="http://schemas.microsoft.com/office/drawing/2014/main" id="{1AFBAE91-055E-4478-A9FC-F55CEF4C914C}"/>
                </a:ext>
              </a:extLst>
            </p:cNvPr>
            <p:cNvGrpSpPr/>
            <p:nvPr/>
          </p:nvGrpSpPr>
          <p:grpSpPr>
            <a:xfrm>
              <a:off x="9711280" y="6066781"/>
              <a:ext cx="2216009" cy="759387"/>
              <a:chOff x="5048307" y="4532623"/>
              <a:chExt cx="1662007" cy="569540"/>
            </a:xfrm>
          </p:grpSpPr>
          <p:sp>
            <p:nvSpPr>
              <p:cNvPr id="11" name="TextBox 10">
                <a:extLst>
                  <a:ext uri="{FF2B5EF4-FFF2-40B4-BE49-F238E27FC236}">
                    <a16:creationId xmlns:a16="http://schemas.microsoft.com/office/drawing/2014/main" id="{9BD141B0-AB8E-40FF-BBEB-C7AC0F1C35EC}"/>
                  </a:ext>
                </a:extLst>
              </p:cNvPr>
              <p:cNvSpPr txBox="1"/>
              <p:nvPr/>
            </p:nvSpPr>
            <p:spPr>
              <a:xfrm>
                <a:off x="5048307" y="4656612"/>
                <a:ext cx="1136899" cy="442180"/>
              </a:xfrm>
              <a:prstGeom prst="rect">
                <a:avLst/>
              </a:prstGeom>
              <a:noFill/>
            </p:spPr>
            <p:txBody>
              <a:bodyPr wrap="square" lIns="48000" tIns="48000" rIns="48000" bIns="48000" rtlCol="0">
                <a:spAutoFit/>
              </a:bodyPr>
              <a:lstStyle/>
              <a:p>
                <a:pPr>
                  <a:buClr>
                    <a:schemeClr val="tx1"/>
                  </a:buClr>
                </a:pPr>
                <a:r>
                  <a:rPr lang="en-US" sz="1067" dirty="0">
                    <a:solidFill>
                      <a:srgbClr val="5E5E5F"/>
                    </a:solidFill>
                  </a:rPr>
                  <a:t>Canadian</a:t>
                </a:r>
              </a:p>
              <a:p>
                <a:pPr>
                  <a:buClr>
                    <a:schemeClr val="tx1"/>
                  </a:buClr>
                </a:pPr>
                <a:r>
                  <a:rPr lang="en-US" sz="1067" dirty="0">
                    <a:solidFill>
                      <a:srgbClr val="5E5E5F"/>
                    </a:solidFill>
                  </a:rPr>
                  <a:t>Wood</a:t>
                </a:r>
              </a:p>
              <a:p>
                <a:pPr>
                  <a:buClr>
                    <a:schemeClr val="tx1"/>
                  </a:buClr>
                </a:pPr>
                <a:r>
                  <a:rPr lang="en-US" sz="1067" dirty="0">
                    <a:solidFill>
                      <a:srgbClr val="5E5E5F"/>
                    </a:solidFill>
                  </a:rPr>
                  <a:t>Council</a:t>
                </a:r>
                <a:endParaRPr lang="en-CA" sz="1067" dirty="0" err="1">
                  <a:solidFill>
                    <a:srgbClr val="5E5E5F"/>
                  </a:solidFill>
                </a:endParaRPr>
              </a:p>
            </p:txBody>
          </p:sp>
          <p:sp>
            <p:nvSpPr>
              <p:cNvPr id="12" name="TextBox 11">
                <a:extLst>
                  <a:ext uri="{FF2B5EF4-FFF2-40B4-BE49-F238E27FC236}">
                    <a16:creationId xmlns:a16="http://schemas.microsoft.com/office/drawing/2014/main" id="{6BC31217-2B52-4EBE-992B-EF3296A3D66E}"/>
                  </a:ext>
                </a:extLst>
              </p:cNvPr>
              <p:cNvSpPr txBox="1"/>
              <p:nvPr/>
            </p:nvSpPr>
            <p:spPr>
              <a:xfrm>
                <a:off x="5573415" y="4659983"/>
                <a:ext cx="1136899" cy="442180"/>
              </a:xfrm>
              <a:prstGeom prst="rect">
                <a:avLst/>
              </a:prstGeom>
              <a:noFill/>
            </p:spPr>
            <p:txBody>
              <a:bodyPr wrap="square" lIns="48000" tIns="48000" rIns="48000" bIns="48000" rtlCol="0">
                <a:spAutoFit/>
              </a:bodyPr>
              <a:lstStyle/>
              <a:p>
                <a:pPr>
                  <a:buClr>
                    <a:schemeClr val="tx1"/>
                  </a:buClr>
                </a:pPr>
                <a:r>
                  <a:rPr lang="en-US" sz="1067" dirty="0">
                    <a:solidFill>
                      <a:srgbClr val="5E5E5F"/>
                    </a:solidFill>
                  </a:rPr>
                  <a:t>Conseil</a:t>
                </a:r>
              </a:p>
              <a:p>
                <a:pPr>
                  <a:buClr>
                    <a:schemeClr val="tx1"/>
                  </a:buClr>
                </a:pPr>
                <a:r>
                  <a:rPr lang="en-US" sz="1067" dirty="0" err="1">
                    <a:solidFill>
                      <a:srgbClr val="5E5E5F"/>
                    </a:solidFill>
                  </a:rPr>
                  <a:t>canadien</a:t>
                </a:r>
                <a:endParaRPr lang="en-US" sz="1067" dirty="0">
                  <a:solidFill>
                    <a:srgbClr val="5E5E5F"/>
                  </a:solidFill>
                </a:endParaRPr>
              </a:p>
              <a:p>
                <a:pPr>
                  <a:buClr>
                    <a:schemeClr val="tx1"/>
                  </a:buClr>
                </a:pPr>
                <a:r>
                  <a:rPr lang="en-US" sz="1067" dirty="0">
                    <a:solidFill>
                      <a:srgbClr val="5E5E5F"/>
                    </a:solidFill>
                  </a:rPr>
                  <a:t>du </a:t>
                </a:r>
                <a:r>
                  <a:rPr lang="en-US" sz="1067" dirty="0" err="1">
                    <a:solidFill>
                      <a:srgbClr val="5E5E5F"/>
                    </a:solidFill>
                  </a:rPr>
                  <a:t>bois</a:t>
                </a:r>
                <a:endParaRPr lang="en-CA" sz="1067" dirty="0" err="1">
                  <a:solidFill>
                    <a:srgbClr val="5E5E5F"/>
                  </a:solidFill>
                </a:endParaRPr>
              </a:p>
            </p:txBody>
          </p:sp>
          <p:sp>
            <p:nvSpPr>
              <p:cNvPr id="13" name="Diagonal Stripe 12">
                <a:extLst>
                  <a:ext uri="{FF2B5EF4-FFF2-40B4-BE49-F238E27FC236}">
                    <a16:creationId xmlns:a16="http://schemas.microsoft.com/office/drawing/2014/main" id="{2F912876-51C6-432A-8BA1-5C918312D298}"/>
                  </a:ext>
                </a:extLst>
              </p:cNvPr>
              <p:cNvSpPr/>
              <p:nvPr/>
            </p:nvSpPr>
            <p:spPr>
              <a:xfrm>
                <a:off x="6127923" y="4532623"/>
                <a:ext cx="325413" cy="312482"/>
              </a:xfrm>
              <a:prstGeom prst="diagStripe">
                <a:avLst>
                  <a:gd name="adj" fmla="val 66613"/>
                </a:avLst>
              </a:prstGeom>
              <a:solidFill>
                <a:srgbClr val="EFE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solidFill>
                    <a:schemeClr val="tx1"/>
                  </a:solidFill>
                </a:endParaRPr>
              </a:p>
            </p:txBody>
          </p:sp>
          <p:sp>
            <p:nvSpPr>
              <p:cNvPr id="14" name="Diagonal Stripe 13">
                <a:extLst>
                  <a:ext uri="{FF2B5EF4-FFF2-40B4-BE49-F238E27FC236}">
                    <a16:creationId xmlns:a16="http://schemas.microsoft.com/office/drawing/2014/main" id="{84597048-9C7E-4199-B4BE-B1706F33461F}"/>
                  </a:ext>
                </a:extLst>
              </p:cNvPr>
              <p:cNvSpPr/>
              <p:nvPr/>
            </p:nvSpPr>
            <p:spPr>
              <a:xfrm>
                <a:off x="6123026" y="4532623"/>
                <a:ext cx="492757" cy="494779"/>
              </a:xfrm>
              <a:prstGeom prst="diagStripe">
                <a:avLst>
                  <a:gd name="adj" fmla="val 77201"/>
                </a:avLst>
              </a:prstGeom>
              <a:solidFill>
                <a:srgbClr val="5E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solidFill>
                    <a:schemeClr val="tx1"/>
                  </a:solidFill>
                </a:endParaRPr>
              </a:p>
            </p:txBody>
          </p:sp>
        </p:grpSp>
        <p:grpSp>
          <p:nvGrpSpPr>
            <p:cNvPr id="7" name="Group 6">
              <a:extLst>
                <a:ext uri="{FF2B5EF4-FFF2-40B4-BE49-F238E27FC236}">
                  <a16:creationId xmlns:a16="http://schemas.microsoft.com/office/drawing/2014/main" id="{1D2400B8-13D9-48BB-99CA-BC859D526FD7}"/>
                </a:ext>
              </a:extLst>
            </p:cNvPr>
            <p:cNvGrpSpPr/>
            <p:nvPr/>
          </p:nvGrpSpPr>
          <p:grpSpPr>
            <a:xfrm>
              <a:off x="11895248" y="0"/>
              <a:ext cx="296752" cy="6881284"/>
              <a:chOff x="11896233" y="0"/>
              <a:chExt cx="295747" cy="6857990"/>
            </a:xfrm>
          </p:grpSpPr>
          <p:sp>
            <p:nvSpPr>
              <p:cNvPr id="9" name="Rectangle 8">
                <a:extLst>
                  <a:ext uri="{FF2B5EF4-FFF2-40B4-BE49-F238E27FC236}">
                    <a16:creationId xmlns:a16="http://schemas.microsoft.com/office/drawing/2014/main" id="{9A3C3890-6B5B-49EA-B5FA-5F886C1B9099}"/>
                  </a:ext>
                </a:extLst>
              </p:cNvPr>
              <p:cNvSpPr/>
              <p:nvPr/>
            </p:nvSpPr>
            <p:spPr>
              <a:xfrm>
                <a:off x="11896253" y="4707802"/>
                <a:ext cx="295727" cy="2150188"/>
              </a:xfrm>
              <a:prstGeom prst="rect">
                <a:avLst/>
              </a:prstGeom>
              <a:solidFill>
                <a:srgbClr val="FEE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10" name="Rectangle 9">
                <a:extLst>
                  <a:ext uri="{FF2B5EF4-FFF2-40B4-BE49-F238E27FC236}">
                    <a16:creationId xmlns:a16="http://schemas.microsoft.com/office/drawing/2014/main" id="{59585C6E-4590-4626-A5AF-59E88228185B}"/>
                  </a:ext>
                </a:extLst>
              </p:cNvPr>
              <p:cNvSpPr/>
              <p:nvPr/>
            </p:nvSpPr>
            <p:spPr>
              <a:xfrm>
                <a:off x="11896233" y="0"/>
                <a:ext cx="295727" cy="4707792"/>
              </a:xfrm>
              <a:prstGeom prst="rect">
                <a:avLst/>
              </a:prstGeom>
              <a:solidFill>
                <a:srgbClr val="8A8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grpSp>
        <p:pic>
          <p:nvPicPr>
            <p:cNvPr id="8" name="Picture 7" descr="A picture containing food, shirt&#10;&#10;Description automatically generated">
              <a:extLst>
                <a:ext uri="{FF2B5EF4-FFF2-40B4-BE49-F238E27FC236}">
                  <a16:creationId xmlns:a16="http://schemas.microsoft.com/office/drawing/2014/main" id="{523DFEC4-3426-448B-BA2F-62828D5ED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8393" y="5985465"/>
              <a:ext cx="2039765" cy="972056"/>
            </a:xfrm>
            <a:prstGeom prst="rect">
              <a:avLst/>
            </a:prstGeom>
          </p:spPr>
        </p:pic>
      </p:grpSp>
      <p:sp>
        <p:nvSpPr>
          <p:cNvPr id="15" name="Footer Placeholder 14">
            <a:extLst>
              <a:ext uri="{FF2B5EF4-FFF2-40B4-BE49-F238E27FC236}">
                <a16:creationId xmlns:a16="http://schemas.microsoft.com/office/drawing/2014/main" id="{3547B958-870D-4133-A448-ACB1E32CF5B1}"/>
              </a:ext>
            </a:extLst>
          </p:cNvPr>
          <p:cNvSpPr>
            <a:spLocks noGrp="1"/>
          </p:cNvSpPr>
          <p:nvPr>
            <p:ph type="ftr" sz="quarter" idx="11"/>
          </p:nvPr>
        </p:nvSpPr>
        <p:spPr/>
        <p:txBody>
          <a:bodyPr/>
          <a:lstStyle/>
          <a:p>
            <a:r>
              <a:rPr lang="en-US"/>
              <a:t>Labratory 1 : Bending Strength </a:t>
            </a:r>
          </a:p>
        </p:txBody>
      </p:sp>
    </p:spTree>
    <p:extLst>
      <p:ext uri="{BB962C8B-B14F-4D97-AF65-F5344CB8AC3E}">
        <p14:creationId xmlns:p14="http://schemas.microsoft.com/office/powerpoint/2010/main" val="1572274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352C03-7410-4820-ADEB-21C9711C565F}"/>
              </a:ext>
            </a:extLst>
          </p:cNvPr>
          <p:cNvSpPr>
            <a:spLocks noGrp="1"/>
          </p:cNvSpPr>
          <p:nvPr>
            <p:ph idx="1"/>
          </p:nvPr>
        </p:nvSpPr>
        <p:spPr>
          <a:xfrm>
            <a:off x="390753" y="1690688"/>
            <a:ext cx="10963047" cy="4486275"/>
          </a:xfrm>
        </p:spPr>
        <p:txBody>
          <a:bodyPr>
            <a:normAutofit/>
          </a:bodyPr>
          <a:lstStyle/>
          <a:p>
            <a:pPr marL="457200" indent="-457200" fontAlgn="base">
              <a:buFont typeface="+mj-lt"/>
              <a:buAutoNum type="arabicPeriod" startAt="7"/>
            </a:pPr>
            <a:r>
              <a:rPr lang="en-US" sz="2400" dirty="0"/>
              <a:t>Draw the shear force and bending moment diagrams that correspond to the peak recorded force for each wood sample. Note that you will need to determine the reaction forces for this task.</a:t>
            </a:r>
          </a:p>
          <a:p>
            <a:pPr marL="457200" indent="-457200" fontAlgn="base">
              <a:buFont typeface="+mj-lt"/>
              <a:buAutoNum type="arabicPeriod" startAt="7"/>
            </a:pPr>
            <a:r>
              <a:rPr lang="en-US" sz="2400" dirty="0"/>
              <a:t>Calculate the MOR (modulus of rupture) for each wood sample. </a:t>
            </a:r>
            <a:r>
              <a:rPr lang="en-US" sz="2400" dirty="0" err="1"/>
              <a:t>Ie</a:t>
            </a:r>
            <a:r>
              <a:rPr lang="en-US" sz="2400" dirty="0"/>
              <a:t> ., stress in the wood when it physically breaks</a:t>
            </a:r>
          </a:p>
          <a:p>
            <a:pPr marL="457200" indent="-457200" fontAlgn="base">
              <a:buFont typeface="+mj-lt"/>
              <a:buAutoNum type="arabicPeriod" startAt="7"/>
            </a:pPr>
            <a:r>
              <a:rPr lang="en-US" sz="2400" dirty="0"/>
              <a:t>Summarize the maximum force and corresponding displacement, maximum shear force and bending moment, proportional limit, and type of failure in the table. Discuss the relationship between the height of the samples and the ultimate strength for the SPF specimens.</a:t>
            </a:r>
          </a:p>
          <a:p>
            <a:pPr marL="0" indent="0">
              <a:buNone/>
            </a:pPr>
            <a:endParaRPr lang="en-US" sz="2400" dirty="0"/>
          </a:p>
        </p:txBody>
      </p:sp>
      <p:sp>
        <p:nvSpPr>
          <p:cNvPr id="4" name="TextBox 3">
            <a:extLst>
              <a:ext uri="{FF2B5EF4-FFF2-40B4-BE49-F238E27FC236}">
                <a16:creationId xmlns:a16="http://schemas.microsoft.com/office/drawing/2014/main" id="{C7805ACD-9949-4E07-8C8E-ADC3E3D4432C}"/>
              </a:ext>
            </a:extLst>
          </p:cNvPr>
          <p:cNvSpPr txBox="1"/>
          <p:nvPr/>
        </p:nvSpPr>
        <p:spPr>
          <a:xfrm>
            <a:off x="126042" y="131513"/>
            <a:ext cx="11801247" cy="1292662"/>
          </a:xfrm>
          <a:prstGeom prst="rect">
            <a:avLst/>
          </a:prstGeom>
          <a:noFill/>
        </p:spPr>
        <p:txBody>
          <a:bodyPr wrap="square" rtlCol="0">
            <a:spAutoFit/>
          </a:bodyPr>
          <a:lstStyle/>
          <a:p>
            <a:r>
              <a:rPr lang="en-CA" sz="3600" b="1" dirty="0"/>
              <a:t>Results  </a:t>
            </a:r>
          </a:p>
          <a:p>
            <a:endParaRPr lang="en-CA" dirty="0"/>
          </a:p>
          <a:p>
            <a:endParaRPr lang="en-CA" sz="2400" dirty="0"/>
          </a:p>
        </p:txBody>
      </p:sp>
      <p:grpSp>
        <p:nvGrpSpPr>
          <p:cNvPr id="5" name="Group 4">
            <a:extLst>
              <a:ext uri="{FF2B5EF4-FFF2-40B4-BE49-F238E27FC236}">
                <a16:creationId xmlns:a16="http://schemas.microsoft.com/office/drawing/2014/main" id="{4964FC30-B083-46E9-AC0C-806E118F09CF}"/>
              </a:ext>
            </a:extLst>
          </p:cNvPr>
          <p:cNvGrpSpPr/>
          <p:nvPr/>
        </p:nvGrpSpPr>
        <p:grpSpPr>
          <a:xfrm>
            <a:off x="7738393" y="0"/>
            <a:ext cx="4453607" cy="6957521"/>
            <a:chOff x="7738393" y="0"/>
            <a:chExt cx="4453607" cy="6957521"/>
          </a:xfrm>
        </p:grpSpPr>
        <p:grpSp>
          <p:nvGrpSpPr>
            <p:cNvPr id="6" name="Group 5">
              <a:extLst>
                <a:ext uri="{FF2B5EF4-FFF2-40B4-BE49-F238E27FC236}">
                  <a16:creationId xmlns:a16="http://schemas.microsoft.com/office/drawing/2014/main" id="{1AFBAE91-055E-4478-A9FC-F55CEF4C914C}"/>
                </a:ext>
              </a:extLst>
            </p:cNvPr>
            <p:cNvGrpSpPr/>
            <p:nvPr/>
          </p:nvGrpSpPr>
          <p:grpSpPr>
            <a:xfrm>
              <a:off x="9711280" y="6066781"/>
              <a:ext cx="2216009" cy="759387"/>
              <a:chOff x="5048307" y="4532623"/>
              <a:chExt cx="1662007" cy="569540"/>
            </a:xfrm>
          </p:grpSpPr>
          <p:sp>
            <p:nvSpPr>
              <p:cNvPr id="11" name="TextBox 10">
                <a:extLst>
                  <a:ext uri="{FF2B5EF4-FFF2-40B4-BE49-F238E27FC236}">
                    <a16:creationId xmlns:a16="http://schemas.microsoft.com/office/drawing/2014/main" id="{9BD141B0-AB8E-40FF-BBEB-C7AC0F1C35EC}"/>
                  </a:ext>
                </a:extLst>
              </p:cNvPr>
              <p:cNvSpPr txBox="1"/>
              <p:nvPr/>
            </p:nvSpPr>
            <p:spPr>
              <a:xfrm>
                <a:off x="5048307" y="4656612"/>
                <a:ext cx="1136899" cy="442180"/>
              </a:xfrm>
              <a:prstGeom prst="rect">
                <a:avLst/>
              </a:prstGeom>
              <a:noFill/>
            </p:spPr>
            <p:txBody>
              <a:bodyPr wrap="square" lIns="48000" tIns="48000" rIns="48000" bIns="48000" rtlCol="0">
                <a:spAutoFit/>
              </a:bodyPr>
              <a:lstStyle/>
              <a:p>
                <a:pPr>
                  <a:buClr>
                    <a:schemeClr val="tx1"/>
                  </a:buClr>
                </a:pPr>
                <a:r>
                  <a:rPr lang="en-US" sz="1067" dirty="0">
                    <a:solidFill>
                      <a:srgbClr val="5E5E5F"/>
                    </a:solidFill>
                  </a:rPr>
                  <a:t>Canadian</a:t>
                </a:r>
              </a:p>
              <a:p>
                <a:pPr>
                  <a:buClr>
                    <a:schemeClr val="tx1"/>
                  </a:buClr>
                </a:pPr>
                <a:r>
                  <a:rPr lang="en-US" sz="1067" dirty="0">
                    <a:solidFill>
                      <a:srgbClr val="5E5E5F"/>
                    </a:solidFill>
                  </a:rPr>
                  <a:t>Wood</a:t>
                </a:r>
              </a:p>
              <a:p>
                <a:pPr>
                  <a:buClr>
                    <a:schemeClr val="tx1"/>
                  </a:buClr>
                </a:pPr>
                <a:r>
                  <a:rPr lang="en-US" sz="1067" dirty="0">
                    <a:solidFill>
                      <a:srgbClr val="5E5E5F"/>
                    </a:solidFill>
                  </a:rPr>
                  <a:t>Council</a:t>
                </a:r>
                <a:endParaRPr lang="en-CA" sz="1067" dirty="0" err="1">
                  <a:solidFill>
                    <a:srgbClr val="5E5E5F"/>
                  </a:solidFill>
                </a:endParaRPr>
              </a:p>
            </p:txBody>
          </p:sp>
          <p:sp>
            <p:nvSpPr>
              <p:cNvPr id="12" name="TextBox 11">
                <a:extLst>
                  <a:ext uri="{FF2B5EF4-FFF2-40B4-BE49-F238E27FC236}">
                    <a16:creationId xmlns:a16="http://schemas.microsoft.com/office/drawing/2014/main" id="{6BC31217-2B52-4EBE-992B-EF3296A3D66E}"/>
                  </a:ext>
                </a:extLst>
              </p:cNvPr>
              <p:cNvSpPr txBox="1"/>
              <p:nvPr/>
            </p:nvSpPr>
            <p:spPr>
              <a:xfrm>
                <a:off x="5573415" y="4659983"/>
                <a:ext cx="1136899" cy="442180"/>
              </a:xfrm>
              <a:prstGeom prst="rect">
                <a:avLst/>
              </a:prstGeom>
              <a:noFill/>
            </p:spPr>
            <p:txBody>
              <a:bodyPr wrap="square" lIns="48000" tIns="48000" rIns="48000" bIns="48000" rtlCol="0">
                <a:spAutoFit/>
              </a:bodyPr>
              <a:lstStyle/>
              <a:p>
                <a:pPr>
                  <a:buClr>
                    <a:schemeClr val="tx1"/>
                  </a:buClr>
                </a:pPr>
                <a:r>
                  <a:rPr lang="en-US" sz="1067" dirty="0">
                    <a:solidFill>
                      <a:srgbClr val="5E5E5F"/>
                    </a:solidFill>
                  </a:rPr>
                  <a:t>Conseil</a:t>
                </a:r>
              </a:p>
              <a:p>
                <a:pPr>
                  <a:buClr>
                    <a:schemeClr val="tx1"/>
                  </a:buClr>
                </a:pPr>
                <a:r>
                  <a:rPr lang="en-US" sz="1067" dirty="0" err="1">
                    <a:solidFill>
                      <a:srgbClr val="5E5E5F"/>
                    </a:solidFill>
                  </a:rPr>
                  <a:t>canadien</a:t>
                </a:r>
                <a:endParaRPr lang="en-US" sz="1067" dirty="0">
                  <a:solidFill>
                    <a:srgbClr val="5E5E5F"/>
                  </a:solidFill>
                </a:endParaRPr>
              </a:p>
              <a:p>
                <a:pPr>
                  <a:buClr>
                    <a:schemeClr val="tx1"/>
                  </a:buClr>
                </a:pPr>
                <a:r>
                  <a:rPr lang="en-US" sz="1067" dirty="0">
                    <a:solidFill>
                      <a:srgbClr val="5E5E5F"/>
                    </a:solidFill>
                  </a:rPr>
                  <a:t>du </a:t>
                </a:r>
                <a:r>
                  <a:rPr lang="en-US" sz="1067" dirty="0" err="1">
                    <a:solidFill>
                      <a:srgbClr val="5E5E5F"/>
                    </a:solidFill>
                  </a:rPr>
                  <a:t>bois</a:t>
                </a:r>
                <a:endParaRPr lang="en-CA" sz="1067" dirty="0" err="1">
                  <a:solidFill>
                    <a:srgbClr val="5E5E5F"/>
                  </a:solidFill>
                </a:endParaRPr>
              </a:p>
            </p:txBody>
          </p:sp>
          <p:sp>
            <p:nvSpPr>
              <p:cNvPr id="13" name="Diagonal Stripe 12">
                <a:extLst>
                  <a:ext uri="{FF2B5EF4-FFF2-40B4-BE49-F238E27FC236}">
                    <a16:creationId xmlns:a16="http://schemas.microsoft.com/office/drawing/2014/main" id="{2F912876-51C6-432A-8BA1-5C918312D298}"/>
                  </a:ext>
                </a:extLst>
              </p:cNvPr>
              <p:cNvSpPr/>
              <p:nvPr/>
            </p:nvSpPr>
            <p:spPr>
              <a:xfrm>
                <a:off x="6127923" y="4532623"/>
                <a:ext cx="325413" cy="312482"/>
              </a:xfrm>
              <a:prstGeom prst="diagStripe">
                <a:avLst>
                  <a:gd name="adj" fmla="val 66613"/>
                </a:avLst>
              </a:prstGeom>
              <a:solidFill>
                <a:srgbClr val="EFE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solidFill>
                    <a:schemeClr val="tx1"/>
                  </a:solidFill>
                </a:endParaRPr>
              </a:p>
            </p:txBody>
          </p:sp>
          <p:sp>
            <p:nvSpPr>
              <p:cNvPr id="14" name="Diagonal Stripe 13">
                <a:extLst>
                  <a:ext uri="{FF2B5EF4-FFF2-40B4-BE49-F238E27FC236}">
                    <a16:creationId xmlns:a16="http://schemas.microsoft.com/office/drawing/2014/main" id="{84597048-9C7E-4199-B4BE-B1706F33461F}"/>
                  </a:ext>
                </a:extLst>
              </p:cNvPr>
              <p:cNvSpPr/>
              <p:nvPr/>
            </p:nvSpPr>
            <p:spPr>
              <a:xfrm>
                <a:off x="6123026" y="4532623"/>
                <a:ext cx="492757" cy="494779"/>
              </a:xfrm>
              <a:prstGeom prst="diagStripe">
                <a:avLst>
                  <a:gd name="adj" fmla="val 77201"/>
                </a:avLst>
              </a:prstGeom>
              <a:solidFill>
                <a:srgbClr val="5E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solidFill>
                    <a:schemeClr val="tx1"/>
                  </a:solidFill>
                </a:endParaRPr>
              </a:p>
            </p:txBody>
          </p:sp>
        </p:grpSp>
        <p:grpSp>
          <p:nvGrpSpPr>
            <p:cNvPr id="7" name="Group 6">
              <a:extLst>
                <a:ext uri="{FF2B5EF4-FFF2-40B4-BE49-F238E27FC236}">
                  <a16:creationId xmlns:a16="http://schemas.microsoft.com/office/drawing/2014/main" id="{1D2400B8-13D9-48BB-99CA-BC859D526FD7}"/>
                </a:ext>
              </a:extLst>
            </p:cNvPr>
            <p:cNvGrpSpPr/>
            <p:nvPr/>
          </p:nvGrpSpPr>
          <p:grpSpPr>
            <a:xfrm>
              <a:off x="11895248" y="0"/>
              <a:ext cx="296752" cy="6881284"/>
              <a:chOff x="11896233" y="0"/>
              <a:chExt cx="295747" cy="6857990"/>
            </a:xfrm>
          </p:grpSpPr>
          <p:sp>
            <p:nvSpPr>
              <p:cNvPr id="9" name="Rectangle 8">
                <a:extLst>
                  <a:ext uri="{FF2B5EF4-FFF2-40B4-BE49-F238E27FC236}">
                    <a16:creationId xmlns:a16="http://schemas.microsoft.com/office/drawing/2014/main" id="{9A3C3890-6B5B-49EA-B5FA-5F886C1B9099}"/>
                  </a:ext>
                </a:extLst>
              </p:cNvPr>
              <p:cNvSpPr/>
              <p:nvPr/>
            </p:nvSpPr>
            <p:spPr>
              <a:xfrm>
                <a:off x="11896253" y="4707802"/>
                <a:ext cx="295727" cy="2150188"/>
              </a:xfrm>
              <a:prstGeom prst="rect">
                <a:avLst/>
              </a:prstGeom>
              <a:solidFill>
                <a:srgbClr val="FEE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10" name="Rectangle 9">
                <a:extLst>
                  <a:ext uri="{FF2B5EF4-FFF2-40B4-BE49-F238E27FC236}">
                    <a16:creationId xmlns:a16="http://schemas.microsoft.com/office/drawing/2014/main" id="{59585C6E-4590-4626-A5AF-59E88228185B}"/>
                  </a:ext>
                </a:extLst>
              </p:cNvPr>
              <p:cNvSpPr/>
              <p:nvPr/>
            </p:nvSpPr>
            <p:spPr>
              <a:xfrm>
                <a:off x="11896233" y="0"/>
                <a:ext cx="295727" cy="4707792"/>
              </a:xfrm>
              <a:prstGeom prst="rect">
                <a:avLst/>
              </a:prstGeom>
              <a:solidFill>
                <a:srgbClr val="8A8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grpSp>
        <p:pic>
          <p:nvPicPr>
            <p:cNvPr id="8" name="Picture 7" descr="A picture containing food, shirt&#10;&#10;Description automatically generated">
              <a:extLst>
                <a:ext uri="{FF2B5EF4-FFF2-40B4-BE49-F238E27FC236}">
                  <a16:creationId xmlns:a16="http://schemas.microsoft.com/office/drawing/2014/main" id="{523DFEC4-3426-448B-BA2F-62828D5ED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8393" y="5985465"/>
              <a:ext cx="2039765" cy="972056"/>
            </a:xfrm>
            <a:prstGeom prst="rect">
              <a:avLst/>
            </a:prstGeom>
          </p:spPr>
        </p:pic>
      </p:grpSp>
      <p:sp>
        <p:nvSpPr>
          <p:cNvPr id="15" name="Footer Placeholder 14">
            <a:extLst>
              <a:ext uri="{FF2B5EF4-FFF2-40B4-BE49-F238E27FC236}">
                <a16:creationId xmlns:a16="http://schemas.microsoft.com/office/drawing/2014/main" id="{488AD297-A533-4118-86E5-3523CA5A5113}"/>
              </a:ext>
            </a:extLst>
          </p:cNvPr>
          <p:cNvSpPr>
            <a:spLocks noGrp="1"/>
          </p:cNvSpPr>
          <p:nvPr>
            <p:ph type="ftr" sz="quarter" idx="11"/>
          </p:nvPr>
        </p:nvSpPr>
        <p:spPr/>
        <p:txBody>
          <a:bodyPr/>
          <a:lstStyle/>
          <a:p>
            <a:r>
              <a:rPr lang="en-US"/>
              <a:t>Labratory 1 : Bending Strength </a:t>
            </a:r>
          </a:p>
        </p:txBody>
      </p:sp>
    </p:spTree>
    <p:extLst>
      <p:ext uri="{BB962C8B-B14F-4D97-AF65-F5344CB8AC3E}">
        <p14:creationId xmlns:p14="http://schemas.microsoft.com/office/powerpoint/2010/main" val="1192687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8B3B35-98B9-4C6C-8C8D-E89CE14A0CB6}"/>
              </a:ext>
            </a:extLst>
          </p:cNvPr>
          <p:cNvSpPr>
            <a:spLocks noGrp="1"/>
          </p:cNvSpPr>
          <p:nvPr>
            <p:ph idx="1"/>
          </p:nvPr>
        </p:nvSpPr>
        <p:spPr>
          <a:xfrm>
            <a:off x="248533" y="1937323"/>
            <a:ext cx="11556263" cy="4270021"/>
          </a:xfrm>
        </p:spPr>
        <p:txBody>
          <a:bodyPr/>
          <a:lstStyle/>
          <a:p>
            <a:pPr marL="0" indent="0">
              <a:buNone/>
            </a:pPr>
            <a:endParaRPr lang="en-US" dirty="0"/>
          </a:p>
          <a:p>
            <a:pPr marL="0" indent="0">
              <a:buNone/>
            </a:pPr>
            <a:r>
              <a:rPr lang="en-US" sz="2400" dirty="0"/>
              <a:t>The aim of the laboratory is to determine the flexural strength of wood. The lab will provide experience measuring strength properties and links to these associated graduate attributes.</a:t>
            </a:r>
          </a:p>
          <a:p>
            <a:pPr marL="0" indent="0">
              <a:buNone/>
            </a:pPr>
            <a:r>
              <a:rPr lang="en-US" sz="2400" dirty="0"/>
              <a:t>Testing the specimens in bending allows the students to observe both tension and compression effects. Bending and shear are also available.</a:t>
            </a:r>
          </a:p>
          <a:p>
            <a:pPr marL="0" indent="0">
              <a:buNone/>
            </a:pPr>
            <a:r>
              <a:rPr lang="en-US" sz="2400" dirty="0"/>
              <a:t>A separate tension and compression test may also complement this lab should you have the resources available and capacity of your laboratory frame. A bending test will likely be under the compressive peak load.</a:t>
            </a:r>
          </a:p>
        </p:txBody>
      </p:sp>
      <p:grpSp>
        <p:nvGrpSpPr>
          <p:cNvPr id="4" name="Group 3">
            <a:extLst>
              <a:ext uri="{FF2B5EF4-FFF2-40B4-BE49-F238E27FC236}">
                <a16:creationId xmlns:a16="http://schemas.microsoft.com/office/drawing/2014/main" id="{8F5D8B84-E1AD-4706-8297-B064DCF7E8D2}"/>
              </a:ext>
            </a:extLst>
          </p:cNvPr>
          <p:cNvGrpSpPr/>
          <p:nvPr/>
        </p:nvGrpSpPr>
        <p:grpSpPr>
          <a:xfrm>
            <a:off x="7738393" y="0"/>
            <a:ext cx="4453607" cy="6957521"/>
            <a:chOff x="7738393" y="0"/>
            <a:chExt cx="4453607" cy="6957521"/>
          </a:xfrm>
        </p:grpSpPr>
        <p:grpSp>
          <p:nvGrpSpPr>
            <p:cNvPr id="5" name="Group 4">
              <a:extLst>
                <a:ext uri="{FF2B5EF4-FFF2-40B4-BE49-F238E27FC236}">
                  <a16:creationId xmlns:a16="http://schemas.microsoft.com/office/drawing/2014/main" id="{10060CF6-057F-4F95-84C7-EBB810B4CE99}"/>
                </a:ext>
              </a:extLst>
            </p:cNvPr>
            <p:cNvGrpSpPr/>
            <p:nvPr/>
          </p:nvGrpSpPr>
          <p:grpSpPr>
            <a:xfrm>
              <a:off x="9711280" y="6066781"/>
              <a:ext cx="2216009" cy="759387"/>
              <a:chOff x="5048307" y="4532623"/>
              <a:chExt cx="1662007" cy="569540"/>
            </a:xfrm>
          </p:grpSpPr>
          <p:sp>
            <p:nvSpPr>
              <p:cNvPr id="10" name="TextBox 9">
                <a:extLst>
                  <a:ext uri="{FF2B5EF4-FFF2-40B4-BE49-F238E27FC236}">
                    <a16:creationId xmlns:a16="http://schemas.microsoft.com/office/drawing/2014/main" id="{E93B4C92-B2D5-456A-AAF7-6CA2D0705629}"/>
                  </a:ext>
                </a:extLst>
              </p:cNvPr>
              <p:cNvSpPr txBox="1"/>
              <p:nvPr/>
            </p:nvSpPr>
            <p:spPr>
              <a:xfrm>
                <a:off x="5048307" y="4656612"/>
                <a:ext cx="1136899" cy="442180"/>
              </a:xfrm>
              <a:prstGeom prst="rect">
                <a:avLst/>
              </a:prstGeom>
              <a:noFill/>
            </p:spPr>
            <p:txBody>
              <a:bodyPr wrap="square" lIns="48000" tIns="48000" rIns="48000" bIns="48000" rtlCol="0">
                <a:spAutoFit/>
              </a:bodyPr>
              <a:lstStyle/>
              <a:p>
                <a:pPr>
                  <a:buClr>
                    <a:schemeClr val="tx1"/>
                  </a:buClr>
                </a:pPr>
                <a:r>
                  <a:rPr lang="en-US" sz="1067" dirty="0">
                    <a:solidFill>
                      <a:srgbClr val="5E5E5F"/>
                    </a:solidFill>
                  </a:rPr>
                  <a:t>Canadian</a:t>
                </a:r>
              </a:p>
              <a:p>
                <a:pPr>
                  <a:buClr>
                    <a:schemeClr val="tx1"/>
                  </a:buClr>
                </a:pPr>
                <a:r>
                  <a:rPr lang="en-US" sz="1067" dirty="0">
                    <a:solidFill>
                      <a:srgbClr val="5E5E5F"/>
                    </a:solidFill>
                  </a:rPr>
                  <a:t>Wood</a:t>
                </a:r>
              </a:p>
              <a:p>
                <a:pPr>
                  <a:buClr>
                    <a:schemeClr val="tx1"/>
                  </a:buClr>
                </a:pPr>
                <a:r>
                  <a:rPr lang="en-US" sz="1067" dirty="0">
                    <a:solidFill>
                      <a:srgbClr val="5E5E5F"/>
                    </a:solidFill>
                  </a:rPr>
                  <a:t>Council</a:t>
                </a:r>
                <a:endParaRPr lang="en-CA" sz="1067" dirty="0" err="1">
                  <a:solidFill>
                    <a:srgbClr val="5E5E5F"/>
                  </a:solidFill>
                </a:endParaRPr>
              </a:p>
            </p:txBody>
          </p:sp>
          <p:sp>
            <p:nvSpPr>
              <p:cNvPr id="11" name="TextBox 10">
                <a:extLst>
                  <a:ext uri="{FF2B5EF4-FFF2-40B4-BE49-F238E27FC236}">
                    <a16:creationId xmlns:a16="http://schemas.microsoft.com/office/drawing/2014/main" id="{4168D0BE-DF5F-4BB6-8F0E-8851DB187AD7}"/>
                  </a:ext>
                </a:extLst>
              </p:cNvPr>
              <p:cNvSpPr txBox="1"/>
              <p:nvPr/>
            </p:nvSpPr>
            <p:spPr>
              <a:xfrm>
                <a:off x="5573415" y="4659983"/>
                <a:ext cx="1136899" cy="442180"/>
              </a:xfrm>
              <a:prstGeom prst="rect">
                <a:avLst/>
              </a:prstGeom>
              <a:noFill/>
            </p:spPr>
            <p:txBody>
              <a:bodyPr wrap="square" lIns="48000" tIns="48000" rIns="48000" bIns="48000" rtlCol="0">
                <a:spAutoFit/>
              </a:bodyPr>
              <a:lstStyle/>
              <a:p>
                <a:pPr>
                  <a:buClr>
                    <a:schemeClr val="tx1"/>
                  </a:buClr>
                </a:pPr>
                <a:r>
                  <a:rPr lang="en-US" sz="1067" dirty="0">
                    <a:solidFill>
                      <a:srgbClr val="5E5E5F"/>
                    </a:solidFill>
                  </a:rPr>
                  <a:t>Conseil</a:t>
                </a:r>
              </a:p>
              <a:p>
                <a:pPr>
                  <a:buClr>
                    <a:schemeClr val="tx1"/>
                  </a:buClr>
                </a:pPr>
                <a:r>
                  <a:rPr lang="en-US" sz="1067" dirty="0" err="1">
                    <a:solidFill>
                      <a:srgbClr val="5E5E5F"/>
                    </a:solidFill>
                  </a:rPr>
                  <a:t>canadien</a:t>
                </a:r>
                <a:endParaRPr lang="en-US" sz="1067" dirty="0">
                  <a:solidFill>
                    <a:srgbClr val="5E5E5F"/>
                  </a:solidFill>
                </a:endParaRPr>
              </a:p>
              <a:p>
                <a:pPr>
                  <a:buClr>
                    <a:schemeClr val="tx1"/>
                  </a:buClr>
                </a:pPr>
                <a:r>
                  <a:rPr lang="en-US" sz="1067" dirty="0">
                    <a:solidFill>
                      <a:srgbClr val="5E5E5F"/>
                    </a:solidFill>
                  </a:rPr>
                  <a:t>du </a:t>
                </a:r>
                <a:r>
                  <a:rPr lang="en-US" sz="1067" dirty="0" err="1">
                    <a:solidFill>
                      <a:srgbClr val="5E5E5F"/>
                    </a:solidFill>
                  </a:rPr>
                  <a:t>bois</a:t>
                </a:r>
                <a:endParaRPr lang="en-CA" sz="1067" dirty="0" err="1">
                  <a:solidFill>
                    <a:srgbClr val="5E5E5F"/>
                  </a:solidFill>
                </a:endParaRPr>
              </a:p>
            </p:txBody>
          </p:sp>
          <p:sp>
            <p:nvSpPr>
              <p:cNvPr id="12" name="Diagonal Stripe 11">
                <a:extLst>
                  <a:ext uri="{FF2B5EF4-FFF2-40B4-BE49-F238E27FC236}">
                    <a16:creationId xmlns:a16="http://schemas.microsoft.com/office/drawing/2014/main" id="{1B18C2AD-51A7-45B7-A69F-CFB7CCF4BE49}"/>
                  </a:ext>
                </a:extLst>
              </p:cNvPr>
              <p:cNvSpPr/>
              <p:nvPr/>
            </p:nvSpPr>
            <p:spPr>
              <a:xfrm>
                <a:off x="6127923" y="4532623"/>
                <a:ext cx="325413" cy="312482"/>
              </a:xfrm>
              <a:prstGeom prst="diagStripe">
                <a:avLst>
                  <a:gd name="adj" fmla="val 66613"/>
                </a:avLst>
              </a:prstGeom>
              <a:solidFill>
                <a:srgbClr val="EFE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solidFill>
                    <a:schemeClr val="tx1"/>
                  </a:solidFill>
                </a:endParaRPr>
              </a:p>
            </p:txBody>
          </p:sp>
          <p:sp>
            <p:nvSpPr>
              <p:cNvPr id="13" name="Diagonal Stripe 12">
                <a:extLst>
                  <a:ext uri="{FF2B5EF4-FFF2-40B4-BE49-F238E27FC236}">
                    <a16:creationId xmlns:a16="http://schemas.microsoft.com/office/drawing/2014/main" id="{F227FB93-3EF9-4A1D-91C5-25724E03E82F}"/>
                  </a:ext>
                </a:extLst>
              </p:cNvPr>
              <p:cNvSpPr/>
              <p:nvPr/>
            </p:nvSpPr>
            <p:spPr>
              <a:xfrm>
                <a:off x="6123026" y="4532623"/>
                <a:ext cx="492757" cy="494779"/>
              </a:xfrm>
              <a:prstGeom prst="diagStripe">
                <a:avLst>
                  <a:gd name="adj" fmla="val 77201"/>
                </a:avLst>
              </a:prstGeom>
              <a:solidFill>
                <a:srgbClr val="5E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solidFill>
                    <a:schemeClr val="tx1"/>
                  </a:solidFill>
                </a:endParaRPr>
              </a:p>
            </p:txBody>
          </p:sp>
        </p:grpSp>
        <p:grpSp>
          <p:nvGrpSpPr>
            <p:cNvPr id="6" name="Group 5">
              <a:extLst>
                <a:ext uri="{FF2B5EF4-FFF2-40B4-BE49-F238E27FC236}">
                  <a16:creationId xmlns:a16="http://schemas.microsoft.com/office/drawing/2014/main" id="{AC8EAAEF-D029-411E-8670-12C2DA33FD38}"/>
                </a:ext>
              </a:extLst>
            </p:cNvPr>
            <p:cNvGrpSpPr/>
            <p:nvPr/>
          </p:nvGrpSpPr>
          <p:grpSpPr>
            <a:xfrm>
              <a:off x="11895248" y="0"/>
              <a:ext cx="296752" cy="6881284"/>
              <a:chOff x="11896233" y="0"/>
              <a:chExt cx="295747" cy="6857990"/>
            </a:xfrm>
          </p:grpSpPr>
          <p:sp>
            <p:nvSpPr>
              <p:cNvPr id="8" name="Rectangle 7">
                <a:extLst>
                  <a:ext uri="{FF2B5EF4-FFF2-40B4-BE49-F238E27FC236}">
                    <a16:creationId xmlns:a16="http://schemas.microsoft.com/office/drawing/2014/main" id="{96B807FA-677E-4E1A-B637-1E8E3F921AD5}"/>
                  </a:ext>
                </a:extLst>
              </p:cNvPr>
              <p:cNvSpPr/>
              <p:nvPr/>
            </p:nvSpPr>
            <p:spPr>
              <a:xfrm>
                <a:off x="11896253" y="4707802"/>
                <a:ext cx="295727" cy="2150188"/>
              </a:xfrm>
              <a:prstGeom prst="rect">
                <a:avLst/>
              </a:prstGeom>
              <a:solidFill>
                <a:srgbClr val="FEE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9" name="Rectangle 8">
                <a:extLst>
                  <a:ext uri="{FF2B5EF4-FFF2-40B4-BE49-F238E27FC236}">
                    <a16:creationId xmlns:a16="http://schemas.microsoft.com/office/drawing/2014/main" id="{6B2BEE4D-EF27-4F1E-A901-070F1A5003DC}"/>
                  </a:ext>
                </a:extLst>
              </p:cNvPr>
              <p:cNvSpPr/>
              <p:nvPr/>
            </p:nvSpPr>
            <p:spPr>
              <a:xfrm>
                <a:off x="11896233" y="0"/>
                <a:ext cx="295727" cy="4707792"/>
              </a:xfrm>
              <a:prstGeom prst="rect">
                <a:avLst/>
              </a:prstGeom>
              <a:solidFill>
                <a:srgbClr val="8A8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grpSp>
        <p:pic>
          <p:nvPicPr>
            <p:cNvPr id="7" name="Picture 6" descr="A picture containing food, shirt&#10;&#10;Description automatically generated">
              <a:extLst>
                <a:ext uri="{FF2B5EF4-FFF2-40B4-BE49-F238E27FC236}">
                  <a16:creationId xmlns:a16="http://schemas.microsoft.com/office/drawing/2014/main" id="{590748BB-D0A0-486C-9DBE-3C89693AC6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8393" y="5985465"/>
              <a:ext cx="2039765" cy="972056"/>
            </a:xfrm>
            <a:prstGeom prst="rect">
              <a:avLst/>
            </a:prstGeom>
          </p:spPr>
        </p:pic>
      </p:grpSp>
      <p:sp>
        <p:nvSpPr>
          <p:cNvPr id="14" name="TextBox 13">
            <a:extLst>
              <a:ext uri="{FF2B5EF4-FFF2-40B4-BE49-F238E27FC236}">
                <a16:creationId xmlns:a16="http://schemas.microsoft.com/office/drawing/2014/main" id="{3934B61D-0B3C-43DF-8D88-075E73FEC99D}"/>
              </a:ext>
            </a:extLst>
          </p:cNvPr>
          <p:cNvSpPr txBox="1"/>
          <p:nvPr/>
        </p:nvSpPr>
        <p:spPr>
          <a:xfrm>
            <a:off x="126042" y="131513"/>
            <a:ext cx="11801247" cy="1292662"/>
          </a:xfrm>
          <a:prstGeom prst="rect">
            <a:avLst/>
          </a:prstGeom>
          <a:noFill/>
        </p:spPr>
        <p:txBody>
          <a:bodyPr wrap="square" rtlCol="0">
            <a:spAutoFit/>
          </a:bodyPr>
          <a:lstStyle/>
          <a:p>
            <a:r>
              <a:rPr lang="en-CA" sz="3600" b="1" dirty="0"/>
              <a:t>Objective</a:t>
            </a:r>
          </a:p>
          <a:p>
            <a:endParaRPr lang="en-CA" dirty="0"/>
          </a:p>
          <a:p>
            <a:endParaRPr lang="en-CA" sz="2400" dirty="0"/>
          </a:p>
        </p:txBody>
      </p:sp>
      <p:sp>
        <p:nvSpPr>
          <p:cNvPr id="15" name="Footer Placeholder 14">
            <a:extLst>
              <a:ext uri="{FF2B5EF4-FFF2-40B4-BE49-F238E27FC236}">
                <a16:creationId xmlns:a16="http://schemas.microsoft.com/office/drawing/2014/main" id="{BF9F8E9B-AC88-4A36-801F-2E2C7AE9AF65}"/>
              </a:ext>
            </a:extLst>
          </p:cNvPr>
          <p:cNvSpPr>
            <a:spLocks noGrp="1"/>
          </p:cNvSpPr>
          <p:nvPr>
            <p:ph type="ftr" sz="quarter" idx="11"/>
          </p:nvPr>
        </p:nvSpPr>
        <p:spPr/>
        <p:txBody>
          <a:bodyPr/>
          <a:lstStyle/>
          <a:p>
            <a:r>
              <a:rPr lang="en-US"/>
              <a:t>Labratory 1 : Bending Strength </a:t>
            </a:r>
          </a:p>
        </p:txBody>
      </p:sp>
    </p:spTree>
    <p:extLst>
      <p:ext uri="{BB962C8B-B14F-4D97-AF65-F5344CB8AC3E}">
        <p14:creationId xmlns:p14="http://schemas.microsoft.com/office/powerpoint/2010/main" val="3188869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DC5347-8B84-47F4-8B7D-D1318BB3142D}"/>
              </a:ext>
            </a:extLst>
          </p:cNvPr>
          <p:cNvSpPr>
            <a:spLocks noGrp="1"/>
          </p:cNvSpPr>
          <p:nvPr>
            <p:ph idx="1"/>
          </p:nvPr>
        </p:nvSpPr>
        <p:spPr/>
        <p:txBody>
          <a:bodyPr>
            <a:normAutofit/>
          </a:bodyPr>
          <a:lstStyle/>
          <a:p>
            <a:r>
              <a:rPr lang="en-US" sz="2400" dirty="0"/>
              <a:t>Prepare a professional laboratory report including engineering charts, tables and graphs to present results effectively [CLO 10]</a:t>
            </a:r>
          </a:p>
          <a:p>
            <a:r>
              <a:rPr lang="en-US" sz="2400" dirty="0"/>
              <a:t>Interpret laboratory data to generate load-displacement plots, shear force and bending moment diagrams corresponding to the peak load [CLO 11]</a:t>
            </a:r>
          </a:p>
          <a:p>
            <a:r>
              <a:rPr lang="en-US" sz="2400" dirty="0"/>
              <a:t>Interpret laboratory data to assist calculations in determining the proportional limit and modulus of rupture for the timber specimens tested [CLO 11]</a:t>
            </a:r>
          </a:p>
          <a:p>
            <a:r>
              <a:rPr lang="en-US" sz="2400" dirty="0"/>
              <a:t>Conduct experimental testing to understand mechanical behaviour of timber specimens and provide experience measuring strength properties [CLO 12]</a:t>
            </a:r>
            <a:endParaRPr lang="en-US" sz="2400" dirty="0">
              <a:highlight>
                <a:srgbClr val="FFFF00"/>
              </a:highlight>
            </a:endParaRPr>
          </a:p>
        </p:txBody>
      </p:sp>
      <p:sp>
        <p:nvSpPr>
          <p:cNvPr id="4" name="TextBox 3">
            <a:extLst>
              <a:ext uri="{FF2B5EF4-FFF2-40B4-BE49-F238E27FC236}">
                <a16:creationId xmlns:a16="http://schemas.microsoft.com/office/drawing/2014/main" id="{6C03598E-774E-4351-84F2-F39D203B8370}"/>
              </a:ext>
            </a:extLst>
          </p:cNvPr>
          <p:cNvSpPr txBox="1"/>
          <p:nvPr/>
        </p:nvSpPr>
        <p:spPr>
          <a:xfrm>
            <a:off x="126042" y="131513"/>
            <a:ext cx="11801247" cy="1292662"/>
          </a:xfrm>
          <a:prstGeom prst="rect">
            <a:avLst/>
          </a:prstGeom>
          <a:noFill/>
        </p:spPr>
        <p:txBody>
          <a:bodyPr wrap="square" rtlCol="0">
            <a:spAutoFit/>
          </a:bodyPr>
          <a:lstStyle/>
          <a:p>
            <a:r>
              <a:rPr lang="en-CA" sz="3600" b="1" dirty="0"/>
              <a:t>Course Learning Outcomes</a:t>
            </a:r>
          </a:p>
          <a:p>
            <a:endParaRPr lang="en-CA" dirty="0"/>
          </a:p>
          <a:p>
            <a:endParaRPr lang="en-CA" sz="2400" dirty="0"/>
          </a:p>
        </p:txBody>
      </p:sp>
      <p:grpSp>
        <p:nvGrpSpPr>
          <p:cNvPr id="5" name="Group 4">
            <a:extLst>
              <a:ext uri="{FF2B5EF4-FFF2-40B4-BE49-F238E27FC236}">
                <a16:creationId xmlns:a16="http://schemas.microsoft.com/office/drawing/2014/main" id="{1C0AE2C9-5AF0-4997-891A-3F3D9308BE06}"/>
              </a:ext>
            </a:extLst>
          </p:cNvPr>
          <p:cNvGrpSpPr/>
          <p:nvPr/>
        </p:nvGrpSpPr>
        <p:grpSpPr>
          <a:xfrm>
            <a:off x="7738393" y="0"/>
            <a:ext cx="4453607" cy="6957521"/>
            <a:chOff x="7738393" y="0"/>
            <a:chExt cx="4453607" cy="6957521"/>
          </a:xfrm>
        </p:grpSpPr>
        <p:grpSp>
          <p:nvGrpSpPr>
            <p:cNvPr id="6" name="Group 5">
              <a:extLst>
                <a:ext uri="{FF2B5EF4-FFF2-40B4-BE49-F238E27FC236}">
                  <a16:creationId xmlns:a16="http://schemas.microsoft.com/office/drawing/2014/main" id="{4AA4641F-6270-412F-B3D7-D83804030DB1}"/>
                </a:ext>
              </a:extLst>
            </p:cNvPr>
            <p:cNvGrpSpPr/>
            <p:nvPr/>
          </p:nvGrpSpPr>
          <p:grpSpPr>
            <a:xfrm>
              <a:off x="9711280" y="6066781"/>
              <a:ext cx="2216009" cy="759387"/>
              <a:chOff x="5048307" y="4532623"/>
              <a:chExt cx="1662007" cy="569540"/>
            </a:xfrm>
          </p:grpSpPr>
          <p:sp>
            <p:nvSpPr>
              <p:cNvPr id="11" name="TextBox 10">
                <a:extLst>
                  <a:ext uri="{FF2B5EF4-FFF2-40B4-BE49-F238E27FC236}">
                    <a16:creationId xmlns:a16="http://schemas.microsoft.com/office/drawing/2014/main" id="{A64F755E-2FE9-4279-80A2-72E985E20002}"/>
                  </a:ext>
                </a:extLst>
              </p:cNvPr>
              <p:cNvSpPr txBox="1"/>
              <p:nvPr/>
            </p:nvSpPr>
            <p:spPr>
              <a:xfrm>
                <a:off x="5048307" y="4656612"/>
                <a:ext cx="1136899" cy="442180"/>
              </a:xfrm>
              <a:prstGeom prst="rect">
                <a:avLst/>
              </a:prstGeom>
              <a:noFill/>
            </p:spPr>
            <p:txBody>
              <a:bodyPr wrap="square" lIns="48000" tIns="48000" rIns="48000" bIns="48000" rtlCol="0">
                <a:spAutoFit/>
              </a:bodyPr>
              <a:lstStyle/>
              <a:p>
                <a:pPr>
                  <a:buClr>
                    <a:schemeClr val="tx1"/>
                  </a:buClr>
                </a:pPr>
                <a:r>
                  <a:rPr lang="en-US" sz="1067" dirty="0">
                    <a:solidFill>
                      <a:srgbClr val="5E5E5F"/>
                    </a:solidFill>
                  </a:rPr>
                  <a:t>Canadian</a:t>
                </a:r>
              </a:p>
              <a:p>
                <a:pPr>
                  <a:buClr>
                    <a:schemeClr val="tx1"/>
                  </a:buClr>
                </a:pPr>
                <a:r>
                  <a:rPr lang="en-US" sz="1067" dirty="0">
                    <a:solidFill>
                      <a:srgbClr val="5E5E5F"/>
                    </a:solidFill>
                  </a:rPr>
                  <a:t>Wood</a:t>
                </a:r>
              </a:p>
              <a:p>
                <a:pPr>
                  <a:buClr>
                    <a:schemeClr val="tx1"/>
                  </a:buClr>
                </a:pPr>
                <a:r>
                  <a:rPr lang="en-US" sz="1067" dirty="0">
                    <a:solidFill>
                      <a:srgbClr val="5E5E5F"/>
                    </a:solidFill>
                  </a:rPr>
                  <a:t>Council</a:t>
                </a:r>
                <a:endParaRPr lang="en-CA" sz="1067" dirty="0" err="1">
                  <a:solidFill>
                    <a:srgbClr val="5E5E5F"/>
                  </a:solidFill>
                </a:endParaRPr>
              </a:p>
            </p:txBody>
          </p:sp>
          <p:sp>
            <p:nvSpPr>
              <p:cNvPr id="12" name="TextBox 11">
                <a:extLst>
                  <a:ext uri="{FF2B5EF4-FFF2-40B4-BE49-F238E27FC236}">
                    <a16:creationId xmlns:a16="http://schemas.microsoft.com/office/drawing/2014/main" id="{A60E6A74-0A8F-478C-A4F8-C5B49A3525D2}"/>
                  </a:ext>
                </a:extLst>
              </p:cNvPr>
              <p:cNvSpPr txBox="1"/>
              <p:nvPr/>
            </p:nvSpPr>
            <p:spPr>
              <a:xfrm>
                <a:off x="5573415" y="4659983"/>
                <a:ext cx="1136899" cy="442180"/>
              </a:xfrm>
              <a:prstGeom prst="rect">
                <a:avLst/>
              </a:prstGeom>
              <a:noFill/>
            </p:spPr>
            <p:txBody>
              <a:bodyPr wrap="square" lIns="48000" tIns="48000" rIns="48000" bIns="48000" rtlCol="0">
                <a:spAutoFit/>
              </a:bodyPr>
              <a:lstStyle/>
              <a:p>
                <a:pPr>
                  <a:buClr>
                    <a:schemeClr val="tx1"/>
                  </a:buClr>
                </a:pPr>
                <a:r>
                  <a:rPr lang="en-US" sz="1067" dirty="0">
                    <a:solidFill>
                      <a:srgbClr val="5E5E5F"/>
                    </a:solidFill>
                  </a:rPr>
                  <a:t>Conseil</a:t>
                </a:r>
              </a:p>
              <a:p>
                <a:pPr>
                  <a:buClr>
                    <a:schemeClr val="tx1"/>
                  </a:buClr>
                </a:pPr>
                <a:r>
                  <a:rPr lang="en-US" sz="1067" dirty="0" err="1">
                    <a:solidFill>
                      <a:srgbClr val="5E5E5F"/>
                    </a:solidFill>
                  </a:rPr>
                  <a:t>canadien</a:t>
                </a:r>
                <a:endParaRPr lang="en-US" sz="1067" dirty="0">
                  <a:solidFill>
                    <a:srgbClr val="5E5E5F"/>
                  </a:solidFill>
                </a:endParaRPr>
              </a:p>
              <a:p>
                <a:pPr>
                  <a:buClr>
                    <a:schemeClr val="tx1"/>
                  </a:buClr>
                </a:pPr>
                <a:r>
                  <a:rPr lang="en-US" sz="1067" dirty="0">
                    <a:solidFill>
                      <a:srgbClr val="5E5E5F"/>
                    </a:solidFill>
                  </a:rPr>
                  <a:t>du </a:t>
                </a:r>
                <a:r>
                  <a:rPr lang="en-US" sz="1067" dirty="0" err="1">
                    <a:solidFill>
                      <a:srgbClr val="5E5E5F"/>
                    </a:solidFill>
                  </a:rPr>
                  <a:t>bois</a:t>
                </a:r>
                <a:endParaRPr lang="en-CA" sz="1067" dirty="0" err="1">
                  <a:solidFill>
                    <a:srgbClr val="5E5E5F"/>
                  </a:solidFill>
                </a:endParaRPr>
              </a:p>
            </p:txBody>
          </p:sp>
          <p:sp>
            <p:nvSpPr>
              <p:cNvPr id="13" name="Diagonal Stripe 12">
                <a:extLst>
                  <a:ext uri="{FF2B5EF4-FFF2-40B4-BE49-F238E27FC236}">
                    <a16:creationId xmlns:a16="http://schemas.microsoft.com/office/drawing/2014/main" id="{1F6A8150-42A7-43EB-8145-48B36E5A8270}"/>
                  </a:ext>
                </a:extLst>
              </p:cNvPr>
              <p:cNvSpPr/>
              <p:nvPr/>
            </p:nvSpPr>
            <p:spPr>
              <a:xfrm>
                <a:off x="6127923" y="4532623"/>
                <a:ext cx="325413" cy="312482"/>
              </a:xfrm>
              <a:prstGeom prst="diagStripe">
                <a:avLst>
                  <a:gd name="adj" fmla="val 66613"/>
                </a:avLst>
              </a:prstGeom>
              <a:solidFill>
                <a:srgbClr val="EFE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solidFill>
                    <a:schemeClr val="tx1"/>
                  </a:solidFill>
                </a:endParaRPr>
              </a:p>
            </p:txBody>
          </p:sp>
          <p:sp>
            <p:nvSpPr>
              <p:cNvPr id="14" name="Diagonal Stripe 13">
                <a:extLst>
                  <a:ext uri="{FF2B5EF4-FFF2-40B4-BE49-F238E27FC236}">
                    <a16:creationId xmlns:a16="http://schemas.microsoft.com/office/drawing/2014/main" id="{F5E09EB0-8921-4BE3-A1A9-BCD90E09ECCC}"/>
                  </a:ext>
                </a:extLst>
              </p:cNvPr>
              <p:cNvSpPr/>
              <p:nvPr/>
            </p:nvSpPr>
            <p:spPr>
              <a:xfrm>
                <a:off x="6123026" y="4532623"/>
                <a:ext cx="492757" cy="494779"/>
              </a:xfrm>
              <a:prstGeom prst="diagStripe">
                <a:avLst>
                  <a:gd name="adj" fmla="val 77201"/>
                </a:avLst>
              </a:prstGeom>
              <a:solidFill>
                <a:srgbClr val="5E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solidFill>
                    <a:schemeClr val="tx1"/>
                  </a:solidFill>
                </a:endParaRPr>
              </a:p>
            </p:txBody>
          </p:sp>
        </p:grpSp>
        <p:grpSp>
          <p:nvGrpSpPr>
            <p:cNvPr id="7" name="Group 6">
              <a:extLst>
                <a:ext uri="{FF2B5EF4-FFF2-40B4-BE49-F238E27FC236}">
                  <a16:creationId xmlns:a16="http://schemas.microsoft.com/office/drawing/2014/main" id="{2F219ED1-3DE5-4289-BDC0-C76AA59234A3}"/>
                </a:ext>
              </a:extLst>
            </p:cNvPr>
            <p:cNvGrpSpPr/>
            <p:nvPr/>
          </p:nvGrpSpPr>
          <p:grpSpPr>
            <a:xfrm>
              <a:off x="11895248" y="0"/>
              <a:ext cx="296752" cy="6881284"/>
              <a:chOff x="11896233" y="0"/>
              <a:chExt cx="295747" cy="6857990"/>
            </a:xfrm>
          </p:grpSpPr>
          <p:sp>
            <p:nvSpPr>
              <p:cNvPr id="9" name="Rectangle 8">
                <a:extLst>
                  <a:ext uri="{FF2B5EF4-FFF2-40B4-BE49-F238E27FC236}">
                    <a16:creationId xmlns:a16="http://schemas.microsoft.com/office/drawing/2014/main" id="{55CE82DB-BDD3-48E0-B090-57578273F538}"/>
                  </a:ext>
                </a:extLst>
              </p:cNvPr>
              <p:cNvSpPr/>
              <p:nvPr/>
            </p:nvSpPr>
            <p:spPr>
              <a:xfrm>
                <a:off x="11896253" y="4707802"/>
                <a:ext cx="295727" cy="2150188"/>
              </a:xfrm>
              <a:prstGeom prst="rect">
                <a:avLst/>
              </a:prstGeom>
              <a:solidFill>
                <a:srgbClr val="FEE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10" name="Rectangle 9">
                <a:extLst>
                  <a:ext uri="{FF2B5EF4-FFF2-40B4-BE49-F238E27FC236}">
                    <a16:creationId xmlns:a16="http://schemas.microsoft.com/office/drawing/2014/main" id="{AF8D8D87-3C3D-405B-B018-1DBDAF4E6280}"/>
                  </a:ext>
                </a:extLst>
              </p:cNvPr>
              <p:cNvSpPr/>
              <p:nvPr/>
            </p:nvSpPr>
            <p:spPr>
              <a:xfrm>
                <a:off x="11896233" y="0"/>
                <a:ext cx="295727" cy="4707792"/>
              </a:xfrm>
              <a:prstGeom prst="rect">
                <a:avLst/>
              </a:prstGeom>
              <a:solidFill>
                <a:srgbClr val="8A8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grpSp>
        <p:pic>
          <p:nvPicPr>
            <p:cNvPr id="8" name="Picture 7" descr="A picture containing food, shirt&#10;&#10;Description automatically generated">
              <a:extLst>
                <a:ext uri="{FF2B5EF4-FFF2-40B4-BE49-F238E27FC236}">
                  <a16:creationId xmlns:a16="http://schemas.microsoft.com/office/drawing/2014/main" id="{E69A12A0-84C4-444F-AA22-5E533821F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8393" y="5985465"/>
              <a:ext cx="2039765" cy="972056"/>
            </a:xfrm>
            <a:prstGeom prst="rect">
              <a:avLst/>
            </a:prstGeom>
          </p:spPr>
        </p:pic>
      </p:grpSp>
      <p:sp>
        <p:nvSpPr>
          <p:cNvPr id="15" name="Footer Placeholder 14">
            <a:extLst>
              <a:ext uri="{FF2B5EF4-FFF2-40B4-BE49-F238E27FC236}">
                <a16:creationId xmlns:a16="http://schemas.microsoft.com/office/drawing/2014/main" id="{6D8BCFDA-76F7-4B00-8079-20EF5DC98AE1}"/>
              </a:ext>
            </a:extLst>
          </p:cNvPr>
          <p:cNvSpPr>
            <a:spLocks noGrp="1"/>
          </p:cNvSpPr>
          <p:nvPr>
            <p:ph type="ftr" sz="quarter" idx="11"/>
          </p:nvPr>
        </p:nvSpPr>
        <p:spPr/>
        <p:txBody>
          <a:bodyPr/>
          <a:lstStyle/>
          <a:p>
            <a:r>
              <a:rPr lang="en-US"/>
              <a:t>Labratory 1 : Bending Strength </a:t>
            </a:r>
          </a:p>
        </p:txBody>
      </p:sp>
    </p:spTree>
    <p:extLst>
      <p:ext uri="{BB962C8B-B14F-4D97-AF65-F5344CB8AC3E}">
        <p14:creationId xmlns:p14="http://schemas.microsoft.com/office/powerpoint/2010/main" val="3229929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907B67-F0FA-4CCA-AAA9-46CA5ACDBA68}"/>
              </a:ext>
            </a:extLst>
          </p:cNvPr>
          <p:cNvSpPr>
            <a:spLocks noGrp="1"/>
          </p:cNvSpPr>
          <p:nvPr>
            <p:ph sz="half" idx="1"/>
          </p:nvPr>
        </p:nvSpPr>
        <p:spPr>
          <a:xfrm>
            <a:off x="838200" y="1825626"/>
            <a:ext cx="7508846" cy="4351338"/>
          </a:xfrm>
        </p:spPr>
        <p:txBody>
          <a:bodyPr>
            <a:normAutofit fontScale="92500" lnSpcReduction="20000"/>
          </a:bodyPr>
          <a:lstStyle/>
          <a:p>
            <a:pPr marL="0" indent="0">
              <a:buNone/>
            </a:pPr>
            <a:r>
              <a:rPr lang="en-US" sz="2400" dirty="0"/>
              <a:t>In accordance with ASTM D143, the required equipment includes the following:</a:t>
            </a:r>
          </a:p>
          <a:p>
            <a:pPr marL="687388"/>
            <a:r>
              <a:rPr lang="en-US" sz="2400" dirty="0"/>
              <a:t>Linear potentiometers may be used to measure specimen deflection</a:t>
            </a:r>
          </a:p>
          <a:p>
            <a:pPr marL="915988" lvl="1" indent="0">
              <a:buNone/>
            </a:pPr>
            <a:r>
              <a:rPr lang="en-US" sz="2000" i="1" dirty="0"/>
              <a:t>The stroke of a testing machine is a combination of the frame deformation and the specimen it will only give you the shape and not the true structural properties. </a:t>
            </a:r>
          </a:p>
          <a:p>
            <a:pPr marL="687388"/>
            <a:r>
              <a:rPr lang="en-US" sz="2400" dirty="0"/>
              <a:t>Universal Testing Machine </a:t>
            </a:r>
          </a:p>
          <a:p>
            <a:pPr marL="915988" lvl="1" indent="0">
              <a:buNone/>
            </a:pPr>
            <a:r>
              <a:rPr lang="en-US" sz="2000" i="1" dirty="0"/>
              <a:t>Although testing assumes peak specimens loads less than 25KN for specimens of higher grade it is best to use a frame with a minimum 150KN. Floor tests can also be considered if your institution has a strong floor and space for a built up frame.</a:t>
            </a:r>
          </a:p>
          <a:p>
            <a:pPr marL="687388"/>
            <a:r>
              <a:rPr lang="en-US" sz="2400" dirty="0"/>
              <a:t>3-point bending test fixture </a:t>
            </a:r>
          </a:p>
          <a:p>
            <a:pPr marL="915988" lvl="1" indent="0">
              <a:buNone/>
            </a:pPr>
            <a:r>
              <a:rPr lang="en-US" sz="2000" i="1" dirty="0"/>
              <a:t>This may be </a:t>
            </a:r>
            <a:r>
              <a:rPr lang="en-US" sz="2000" i="1" dirty="0" err="1"/>
              <a:t>adhoc</a:t>
            </a:r>
            <a:r>
              <a:rPr lang="en-US" sz="2000" i="1" dirty="0"/>
              <a:t> and built up but there can be safety risks to this, full testing kits are available with adequate capacity – do not use aged cast iron kits these may break.</a:t>
            </a:r>
            <a:endParaRPr lang="en-US" sz="1200" i="1" dirty="0"/>
          </a:p>
        </p:txBody>
      </p:sp>
      <p:grpSp>
        <p:nvGrpSpPr>
          <p:cNvPr id="4" name="Group 3">
            <a:extLst>
              <a:ext uri="{FF2B5EF4-FFF2-40B4-BE49-F238E27FC236}">
                <a16:creationId xmlns:a16="http://schemas.microsoft.com/office/drawing/2014/main" id="{A56451CD-2A2F-4036-BB6C-0CEE78200C97}"/>
              </a:ext>
            </a:extLst>
          </p:cNvPr>
          <p:cNvGrpSpPr/>
          <p:nvPr/>
        </p:nvGrpSpPr>
        <p:grpSpPr>
          <a:xfrm>
            <a:off x="7738393" y="0"/>
            <a:ext cx="4453607" cy="6957521"/>
            <a:chOff x="7738393" y="0"/>
            <a:chExt cx="4453607" cy="6957521"/>
          </a:xfrm>
        </p:grpSpPr>
        <p:grpSp>
          <p:nvGrpSpPr>
            <p:cNvPr id="5" name="Group 4">
              <a:extLst>
                <a:ext uri="{FF2B5EF4-FFF2-40B4-BE49-F238E27FC236}">
                  <a16:creationId xmlns:a16="http://schemas.microsoft.com/office/drawing/2014/main" id="{BD29B039-9DAB-4753-89CD-F1A1824BB6C9}"/>
                </a:ext>
              </a:extLst>
            </p:cNvPr>
            <p:cNvGrpSpPr/>
            <p:nvPr/>
          </p:nvGrpSpPr>
          <p:grpSpPr>
            <a:xfrm>
              <a:off x="9711280" y="6066781"/>
              <a:ext cx="2216009" cy="759387"/>
              <a:chOff x="5048307" y="4532623"/>
              <a:chExt cx="1662007" cy="569540"/>
            </a:xfrm>
          </p:grpSpPr>
          <p:sp>
            <p:nvSpPr>
              <p:cNvPr id="10" name="TextBox 9">
                <a:extLst>
                  <a:ext uri="{FF2B5EF4-FFF2-40B4-BE49-F238E27FC236}">
                    <a16:creationId xmlns:a16="http://schemas.microsoft.com/office/drawing/2014/main" id="{6DC80756-47D7-4736-9E3B-86AFAD3EB620}"/>
                  </a:ext>
                </a:extLst>
              </p:cNvPr>
              <p:cNvSpPr txBox="1"/>
              <p:nvPr/>
            </p:nvSpPr>
            <p:spPr>
              <a:xfrm>
                <a:off x="5048307" y="4656612"/>
                <a:ext cx="1136899" cy="442180"/>
              </a:xfrm>
              <a:prstGeom prst="rect">
                <a:avLst/>
              </a:prstGeom>
              <a:noFill/>
            </p:spPr>
            <p:txBody>
              <a:bodyPr wrap="square" lIns="48000" tIns="48000" rIns="48000" bIns="48000" rtlCol="0">
                <a:spAutoFit/>
              </a:bodyPr>
              <a:lstStyle/>
              <a:p>
                <a:pPr>
                  <a:buClr>
                    <a:schemeClr val="tx1"/>
                  </a:buClr>
                </a:pPr>
                <a:r>
                  <a:rPr lang="en-US" sz="1067" dirty="0">
                    <a:solidFill>
                      <a:srgbClr val="5E5E5F"/>
                    </a:solidFill>
                  </a:rPr>
                  <a:t>Canadian</a:t>
                </a:r>
              </a:p>
              <a:p>
                <a:pPr>
                  <a:buClr>
                    <a:schemeClr val="tx1"/>
                  </a:buClr>
                </a:pPr>
                <a:r>
                  <a:rPr lang="en-US" sz="1067" dirty="0">
                    <a:solidFill>
                      <a:srgbClr val="5E5E5F"/>
                    </a:solidFill>
                  </a:rPr>
                  <a:t>Wood</a:t>
                </a:r>
              </a:p>
              <a:p>
                <a:pPr>
                  <a:buClr>
                    <a:schemeClr val="tx1"/>
                  </a:buClr>
                </a:pPr>
                <a:r>
                  <a:rPr lang="en-US" sz="1067" dirty="0">
                    <a:solidFill>
                      <a:srgbClr val="5E5E5F"/>
                    </a:solidFill>
                  </a:rPr>
                  <a:t>Council</a:t>
                </a:r>
                <a:endParaRPr lang="en-CA" sz="1067" dirty="0" err="1">
                  <a:solidFill>
                    <a:srgbClr val="5E5E5F"/>
                  </a:solidFill>
                </a:endParaRPr>
              </a:p>
            </p:txBody>
          </p:sp>
          <p:sp>
            <p:nvSpPr>
              <p:cNvPr id="11" name="TextBox 10">
                <a:extLst>
                  <a:ext uri="{FF2B5EF4-FFF2-40B4-BE49-F238E27FC236}">
                    <a16:creationId xmlns:a16="http://schemas.microsoft.com/office/drawing/2014/main" id="{2F1E7C06-25EC-4C53-9C59-7F1DE8508DC0}"/>
                  </a:ext>
                </a:extLst>
              </p:cNvPr>
              <p:cNvSpPr txBox="1"/>
              <p:nvPr/>
            </p:nvSpPr>
            <p:spPr>
              <a:xfrm>
                <a:off x="5573415" y="4659983"/>
                <a:ext cx="1136899" cy="442180"/>
              </a:xfrm>
              <a:prstGeom prst="rect">
                <a:avLst/>
              </a:prstGeom>
              <a:noFill/>
            </p:spPr>
            <p:txBody>
              <a:bodyPr wrap="square" lIns="48000" tIns="48000" rIns="48000" bIns="48000" rtlCol="0">
                <a:spAutoFit/>
              </a:bodyPr>
              <a:lstStyle/>
              <a:p>
                <a:pPr>
                  <a:buClr>
                    <a:schemeClr val="tx1"/>
                  </a:buClr>
                </a:pPr>
                <a:r>
                  <a:rPr lang="en-US" sz="1067" dirty="0">
                    <a:solidFill>
                      <a:srgbClr val="5E5E5F"/>
                    </a:solidFill>
                  </a:rPr>
                  <a:t>Conseil</a:t>
                </a:r>
              </a:p>
              <a:p>
                <a:pPr>
                  <a:buClr>
                    <a:schemeClr val="tx1"/>
                  </a:buClr>
                </a:pPr>
                <a:r>
                  <a:rPr lang="en-US" sz="1067" dirty="0" err="1">
                    <a:solidFill>
                      <a:srgbClr val="5E5E5F"/>
                    </a:solidFill>
                  </a:rPr>
                  <a:t>canadien</a:t>
                </a:r>
                <a:endParaRPr lang="en-US" sz="1067" dirty="0">
                  <a:solidFill>
                    <a:srgbClr val="5E5E5F"/>
                  </a:solidFill>
                </a:endParaRPr>
              </a:p>
              <a:p>
                <a:pPr>
                  <a:buClr>
                    <a:schemeClr val="tx1"/>
                  </a:buClr>
                </a:pPr>
                <a:r>
                  <a:rPr lang="en-US" sz="1067" dirty="0">
                    <a:solidFill>
                      <a:srgbClr val="5E5E5F"/>
                    </a:solidFill>
                  </a:rPr>
                  <a:t>du </a:t>
                </a:r>
                <a:r>
                  <a:rPr lang="en-US" sz="1067" dirty="0" err="1">
                    <a:solidFill>
                      <a:srgbClr val="5E5E5F"/>
                    </a:solidFill>
                  </a:rPr>
                  <a:t>bois</a:t>
                </a:r>
                <a:endParaRPr lang="en-CA" sz="1067" dirty="0" err="1">
                  <a:solidFill>
                    <a:srgbClr val="5E5E5F"/>
                  </a:solidFill>
                </a:endParaRPr>
              </a:p>
            </p:txBody>
          </p:sp>
          <p:sp>
            <p:nvSpPr>
              <p:cNvPr id="12" name="Diagonal Stripe 11">
                <a:extLst>
                  <a:ext uri="{FF2B5EF4-FFF2-40B4-BE49-F238E27FC236}">
                    <a16:creationId xmlns:a16="http://schemas.microsoft.com/office/drawing/2014/main" id="{B97D2365-9C36-464A-820E-2667EF797C30}"/>
                  </a:ext>
                </a:extLst>
              </p:cNvPr>
              <p:cNvSpPr/>
              <p:nvPr/>
            </p:nvSpPr>
            <p:spPr>
              <a:xfrm>
                <a:off x="6127923" y="4532623"/>
                <a:ext cx="325413" cy="312482"/>
              </a:xfrm>
              <a:prstGeom prst="diagStripe">
                <a:avLst>
                  <a:gd name="adj" fmla="val 66613"/>
                </a:avLst>
              </a:prstGeom>
              <a:solidFill>
                <a:srgbClr val="EFE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solidFill>
                    <a:schemeClr val="tx1"/>
                  </a:solidFill>
                </a:endParaRPr>
              </a:p>
            </p:txBody>
          </p:sp>
          <p:sp>
            <p:nvSpPr>
              <p:cNvPr id="13" name="Diagonal Stripe 12">
                <a:extLst>
                  <a:ext uri="{FF2B5EF4-FFF2-40B4-BE49-F238E27FC236}">
                    <a16:creationId xmlns:a16="http://schemas.microsoft.com/office/drawing/2014/main" id="{14EA8363-C563-477C-9ACA-EFF9308E4EA0}"/>
                  </a:ext>
                </a:extLst>
              </p:cNvPr>
              <p:cNvSpPr/>
              <p:nvPr/>
            </p:nvSpPr>
            <p:spPr>
              <a:xfrm>
                <a:off x="6123026" y="4532623"/>
                <a:ext cx="492757" cy="494779"/>
              </a:xfrm>
              <a:prstGeom prst="diagStripe">
                <a:avLst>
                  <a:gd name="adj" fmla="val 77201"/>
                </a:avLst>
              </a:prstGeom>
              <a:solidFill>
                <a:srgbClr val="5E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solidFill>
                    <a:schemeClr val="tx1"/>
                  </a:solidFill>
                </a:endParaRPr>
              </a:p>
            </p:txBody>
          </p:sp>
        </p:grpSp>
        <p:grpSp>
          <p:nvGrpSpPr>
            <p:cNvPr id="6" name="Group 5">
              <a:extLst>
                <a:ext uri="{FF2B5EF4-FFF2-40B4-BE49-F238E27FC236}">
                  <a16:creationId xmlns:a16="http://schemas.microsoft.com/office/drawing/2014/main" id="{289BF027-8B61-4BA1-8788-9F11A729AEA6}"/>
                </a:ext>
              </a:extLst>
            </p:cNvPr>
            <p:cNvGrpSpPr/>
            <p:nvPr/>
          </p:nvGrpSpPr>
          <p:grpSpPr>
            <a:xfrm>
              <a:off x="11895248" y="0"/>
              <a:ext cx="296752" cy="6881284"/>
              <a:chOff x="11896233" y="0"/>
              <a:chExt cx="295747" cy="6857990"/>
            </a:xfrm>
          </p:grpSpPr>
          <p:sp>
            <p:nvSpPr>
              <p:cNvPr id="8" name="Rectangle 7">
                <a:extLst>
                  <a:ext uri="{FF2B5EF4-FFF2-40B4-BE49-F238E27FC236}">
                    <a16:creationId xmlns:a16="http://schemas.microsoft.com/office/drawing/2014/main" id="{1171C3D5-2B85-4AEB-9283-8BD8D8CDE1F6}"/>
                  </a:ext>
                </a:extLst>
              </p:cNvPr>
              <p:cNvSpPr/>
              <p:nvPr/>
            </p:nvSpPr>
            <p:spPr>
              <a:xfrm>
                <a:off x="11896253" y="4707802"/>
                <a:ext cx="295727" cy="2150188"/>
              </a:xfrm>
              <a:prstGeom prst="rect">
                <a:avLst/>
              </a:prstGeom>
              <a:solidFill>
                <a:srgbClr val="FEE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9" name="Rectangle 8">
                <a:extLst>
                  <a:ext uri="{FF2B5EF4-FFF2-40B4-BE49-F238E27FC236}">
                    <a16:creationId xmlns:a16="http://schemas.microsoft.com/office/drawing/2014/main" id="{083EADA4-B562-46E9-B126-B1F79E4EE6F8}"/>
                  </a:ext>
                </a:extLst>
              </p:cNvPr>
              <p:cNvSpPr/>
              <p:nvPr/>
            </p:nvSpPr>
            <p:spPr>
              <a:xfrm>
                <a:off x="11896233" y="0"/>
                <a:ext cx="295727" cy="4707792"/>
              </a:xfrm>
              <a:prstGeom prst="rect">
                <a:avLst/>
              </a:prstGeom>
              <a:solidFill>
                <a:srgbClr val="8A8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grpSp>
        <p:pic>
          <p:nvPicPr>
            <p:cNvPr id="7" name="Picture 6" descr="A picture containing food, shirt&#10;&#10;Description automatically generated">
              <a:extLst>
                <a:ext uri="{FF2B5EF4-FFF2-40B4-BE49-F238E27FC236}">
                  <a16:creationId xmlns:a16="http://schemas.microsoft.com/office/drawing/2014/main" id="{8FD7D5E6-2E27-4A66-A1A6-DC900C9E0B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8393" y="5985465"/>
              <a:ext cx="2039765" cy="972056"/>
            </a:xfrm>
            <a:prstGeom prst="rect">
              <a:avLst/>
            </a:prstGeom>
          </p:spPr>
        </p:pic>
      </p:grpSp>
      <p:sp>
        <p:nvSpPr>
          <p:cNvPr id="14" name="TextBox 13">
            <a:extLst>
              <a:ext uri="{FF2B5EF4-FFF2-40B4-BE49-F238E27FC236}">
                <a16:creationId xmlns:a16="http://schemas.microsoft.com/office/drawing/2014/main" id="{5E748184-5C90-4C71-B174-A4FEB6152D60}"/>
              </a:ext>
            </a:extLst>
          </p:cNvPr>
          <p:cNvSpPr txBox="1"/>
          <p:nvPr/>
        </p:nvSpPr>
        <p:spPr>
          <a:xfrm>
            <a:off x="126042" y="131513"/>
            <a:ext cx="11801247" cy="1292662"/>
          </a:xfrm>
          <a:prstGeom prst="rect">
            <a:avLst/>
          </a:prstGeom>
          <a:noFill/>
        </p:spPr>
        <p:txBody>
          <a:bodyPr wrap="square" rtlCol="0">
            <a:spAutoFit/>
          </a:bodyPr>
          <a:lstStyle/>
          <a:p>
            <a:r>
              <a:rPr lang="en-CA" sz="3600" b="1" dirty="0"/>
              <a:t>Equipment Required </a:t>
            </a:r>
          </a:p>
          <a:p>
            <a:endParaRPr lang="en-CA" dirty="0"/>
          </a:p>
          <a:p>
            <a:endParaRPr lang="en-CA" sz="2400" dirty="0"/>
          </a:p>
        </p:txBody>
      </p:sp>
      <p:pic>
        <p:nvPicPr>
          <p:cNvPr id="15" name="Picture 14">
            <a:extLst>
              <a:ext uri="{FF2B5EF4-FFF2-40B4-BE49-F238E27FC236}">
                <a16:creationId xmlns:a16="http://schemas.microsoft.com/office/drawing/2014/main" id="{F1B5F8D6-CC2E-4D6A-899E-2A0F7ECFEB73}"/>
              </a:ext>
            </a:extLst>
          </p:cNvPr>
          <p:cNvPicPr>
            <a:picLocks noChangeAspect="1"/>
          </p:cNvPicPr>
          <p:nvPr/>
        </p:nvPicPr>
        <p:blipFill rotWithShape="1">
          <a:blip r:embed="rId3"/>
          <a:srcRect t="4377" b="8378"/>
          <a:stretch/>
        </p:blipFill>
        <p:spPr>
          <a:xfrm>
            <a:off x="8982298" y="92004"/>
            <a:ext cx="1963334" cy="3467243"/>
          </a:xfrm>
          <a:prstGeom prst="rect">
            <a:avLst/>
          </a:prstGeom>
        </p:spPr>
      </p:pic>
      <p:pic>
        <p:nvPicPr>
          <p:cNvPr id="17" name="Picture 3">
            <a:hlinkClick r:id="rId4"/>
            <a:extLst>
              <a:ext uri="{FF2B5EF4-FFF2-40B4-BE49-F238E27FC236}">
                <a16:creationId xmlns:a16="http://schemas.microsoft.com/office/drawing/2014/main" id="{14885211-5B7B-4352-AD52-1F724474EB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8979702" y="3652347"/>
            <a:ext cx="1963334" cy="2200262"/>
          </a:xfrm>
          <a:prstGeom prst="rect">
            <a:avLst/>
          </a:prstGeom>
        </p:spPr>
      </p:pic>
      <p:sp>
        <p:nvSpPr>
          <p:cNvPr id="2" name="Footer Placeholder 1">
            <a:extLst>
              <a:ext uri="{FF2B5EF4-FFF2-40B4-BE49-F238E27FC236}">
                <a16:creationId xmlns:a16="http://schemas.microsoft.com/office/drawing/2014/main" id="{DF6935C1-9CCC-4FA5-ABB6-822867ACAFCA}"/>
              </a:ext>
            </a:extLst>
          </p:cNvPr>
          <p:cNvSpPr>
            <a:spLocks noGrp="1"/>
          </p:cNvSpPr>
          <p:nvPr>
            <p:ph type="ftr" sz="quarter" idx="11"/>
          </p:nvPr>
        </p:nvSpPr>
        <p:spPr/>
        <p:txBody>
          <a:bodyPr/>
          <a:lstStyle/>
          <a:p>
            <a:r>
              <a:rPr lang="en-US"/>
              <a:t>Labratory 1 : Bending Strength </a:t>
            </a:r>
          </a:p>
        </p:txBody>
      </p:sp>
    </p:spTree>
    <p:extLst>
      <p:ext uri="{BB962C8B-B14F-4D97-AF65-F5344CB8AC3E}">
        <p14:creationId xmlns:p14="http://schemas.microsoft.com/office/powerpoint/2010/main" val="3121833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2E82DF-2CDE-4525-8A8D-6BBAA04EF0FF}"/>
              </a:ext>
            </a:extLst>
          </p:cNvPr>
          <p:cNvSpPr>
            <a:spLocks noGrp="1"/>
          </p:cNvSpPr>
          <p:nvPr>
            <p:ph idx="1"/>
          </p:nvPr>
        </p:nvSpPr>
        <p:spPr>
          <a:xfrm>
            <a:off x="838200" y="894080"/>
            <a:ext cx="10515600" cy="5282883"/>
          </a:xfrm>
        </p:spPr>
        <p:txBody>
          <a:bodyPr>
            <a:normAutofit fontScale="92500" lnSpcReduction="20000"/>
          </a:bodyPr>
          <a:lstStyle/>
          <a:p>
            <a:pPr marL="0" indent="0">
              <a:buNone/>
            </a:pPr>
            <a:r>
              <a:rPr lang="en-CA" sz="2400" dirty="0"/>
              <a:t>The wood samples for this laboratory may be purchased at your local hardware store (</a:t>
            </a:r>
            <a:r>
              <a:rPr lang="en-CA" sz="2400" dirty="0" err="1"/>
              <a:t>ie</a:t>
            </a:r>
            <a:r>
              <a:rPr lang="en-CA" sz="2400" dirty="0"/>
              <a:t>. in Ontario Home Depot is a relatively cheap supplier of the materials). The number of samples should be scaled to the number of lab sessions and groups you have. The sample type should be specified to your intended learning outcomes. If the lab is held later in the year substitution with LVL units can be considered as these are relatively cheap and exhibit engineered behaviour. </a:t>
            </a:r>
          </a:p>
          <a:p>
            <a:pPr marL="0" indent="0">
              <a:buNone/>
            </a:pPr>
            <a:endParaRPr lang="en-US" sz="2400" dirty="0"/>
          </a:p>
          <a:p>
            <a:pPr marL="0" indent="0">
              <a:buNone/>
            </a:pPr>
            <a:r>
              <a:rPr lang="en-US" sz="2400" dirty="0"/>
              <a:t>As of 2021, the samples (</a:t>
            </a:r>
            <a:r>
              <a:rPr lang="en-US" sz="2400" b="1" dirty="0"/>
              <a:t>stud grade</a:t>
            </a:r>
            <a:r>
              <a:rPr lang="en-US" sz="2400" dirty="0"/>
              <a:t>) required for this lab will cost:</a:t>
            </a:r>
          </a:p>
          <a:p>
            <a:pPr marL="457200"/>
            <a:r>
              <a:rPr lang="en-US" sz="2400" dirty="0"/>
              <a:t>SPF 2x2x8 – $6.20/each </a:t>
            </a:r>
          </a:p>
          <a:p>
            <a:pPr indent="0">
              <a:buNone/>
            </a:pPr>
            <a:r>
              <a:rPr lang="en-US" sz="2000" dirty="0">
                <a:hlinkClick r:id="rId2"/>
              </a:rPr>
              <a:t>https://www.homedepot.ca/product/hdg-2x2x8-spruce-pine-framing-lumber/1000173732</a:t>
            </a:r>
            <a:r>
              <a:rPr lang="en-US" sz="2000" dirty="0"/>
              <a:t> </a:t>
            </a:r>
          </a:p>
          <a:p>
            <a:pPr marL="457200"/>
            <a:r>
              <a:rPr lang="en-US" sz="2400" dirty="0"/>
              <a:t>SPF 2x3x8 – $4.55/each </a:t>
            </a:r>
          </a:p>
          <a:p>
            <a:pPr indent="0">
              <a:buNone/>
            </a:pPr>
            <a:r>
              <a:rPr lang="en-US" sz="2000" dirty="0">
                <a:hlinkClick r:id="rId3"/>
              </a:rPr>
              <a:t>https://www.homedepot.ca/product/thd-2x3x8-framing-lumber-finger-jointed/1000112106</a:t>
            </a:r>
            <a:r>
              <a:rPr lang="en-US" sz="2000" dirty="0"/>
              <a:t> </a:t>
            </a:r>
          </a:p>
          <a:p>
            <a:pPr marL="457200"/>
            <a:r>
              <a:rPr lang="en-US" sz="2400" dirty="0"/>
              <a:t>SPF 2x4x8 – $6.98/each – purchase 2x to illustrate 4x2 effects.</a:t>
            </a:r>
          </a:p>
          <a:p>
            <a:pPr indent="0">
              <a:buNone/>
            </a:pPr>
            <a:r>
              <a:rPr lang="en-US" sz="2000" dirty="0">
                <a:hlinkClick r:id="rId4"/>
              </a:rPr>
              <a:t>https://www.homedepot.ca/product/2-inch-x-4-inch-x-8-ft-spf-dimensional-lumber/1000112108</a:t>
            </a:r>
            <a:r>
              <a:rPr lang="en-US" sz="2000" dirty="0"/>
              <a:t> </a:t>
            </a:r>
          </a:p>
          <a:p>
            <a:pPr marL="457200"/>
            <a:r>
              <a:rPr lang="en-US" sz="2400" dirty="0"/>
              <a:t>Cedar 2x4x8 – $15.31/each</a:t>
            </a:r>
          </a:p>
          <a:p>
            <a:pPr indent="0">
              <a:buNone/>
            </a:pPr>
            <a:r>
              <a:rPr lang="en-US" sz="2000" dirty="0">
                <a:hlinkClick r:id="rId5"/>
              </a:rPr>
              <a:t>https://www.homedepot.ca/product/porcupine-premium-2-inch-x-4-inch-x-8-ft-western-red-cedar-deck-board/1000167650</a:t>
            </a:r>
            <a:r>
              <a:rPr lang="en-US" sz="2000" dirty="0"/>
              <a:t> </a:t>
            </a:r>
          </a:p>
          <a:p>
            <a:pPr marL="457200"/>
            <a:endParaRPr lang="en-US" sz="2400" dirty="0"/>
          </a:p>
        </p:txBody>
      </p:sp>
      <p:grpSp>
        <p:nvGrpSpPr>
          <p:cNvPr id="4" name="Group 3">
            <a:extLst>
              <a:ext uri="{FF2B5EF4-FFF2-40B4-BE49-F238E27FC236}">
                <a16:creationId xmlns:a16="http://schemas.microsoft.com/office/drawing/2014/main" id="{0CFC35F1-DEC5-4B0F-9D23-5D3D204236CB}"/>
              </a:ext>
            </a:extLst>
          </p:cNvPr>
          <p:cNvGrpSpPr/>
          <p:nvPr/>
        </p:nvGrpSpPr>
        <p:grpSpPr>
          <a:xfrm>
            <a:off x="7738393" y="0"/>
            <a:ext cx="4453607" cy="6957521"/>
            <a:chOff x="7738393" y="0"/>
            <a:chExt cx="4453607" cy="6957521"/>
          </a:xfrm>
        </p:grpSpPr>
        <p:grpSp>
          <p:nvGrpSpPr>
            <p:cNvPr id="5" name="Group 4">
              <a:extLst>
                <a:ext uri="{FF2B5EF4-FFF2-40B4-BE49-F238E27FC236}">
                  <a16:creationId xmlns:a16="http://schemas.microsoft.com/office/drawing/2014/main" id="{C15DC7C1-22A2-4AA0-B132-AE970E786B19}"/>
                </a:ext>
              </a:extLst>
            </p:cNvPr>
            <p:cNvGrpSpPr/>
            <p:nvPr/>
          </p:nvGrpSpPr>
          <p:grpSpPr>
            <a:xfrm>
              <a:off x="9711280" y="6066781"/>
              <a:ext cx="2216009" cy="759387"/>
              <a:chOff x="5048307" y="4532623"/>
              <a:chExt cx="1662007" cy="569540"/>
            </a:xfrm>
          </p:grpSpPr>
          <p:sp>
            <p:nvSpPr>
              <p:cNvPr id="10" name="TextBox 9">
                <a:extLst>
                  <a:ext uri="{FF2B5EF4-FFF2-40B4-BE49-F238E27FC236}">
                    <a16:creationId xmlns:a16="http://schemas.microsoft.com/office/drawing/2014/main" id="{F2BDF3A0-F350-4EFE-917D-80A8EC7E1CB1}"/>
                  </a:ext>
                </a:extLst>
              </p:cNvPr>
              <p:cNvSpPr txBox="1"/>
              <p:nvPr/>
            </p:nvSpPr>
            <p:spPr>
              <a:xfrm>
                <a:off x="5048307" y="4656612"/>
                <a:ext cx="1136899" cy="442180"/>
              </a:xfrm>
              <a:prstGeom prst="rect">
                <a:avLst/>
              </a:prstGeom>
              <a:noFill/>
            </p:spPr>
            <p:txBody>
              <a:bodyPr wrap="square" lIns="48000" tIns="48000" rIns="48000" bIns="48000" rtlCol="0">
                <a:spAutoFit/>
              </a:bodyPr>
              <a:lstStyle/>
              <a:p>
                <a:pPr>
                  <a:buClr>
                    <a:schemeClr val="tx1"/>
                  </a:buClr>
                </a:pPr>
                <a:r>
                  <a:rPr lang="en-US" sz="1067" dirty="0">
                    <a:solidFill>
                      <a:srgbClr val="5E5E5F"/>
                    </a:solidFill>
                  </a:rPr>
                  <a:t>Canadian</a:t>
                </a:r>
              </a:p>
              <a:p>
                <a:pPr>
                  <a:buClr>
                    <a:schemeClr val="tx1"/>
                  </a:buClr>
                </a:pPr>
                <a:r>
                  <a:rPr lang="en-US" sz="1067" dirty="0">
                    <a:solidFill>
                      <a:srgbClr val="5E5E5F"/>
                    </a:solidFill>
                  </a:rPr>
                  <a:t>Wood</a:t>
                </a:r>
              </a:p>
              <a:p>
                <a:pPr>
                  <a:buClr>
                    <a:schemeClr val="tx1"/>
                  </a:buClr>
                </a:pPr>
                <a:r>
                  <a:rPr lang="en-US" sz="1067" dirty="0">
                    <a:solidFill>
                      <a:srgbClr val="5E5E5F"/>
                    </a:solidFill>
                  </a:rPr>
                  <a:t>Council</a:t>
                </a:r>
                <a:endParaRPr lang="en-CA" sz="1067" dirty="0" err="1">
                  <a:solidFill>
                    <a:srgbClr val="5E5E5F"/>
                  </a:solidFill>
                </a:endParaRPr>
              </a:p>
            </p:txBody>
          </p:sp>
          <p:sp>
            <p:nvSpPr>
              <p:cNvPr id="11" name="TextBox 10">
                <a:extLst>
                  <a:ext uri="{FF2B5EF4-FFF2-40B4-BE49-F238E27FC236}">
                    <a16:creationId xmlns:a16="http://schemas.microsoft.com/office/drawing/2014/main" id="{AD1EECF6-CBC8-4D47-96F1-873B2441AF30}"/>
                  </a:ext>
                </a:extLst>
              </p:cNvPr>
              <p:cNvSpPr txBox="1"/>
              <p:nvPr/>
            </p:nvSpPr>
            <p:spPr>
              <a:xfrm>
                <a:off x="5573415" y="4659983"/>
                <a:ext cx="1136899" cy="442180"/>
              </a:xfrm>
              <a:prstGeom prst="rect">
                <a:avLst/>
              </a:prstGeom>
              <a:noFill/>
            </p:spPr>
            <p:txBody>
              <a:bodyPr wrap="square" lIns="48000" tIns="48000" rIns="48000" bIns="48000" rtlCol="0">
                <a:spAutoFit/>
              </a:bodyPr>
              <a:lstStyle/>
              <a:p>
                <a:pPr>
                  <a:buClr>
                    <a:schemeClr val="tx1"/>
                  </a:buClr>
                </a:pPr>
                <a:r>
                  <a:rPr lang="en-US" sz="1067" dirty="0">
                    <a:solidFill>
                      <a:srgbClr val="5E5E5F"/>
                    </a:solidFill>
                  </a:rPr>
                  <a:t>Conseil</a:t>
                </a:r>
              </a:p>
              <a:p>
                <a:pPr>
                  <a:buClr>
                    <a:schemeClr val="tx1"/>
                  </a:buClr>
                </a:pPr>
                <a:r>
                  <a:rPr lang="en-US" sz="1067" dirty="0" err="1">
                    <a:solidFill>
                      <a:srgbClr val="5E5E5F"/>
                    </a:solidFill>
                  </a:rPr>
                  <a:t>canadien</a:t>
                </a:r>
                <a:endParaRPr lang="en-US" sz="1067" dirty="0">
                  <a:solidFill>
                    <a:srgbClr val="5E5E5F"/>
                  </a:solidFill>
                </a:endParaRPr>
              </a:p>
              <a:p>
                <a:pPr>
                  <a:buClr>
                    <a:schemeClr val="tx1"/>
                  </a:buClr>
                </a:pPr>
                <a:r>
                  <a:rPr lang="en-US" sz="1067" dirty="0">
                    <a:solidFill>
                      <a:srgbClr val="5E5E5F"/>
                    </a:solidFill>
                  </a:rPr>
                  <a:t>du </a:t>
                </a:r>
                <a:r>
                  <a:rPr lang="en-US" sz="1067" dirty="0" err="1">
                    <a:solidFill>
                      <a:srgbClr val="5E5E5F"/>
                    </a:solidFill>
                  </a:rPr>
                  <a:t>bois</a:t>
                </a:r>
                <a:endParaRPr lang="en-CA" sz="1067" dirty="0" err="1">
                  <a:solidFill>
                    <a:srgbClr val="5E5E5F"/>
                  </a:solidFill>
                </a:endParaRPr>
              </a:p>
            </p:txBody>
          </p:sp>
          <p:sp>
            <p:nvSpPr>
              <p:cNvPr id="12" name="Diagonal Stripe 11">
                <a:extLst>
                  <a:ext uri="{FF2B5EF4-FFF2-40B4-BE49-F238E27FC236}">
                    <a16:creationId xmlns:a16="http://schemas.microsoft.com/office/drawing/2014/main" id="{F8737AC7-2F78-4D06-AA2F-49C87A2334CB}"/>
                  </a:ext>
                </a:extLst>
              </p:cNvPr>
              <p:cNvSpPr/>
              <p:nvPr/>
            </p:nvSpPr>
            <p:spPr>
              <a:xfrm>
                <a:off x="6127923" y="4532623"/>
                <a:ext cx="325413" cy="312482"/>
              </a:xfrm>
              <a:prstGeom prst="diagStripe">
                <a:avLst>
                  <a:gd name="adj" fmla="val 66613"/>
                </a:avLst>
              </a:prstGeom>
              <a:solidFill>
                <a:srgbClr val="EFE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solidFill>
                    <a:schemeClr val="tx1"/>
                  </a:solidFill>
                </a:endParaRPr>
              </a:p>
            </p:txBody>
          </p:sp>
          <p:sp>
            <p:nvSpPr>
              <p:cNvPr id="13" name="Diagonal Stripe 12">
                <a:extLst>
                  <a:ext uri="{FF2B5EF4-FFF2-40B4-BE49-F238E27FC236}">
                    <a16:creationId xmlns:a16="http://schemas.microsoft.com/office/drawing/2014/main" id="{8A1FA045-EF7F-4A30-A6B4-CC27DF0F9B64}"/>
                  </a:ext>
                </a:extLst>
              </p:cNvPr>
              <p:cNvSpPr/>
              <p:nvPr/>
            </p:nvSpPr>
            <p:spPr>
              <a:xfrm>
                <a:off x="6123026" y="4532623"/>
                <a:ext cx="492757" cy="494779"/>
              </a:xfrm>
              <a:prstGeom prst="diagStripe">
                <a:avLst>
                  <a:gd name="adj" fmla="val 77201"/>
                </a:avLst>
              </a:prstGeom>
              <a:solidFill>
                <a:srgbClr val="5E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solidFill>
                    <a:schemeClr val="tx1"/>
                  </a:solidFill>
                </a:endParaRPr>
              </a:p>
            </p:txBody>
          </p:sp>
        </p:grpSp>
        <p:grpSp>
          <p:nvGrpSpPr>
            <p:cNvPr id="6" name="Group 5">
              <a:extLst>
                <a:ext uri="{FF2B5EF4-FFF2-40B4-BE49-F238E27FC236}">
                  <a16:creationId xmlns:a16="http://schemas.microsoft.com/office/drawing/2014/main" id="{D1E870C2-70BB-412D-A112-0B8F1AE89937}"/>
                </a:ext>
              </a:extLst>
            </p:cNvPr>
            <p:cNvGrpSpPr/>
            <p:nvPr/>
          </p:nvGrpSpPr>
          <p:grpSpPr>
            <a:xfrm>
              <a:off x="11895248" y="0"/>
              <a:ext cx="296752" cy="6881284"/>
              <a:chOff x="11896233" y="0"/>
              <a:chExt cx="295747" cy="6857990"/>
            </a:xfrm>
          </p:grpSpPr>
          <p:sp>
            <p:nvSpPr>
              <p:cNvPr id="8" name="Rectangle 7">
                <a:extLst>
                  <a:ext uri="{FF2B5EF4-FFF2-40B4-BE49-F238E27FC236}">
                    <a16:creationId xmlns:a16="http://schemas.microsoft.com/office/drawing/2014/main" id="{7E919514-00D5-406F-A647-19362E567E5E}"/>
                  </a:ext>
                </a:extLst>
              </p:cNvPr>
              <p:cNvSpPr/>
              <p:nvPr/>
            </p:nvSpPr>
            <p:spPr>
              <a:xfrm>
                <a:off x="11896253" y="4707802"/>
                <a:ext cx="295727" cy="2150188"/>
              </a:xfrm>
              <a:prstGeom prst="rect">
                <a:avLst/>
              </a:prstGeom>
              <a:solidFill>
                <a:srgbClr val="FEE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9" name="Rectangle 8">
                <a:extLst>
                  <a:ext uri="{FF2B5EF4-FFF2-40B4-BE49-F238E27FC236}">
                    <a16:creationId xmlns:a16="http://schemas.microsoft.com/office/drawing/2014/main" id="{5B41E960-265B-4A80-993E-1FB453661B4B}"/>
                  </a:ext>
                </a:extLst>
              </p:cNvPr>
              <p:cNvSpPr/>
              <p:nvPr/>
            </p:nvSpPr>
            <p:spPr>
              <a:xfrm>
                <a:off x="11896233" y="0"/>
                <a:ext cx="295727" cy="4707792"/>
              </a:xfrm>
              <a:prstGeom prst="rect">
                <a:avLst/>
              </a:prstGeom>
              <a:solidFill>
                <a:srgbClr val="8A8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grpSp>
        <p:pic>
          <p:nvPicPr>
            <p:cNvPr id="7" name="Picture 6" descr="A picture containing food, shirt&#10;&#10;Description automatically generated">
              <a:extLst>
                <a:ext uri="{FF2B5EF4-FFF2-40B4-BE49-F238E27FC236}">
                  <a16:creationId xmlns:a16="http://schemas.microsoft.com/office/drawing/2014/main" id="{34328834-B69B-4799-A6BA-F825603A4E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8393" y="5985465"/>
              <a:ext cx="2039765" cy="972056"/>
            </a:xfrm>
            <a:prstGeom prst="rect">
              <a:avLst/>
            </a:prstGeom>
          </p:spPr>
        </p:pic>
      </p:grpSp>
      <p:sp>
        <p:nvSpPr>
          <p:cNvPr id="14" name="TextBox 13">
            <a:extLst>
              <a:ext uri="{FF2B5EF4-FFF2-40B4-BE49-F238E27FC236}">
                <a16:creationId xmlns:a16="http://schemas.microsoft.com/office/drawing/2014/main" id="{D3661AFC-F11F-4584-8BC5-305ADAD9C54B}"/>
              </a:ext>
            </a:extLst>
          </p:cNvPr>
          <p:cNvSpPr txBox="1"/>
          <p:nvPr/>
        </p:nvSpPr>
        <p:spPr>
          <a:xfrm>
            <a:off x="126042" y="131513"/>
            <a:ext cx="11801247" cy="1292662"/>
          </a:xfrm>
          <a:prstGeom prst="rect">
            <a:avLst/>
          </a:prstGeom>
          <a:noFill/>
        </p:spPr>
        <p:txBody>
          <a:bodyPr wrap="square" rtlCol="0">
            <a:spAutoFit/>
          </a:bodyPr>
          <a:lstStyle/>
          <a:p>
            <a:r>
              <a:rPr lang="en-CA" sz="3600" b="1" dirty="0"/>
              <a:t>Materials Required</a:t>
            </a:r>
          </a:p>
          <a:p>
            <a:endParaRPr lang="en-CA" dirty="0"/>
          </a:p>
          <a:p>
            <a:endParaRPr lang="en-CA" sz="2400" dirty="0"/>
          </a:p>
        </p:txBody>
      </p:sp>
      <p:sp>
        <p:nvSpPr>
          <p:cNvPr id="2" name="Footer Placeholder 1">
            <a:extLst>
              <a:ext uri="{FF2B5EF4-FFF2-40B4-BE49-F238E27FC236}">
                <a16:creationId xmlns:a16="http://schemas.microsoft.com/office/drawing/2014/main" id="{0937C1A1-1275-4A33-B55E-B33A606212C9}"/>
              </a:ext>
            </a:extLst>
          </p:cNvPr>
          <p:cNvSpPr>
            <a:spLocks noGrp="1"/>
          </p:cNvSpPr>
          <p:nvPr>
            <p:ph type="ftr" sz="quarter" idx="11"/>
          </p:nvPr>
        </p:nvSpPr>
        <p:spPr/>
        <p:txBody>
          <a:bodyPr/>
          <a:lstStyle/>
          <a:p>
            <a:r>
              <a:rPr lang="en-US"/>
              <a:t>Labratory 1 : Bending Strength </a:t>
            </a:r>
          </a:p>
        </p:txBody>
      </p:sp>
    </p:spTree>
    <p:extLst>
      <p:ext uri="{BB962C8B-B14F-4D97-AF65-F5344CB8AC3E}">
        <p14:creationId xmlns:p14="http://schemas.microsoft.com/office/powerpoint/2010/main" val="2096733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14274D5F-E9EC-43EB-916B-DAB8CC65F178}"/>
              </a:ext>
            </a:extLst>
          </p:cNvPr>
          <p:cNvSpPr>
            <a:spLocks noChangeArrowheads="1"/>
          </p:cNvSpPr>
          <p:nvPr/>
        </p:nvSpPr>
        <p:spPr bwMode="auto">
          <a:xfrm>
            <a:off x="334747" y="5117880"/>
            <a:ext cx="11137995" cy="76790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ctr" eaLnBrk="1" fontAlgn="base" hangingPunct="1">
              <a:lnSpc>
                <a:spcPct val="90000"/>
              </a:lnSpc>
              <a:spcBef>
                <a:spcPct val="0"/>
              </a:spcBef>
              <a:spcAft>
                <a:spcPts val="600"/>
              </a:spcAft>
              <a:buClrTx/>
              <a:buSzTx/>
              <a:tabLst/>
            </a:pPr>
            <a:r>
              <a:rPr kumimoji="0" lang="en-US" altLang="en-US" b="0" i="0" u="none" strike="noStrike" cap="none" normalizeH="0" baseline="0" dirty="0">
                <a:ln>
                  <a:noFill/>
                </a:ln>
                <a:effectLst/>
                <a:latin typeface="+mn-lt"/>
              </a:rPr>
              <a:t>All Specimens to be cut to be sized to at least 8 inches long </a:t>
            </a:r>
          </a:p>
          <a:p>
            <a:pPr marR="0" lvl="0" indent="0" algn="ctr" eaLnBrk="1" fontAlgn="base" hangingPunct="1">
              <a:lnSpc>
                <a:spcPct val="90000"/>
              </a:lnSpc>
              <a:spcBef>
                <a:spcPct val="0"/>
              </a:spcBef>
              <a:spcAft>
                <a:spcPts val="600"/>
              </a:spcAft>
              <a:buClrTx/>
              <a:buSzTx/>
              <a:tabLst/>
            </a:pPr>
            <a:r>
              <a:rPr kumimoji="0" lang="en-US" altLang="en-US" b="0" i="0" u="none" strike="noStrike" cap="none" normalizeH="0" baseline="0" dirty="0">
                <a:ln>
                  <a:noFill/>
                </a:ln>
                <a:effectLst/>
                <a:latin typeface="+mn-lt"/>
              </a:rPr>
              <a:t>These are the nominal dimensions. The actual dimensions will differ and must be measured.</a:t>
            </a:r>
            <a:r>
              <a:rPr kumimoji="0" lang="en-US" altLang="en-US" sz="800" b="0" i="0" u="none" strike="noStrike" cap="none" normalizeH="0" baseline="0" dirty="0">
                <a:ln>
                  <a:noFill/>
                </a:ln>
                <a:effectLst/>
                <a:latin typeface="+mn-lt"/>
              </a:rPr>
              <a:t> </a:t>
            </a:r>
          </a:p>
        </p:txBody>
      </p:sp>
      <p:graphicFrame>
        <p:nvGraphicFramePr>
          <p:cNvPr id="4" name="Content Placeholder 3">
            <a:extLst>
              <a:ext uri="{FF2B5EF4-FFF2-40B4-BE49-F238E27FC236}">
                <a16:creationId xmlns:a16="http://schemas.microsoft.com/office/drawing/2014/main" id="{1411530C-5AAB-4D09-BE92-46A5A6A492FB}"/>
              </a:ext>
            </a:extLst>
          </p:cNvPr>
          <p:cNvGraphicFramePr>
            <a:graphicFrameLocks noGrp="1"/>
          </p:cNvGraphicFramePr>
          <p:nvPr>
            <p:ph idx="1"/>
            <p:extLst>
              <p:ext uri="{D42A27DB-BD31-4B8C-83A1-F6EECF244321}">
                <p14:modId xmlns:p14="http://schemas.microsoft.com/office/powerpoint/2010/main" val="1558181793"/>
              </p:ext>
            </p:extLst>
          </p:nvPr>
        </p:nvGraphicFramePr>
        <p:xfrm>
          <a:off x="1196351" y="1089351"/>
          <a:ext cx="9796243" cy="3899398"/>
        </p:xfrm>
        <a:graphic>
          <a:graphicData uri="http://schemas.openxmlformats.org/drawingml/2006/table">
            <a:tbl>
              <a:tblPr/>
              <a:tblGrid>
                <a:gridCol w="2301855">
                  <a:extLst>
                    <a:ext uri="{9D8B030D-6E8A-4147-A177-3AD203B41FA5}">
                      <a16:colId xmlns:a16="http://schemas.microsoft.com/office/drawing/2014/main" val="2583083377"/>
                    </a:ext>
                  </a:extLst>
                </a:gridCol>
                <a:gridCol w="4670431">
                  <a:extLst>
                    <a:ext uri="{9D8B030D-6E8A-4147-A177-3AD203B41FA5}">
                      <a16:colId xmlns:a16="http://schemas.microsoft.com/office/drawing/2014/main" val="1697156662"/>
                    </a:ext>
                  </a:extLst>
                </a:gridCol>
                <a:gridCol w="2823957">
                  <a:extLst>
                    <a:ext uri="{9D8B030D-6E8A-4147-A177-3AD203B41FA5}">
                      <a16:colId xmlns:a16="http://schemas.microsoft.com/office/drawing/2014/main" val="988352822"/>
                    </a:ext>
                  </a:extLst>
                </a:gridCol>
              </a:tblGrid>
              <a:tr h="940033">
                <a:tc>
                  <a:txBody>
                    <a:bodyPr/>
                    <a:lstStyle/>
                    <a:p>
                      <a:pPr marL="0" indent="0" algn="l" rtl="0" fontAlgn="t">
                        <a:spcBef>
                          <a:spcPts val="0"/>
                        </a:spcBef>
                        <a:spcAft>
                          <a:spcPts val="0"/>
                        </a:spcAft>
                      </a:pPr>
                      <a:r>
                        <a:rPr lang="en-US" sz="2400" b="1" i="0" u="none" strike="noStrike" dirty="0">
                          <a:solidFill>
                            <a:srgbClr val="000000"/>
                          </a:solidFill>
                          <a:effectLst/>
                          <a:latin typeface="+mn-lt"/>
                        </a:rPr>
                        <a:t>Type of Wood</a:t>
                      </a:r>
                      <a:endParaRPr lang="en-US" sz="2400" b="0" i="0" u="none" strike="noStrike" dirty="0">
                        <a:effectLst/>
                        <a:latin typeface="+mn-lt"/>
                      </a:endParaRPr>
                    </a:p>
                  </a:txBody>
                  <a:tcPr marL="174080" marR="174080" marT="87040" marB="87040">
                    <a:lnL w="8001" cap="flat" cmpd="sng" algn="ctr">
                      <a:solidFill>
                        <a:srgbClr val="000000"/>
                      </a:solidFill>
                      <a:prstDash val="solid"/>
                      <a:round/>
                      <a:headEnd type="none" w="med" len="med"/>
                      <a:tailEnd type="none" w="med" len="med"/>
                    </a:lnL>
                    <a:lnR w="8001" cap="flat" cmpd="sng" algn="ctr">
                      <a:solidFill>
                        <a:srgbClr val="000000"/>
                      </a:solidFill>
                      <a:prstDash val="solid"/>
                      <a:round/>
                      <a:headEnd type="none" w="med" len="med"/>
                      <a:tailEnd type="none" w="med" len="med"/>
                    </a:lnR>
                    <a:lnT w="8001" cap="flat" cmpd="sng" algn="ctr">
                      <a:solidFill>
                        <a:srgbClr val="000000"/>
                      </a:solidFill>
                      <a:prstDash val="solid"/>
                      <a:round/>
                      <a:headEnd type="none" w="med" len="med"/>
                      <a:tailEnd type="none" w="med" len="med"/>
                    </a:lnT>
                    <a:lnB w="8001" cap="flat" cmpd="sng" algn="ctr">
                      <a:solidFill>
                        <a:srgbClr val="000000"/>
                      </a:solidFill>
                      <a:prstDash val="solid"/>
                      <a:round/>
                      <a:headEnd type="none" w="med" len="med"/>
                      <a:tailEnd type="none" w="med" len="med"/>
                    </a:lnB>
                  </a:tcPr>
                </a:tc>
                <a:tc>
                  <a:txBody>
                    <a:bodyPr/>
                    <a:lstStyle/>
                    <a:p>
                      <a:pPr marL="338328" marR="338328" indent="64008" algn="ctr" rtl="0" fontAlgn="t">
                        <a:spcBef>
                          <a:spcPts val="0"/>
                        </a:spcBef>
                        <a:spcAft>
                          <a:spcPts val="0"/>
                        </a:spcAft>
                      </a:pPr>
                      <a:r>
                        <a:rPr lang="en-US" sz="2400" b="1" i="0" u="none" strike="noStrike" dirty="0">
                          <a:solidFill>
                            <a:srgbClr val="000000"/>
                          </a:solidFill>
                          <a:effectLst/>
                          <a:latin typeface="+mn-lt"/>
                        </a:rPr>
                        <a:t>Nominal Dimensions* Height x width (in x in)</a:t>
                      </a:r>
                      <a:endParaRPr lang="en-US" sz="2400" b="0" i="0" u="none" strike="noStrike" dirty="0">
                        <a:effectLst/>
                        <a:latin typeface="+mn-lt"/>
                      </a:endParaRPr>
                    </a:p>
                  </a:txBody>
                  <a:tcPr marL="174080" marR="174080" marT="87040" marB="87040">
                    <a:lnL w="8001" cap="flat" cmpd="sng" algn="ctr">
                      <a:solidFill>
                        <a:srgbClr val="000000"/>
                      </a:solidFill>
                      <a:prstDash val="solid"/>
                      <a:round/>
                      <a:headEnd type="none" w="med" len="med"/>
                      <a:tailEnd type="none" w="med" len="med"/>
                    </a:lnL>
                    <a:lnR w="8001" cap="flat" cmpd="sng" algn="ctr">
                      <a:solidFill>
                        <a:srgbClr val="000000"/>
                      </a:solidFill>
                      <a:prstDash val="solid"/>
                      <a:round/>
                      <a:headEnd type="none" w="med" len="med"/>
                      <a:tailEnd type="none" w="med" len="med"/>
                    </a:lnR>
                    <a:lnT w="8001" cap="flat" cmpd="sng" algn="ctr">
                      <a:solidFill>
                        <a:srgbClr val="000000"/>
                      </a:solidFill>
                      <a:prstDash val="solid"/>
                      <a:round/>
                      <a:headEnd type="none" w="med" len="med"/>
                      <a:tailEnd type="none" w="med" len="med"/>
                    </a:lnT>
                    <a:lnB w="8001" cap="flat" cmpd="sng" algn="ctr">
                      <a:solidFill>
                        <a:srgbClr val="000000"/>
                      </a:solidFill>
                      <a:prstDash val="solid"/>
                      <a:round/>
                      <a:headEnd type="none" w="med" len="med"/>
                      <a:tailEnd type="none" w="med" len="med"/>
                    </a:lnB>
                  </a:tcPr>
                </a:tc>
                <a:tc>
                  <a:txBody>
                    <a:bodyPr/>
                    <a:lstStyle/>
                    <a:p>
                      <a:pPr marL="338328" marR="338328" indent="64008" algn="ctr" rtl="0" fontAlgn="t">
                        <a:spcBef>
                          <a:spcPts val="0"/>
                        </a:spcBef>
                        <a:spcAft>
                          <a:spcPts val="0"/>
                        </a:spcAft>
                      </a:pPr>
                      <a:r>
                        <a:rPr lang="en-US" sz="2400" b="1" i="0" u="none" strike="noStrike" dirty="0">
                          <a:effectLst/>
                          <a:latin typeface="+mn-lt"/>
                        </a:rPr>
                        <a:t>Typical Load Capacity (</a:t>
                      </a:r>
                      <a:r>
                        <a:rPr lang="en-US" sz="2400" b="1" i="0" u="none" strike="noStrike" dirty="0" err="1">
                          <a:effectLst/>
                          <a:latin typeface="+mn-lt"/>
                        </a:rPr>
                        <a:t>kN</a:t>
                      </a:r>
                      <a:r>
                        <a:rPr lang="en-US" sz="2400" b="1" i="0" u="none" strike="noStrike" dirty="0">
                          <a:effectLst/>
                          <a:latin typeface="+mn-lt"/>
                        </a:rPr>
                        <a:t>)</a:t>
                      </a:r>
                    </a:p>
                  </a:txBody>
                  <a:tcPr marL="174080" marR="174080" marT="87040" marB="87040">
                    <a:lnL w="8001" cap="flat" cmpd="sng" algn="ctr">
                      <a:solidFill>
                        <a:srgbClr val="000000"/>
                      </a:solidFill>
                      <a:prstDash val="solid"/>
                      <a:round/>
                      <a:headEnd type="none" w="med" len="med"/>
                      <a:tailEnd type="none" w="med" len="med"/>
                    </a:lnL>
                    <a:lnR w="8001" cap="flat" cmpd="sng" algn="ctr">
                      <a:solidFill>
                        <a:srgbClr val="000000"/>
                      </a:solidFill>
                      <a:prstDash val="solid"/>
                      <a:round/>
                      <a:headEnd type="none" w="med" len="med"/>
                      <a:tailEnd type="none" w="med" len="med"/>
                    </a:lnR>
                    <a:lnT w="8001" cap="flat" cmpd="sng" algn="ctr">
                      <a:solidFill>
                        <a:srgbClr val="000000"/>
                      </a:solidFill>
                      <a:prstDash val="solid"/>
                      <a:round/>
                      <a:headEnd type="none" w="med" len="med"/>
                      <a:tailEnd type="none" w="med" len="med"/>
                    </a:lnT>
                    <a:lnB w="80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3167691"/>
                  </a:ext>
                </a:extLst>
              </a:tr>
              <a:tr h="591873">
                <a:tc>
                  <a:txBody>
                    <a:bodyPr/>
                    <a:lstStyle/>
                    <a:p>
                      <a:pPr marL="64008" algn="ctr" rtl="0" fontAlgn="t">
                        <a:spcBef>
                          <a:spcPts val="0"/>
                        </a:spcBef>
                        <a:spcAft>
                          <a:spcPts val="0"/>
                        </a:spcAft>
                      </a:pPr>
                      <a:r>
                        <a:rPr lang="en-US" sz="2400" b="0" i="0" u="none" strike="noStrike">
                          <a:solidFill>
                            <a:srgbClr val="000000"/>
                          </a:solidFill>
                          <a:effectLst/>
                          <a:latin typeface="+mn-lt"/>
                        </a:rPr>
                        <a:t>S‐P‐F</a:t>
                      </a:r>
                      <a:endParaRPr lang="en-US" sz="2400" b="0" i="0" u="none" strike="noStrike">
                        <a:effectLst/>
                        <a:latin typeface="+mn-lt"/>
                      </a:endParaRPr>
                    </a:p>
                  </a:txBody>
                  <a:tcPr marL="174080" marR="174080" marT="87040" marB="87040">
                    <a:lnL w="8001" cap="flat" cmpd="sng" algn="ctr">
                      <a:solidFill>
                        <a:srgbClr val="000000"/>
                      </a:solidFill>
                      <a:prstDash val="solid"/>
                      <a:round/>
                      <a:headEnd type="none" w="med" len="med"/>
                      <a:tailEnd type="none" w="med" len="med"/>
                    </a:lnL>
                    <a:lnR w="8001" cap="flat" cmpd="sng" algn="ctr">
                      <a:solidFill>
                        <a:srgbClr val="000000"/>
                      </a:solidFill>
                      <a:prstDash val="solid"/>
                      <a:round/>
                      <a:headEnd type="none" w="med" len="med"/>
                      <a:tailEnd type="none" w="med" len="med"/>
                    </a:lnR>
                    <a:lnT w="8001" cap="flat" cmpd="sng" algn="ctr">
                      <a:solidFill>
                        <a:srgbClr val="000000"/>
                      </a:solidFill>
                      <a:prstDash val="solid"/>
                      <a:round/>
                      <a:headEnd type="none" w="med" len="med"/>
                      <a:tailEnd type="none" w="med" len="med"/>
                    </a:lnT>
                    <a:lnB w="8001" cap="flat" cmpd="sng" algn="ctr">
                      <a:solidFill>
                        <a:srgbClr val="000000"/>
                      </a:solidFill>
                      <a:prstDash val="solid"/>
                      <a:round/>
                      <a:headEnd type="none" w="med" len="med"/>
                      <a:tailEnd type="none" w="med" len="med"/>
                    </a:lnB>
                  </a:tcPr>
                </a:tc>
                <a:tc>
                  <a:txBody>
                    <a:bodyPr/>
                    <a:lstStyle/>
                    <a:p>
                      <a:pPr marL="64008" algn="ctr" rtl="0" fontAlgn="t">
                        <a:spcBef>
                          <a:spcPts val="0"/>
                        </a:spcBef>
                        <a:spcAft>
                          <a:spcPts val="0"/>
                        </a:spcAft>
                      </a:pPr>
                      <a:r>
                        <a:rPr lang="en-US" sz="2400" b="0" i="0" u="none" strike="noStrike" dirty="0">
                          <a:solidFill>
                            <a:srgbClr val="000000"/>
                          </a:solidFill>
                          <a:effectLst/>
                          <a:latin typeface="+mn-lt"/>
                        </a:rPr>
                        <a:t>2 x 2</a:t>
                      </a:r>
                      <a:endParaRPr lang="en-US" sz="2400" b="0" i="0" u="none" strike="noStrike" dirty="0">
                        <a:effectLst/>
                        <a:latin typeface="+mn-lt"/>
                      </a:endParaRPr>
                    </a:p>
                  </a:txBody>
                  <a:tcPr marL="174080" marR="174080" marT="87040" marB="87040">
                    <a:lnL w="8001" cap="flat" cmpd="sng" algn="ctr">
                      <a:solidFill>
                        <a:srgbClr val="000000"/>
                      </a:solidFill>
                      <a:prstDash val="solid"/>
                      <a:round/>
                      <a:headEnd type="none" w="med" len="med"/>
                      <a:tailEnd type="none" w="med" len="med"/>
                    </a:lnL>
                    <a:lnR w="8001" cap="flat" cmpd="sng" algn="ctr">
                      <a:solidFill>
                        <a:srgbClr val="000000"/>
                      </a:solidFill>
                      <a:prstDash val="solid"/>
                      <a:round/>
                      <a:headEnd type="none" w="med" len="med"/>
                      <a:tailEnd type="none" w="med" len="med"/>
                    </a:lnR>
                    <a:lnT w="8001" cap="flat" cmpd="sng" algn="ctr">
                      <a:solidFill>
                        <a:srgbClr val="000000"/>
                      </a:solidFill>
                      <a:prstDash val="solid"/>
                      <a:round/>
                      <a:headEnd type="none" w="med" len="med"/>
                      <a:tailEnd type="none" w="med" len="med"/>
                    </a:lnT>
                    <a:lnB w="8001" cap="flat" cmpd="sng" algn="ctr">
                      <a:solidFill>
                        <a:srgbClr val="000000"/>
                      </a:solidFill>
                      <a:prstDash val="solid"/>
                      <a:round/>
                      <a:headEnd type="none" w="med" len="med"/>
                      <a:tailEnd type="none" w="med" len="med"/>
                    </a:lnB>
                  </a:tcPr>
                </a:tc>
                <a:tc>
                  <a:txBody>
                    <a:bodyPr/>
                    <a:lstStyle/>
                    <a:p>
                      <a:pPr marL="64008" algn="ctr" rtl="0" fontAlgn="t">
                        <a:spcBef>
                          <a:spcPts val="0"/>
                        </a:spcBef>
                        <a:spcAft>
                          <a:spcPts val="0"/>
                        </a:spcAft>
                      </a:pPr>
                      <a:r>
                        <a:rPr lang="en-US" sz="2400" b="0" i="0" u="none" strike="noStrike" dirty="0">
                          <a:effectLst/>
                          <a:latin typeface="+mn-lt"/>
                        </a:rPr>
                        <a:t>6</a:t>
                      </a:r>
                    </a:p>
                  </a:txBody>
                  <a:tcPr marL="174080" marR="174080" marT="87040" marB="87040">
                    <a:lnL w="8001" cap="flat" cmpd="sng" algn="ctr">
                      <a:solidFill>
                        <a:srgbClr val="000000"/>
                      </a:solidFill>
                      <a:prstDash val="solid"/>
                      <a:round/>
                      <a:headEnd type="none" w="med" len="med"/>
                      <a:tailEnd type="none" w="med" len="med"/>
                    </a:lnL>
                    <a:lnR w="8001" cap="flat" cmpd="sng" algn="ctr">
                      <a:solidFill>
                        <a:srgbClr val="000000"/>
                      </a:solidFill>
                      <a:prstDash val="solid"/>
                      <a:round/>
                      <a:headEnd type="none" w="med" len="med"/>
                      <a:tailEnd type="none" w="med" len="med"/>
                    </a:lnR>
                    <a:lnT w="8001" cap="flat" cmpd="sng" algn="ctr">
                      <a:solidFill>
                        <a:srgbClr val="000000"/>
                      </a:solidFill>
                      <a:prstDash val="solid"/>
                      <a:round/>
                      <a:headEnd type="none" w="med" len="med"/>
                      <a:tailEnd type="none" w="med" len="med"/>
                    </a:lnT>
                    <a:lnB w="80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5426741"/>
                  </a:ext>
                </a:extLst>
              </a:tr>
              <a:tr h="591873">
                <a:tc>
                  <a:txBody>
                    <a:bodyPr/>
                    <a:lstStyle/>
                    <a:p>
                      <a:pPr marL="64008" algn="ctr" rtl="0" fontAlgn="t">
                        <a:spcBef>
                          <a:spcPts val="0"/>
                        </a:spcBef>
                        <a:spcAft>
                          <a:spcPts val="0"/>
                        </a:spcAft>
                      </a:pPr>
                      <a:r>
                        <a:rPr lang="en-US" sz="2400" b="0" i="0" u="none" strike="noStrike">
                          <a:solidFill>
                            <a:srgbClr val="000000"/>
                          </a:solidFill>
                          <a:effectLst/>
                          <a:latin typeface="+mn-lt"/>
                        </a:rPr>
                        <a:t>S‐P‐F</a:t>
                      </a:r>
                      <a:endParaRPr lang="en-US" sz="2400" b="0" i="0" u="none" strike="noStrike">
                        <a:effectLst/>
                        <a:latin typeface="+mn-lt"/>
                      </a:endParaRPr>
                    </a:p>
                  </a:txBody>
                  <a:tcPr marL="174080" marR="174080" marT="87040" marB="87040">
                    <a:lnL w="8001" cap="flat" cmpd="sng" algn="ctr">
                      <a:solidFill>
                        <a:srgbClr val="000000"/>
                      </a:solidFill>
                      <a:prstDash val="solid"/>
                      <a:round/>
                      <a:headEnd type="none" w="med" len="med"/>
                      <a:tailEnd type="none" w="med" len="med"/>
                    </a:lnL>
                    <a:lnR w="8001" cap="flat" cmpd="sng" algn="ctr">
                      <a:solidFill>
                        <a:srgbClr val="000000"/>
                      </a:solidFill>
                      <a:prstDash val="solid"/>
                      <a:round/>
                      <a:headEnd type="none" w="med" len="med"/>
                      <a:tailEnd type="none" w="med" len="med"/>
                    </a:lnR>
                    <a:lnT w="8001" cap="flat" cmpd="sng" algn="ctr">
                      <a:solidFill>
                        <a:srgbClr val="000000"/>
                      </a:solidFill>
                      <a:prstDash val="solid"/>
                      <a:round/>
                      <a:headEnd type="none" w="med" len="med"/>
                      <a:tailEnd type="none" w="med" len="med"/>
                    </a:lnT>
                    <a:lnB w="8001" cap="flat" cmpd="sng" algn="ctr">
                      <a:solidFill>
                        <a:srgbClr val="000000"/>
                      </a:solidFill>
                      <a:prstDash val="solid"/>
                      <a:round/>
                      <a:headEnd type="none" w="med" len="med"/>
                      <a:tailEnd type="none" w="med" len="med"/>
                    </a:lnB>
                  </a:tcPr>
                </a:tc>
                <a:tc>
                  <a:txBody>
                    <a:bodyPr/>
                    <a:lstStyle/>
                    <a:p>
                      <a:pPr marL="64008" algn="ctr" rtl="0" fontAlgn="t">
                        <a:spcBef>
                          <a:spcPts val="0"/>
                        </a:spcBef>
                        <a:spcAft>
                          <a:spcPts val="0"/>
                        </a:spcAft>
                      </a:pPr>
                      <a:r>
                        <a:rPr lang="en-US" sz="2400" b="0" i="0" u="none" strike="noStrike" dirty="0">
                          <a:solidFill>
                            <a:srgbClr val="000000"/>
                          </a:solidFill>
                          <a:effectLst/>
                          <a:latin typeface="+mn-lt"/>
                        </a:rPr>
                        <a:t>2 x 3</a:t>
                      </a:r>
                      <a:endParaRPr lang="en-US" sz="2400" b="0" i="0" u="none" strike="noStrike" dirty="0">
                        <a:effectLst/>
                        <a:latin typeface="+mn-lt"/>
                      </a:endParaRPr>
                    </a:p>
                  </a:txBody>
                  <a:tcPr marL="174080" marR="174080" marT="87040" marB="87040">
                    <a:lnL w="8001" cap="flat" cmpd="sng" algn="ctr">
                      <a:solidFill>
                        <a:srgbClr val="000000"/>
                      </a:solidFill>
                      <a:prstDash val="solid"/>
                      <a:round/>
                      <a:headEnd type="none" w="med" len="med"/>
                      <a:tailEnd type="none" w="med" len="med"/>
                    </a:lnL>
                    <a:lnR w="8001" cap="flat" cmpd="sng" algn="ctr">
                      <a:solidFill>
                        <a:srgbClr val="000000"/>
                      </a:solidFill>
                      <a:prstDash val="solid"/>
                      <a:round/>
                      <a:headEnd type="none" w="med" len="med"/>
                      <a:tailEnd type="none" w="med" len="med"/>
                    </a:lnR>
                    <a:lnT w="8001" cap="flat" cmpd="sng" algn="ctr">
                      <a:solidFill>
                        <a:srgbClr val="000000"/>
                      </a:solidFill>
                      <a:prstDash val="solid"/>
                      <a:round/>
                      <a:headEnd type="none" w="med" len="med"/>
                      <a:tailEnd type="none" w="med" len="med"/>
                    </a:lnT>
                    <a:lnB w="8001" cap="flat" cmpd="sng" algn="ctr">
                      <a:solidFill>
                        <a:srgbClr val="000000"/>
                      </a:solidFill>
                      <a:prstDash val="solid"/>
                      <a:round/>
                      <a:headEnd type="none" w="med" len="med"/>
                      <a:tailEnd type="none" w="med" len="med"/>
                    </a:lnB>
                  </a:tcPr>
                </a:tc>
                <a:tc>
                  <a:txBody>
                    <a:bodyPr/>
                    <a:lstStyle/>
                    <a:p>
                      <a:pPr marL="64008" algn="ctr" rtl="0" fontAlgn="t">
                        <a:spcBef>
                          <a:spcPts val="0"/>
                        </a:spcBef>
                        <a:spcAft>
                          <a:spcPts val="0"/>
                        </a:spcAft>
                      </a:pPr>
                      <a:r>
                        <a:rPr lang="en-US" sz="2400" b="0" i="0" u="none" strike="noStrike" dirty="0">
                          <a:effectLst/>
                          <a:latin typeface="+mn-lt"/>
                        </a:rPr>
                        <a:t>18</a:t>
                      </a:r>
                    </a:p>
                  </a:txBody>
                  <a:tcPr marL="174080" marR="174080" marT="87040" marB="87040">
                    <a:lnL w="8001" cap="flat" cmpd="sng" algn="ctr">
                      <a:solidFill>
                        <a:srgbClr val="000000"/>
                      </a:solidFill>
                      <a:prstDash val="solid"/>
                      <a:round/>
                      <a:headEnd type="none" w="med" len="med"/>
                      <a:tailEnd type="none" w="med" len="med"/>
                    </a:lnL>
                    <a:lnR w="8001" cap="flat" cmpd="sng" algn="ctr">
                      <a:solidFill>
                        <a:srgbClr val="000000"/>
                      </a:solidFill>
                      <a:prstDash val="solid"/>
                      <a:round/>
                      <a:headEnd type="none" w="med" len="med"/>
                      <a:tailEnd type="none" w="med" len="med"/>
                    </a:lnR>
                    <a:lnT w="8001" cap="flat" cmpd="sng" algn="ctr">
                      <a:solidFill>
                        <a:srgbClr val="000000"/>
                      </a:solidFill>
                      <a:prstDash val="solid"/>
                      <a:round/>
                      <a:headEnd type="none" w="med" len="med"/>
                      <a:tailEnd type="none" w="med" len="med"/>
                    </a:lnT>
                    <a:lnB w="80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7990611"/>
                  </a:ext>
                </a:extLst>
              </a:tr>
              <a:tr h="591873">
                <a:tc>
                  <a:txBody>
                    <a:bodyPr/>
                    <a:lstStyle/>
                    <a:p>
                      <a:pPr marL="64008" algn="ctr" rtl="0" fontAlgn="t">
                        <a:spcBef>
                          <a:spcPts val="0"/>
                        </a:spcBef>
                        <a:spcAft>
                          <a:spcPts val="0"/>
                        </a:spcAft>
                      </a:pPr>
                      <a:r>
                        <a:rPr lang="en-US" sz="2400" b="0" i="0" u="none" strike="noStrike">
                          <a:solidFill>
                            <a:srgbClr val="000000"/>
                          </a:solidFill>
                          <a:effectLst/>
                          <a:latin typeface="+mn-lt"/>
                        </a:rPr>
                        <a:t>S‐P‐F</a:t>
                      </a:r>
                      <a:endParaRPr lang="en-US" sz="2400" b="0" i="0" u="none" strike="noStrike">
                        <a:effectLst/>
                        <a:latin typeface="+mn-lt"/>
                      </a:endParaRPr>
                    </a:p>
                  </a:txBody>
                  <a:tcPr marL="174080" marR="174080" marT="87040" marB="87040">
                    <a:lnL w="8001" cap="flat" cmpd="sng" algn="ctr">
                      <a:solidFill>
                        <a:srgbClr val="000000"/>
                      </a:solidFill>
                      <a:prstDash val="solid"/>
                      <a:round/>
                      <a:headEnd type="none" w="med" len="med"/>
                      <a:tailEnd type="none" w="med" len="med"/>
                    </a:lnL>
                    <a:lnR w="8001" cap="flat" cmpd="sng" algn="ctr">
                      <a:solidFill>
                        <a:srgbClr val="000000"/>
                      </a:solidFill>
                      <a:prstDash val="solid"/>
                      <a:round/>
                      <a:headEnd type="none" w="med" len="med"/>
                      <a:tailEnd type="none" w="med" len="med"/>
                    </a:lnR>
                    <a:lnT w="8001" cap="flat" cmpd="sng" algn="ctr">
                      <a:solidFill>
                        <a:srgbClr val="000000"/>
                      </a:solidFill>
                      <a:prstDash val="solid"/>
                      <a:round/>
                      <a:headEnd type="none" w="med" len="med"/>
                      <a:tailEnd type="none" w="med" len="med"/>
                    </a:lnT>
                    <a:lnB w="8001" cap="flat" cmpd="sng" algn="ctr">
                      <a:solidFill>
                        <a:srgbClr val="000000"/>
                      </a:solidFill>
                      <a:prstDash val="solid"/>
                      <a:round/>
                      <a:headEnd type="none" w="med" len="med"/>
                      <a:tailEnd type="none" w="med" len="med"/>
                    </a:lnB>
                  </a:tcPr>
                </a:tc>
                <a:tc>
                  <a:txBody>
                    <a:bodyPr/>
                    <a:lstStyle/>
                    <a:p>
                      <a:pPr marL="64008" algn="ctr" rtl="0" fontAlgn="t">
                        <a:spcBef>
                          <a:spcPts val="0"/>
                        </a:spcBef>
                        <a:spcAft>
                          <a:spcPts val="0"/>
                        </a:spcAft>
                      </a:pPr>
                      <a:r>
                        <a:rPr lang="en-US" sz="2400" b="0" i="0" u="none" strike="noStrike">
                          <a:solidFill>
                            <a:srgbClr val="000000"/>
                          </a:solidFill>
                          <a:effectLst/>
                          <a:latin typeface="+mn-lt"/>
                        </a:rPr>
                        <a:t>2 x 4</a:t>
                      </a:r>
                      <a:endParaRPr lang="en-US" sz="2400" b="0" i="0" u="none" strike="noStrike">
                        <a:effectLst/>
                        <a:latin typeface="+mn-lt"/>
                      </a:endParaRPr>
                    </a:p>
                  </a:txBody>
                  <a:tcPr marL="174080" marR="174080" marT="87040" marB="87040">
                    <a:lnL w="8001" cap="flat" cmpd="sng" algn="ctr">
                      <a:solidFill>
                        <a:srgbClr val="000000"/>
                      </a:solidFill>
                      <a:prstDash val="solid"/>
                      <a:round/>
                      <a:headEnd type="none" w="med" len="med"/>
                      <a:tailEnd type="none" w="med" len="med"/>
                    </a:lnL>
                    <a:lnR w="8001" cap="flat" cmpd="sng" algn="ctr">
                      <a:solidFill>
                        <a:srgbClr val="000000"/>
                      </a:solidFill>
                      <a:prstDash val="solid"/>
                      <a:round/>
                      <a:headEnd type="none" w="med" len="med"/>
                      <a:tailEnd type="none" w="med" len="med"/>
                    </a:lnR>
                    <a:lnT w="8001" cap="flat" cmpd="sng" algn="ctr">
                      <a:solidFill>
                        <a:srgbClr val="000000"/>
                      </a:solidFill>
                      <a:prstDash val="solid"/>
                      <a:round/>
                      <a:headEnd type="none" w="med" len="med"/>
                      <a:tailEnd type="none" w="med" len="med"/>
                    </a:lnT>
                    <a:lnB w="8001" cap="flat" cmpd="sng" algn="ctr">
                      <a:solidFill>
                        <a:srgbClr val="000000"/>
                      </a:solidFill>
                      <a:prstDash val="solid"/>
                      <a:round/>
                      <a:headEnd type="none" w="med" len="med"/>
                      <a:tailEnd type="none" w="med" len="med"/>
                    </a:lnB>
                  </a:tcPr>
                </a:tc>
                <a:tc>
                  <a:txBody>
                    <a:bodyPr/>
                    <a:lstStyle/>
                    <a:p>
                      <a:pPr marL="64008" algn="ctr" rtl="0" fontAlgn="t">
                        <a:spcBef>
                          <a:spcPts val="0"/>
                        </a:spcBef>
                        <a:spcAft>
                          <a:spcPts val="0"/>
                        </a:spcAft>
                      </a:pPr>
                      <a:r>
                        <a:rPr lang="en-US" sz="2400" b="0" i="0" u="none" strike="noStrike" dirty="0">
                          <a:effectLst/>
                          <a:latin typeface="+mn-lt"/>
                        </a:rPr>
                        <a:t>25</a:t>
                      </a:r>
                    </a:p>
                  </a:txBody>
                  <a:tcPr marL="174080" marR="174080" marT="87040" marB="87040">
                    <a:lnL w="8001" cap="flat" cmpd="sng" algn="ctr">
                      <a:solidFill>
                        <a:srgbClr val="000000"/>
                      </a:solidFill>
                      <a:prstDash val="solid"/>
                      <a:round/>
                      <a:headEnd type="none" w="med" len="med"/>
                      <a:tailEnd type="none" w="med" len="med"/>
                    </a:lnL>
                    <a:lnR w="8001" cap="flat" cmpd="sng" algn="ctr">
                      <a:solidFill>
                        <a:srgbClr val="000000"/>
                      </a:solidFill>
                      <a:prstDash val="solid"/>
                      <a:round/>
                      <a:headEnd type="none" w="med" len="med"/>
                      <a:tailEnd type="none" w="med" len="med"/>
                    </a:lnR>
                    <a:lnT w="8001" cap="flat" cmpd="sng" algn="ctr">
                      <a:solidFill>
                        <a:srgbClr val="000000"/>
                      </a:solidFill>
                      <a:prstDash val="solid"/>
                      <a:round/>
                      <a:headEnd type="none" w="med" len="med"/>
                      <a:tailEnd type="none" w="med" len="med"/>
                    </a:lnT>
                    <a:lnB w="80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3467795"/>
                  </a:ext>
                </a:extLst>
              </a:tr>
              <a:tr h="591873">
                <a:tc>
                  <a:txBody>
                    <a:bodyPr/>
                    <a:lstStyle/>
                    <a:p>
                      <a:pPr marL="64008" algn="ctr" rtl="0" fontAlgn="t">
                        <a:spcBef>
                          <a:spcPts val="0"/>
                        </a:spcBef>
                        <a:spcAft>
                          <a:spcPts val="0"/>
                        </a:spcAft>
                      </a:pPr>
                      <a:r>
                        <a:rPr lang="en-US" sz="2400" b="0" i="0" u="none" strike="noStrike">
                          <a:solidFill>
                            <a:srgbClr val="000000"/>
                          </a:solidFill>
                          <a:effectLst/>
                          <a:latin typeface="+mn-lt"/>
                        </a:rPr>
                        <a:t>Cedar</a:t>
                      </a:r>
                      <a:endParaRPr lang="en-US" sz="2400" b="0" i="0" u="none" strike="noStrike">
                        <a:effectLst/>
                        <a:latin typeface="+mn-lt"/>
                      </a:endParaRPr>
                    </a:p>
                  </a:txBody>
                  <a:tcPr marL="174080" marR="174080" marT="87040" marB="87040">
                    <a:lnL w="8001" cap="flat" cmpd="sng" algn="ctr">
                      <a:solidFill>
                        <a:srgbClr val="000000"/>
                      </a:solidFill>
                      <a:prstDash val="solid"/>
                      <a:round/>
                      <a:headEnd type="none" w="med" len="med"/>
                      <a:tailEnd type="none" w="med" len="med"/>
                    </a:lnL>
                    <a:lnR w="8001" cap="flat" cmpd="sng" algn="ctr">
                      <a:solidFill>
                        <a:srgbClr val="000000"/>
                      </a:solidFill>
                      <a:prstDash val="solid"/>
                      <a:round/>
                      <a:headEnd type="none" w="med" len="med"/>
                      <a:tailEnd type="none" w="med" len="med"/>
                    </a:lnR>
                    <a:lnT w="8001" cap="flat" cmpd="sng" algn="ctr">
                      <a:solidFill>
                        <a:srgbClr val="000000"/>
                      </a:solidFill>
                      <a:prstDash val="solid"/>
                      <a:round/>
                      <a:headEnd type="none" w="med" len="med"/>
                      <a:tailEnd type="none" w="med" len="med"/>
                    </a:lnT>
                    <a:lnB w="8001" cap="flat" cmpd="sng" algn="ctr">
                      <a:solidFill>
                        <a:srgbClr val="000000"/>
                      </a:solidFill>
                      <a:prstDash val="solid"/>
                      <a:round/>
                      <a:headEnd type="none" w="med" len="med"/>
                      <a:tailEnd type="none" w="med" len="med"/>
                    </a:lnB>
                  </a:tcPr>
                </a:tc>
                <a:tc>
                  <a:txBody>
                    <a:bodyPr/>
                    <a:lstStyle/>
                    <a:p>
                      <a:pPr marL="64008" algn="ctr" rtl="0" fontAlgn="t">
                        <a:spcBef>
                          <a:spcPts val="0"/>
                        </a:spcBef>
                        <a:spcAft>
                          <a:spcPts val="0"/>
                        </a:spcAft>
                      </a:pPr>
                      <a:r>
                        <a:rPr lang="en-US" sz="2400" b="0" i="0" u="none" strike="noStrike">
                          <a:solidFill>
                            <a:srgbClr val="000000"/>
                          </a:solidFill>
                          <a:effectLst/>
                          <a:latin typeface="+mn-lt"/>
                        </a:rPr>
                        <a:t>2 x 4</a:t>
                      </a:r>
                      <a:endParaRPr lang="en-US" sz="2400" b="0" i="0" u="none" strike="noStrike">
                        <a:effectLst/>
                        <a:latin typeface="+mn-lt"/>
                      </a:endParaRPr>
                    </a:p>
                  </a:txBody>
                  <a:tcPr marL="174080" marR="174080" marT="87040" marB="87040">
                    <a:lnL w="8001" cap="flat" cmpd="sng" algn="ctr">
                      <a:solidFill>
                        <a:srgbClr val="000000"/>
                      </a:solidFill>
                      <a:prstDash val="solid"/>
                      <a:round/>
                      <a:headEnd type="none" w="med" len="med"/>
                      <a:tailEnd type="none" w="med" len="med"/>
                    </a:lnL>
                    <a:lnR w="8001" cap="flat" cmpd="sng" algn="ctr">
                      <a:solidFill>
                        <a:srgbClr val="000000"/>
                      </a:solidFill>
                      <a:prstDash val="solid"/>
                      <a:round/>
                      <a:headEnd type="none" w="med" len="med"/>
                      <a:tailEnd type="none" w="med" len="med"/>
                    </a:lnR>
                    <a:lnT w="8001" cap="flat" cmpd="sng" algn="ctr">
                      <a:solidFill>
                        <a:srgbClr val="000000"/>
                      </a:solidFill>
                      <a:prstDash val="solid"/>
                      <a:round/>
                      <a:headEnd type="none" w="med" len="med"/>
                      <a:tailEnd type="none" w="med" len="med"/>
                    </a:lnT>
                    <a:lnB w="8001" cap="flat" cmpd="sng" algn="ctr">
                      <a:solidFill>
                        <a:srgbClr val="000000"/>
                      </a:solidFill>
                      <a:prstDash val="solid"/>
                      <a:round/>
                      <a:headEnd type="none" w="med" len="med"/>
                      <a:tailEnd type="none" w="med" len="med"/>
                    </a:lnB>
                  </a:tcPr>
                </a:tc>
                <a:tc>
                  <a:txBody>
                    <a:bodyPr/>
                    <a:lstStyle/>
                    <a:p>
                      <a:pPr marL="64008" algn="ctr" rtl="0" fontAlgn="t">
                        <a:spcBef>
                          <a:spcPts val="0"/>
                        </a:spcBef>
                        <a:spcAft>
                          <a:spcPts val="0"/>
                        </a:spcAft>
                      </a:pPr>
                      <a:r>
                        <a:rPr lang="en-US" sz="2400" b="0" i="0" u="none" strike="noStrike" dirty="0">
                          <a:effectLst/>
                          <a:latin typeface="+mn-lt"/>
                        </a:rPr>
                        <a:t>18</a:t>
                      </a:r>
                    </a:p>
                  </a:txBody>
                  <a:tcPr marL="174080" marR="174080" marT="87040" marB="87040">
                    <a:lnL w="8001" cap="flat" cmpd="sng" algn="ctr">
                      <a:solidFill>
                        <a:srgbClr val="000000"/>
                      </a:solidFill>
                      <a:prstDash val="solid"/>
                      <a:round/>
                      <a:headEnd type="none" w="med" len="med"/>
                      <a:tailEnd type="none" w="med" len="med"/>
                    </a:lnL>
                    <a:lnR w="8001" cap="flat" cmpd="sng" algn="ctr">
                      <a:solidFill>
                        <a:srgbClr val="000000"/>
                      </a:solidFill>
                      <a:prstDash val="solid"/>
                      <a:round/>
                      <a:headEnd type="none" w="med" len="med"/>
                      <a:tailEnd type="none" w="med" len="med"/>
                    </a:lnR>
                    <a:lnT w="8001" cap="flat" cmpd="sng" algn="ctr">
                      <a:solidFill>
                        <a:srgbClr val="000000"/>
                      </a:solidFill>
                      <a:prstDash val="solid"/>
                      <a:round/>
                      <a:headEnd type="none" w="med" len="med"/>
                      <a:tailEnd type="none" w="med" len="med"/>
                    </a:lnT>
                    <a:lnB w="80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351626"/>
                  </a:ext>
                </a:extLst>
              </a:tr>
              <a:tr h="591873">
                <a:tc>
                  <a:txBody>
                    <a:bodyPr/>
                    <a:lstStyle/>
                    <a:p>
                      <a:pPr marL="64008" algn="ctr" rtl="0" fontAlgn="t">
                        <a:spcBef>
                          <a:spcPts val="0"/>
                        </a:spcBef>
                        <a:spcAft>
                          <a:spcPts val="0"/>
                        </a:spcAft>
                      </a:pPr>
                      <a:r>
                        <a:rPr lang="en-US" sz="2400" b="0" i="0" u="none" strike="noStrike">
                          <a:solidFill>
                            <a:srgbClr val="000000"/>
                          </a:solidFill>
                          <a:effectLst/>
                          <a:latin typeface="+mn-lt"/>
                        </a:rPr>
                        <a:t>S‐P‐F</a:t>
                      </a:r>
                      <a:endParaRPr lang="en-US" sz="2400" b="0" i="0" u="none" strike="noStrike">
                        <a:effectLst/>
                        <a:latin typeface="+mn-lt"/>
                      </a:endParaRPr>
                    </a:p>
                  </a:txBody>
                  <a:tcPr marL="174080" marR="174080" marT="87040" marB="87040">
                    <a:lnL w="8001" cap="flat" cmpd="sng" algn="ctr">
                      <a:solidFill>
                        <a:srgbClr val="000000"/>
                      </a:solidFill>
                      <a:prstDash val="solid"/>
                      <a:round/>
                      <a:headEnd type="none" w="med" len="med"/>
                      <a:tailEnd type="none" w="med" len="med"/>
                    </a:lnL>
                    <a:lnR w="8001" cap="flat" cmpd="sng" algn="ctr">
                      <a:solidFill>
                        <a:srgbClr val="000000"/>
                      </a:solidFill>
                      <a:prstDash val="solid"/>
                      <a:round/>
                      <a:headEnd type="none" w="med" len="med"/>
                      <a:tailEnd type="none" w="med" len="med"/>
                    </a:lnR>
                    <a:lnT w="8001" cap="flat" cmpd="sng" algn="ctr">
                      <a:solidFill>
                        <a:srgbClr val="000000"/>
                      </a:solidFill>
                      <a:prstDash val="solid"/>
                      <a:round/>
                      <a:headEnd type="none" w="med" len="med"/>
                      <a:tailEnd type="none" w="med" len="med"/>
                    </a:lnT>
                    <a:lnB w="8001" cap="flat" cmpd="sng" algn="ctr">
                      <a:solidFill>
                        <a:srgbClr val="000000"/>
                      </a:solidFill>
                      <a:prstDash val="solid"/>
                      <a:round/>
                      <a:headEnd type="none" w="med" len="med"/>
                      <a:tailEnd type="none" w="med" len="med"/>
                    </a:lnB>
                  </a:tcPr>
                </a:tc>
                <a:tc>
                  <a:txBody>
                    <a:bodyPr/>
                    <a:lstStyle/>
                    <a:p>
                      <a:pPr marL="64008" algn="ctr" rtl="0" fontAlgn="t">
                        <a:spcBef>
                          <a:spcPts val="0"/>
                        </a:spcBef>
                        <a:spcAft>
                          <a:spcPts val="0"/>
                        </a:spcAft>
                      </a:pPr>
                      <a:r>
                        <a:rPr lang="en-US" sz="2400" b="0" i="0" u="none" strike="noStrike" dirty="0">
                          <a:solidFill>
                            <a:srgbClr val="000000"/>
                          </a:solidFill>
                          <a:effectLst/>
                          <a:latin typeface="+mn-lt"/>
                        </a:rPr>
                        <a:t>4 x 2</a:t>
                      </a:r>
                      <a:endParaRPr lang="en-US" sz="2400" b="0" i="0" u="none" strike="noStrike" dirty="0">
                        <a:effectLst/>
                        <a:latin typeface="+mn-lt"/>
                      </a:endParaRPr>
                    </a:p>
                  </a:txBody>
                  <a:tcPr marL="174080" marR="174080" marT="87040" marB="87040">
                    <a:lnL w="8001" cap="flat" cmpd="sng" algn="ctr">
                      <a:solidFill>
                        <a:srgbClr val="000000"/>
                      </a:solidFill>
                      <a:prstDash val="solid"/>
                      <a:round/>
                      <a:headEnd type="none" w="med" len="med"/>
                      <a:tailEnd type="none" w="med" len="med"/>
                    </a:lnL>
                    <a:lnR w="8001" cap="flat" cmpd="sng" algn="ctr">
                      <a:solidFill>
                        <a:srgbClr val="000000"/>
                      </a:solidFill>
                      <a:prstDash val="solid"/>
                      <a:round/>
                      <a:headEnd type="none" w="med" len="med"/>
                      <a:tailEnd type="none" w="med" len="med"/>
                    </a:lnR>
                    <a:lnT w="8001" cap="flat" cmpd="sng" algn="ctr">
                      <a:solidFill>
                        <a:srgbClr val="000000"/>
                      </a:solidFill>
                      <a:prstDash val="solid"/>
                      <a:round/>
                      <a:headEnd type="none" w="med" len="med"/>
                      <a:tailEnd type="none" w="med" len="med"/>
                    </a:lnT>
                    <a:lnB w="8001" cap="flat" cmpd="sng" algn="ctr">
                      <a:solidFill>
                        <a:srgbClr val="000000"/>
                      </a:solidFill>
                      <a:prstDash val="solid"/>
                      <a:round/>
                      <a:headEnd type="none" w="med" len="med"/>
                      <a:tailEnd type="none" w="med" len="med"/>
                    </a:lnB>
                  </a:tcPr>
                </a:tc>
                <a:tc>
                  <a:txBody>
                    <a:bodyPr/>
                    <a:lstStyle/>
                    <a:p>
                      <a:pPr marL="64008" algn="ctr" rtl="0" fontAlgn="t">
                        <a:spcBef>
                          <a:spcPts val="0"/>
                        </a:spcBef>
                        <a:spcAft>
                          <a:spcPts val="0"/>
                        </a:spcAft>
                      </a:pPr>
                      <a:r>
                        <a:rPr lang="en-US" sz="2400" b="0" i="0" u="none" strike="noStrike" dirty="0">
                          <a:effectLst/>
                          <a:latin typeface="+mn-lt"/>
                        </a:rPr>
                        <a:t>18</a:t>
                      </a:r>
                    </a:p>
                  </a:txBody>
                  <a:tcPr marL="174080" marR="174080" marT="87040" marB="87040">
                    <a:lnL w="8001" cap="flat" cmpd="sng" algn="ctr">
                      <a:solidFill>
                        <a:srgbClr val="000000"/>
                      </a:solidFill>
                      <a:prstDash val="solid"/>
                      <a:round/>
                      <a:headEnd type="none" w="med" len="med"/>
                      <a:tailEnd type="none" w="med" len="med"/>
                    </a:lnL>
                    <a:lnR w="8001" cap="flat" cmpd="sng" algn="ctr">
                      <a:solidFill>
                        <a:srgbClr val="000000"/>
                      </a:solidFill>
                      <a:prstDash val="solid"/>
                      <a:round/>
                      <a:headEnd type="none" w="med" len="med"/>
                      <a:tailEnd type="none" w="med" len="med"/>
                    </a:lnR>
                    <a:lnT w="8001" cap="flat" cmpd="sng" algn="ctr">
                      <a:solidFill>
                        <a:srgbClr val="000000"/>
                      </a:solidFill>
                      <a:prstDash val="solid"/>
                      <a:round/>
                      <a:headEnd type="none" w="med" len="med"/>
                      <a:tailEnd type="none" w="med" len="med"/>
                    </a:lnT>
                    <a:lnB w="80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9125143"/>
                  </a:ext>
                </a:extLst>
              </a:tr>
            </a:tbl>
          </a:graphicData>
        </a:graphic>
      </p:graphicFrame>
      <p:sp>
        <p:nvSpPr>
          <p:cNvPr id="7" name="TextBox 6">
            <a:extLst>
              <a:ext uri="{FF2B5EF4-FFF2-40B4-BE49-F238E27FC236}">
                <a16:creationId xmlns:a16="http://schemas.microsoft.com/office/drawing/2014/main" id="{3D68FBCE-D6B1-4CAB-95BF-FE4ADF3FCE52}"/>
              </a:ext>
            </a:extLst>
          </p:cNvPr>
          <p:cNvSpPr txBox="1"/>
          <p:nvPr/>
        </p:nvSpPr>
        <p:spPr>
          <a:xfrm>
            <a:off x="193851" y="159805"/>
            <a:ext cx="11998149" cy="923330"/>
          </a:xfrm>
          <a:prstGeom prst="rect">
            <a:avLst/>
          </a:prstGeom>
          <a:noFill/>
        </p:spPr>
        <p:txBody>
          <a:bodyPr wrap="square" rtlCol="0">
            <a:spAutoFit/>
          </a:bodyPr>
          <a:lstStyle/>
          <a:p>
            <a:r>
              <a:rPr lang="en-CA" sz="3600" b="1" dirty="0"/>
              <a:t>Wood Samples for Testing  </a:t>
            </a:r>
          </a:p>
          <a:p>
            <a:endParaRPr lang="en-CA" dirty="0"/>
          </a:p>
        </p:txBody>
      </p:sp>
      <p:grpSp>
        <p:nvGrpSpPr>
          <p:cNvPr id="6" name="Group 5">
            <a:extLst>
              <a:ext uri="{FF2B5EF4-FFF2-40B4-BE49-F238E27FC236}">
                <a16:creationId xmlns:a16="http://schemas.microsoft.com/office/drawing/2014/main" id="{B9670185-750E-4770-9853-2E39C464AABE}"/>
              </a:ext>
            </a:extLst>
          </p:cNvPr>
          <p:cNvGrpSpPr/>
          <p:nvPr/>
        </p:nvGrpSpPr>
        <p:grpSpPr>
          <a:xfrm>
            <a:off x="7738393" y="0"/>
            <a:ext cx="4453607" cy="6957521"/>
            <a:chOff x="7738393" y="0"/>
            <a:chExt cx="4453607" cy="6957521"/>
          </a:xfrm>
        </p:grpSpPr>
        <p:grpSp>
          <p:nvGrpSpPr>
            <p:cNvPr id="8" name="Group 7">
              <a:extLst>
                <a:ext uri="{FF2B5EF4-FFF2-40B4-BE49-F238E27FC236}">
                  <a16:creationId xmlns:a16="http://schemas.microsoft.com/office/drawing/2014/main" id="{665B8B0F-3D6B-469F-AA0E-01965C549F2D}"/>
                </a:ext>
              </a:extLst>
            </p:cNvPr>
            <p:cNvGrpSpPr/>
            <p:nvPr/>
          </p:nvGrpSpPr>
          <p:grpSpPr>
            <a:xfrm>
              <a:off x="9711280" y="6066781"/>
              <a:ext cx="2216009" cy="759387"/>
              <a:chOff x="5048307" y="4532623"/>
              <a:chExt cx="1662007" cy="569540"/>
            </a:xfrm>
          </p:grpSpPr>
          <p:sp>
            <p:nvSpPr>
              <p:cNvPr id="14" name="TextBox 13">
                <a:extLst>
                  <a:ext uri="{FF2B5EF4-FFF2-40B4-BE49-F238E27FC236}">
                    <a16:creationId xmlns:a16="http://schemas.microsoft.com/office/drawing/2014/main" id="{69AD247D-6D64-4F12-BB87-4276595E7061}"/>
                  </a:ext>
                </a:extLst>
              </p:cNvPr>
              <p:cNvSpPr txBox="1"/>
              <p:nvPr/>
            </p:nvSpPr>
            <p:spPr>
              <a:xfrm>
                <a:off x="5048307" y="4656612"/>
                <a:ext cx="1136899" cy="442180"/>
              </a:xfrm>
              <a:prstGeom prst="rect">
                <a:avLst/>
              </a:prstGeom>
              <a:noFill/>
            </p:spPr>
            <p:txBody>
              <a:bodyPr wrap="square" lIns="48000" tIns="48000" rIns="48000" bIns="48000" rtlCol="0">
                <a:spAutoFit/>
              </a:bodyPr>
              <a:lstStyle/>
              <a:p>
                <a:pPr>
                  <a:buClr>
                    <a:schemeClr val="tx1"/>
                  </a:buClr>
                </a:pPr>
                <a:r>
                  <a:rPr lang="en-US" sz="1067" dirty="0">
                    <a:solidFill>
                      <a:srgbClr val="5E5E5F"/>
                    </a:solidFill>
                  </a:rPr>
                  <a:t>Canadian</a:t>
                </a:r>
              </a:p>
              <a:p>
                <a:pPr>
                  <a:buClr>
                    <a:schemeClr val="tx1"/>
                  </a:buClr>
                </a:pPr>
                <a:r>
                  <a:rPr lang="en-US" sz="1067" dirty="0">
                    <a:solidFill>
                      <a:srgbClr val="5E5E5F"/>
                    </a:solidFill>
                  </a:rPr>
                  <a:t>Wood</a:t>
                </a:r>
              </a:p>
              <a:p>
                <a:pPr>
                  <a:buClr>
                    <a:schemeClr val="tx1"/>
                  </a:buClr>
                </a:pPr>
                <a:r>
                  <a:rPr lang="en-US" sz="1067" dirty="0">
                    <a:solidFill>
                      <a:srgbClr val="5E5E5F"/>
                    </a:solidFill>
                  </a:rPr>
                  <a:t>Council</a:t>
                </a:r>
                <a:endParaRPr lang="en-CA" sz="1067" dirty="0" err="1">
                  <a:solidFill>
                    <a:srgbClr val="5E5E5F"/>
                  </a:solidFill>
                </a:endParaRPr>
              </a:p>
            </p:txBody>
          </p:sp>
          <p:sp>
            <p:nvSpPr>
              <p:cNvPr id="15" name="TextBox 14">
                <a:extLst>
                  <a:ext uri="{FF2B5EF4-FFF2-40B4-BE49-F238E27FC236}">
                    <a16:creationId xmlns:a16="http://schemas.microsoft.com/office/drawing/2014/main" id="{0E44F858-75EE-456B-BB2E-AF4881F35D09}"/>
                  </a:ext>
                </a:extLst>
              </p:cNvPr>
              <p:cNvSpPr txBox="1"/>
              <p:nvPr/>
            </p:nvSpPr>
            <p:spPr>
              <a:xfrm>
                <a:off x="5573415" y="4659983"/>
                <a:ext cx="1136899" cy="442180"/>
              </a:xfrm>
              <a:prstGeom prst="rect">
                <a:avLst/>
              </a:prstGeom>
              <a:noFill/>
            </p:spPr>
            <p:txBody>
              <a:bodyPr wrap="square" lIns="48000" tIns="48000" rIns="48000" bIns="48000" rtlCol="0">
                <a:spAutoFit/>
              </a:bodyPr>
              <a:lstStyle/>
              <a:p>
                <a:pPr>
                  <a:buClr>
                    <a:schemeClr val="tx1"/>
                  </a:buClr>
                </a:pPr>
                <a:r>
                  <a:rPr lang="en-US" sz="1067" dirty="0">
                    <a:solidFill>
                      <a:srgbClr val="5E5E5F"/>
                    </a:solidFill>
                  </a:rPr>
                  <a:t>Conseil</a:t>
                </a:r>
              </a:p>
              <a:p>
                <a:pPr>
                  <a:buClr>
                    <a:schemeClr val="tx1"/>
                  </a:buClr>
                </a:pPr>
                <a:r>
                  <a:rPr lang="en-US" sz="1067" dirty="0" err="1">
                    <a:solidFill>
                      <a:srgbClr val="5E5E5F"/>
                    </a:solidFill>
                  </a:rPr>
                  <a:t>canadien</a:t>
                </a:r>
                <a:endParaRPr lang="en-US" sz="1067" dirty="0">
                  <a:solidFill>
                    <a:srgbClr val="5E5E5F"/>
                  </a:solidFill>
                </a:endParaRPr>
              </a:p>
              <a:p>
                <a:pPr>
                  <a:buClr>
                    <a:schemeClr val="tx1"/>
                  </a:buClr>
                </a:pPr>
                <a:r>
                  <a:rPr lang="en-US" sz="1067" dirty="0">
                    <a:solidFill>
                      <a:srgbClr val="5E5E5F"/>
                    </a:solidFill>
                  </a:rPr>
                  <a:t>du </a:t>
                </a:r>
                <a:r>
                  <a:rPr lang="en-US" sz="1067" dirty="0" err="1">
                    <a:solidFill>
                      <a:srgbClr val="5E5E5F"/>
                    </a:solidFill>
                  </a:rPr>
                  <a:t>bois</a:t>
                </a:r>
                <a:endParaRPr lang="en-CA" sz="1067" dirty="0" err="1">
                  <a:solidFill>
                    <a:srgbClr val="5E5E5F"/>
                  </a:solidFill>
                </a:endParaRPr>
              </a:p>
            </p:txBody>
          </p:sp>
          <p:sp>
            <p:nvSpPr>
              <p:cNvPr id="16" name="Diagonal Stripe 15">
                <a:extLst>
                  <a:ext uri="{FF2B5EF4-FFF2-40B4-BE49-F238E27FC236}">
                    <a16:creationId xmlns:a16="http://schemas.microsoft.com/office/drawing/2014/main" id="{BC8E972F-C6F7-4101-9584-D60DF953F7A0}"/>
                  </a:ext>
                </a:extLst>
              </p:cNvPr>
              <p:cNvSpPr/>
              <p:nvPr/>
            </p:nvSpPr>
            <p:spPr>
              <a:xfrm>
                <a:off x="6127923" y="4532623"/>
                <a:ext cx="325413" cy="312482"/>
              </a:xfrm>
              <a:prstGeom prst="diagStripe">
                <a:avLst>
                  <a:gd name="adj" fmla="val 66613"/>
                </a:avLst>
              </a:prstGeom>
              <a:solidFill>
                <a:srgbClr val="EFE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solidFill>
                    <a:schemeClr val="tx1"/>
                  </a:solidFill>
                </a:endParaRPr>
              </a:p>
            </p:txBody>
          </p:sp>
          <p:sp>
            <p:nvSpPr>
              <p:cNvPr id="17" name="Diagonal Stripe 16">
                <a:extLst>
                  <a:ext uri="{FF2B5EF4-FFF2-40B4-BE49-F238E27FC236}">
                    <a16:creationId xmlns:a16="http://schemas.microsoft.com/office/drawing/2014/main" id="{6B3DD699-7826-4852-8A15-AD6D8C9A743F}"/>
                  </a:ext>
                </a:extLst>
              </p:cNvPr>
              <p:cNvSpPr/>
              <p:nvPr/>
            </p:nvSpPr>
            <p:spPr>
              <a:xfrm>
                <a:off x="6123026" y="4532623"/>
                <a:ext cx="492757" cy="494779"/>
              </a:xfrm>
              <a:prstGeom prst="diagStripe">
                <a:avLst>
                  <a:gd name="adj" fmla="val 77201"/>
                </a:avLst>
              </a:prstGeom>
              <a:solidFill>
                <a:srgbClr val="5E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solidFill>
                    <a:schemeClr val="tx1"/>
                  </a:solidFill>
                </a:endParaRPr>
              </a:p>
            </p:txBody>
          </p:sp>
        </p:grpSp>
        <p:grpSp>
          <p:nvGrpSpPr>
            <p:cNvPr id="9" name="Group 8">
              <a:extLst>
                <a:ext uri="{FF2B5EF4-FFF2-40B4-BE49-F238E27FC236}">
                  <a16:creationId xmlns:a16="http://schemas.microsoft.com/office/drawing/2014/main" id="{526AAA7C-5CF3-43F9-8283-288E81D3E82B}"/>
                </a:ext>
              </a:extLst>
            </p:cNvPr>
            <p:cNvGrpSpPr/>
            <p:nvPr/>
          </p:nvGrpSpPr>
          <p:grpSpPr>
            <a:xfrm>
              <a:off x="11895248" y="0"/>
              <a:ext cx="296752" cy="6881284"/>
              <a:chOff x="11896233" y="0"/>
              <a:chExt cx="295747" cy="6857990"/>
            </a:xfrm>
          </p:grpSpPr>
          <p:sp>
            <p:nvSpPr>
              <p:cNvPr id="12" name="Rectangle 11">
                <a:extLst>
                  <a:ext uri="{FF2B5EF4-FFF2-40B4-BE49-F238E27FC236}">
                    <a16:creationId xmlns:a16="http://schemas.microsoft.com/office/drawing/2014/main" id="{0303B856-A97C-4BAE-BA76-9D182932F3AF}"/>
                  </a:ext>
                </a:extLst>
              </p:cNvPr>
              <p:cNvSpPr/>
              <p:nvPr/>
            </p:nvSpPr>
            <p:spPr>
              <a:xfrm>
                <a:off x="11896253" y="4707802"/>
                <a:ext cx="295727" cy="2150188"/>
              </a:xfrm>
              <a:prstGeom prst="rect">
                <a:avLst/>
              </a:prstGeom>
              <a:solidFill>
                <a:srgbClr val="FEE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13" name="Rectangle 12">
                <a:extLst>
                  <a:ext uri="{FF2B5EF4-FFF2-40B4-BE49-F238E27FC236}">
                    <a16:creationId xmlns:a16="http://schemas.microsoft.com/office/drawing/2014/main" id="{F4017A7C-26B3-4FB8-87A0-41F7849DB65F}"/>
                  </a:ext>
                </a:extLst>
              </p:cNvPr>
              <p:cNvSpPr/>
              <p:nvPr/>
            </p:nvSpPr>
            <p:spPr>
              <a:xfrm>
                <a:off x="11896233" y="0"/>
                <a:ext cx="295727" cy="4707792"/>
              </a:xfrm>
              <a:prstGeom prst="rect">
                <a:avLst/>
              </a:prstGeom>
              <a:solidFill>
                <a:srgbClr val="8A8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grpSp>
        <p:pic>
          <p:nvPicPr>
            <p:cNvPr id="11" name="Picture 10" descr="A picture containing food, shirt&#10;&#10;Description automatically generated">
              <a:extLst>
                <a:ext uri="{FF2B5EF4-FFF2-40B4-BE49-F238E27FC236}">
                  <a16:creationId xmlns:a16="http://schemas.microsoft.com/office/drawing/2014/main" id="{80BD169B-C0AA-450C-B008-42E46259B1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8393" y="5985465"/>
              <a:ext cx="2039765" cy="972056"/>
            </a:xfrm>
            <a:prstGeom prst="rect">
              <a:avLst/>
            </a:prstGeom>
          </p:spPr>
        </p:pic>
      </p:grpSp>
      <p:sp>
        <p:nvSpPr>
          <p:cNvPr id="2" name="Footer Placeholder 1">
            <a:extLst>
              <a:ext uri="{FF2B5EF4-FFF2-40B4-BE49-F238E27FC236}">
                <a16:creationId xmlns:a16="http://schemas.microsoft.com/office/drawing/2014/main" id="{09B73A55-84F4-4725-9249-091010AC9353}"/>
              </a:ext>
            </a:extLst>
          </p:cNvPr>
          <p:cNvSpPr>
            <a:spLocks noGrp="1"/>
          </p:cNvSpPr>
          <p:nvPr>
            <p:ph type="ftr" sz="quarter" idx="11"/>
          </p:nvPr>
        </p:nvSpPr>
        <p:spPr/>
        <p:txBody>
          <a:bodyPr/>
          <a:lstStyle/>
          <a:p>
            <a:r>
              <a:rPr lang="en-US"/>
              <a:t>Labratory 1 : Bending Strength </a:t>
            </a:r>
          </a:p>
        </p:txBody>
      </p:sp>
    </p:spTree>
    <p:extLst>
      <p:ext uri="{BB962C8B-B14F-4D97-AF65-F5344CB8AC3E}">
        <p14:creationId xmlns:p14="http://schemas.microsoft.com/office/powerpoint/2010/main" val="3971404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E5BBE7-2F39-4D42-8C27-6E509242F9CF}"/>
              </a:ext>
            </a:extLst>
          </p:cNvPr>
          <p:cNvSpPr txBox="1"/>
          <p:nvPr/>
        </p:nvSpPr>
        <p:spPr>
          <a:xfrm>
            <a:off x="126042" y="131513"/>
            <a:ext cx="11801247" cy="1015663"/>
          </a:xfrm>
          <a:prstGeom prst="rect">
            <a:avLst/>
          </a:prstGeom>
          <a:noFill/>
        </p:spPr>
        <p:txBody>
          <a:bodyPr wrap="square" rtlCol="0">
            <a:spAutoFit/>
          </a:bodyPr>
          <a:lstStyle/>
          <a:p>
            <a:r>
              <a:rPr lang="en-CA" sz="3600" b="1" dirty="0"/>
              <a:t>Procedure </a:t>
            </a:r>
            <a:endParaRPr lang="en-CA" dirty="0"/>
          </a:p>
          <a:p>
            <a:endParaRPr lang="en-CA" sz="2400" dirty="0"/>
          </a:p>
        </p:txBody>
      </p:sp>
      <p:sp>
        <p:nvSpPr>
          <p:cNvPr id="8" name="Content Placeholder 2">
            <a:extLst>
              <a:ext uri="{FF2B5EF4-FFF2-40B4-BE49-F238E27FC236}">
                <a16:creationId xmlns:a16="http://schemas.microsoft.com/office/drawing/2014/main" id="{88411364-DD36-49E2-81E1-8DD425299769}"/>
              </a:ext>
            </a:extLst>
          </p:cNvPr>
          <p:cNvSpPr>
            <a:spLocks noGrp="1"/>
          </p:cNvSpPr>
          <p:nvPr>
            <p:ph idx="1"/>
          </p:nvPr>
        </p:nvSpPr>
        <p:spPr>
          <a:xfrm>
            <a:off x="248533" y="1529447"/>
            <a:ext cx="11556263" cy="4988144"/>
          </a:xfrm>
        </p:spPr>
        <p:txBody>
          <a:bodyPr>
            <a:normAutofit fontScale="92500" lnSpcReduction="20000"/>
          </a:bodyPr>
          <a:lstStyle/>
          <a:p>
            <a:pPr marL="0" indent="0">
              <a:buNone/>
            </a:pPr>
            <a:r>
              <a:rPr lang="en-US" sz="2600" dirty="0"/>
              <a:t>Each lab session will test five (5) wood sizes to determine the loads and displacements at failure due to the three‐point bending test. The laboratory work involves the following:</a:t>
            </a:r>
            <a:endParaRPr lang="en-US" sz="2600" b="0" dirty="0">
              <a:effectLst/>
            </a:endParaRPr>
          </a:p>
          <a:p>
            <a:pPr marL="0" indent="0">
              <a:buNone/>
            </a:pPr>
            <a:br>
              <a:rPr lang="en-US" sz="2600" b="0" dirty="0">
                <a:effectLst/>
              </a:rPr>
            </a:br>
            <a:r>
              <a:rPr lang="en-US" sz="2600" b="1" u="sng" dirty="0"/>
              <a:t>Specimen Measurements</a:t>
            </a:r>
            <a:endParaRPr lang="en-US" sz="2600" b="1" dirty="0">
              <a:effectLst/>
            </a:endParaRPr>
          </a:p>
          <a:p>
            <a:pPr marL="0" indent="0">
              <a:buNone/>
            </a:pPr>
            <a:br>
              <a:rPr lang="en-US" sz="2600" b="0" dirty="0">
                <a:effectLst/>
              </a:rPr>
            </a:br>
            <a:r>
              <a:rPr lang="en-US" sz="2600" b="1" dirty="0"/>
              <a:t>NOTE: The following should be completed prior to testing.</a:t>
            </a:r>
            <a:endParaRPr lang="en-US" sz="2600" b="0" dirty="0">
              <a:effectLst/>
            </a:endParaRPr>
          </a:p>
          <a:p>
            <a:pPr marL="457200" indent="-457200" fontAlgn="base">
              <a:buFont typeface="+mj-lt"/>
              <a:buAutoNum type="arabicPeriod"/>
            </a:pPr>
            <a:r>
              <a:rPr lang="en-US" sz="2600" b="0" dirty="0">
                <a:effectLst/>
              </a:rPr>
              <a:t>Measure the length of the wood samples to be tested. </a:t>
            </a:r>
            <a:br>
              <a:rPr lang="en-US" sz="2600" b="0" dirty="0">
                <a:effectLst/>
              </a:rPr>
            </a:br>
            <a:endParaRPr lang="en-US" sz="2600" b="0" dirty="0">
              <a:effectLst/>
            </a:endParaRPr>
          </a:p>
          <a:p>
            <a:pPr marL="457200" indent="-457200" fontAlgn="base">
              <a:buFont typeface="+mj-lt"/>
              <a:buAutoNum type="arabicPeriod"/>
            </a:pPr>
            <a:r>
              <a:rPr lang="en-US" sz="2600" dirty="0"/>
              <a:t>Measure the actual height and width of the cross section of each wood sample to be tested.</a:t>
            </a:r>
          </a:p>
          <a:p>
            <a:pPr marL="457200" indent="-457200" fontAlgn="base">
              <a:buFont typeface="+mj-lt"/>
              <a:buAutoNum type="arabicPeriod"/>
            </a:pPr>
            <a:r>
              <a:rPr lang="en-US" sz="2600" dirty="0"/>
              <a:t>Measure the distance between the centre‐to‐centre of the roller supports of the test setup placed within the Universal Testing Machine. This is the clear span that will be used to determine the shear force and bending moment diagrams.</a:t>
            </a:r>
          </a:p>
          <a:p>
            <a:pPr marL="457200" indent="-457200" fontAlgn="base">
              <a:buFont typeface="+mj-lt"/>
              <a:buAutoNum type="arabicPeriod"/>
            </a:pPr>
            <a:r>
              <a:rPr lang="en-US" sz="2600" dirty="0"/>
              <a:t>Measure the distance from the centre of the point load to the centre of each end support.</a:t>
            </a:r>
          </a:p>
          <a:p>
            <a:pPr marL="0" indent="0">
              <a:buNone/>
            </a:pPr>
            <a:endParaRPr lang="en-US" dirty="0"/>
          </a:p>
        </p:txBody>
      </p:sp>
      <p:grpSp>
        <p:nvGrpSpPr>
          <p:cNvPr id="9" name="Group 8">
            <a:extLst>
              <a:ext uri="{FF2B5EF4-FFF2-40B4-BE49-F238E27FC236}">
                <a16:creationId xmlns:a16="http://schemas.microsoft.com/office/drawing/2014/main" id="{477E0E0D-855A-456F-9D85-ECBD8FDDE7AF}"/>
              </a:ext>
            </a:extLst>
          </p:cNvPr>
          <p:cNvGrpSpPr/>
          <p:nvPr/>
        </p:nvGrpSpPr>
        <p:grpSpPr>
          <a:xfrm>
            <a:off x="7738393" y="0"/>
            <a:ext cx="4453607" cy="6957521"/>
            <a:chOff x="7738393" y="0"/>
            <a:chExt cx="4453607" cy="6957521"/>
          </a:xfrm>
        </p:grpSpPr>
        <p:grpSp>
          <p:nvGrpSpPr>
            <p:cNvPr id="10" name="Group 9">
              <a:extLst>
                <a:ext uri="{FF2B5EF4-FFF2-40B4-BE49-F238E27FC236}">
                  <a16:creationId xmlns:a16="http://schemas.microsoft.com/office/drawing/2014/main" id="{8BD04012-8399-40A0-945D-44F3D89C8DF4}"/>
                </a:ext>
              </a:extLst>
            </p:cNvPr>
            <p:cNvGrpSpPr/>
            <p:nvPr/>
          </p:nvGrpSpPr>
          <p:grpSpPr>
            <a:xfrm>
              <a:off x="9711280" y="6066781"/>
              <a:ext cx="2216009" cy="759387"/>
              <a:chOff x="5048307" y="4532623"/>
              <a:chExt cx="1662007" cy="569540"/>
            </a:xfrm>
          </p:grpSpPr>
          <p:sp>
            <p:nvSpPr>
              <p:cNvPr id="15" name="TextBox 14">
                <a:extLst>
                  <a:ext uri="{FF2B5EF4-FFF2-40B4-BE49-F238E27FC236}">
                    <a16:creationId xmlns:a16="http://schemas.microsoft.com/office/drawing/2014/main" id="{C9FD484E-9FF6-451E-85A0-FC4D487118C0}"/>
                  </a:ext>
                </a:extLst>
              </p:cNvPr>
              <p:cNvSpPr txBox="1"/>
              <p:nvPr/>
            </p:nvSpPr>
            <p:spPr>
              <a:xfrm>
                <a:off x="5048307" y="4656612"/>
                <a:ext cx="1136899" cy="442180"/>
              </a:xfrm>
              <a:prstGeom prst="rect">
                <a:avLst/>
              </a:prstGeom>
              <a:noFill/>
            </p:spPr>
            <p:txBody>
              <a:bodyPr wrap="square" lIns="48000" tIns="48000" rIns="48000" bIns="48000" rtlCol="0">
                <a:spAutoFit/>
              </a:bodyPr>
              <a:lstStyle/>
              <a:p>
                <a:pPr>
                  <a:buClr>
                    <a:schemeClr val="tx1"/>
                  </a:buClr>
                </a:pPr>
                <a:r>
                  <a:rPr lang="en-US" sz="1067" dirty="0">
                    <a:solidFill>
                      <a:srgbClr val="5E5E5F"/>
                    </a:solidFill>
                  </a:rPr>
                  <a:t>Canadian</a:t>
                </a:r>
              </a:p>
              <a:p>
                <a:pPr>
                  <a:buClr>
                    <a:schemeClr val="tx1"/>
                  </a:buClr>
                </a:pPr>
                <a:r>
                  <a:rPr lang="en-US" sz="1067" dirty="0">
                    <a:solidFill>
                      <a:srgbClr val="5E5E5F"/>
                    </a:solidFill>
                  </a:rPr>
                  <a:t>Wood</a:t>
                </a:r>
              </a:p>
              <a:p>
                <a:pPr>
                  <a:buClr>
                    <a:schemeClr val="tx1"/>
                  </a:buClr>
                </a:pPr>
                <a:r>
                  <a:rPr lang="en-US" sz="1067" dirty="0">
                    <a:solidFill>
                      <a:srgbClr val="5E5E5F"/>
                    </a:solidFill>
                  </a:rPr>
                  <a:t>Council</a:t>
                </a:r>
                <a:endParaRPr lang="en-CA" sz="1067" dirty="0" err="1">
                  <a:solidFill>
                    <a:srgbClr val="5E5E5F"/>
                  </a:solidFill>
                </a:endParaRPr>
              </a:p>
            </p:txBody>
          </p:sp>
          <p:sp>
            <p:nvSpPr>
              <p:cNvPr id="16" name="TextBox 15">
                <a:extLst>
                  <a:ext uri="{FF2B5EF4-FFF2-40B4-BE49-F238E27FC236}">
                    <a16:creationId xmlns:a16="http://schemas.microsoft.com/office/drawing/2014/main" id="{B189ABF0-F695-4FC0-88BD-FBC8F971E854}"/>
                  </a:ext>
                </a:extLst>
              </p:cNvPr>
              <p:cNvSpPr txBox="1"/>
              <p:nvPr/>
            </p:nvSpPr>
            <p:spPr>
              <a:xfrm>
                <a:off x="5573415" y="4659983"/>
                <a:ext cx="1136899" cy="442180"/>
              </a:xfrm>
              <a:prstGeom prst="rect">
                <a:avLst/>
              </a:prstGeom>
              <a:noFill/>
            </p:spPr>
            <p:txBody>
              <a:bodyPr wrap="square" lIns="48000" tIns="48000" rIns="48000" bIns="48000" rtlCol="0">
                <a:spAutoFit/>
              </a:bodyPr>
              <a:lstStyle/>
              <a:p>
                <a:pPr>
                  <a:buClr>
                    <a:schemeClr val="tx1"/>
                  </a:buClr>
                </a:pPr>
                <a:r>
                  <a:rPr lang="en-US" sz="1067" dirty="0">
                    <a:solidFill>
                      <a:srgbClr val="5E5E5F"/>
                    </a:solidFill>
                  </a:rPr>
                  <a:t>Conseil</a:t>
                </a:r>
              </a:p>
              <a:p>
                <a:pPr>
                  <a:buClr>
                    <a:schemeClr val="tx1"/>
                  </a:buClr>
                </a:pPr>
                <a:r>
                  <a:rPr lang="en-US" sz="1067" dirty="0" err="1">
                    <a:solidFill>
                      <a:srgbClr val="5E5E5F"/>
                    </a:solidFill>
                  </a:rPr>
                  <a:t>canadien</a:t>
                </a:r>
                <a:endParaRPr lang="en-US" sz="1067" dirty="0">
                  <a:solidFill>
                    <a:srgbClr val="5E5E5F"/>
                  </a:solidFill>
                </a:endParaRPr>
              </a:p>
              <a:p>
                <a:pPr>
                  <a:buClr>
                    <a:schemeClr val="tx1"/>
                  </a:buClr>
                </a:pPr>
                <a:r>
                  <a:rPr lang="en-US" sz="1067" dirty="0">
                    <a:solidFill>
                      <a:srgbClr val="5E5E5F"/>
                    </a:solidFill>
                  </a:rPr>
                  <a:t>du </a:t>
                </a:r>
                <a:r>
                  <a:rPr lang="en-US" sz="1067" dirty="0" err="1">
                    <a:solidFill>
                      <a:srgbClr val="5E5E5F"/>
                    </a:solidFill>
                  </a:rPr>
                  <a:t>bois</a:t>
                </a:r>
                <a:endParaRPr lang="en-CA" sz="1067" dirty="0" err="1">
                  <a:solidFill>
                    <a:srgbClr val="5E5E5F"/>
                  </a:solidFill>
                </a:endParaRPr>
              </a:p>
            </p:txBody>
          </p:sp>
          <p:sp>
            <p:nvSpPr>
              <p:cNvPr id="17" name="Diagonal Stripe 16">
                <a:extLst>
                  <a:ext uri="{FF2B5EF4-FFF2-40B4-BE49-F238E27FC236}">
                    <a16:creationId xmlns:a16="http://schemas.microsoft.com/office/drawing/2014/main" id="{A46D7FDB-340C-47F0-AD3E-27F6287DD2BC}"/>
                  </a:ext>
                </a:extLst>
              </p:cNvPr>
              <p:cNvSpPr/>
              <p:nvPr/>
            </p:nvSpPr>
            <p:spPr>
              <a:xfrm>
                <a:off x="6127923" y="4532623"/>
                <a:ext cx="325413" cy="312482"/>
              </a:xfrm>
              <a:prstGeom prst="diagStripe">
                <a:avLst>
                  <a:gd name="adj" fmla="val 66613"/>
                </a:avLst>
              </a:prstGeom>
              <a:solidFill>
                <a:srgbClr val="EFE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solidFill>
                    <a:schemeClr val="tx1"/>
                  </a:solidFill>
                </a:endParaRPr>
              </a:p>
            </p:txBody>
          </p:sp>
          <p:sp>
            <p:nvSpPr>
              <p:cNvPr id="18" name="Diagonal Stripe 17">
                <a:extLst>
                  <a:ext uri="{FF2B5EF4-FFF2-40B4-BE49-F238E27FC236}">
                    <a16:creationId xmlns:a16="http://schemas.microsoft.com/office/drawing/2014/main" id="{E8D59681-48ED-48F4-AE71-B5916C9FB012}"/>
                  </a:ext>
                </a:extLst>
              </p:cNvPr>
              <p:cNvSpPr/>
              <p:nvPr/>
            </p:nvSpPr>
            <p:spPr>
              <a:xfrm>
                <a:off x="6123026" y="4532623"/>
                <a:ext cx="492757" cy="494779"/>
              </a:xfrm>
              <a:prstGeom prst="diagStripe">
                <a:avLst>
                  <a:gd name="adj" fmla="val 77201"/>
                </a:avLst>
              </a:prstGeom>
              <a:solidFill>
                <a:srgbClr val="5E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solidFill>
                    <a:schemeClr val="tx1"/>
                  </a:solidFill>
                </a:endParaRPr>
              </a:p>
            </p:txBody>
          </p:sp>
        </p:grpSp>
        <p:grpSp>
          <p:nvGrpSpPr>
            <p:cNvPr id="11" name="Group 10">
              <a:extLst>
                <a:ext uri="{FF2B5EF4-FFF2-40B4-BE49-F238E27FC236}">
                  <a16:creationId xmlns:a16="http://schemas.microsoft.com/office/drawing/2014/main" id="{AADC9FE4-570B-4AB8-B9BD-29574E5B5B15}"/>
                </a:ext>
              </a:extLst>
            </p:cNvPr>
            <p:cNvGrpSpPr/>
            <p:nvPr/>
          </p:nvGrpSpPr>
          <p:grpSpPr>
            <a:xfrm>
              <a:off x="11895248" y="0"/>
              <a:ext cx="296752" cy="6881284"/>
              <a:chOff x="11896233" y="0"/>
              <a:chExt cx="295747" cy="6857990"/>
            </a:xfrm>
          </p:grpSpPr>
          <p:sp>
            <p:nvSpPr>
              <p:cNvPr id="13" name="Rectangle 12">
                <a:extLst>
                  <a:ext uri="{FF2B5EF4-FFF2-40B4-BE49-F238E27FC236}">
                    <a16:creationId xmlns:a16="http://schemas.microsoft.com/office/drawing/2014/main" id="{095BB027-7451-4BF3-B3A1-8E16A6F68181}"/>
                  </a:ext>
                </a:extLst>
              </p:cNvPr>
              <p:cNvSpPr/>
              <p:nvPr/>
            </p:nvSpPr>
            <p:spPr>
              <a:xfrm>
                <a:off x="11896253" y="4707802"/>
                <a:ext cx="295727" cy="2150188"/>
              </a:xfrm>
              <a:prstGeom prst="rect">
                <a:avLst/>
              </a:prstGeom>
              <a:solidFill>
                <a:srgbClr val="FEE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14" name="Rectangle 13">
                <a:extLst>
                  <a:ext uri="{FF2B5EF4-FFF2-40B4-BE49-F238E27FC236}">
                    <a16:creationId xmlns:a16="http://schemas.microsoft.com/office/drawing/2014/main" id="{EA75F306-083B-4BCF-AE54-83EFC65B7655}"/>
                  </a:ext>
                </a:extLst>
              </p:cNvPr>
              <p:cNvSpPr/>
              <p:nvPr/>
            </p:nvSpPr>
            <p:spPr>
              <a:xfrm>
                <a:off x="11896233" y="0"/>
                <a:ext cx="295727" cy="4707792"/>
              </a:xfrm>
              <a:prstGeom prst="rect">
                <a:avLst/>
              </a:prstGeom>
              <a:solidFill>
                <a:srgbClr val="8A8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grpSp>
        <p:pic>
          <p:nvPicPr>
            <p:cNvPr id="12" name="Picture 11" descr="A picture containing food, shirt&#10;&#10;Description automatically generated">
              <a:extLst>
                <a:ext uri="{FF2B5EF4-FFF2-40B4-BE49-F238E27FC236}">
                  <a16:creationId xmlns:a16="http://schemas.microsoft.com/office/drawing/2014/main" id="{8C47CED3-ECD1-4320-AAD9-082A0501AE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8393" y="5985465"/>
              <a:ext cx="2039765" cy="972056"/>
            </a:xfrm>
            <a:prstGeom prst="rect">
              <a:avLst/>
            </a:prstGeom>
          </p:spPr>
        </p:pic>
      </p:grpSp>
      <p:sp>
        <p:nvSpPr>
          <p:cNvPr id="2" name="Footer Placeholder 1">
            <a:extLst>
              <a:ext uri="{FF2B5EF4-FFF2-40B4-BE49-F238E27FC236}">
                <a16:creationId xmlns:a16="http://schemas.microsoft.com/office/drawing/2014/main" id="{7FBCBD98-0C24-4437-A32E-2FBDC0D94FBD}"/>
              </a:ext>
            </a:extLst>
          </p:cNvPr>
          <p:cNvSpPr>
            <a:spLocks noGrp="1"/>
          </p:cNvSpPr>
          <p:nvPr>
            <p:ph type="ftr" sz="quarter" idx="11"/>
          </p:nvPr>
        </p:nvSpPr>
        <p:spPr/>
        <p:txBody>
          <a:bodyPr/>
          <a:lstStyle/>
          <a:p>
            <a:r>
              <a:rPr lang="en-US"/>
              <a:t>Labratory 1 : Bending Strength </a:t>
            </a:r>
          </a:p>
        </p:txBody>
      </p:sp>
    </p:spTree>
    <p:extLst>
      <p:ext uri="{BB962C8B-B14F-4D97-AF65-F5344CB8AC3E}">
        <p14:creationId xmlns:p14="http://schemas.microsoft.com/office/powerpoint/2010/main" val="824837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469745-7377-4481-8F15-684853637CE1}"/>
              </a:ext>
            </a:extLst>
          </p:cNvPr>
          <p:cNvSpPr txBox="1"/>
          <p:nvPr/>
        </p:nvSpPr>
        <p:spPr>
          <a:xfrm>
            <a:off x="126042" y="131513"/>
            <a:ext cx="11801247" cy="1292662"/>
          </a:xfrm>
          <a:prstGeom prst="rect">
            <a:avLst/>
          </a:prstGeom>
          <a:noFill/>
        </p:spPr>
        <p:txBody>
          <a:bodyPr wrap="square" rtlCol="0">
            <a:spAutoFit/>
          </a:bodyPr>
          <a:lstStyle/>
          <a:p>
            <a:r>
              <a:rPr lang="en-CA" sz="3600" b="1" dirty="0"/>
              <a:t>Procedure </a:t>
            </a:r>
          </a:p>
          <a:p>
            <a:endParaRPr lang="en-CA" dirty="0"/>
          </a:p>
          <a:p>
            <a:endParaRPr lang="en-CA" sz="2400" dirty="0"/>
          </a:p>
        </p:txBody>
      </p:sp>
      <p:sp>
        <p:nvSpPr>
          <p:cNvPr id="5" name="Content Placeholder 2">
            <a:extLst>
              <a:ext uri="{FF2B5EF4-FFF2-40B4-BE49-F238E27FC236}">
                <a16:creationId xmlns:a16="http://schemas.microsoft.com/office/drawing/2014/main" id="{794AC2C1-C345-45DD-BD3F-C1FDFC3022F5}"/>
              </a:ext>
            </a:extLst>
          </p:cNvPr>
          <p:cNvSpPr txBox="1">
            <a:spLocks/>
          </p:cNvSpPr>
          <p:nvPr/>
        </p:nvSpPr>
        <p:spPr>
          <a:xfrm>
            <a:off x="248533" y="2663301"/>
            <a:ext cx="11556263" cy="34729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1709738" algn="l"/>
              </a:tabLst>
            </a:pPr>
            <a:br>
              <a:rPr lang="en-US" sz="2600" dirty="0"/>
            </a:br>
            <a:r>
              <a:rPr lang="en-US" sz="2400" b="1" u="sng" dirty="0"/>
              <a:t>Three‐Point Bending Test</a:t>
            </a:r>
            <a:endParaRPr lang="en-US" sz="2400" b="1" dirty="0">
              <a:effectLst/>
            </a:endParaRPr>
          </a:p>
          <a:p>
            <a:pPr marL="514350" indent="-514350" fontAlgn="base">
              <a:lnSpc>
                <a:spcPct val="100000"/>
              </a:lnSpc>
              <a:buFont typeface="+mj-lt"/>
              <a:buAutoNum type="arabicPeriod"/>
              <a:tabLst>
                <a:tab pos="1709738" algn="l"/>
              </a:tabLst>
            </a:pPr>
            <a:r>
              <a:rPr lang="en-US" sz="2400" dirty="0"/>
              <a:t>Place the wood sample over the roller support system located within the Universal Testing Machine. Ensure that the height is placed vertically in the testing machine.</a:t>
            </a:r>
          </a:p>
          <a:p>
            <a:pPr marL="514350" indent="-514350" fontAlgn="base">
              <a:lnSpc>
                <a:spcPct val="100000"/>
              </a:lnSpc>
              <a:buFont typeface="+mj-lt"/>
              <a:buAutoNum type="arabicPeriod"/>
              <a:tabLst>
                <a:tab pos="1709738" algn="l"/>
              </a:tabLst>
            </a:pPr>
            <a:r>
              <a:rPr lang="en-US" sz="2400" dirty="0"/>
              <a:t>Lower the bearing block connected to the Universal Testing Machine such that it just touches against the top surface of the wood sample.</a:t>
            </a:r>
          </a:p>
          <a:p>
            <a:pPr marL="514350" indent="-514350" fontAlgn="base">
              <a:lnSpc>
                <a:spcPct val="100000"/>
              </a:lnSpc>
              <a:buFont typeface="+mj-lt"/>
              <a:buAutoNum type="arabicPeriod"/>
              <a:tabLst>
                <a:tab pos="1709738" algn="l"/>
              </a:tabLst>
            </a:pPr>
            <a:r>
              <a:rPr lang="en-US" sz="2400" dirty="0"/>
              <a:t>During testing, the load imposed by the bearing block shall be applied at a continuous rate of 2.5 mm/min to failure.</a:t>
            </a:r>
          </a:p>
          <a:p>
            <a:pPr marL="0" indent="0">
              <a:buFont typeface="Arial" panose="020B0604020202020204" pitchFamily="34" charset="0"/>
              <a:buNone/>
            </a:pPr>
            <a:endParaRPr lang="en-US" dirty="0"/>
          </a:p>
        </p:txBody>
      </p:sp>
      <p:grpSp>
        <p:nvGrpSpPr>
          <p:cNvPr id="6" name="Group 5">
            <a:extLst>
              <a:ext uri="{FF2B5EF4-FFF2-40B4-BE49-F238E27FC236}">
                <a16:creationId xmlns:a16="http://schemas.microsoft.com/office/drawing/2014/main" id="{6AD1D165-91FE-4C10-A7AD-6C20B0A4EA79}"/>
              </a:ext>
            </a:extLst>
          </p:cNvPr>
          <p:cNvGrpSpPr/>
          <p:nvPr/>
        </p:nvGrpSpPr>
        <p:grpSpPr>
          <a:xfrm>
            <a:off x="7738393" y="0"/>
            <a:ext cx="4453607" cy="6957521"/>
            <a:chOff x="7738393" y="0"/>
            <a:chExt cx="4453607" cy="6957521"/>
          </a:xfrm>
        </p:grpSpPr>
        <p:grpSp>
          <p:nvGrpSpPr>
            <p:cNvPr id="7" name="Group 6">
              <a:extLst>
                <a:ext uri="{FF2B5EF4-FFF2-40B4-BE49-F238E27FC236}">
                  <a16:creationId xmlns:a16="http://schemas.microsoft.com/office/drawing/2014/main" id="{8B7DDD23-E755-4FCC-963F-77665D7DAFEA}"/>
                </a:ext>
              </a:extLst>
            </p:cNvPr>
            <p:cNvGrpSpPr/>
            <p:nvPr/>
          </p:nvGrpSpPr>
          <p:grpSpPr>
            <a:xfrm>
              <a:off x="9711280" y="6066781"/>
              <a:ext cx="2216009" cy="759387"/>
              <a:chOff x="5048307" y="4532623"/>
              <a:chExt cx="1662007" cy="569540"/>
            </a:xfrm>
          </p:grpSpPr>
          <p:sp>
            <p:nvSpPr>
              <p:cNvPr id="12" name="TextBox 11">
                <a:extLst>
                  <a:ext uri="{FF2B5EF4-FFF2-40B4-BE49-F238E27FC236}">
                    <a16:creationId xmlns:a16="http://schemas.microsoft.com/office/drawing/2014/main" id="{D283F02F-DDFA-4DB8-AE8E-4AE59310D2E0}"/>
                  </a:ext>
                </a:extLst>
              </p:cNvPr>
              <p:cNvSpPr txBox="1"/>
              <p:nvPr/>
            </p:nvSpPr>
            <p:spPr>
              <a:xfrm>
                <a:off x="5048307" y="4656612"/>
                <a:ext cx="1136899" cy="442180"/>
              </a:xfrm>
              <a:prstGeom prst="rect">
                <a:avLst/>
              </a:prstGeom>
              <a:noFill/>
            </p:spPr>
            <p:txBody>
              <a:bodyPr wrap="square" lIns="48000" tIns="48000" rIns="48000" bIns="48000" rtlCol="0">
                <a:spAutoFit/>
              </a:bodyPr>
              <a:lstStyle/>
              <a:p>
                <a:pPr>
                  <a:buClr>
                    <a:schemeClr val="tx1"/>
                  </a:buClr>
                </a:pPr>
                <a:r>
                  <a:rPr lang="en-US" sz="1067" dirty="0">
                    <a:solidFill>
                      <a:srgbClr val="5E5E5F"/>
                    </a:solidFill>
                  </a:rPr>
                  <a:t>Canadian</a:t>
                </a:r>
              </a:p>
              <a:p>
                <a:pPr>
                  <a:buClr>
                    <a:schemeClr val="tx1"/>
                  </a:buClr>
                </a:pPr>
                <a:r>
                  <a:rPr lang="en-US" sz="1067" dirty="0">
                    <a:solidFill>
                      <a:srgbClr val="5E5E5F"/>
                    </a:solidFill>
                  </a:rPr>
                  <a:t>Wood</a:t>
                </a:r>
              </a:p>
              <a:p>
                <a:pPr>
                  <a:buClr>
                    <a:schemeClr val="tx1"/>
                  </a:buClr>
                </a:pPr>
                <a:r>
                  <a:rPr lang="en-US" sz="1067" dirty="0">
                    <a:solidFill>
                      <a:srgbClr val="5E5E5F"/>
                    </a:solidFill>
                  </a:rPr>
                  <a:t>Council</a:t>
                </a:r>
                <a:endParaRPr lang="en-CA" sz="1067" dirty="0" err="1">
                  <a:solidFill>
                    <a:srgbClr val="5E5E5F"/>
                  </a:solidFill>
                </a:endParaRPr>
              </a:p>
            </p:txBody>
          </p:sp>
          <p:sp>
            <p:nvSpPr>
              <p:cNvPr id="13" name="TextBox 12">
                <a:extLst>
                  <a:ext uri="{FF2B5EF4-FFF2-40B4-BE49-F238E27FC236}">
                    <a16:creationId xmlns:a16="http://schemas.microsoft.com/office/drawing/2014/main" id="{28AE11E4-7E5A-45BB-A1FF-F8192F5E7E09}"/>
                  </a:ext>
                </a:extLst>
              </p:cNvPr>
              <p:cNvSpPr txBox="1"/>
              <p:nvPr/>
            </p:nvSpPr>
            <p:spPr>
              <a:xfrm>
                <a:off x="5573415" y="4659983"/>
                <a:ext cx="1136899" cy="442180"/>
              </a:xfrm>
              <a:prstGeom prst="rect">
                <a:avLst/>
              </a:prstGeom>
              <a:noFill/>
            </p:spPr>
            <p:txBody>
              <a:bodyPr wrap="square" lIns="48000" tIns="48000" rIns="48000" bIns="48000" rtlCol="0">
                <a:spAutoFit/>
              </a:bodyPr>
              <a:lstStyle/>
              <a:p>
                <a:pPr>
                  <a:buClr>
                    <a:schemeClr val="tx1"/>
                  </a:buClr>
                </a:pPr>
                <a:r>
                  <a:rPr lang="en-US" sz="1067" dirty="0">
                    <a:solidFill>
                      <a:srgbClr val="5E5E5F"/>
                    </a:solidFill>
                  </a:rPr>
                  <a:t>Conseil</a:t>
                </a:r>
              </a:p>
              <a:p>
                <a:pPr>
                  <a:buClr>
                    <a:schemeClr val="tx1"/>
                  </a:buClr>
                </a:pPr>
                <a:r>
                  <a:rPr lang="en-US" sz="1067" dirty="0" err="1">
                    <a:solidFill>
                      <a:srgbClr val="5E5E5F"/>
                    </a:solidFill>
                  </a:rPr>
                  <a:t>canadien</a:t>
                </a:r>
                <a:endParaRPr lang="en-US" sz="1067" dirty="0">
                  <a:solidFill>
                    <a:srgbClr val="5E5E5F"/>
                  </a:solidFill>
                </a:endParaRPr>
              </a:p>
              <a:p>
                <a:pPr>
                  <a:buClr>
                    <a:schemeClr val="tx1"/>
                  </a:buClr>
                </a:pPr>
                <a:r>
                  <a:rPr lang="en-US" sz="1067" dirty="0">
                    <a:solidFill>
                      <a:srgbClr val="5E5E5F"/>
                    </a:solidFill>
                  </a:rPr>
                  <a:t>du </a:t>
                </a:r>
                <a:r>
                  <a:rPr lang="en-US" sz="1067" dirty="0" err="1">
                    <a:solidFill>
                      <a:srgbClr val="5E5E5F"/>
                    </a:solidFill>
                  </a:rPr>
                  <a:t>bois</a:t>
                </a:r>
                <a:endParaRPr lang="en-CA" sz="1067" dirty="0" err="1">
                  <a:solidFill>
                    <a:srgbClr val="5E5E5F"/>
                  </a:solidFill>
                </a:endParaRPr>
              </a:p>
            </p:txBody>
          </p:sp>
          <p:sp>
            <p:nvSpPr>
              <p:cNvPr id="14" name="Diagonal Stripe 13">
                <a:extLst>
                  <a:ext uri="{FF2B5EF4-FFF2-40B4-BE49-F238E27FC236}">
                    <a16:creationId xmlns:a16="http://schemas.microsoft.com/office/drawing/2014/main" id="{193E40D0-05D6-4341-8FE0-989445E5057D}"/>
                  </a:ext>
                </a:extLst>
              </p:cNvPr>
              <p:cNvSpPr/>
              <p:nvPr/>
            </p:nvSpPr>
            <p:spPr>
              <a:xfrm>
                <a:off x="6127923" y="4532623"/>
                <a:ext cx="325413" cy="312482"/>
              </a:xfrm>
              <a:prstGeom prst="diagStripe">
                <a:avLst>
                  <a:gd name="adj" fmla="val 66613"/>
                </a:avLst>
              </a:prstGeom>
              <a:solidFill>
                <a:srgbClr val="EFE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solidFill>
                    <a:schemeClr val="tx1"/>
                  </a:solidFill>
                </a:endParaRPr>
              </a:p>
            </p:txBody>
          </p:sp>
          <p:sp>
            <p:nvSpPr>
              <p:cNvPr id="15" name="Diagonal Stripe 14">
                <a:extLst>
                  <a:ext uri="{FF2B5EF4-FFF2-40B4-BE49-F238E27FC236}">
                    <a16:creationId xmlns:a16="http://schemas.microsoft.com/office/drawing/2014/main" id="{E447FEDF-BDDF-4883-8078-C728BC80CD31}"/>
                  </a:ext>
                </a:extLst>
              </p:cNvPr>
              <p:cNvSpPr/>
              <p:nvPr/>
            </p:nvSpPr>
            <p:spPr>
              <a:xfrm>
                <a:off x="6123026" y="4532623"/>
                <a:ext cx="492757" cy="494779"/>
              </a:xfrm>
              <a:prstGeom prst="diagStripe">
                <a:avLst>
                  <a:gd name="adj" fmla="val 77201"/>
                </a:avLst>
              </a:prstGeom>
              <a:solidFill>
                <a:srgbClr val="5E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solidFill>
                    <a:schemeClr val="tx1"/>
                  </a:solidFill>
                </a:endParaRPr>
              </a:p>
            </p:txBody>
          </p:sp>
        </p:grpSp>
        <p:grpSp>
          <p:nvGrpSpPr>
            <p:cNvPr id="8" name="Group 7">
              <a:extLst>
                <a:ext uri="{FF2B5EF4-FFF2-40B4-BE49-F238E27FC236}">
                  <a16:creationId xmlns:a16="http://schemas.microsoft.com/office/drawing/2014/main" id="{1F311D73-D2F7-4807-A30D-A88BFF687073}"/>
                </a:ext>
              </a:extLst>
            </p:cNvPr>
            <p:cNvGrpSpPr/>
            <p:nvPr/>
          </p:nvGrpSpPr>
          <p:grpSpPr>
            <a:xfrm>
              <a:off x="11895248" y="0"/>
              <a:ext cx="296752" cy="6881284"/>
              <a:chOff x="11896233" y="0"/>
              <a:chExt cx="295747" cy="6857990"/>
            </a:xfrm>
          </p:grpSpPr>
          <p:sp>
            <p:nvSpPr>
              <p:cNvPr id="10" name="Rectangle 9">
                <a:extLst>
                  <a:ext uri="{FF2B5EF4-FFF2-40B4-BE49-F238E27FC236}">
                    <a16:creationId xmlns:a16="http://schemas.microsoft.com/office/drawing/2014/main" id="{256911DC-00E6-4ED5-8273-F9CB2C14B548}"/>
                  </a:ext>
                </a:extLst>
              </p:cNvPr>
              <p:cNvSpPr/>
              <p:nvPr/>
            </p:nvSpPr>
            <p:spPr>
              <a:xfrm>
                <a:off x="11896253" y="4707802"/>
                <a:ext cx="295727" cy="2150188"/>
              </a:xfrm>
              <a:prstGeom prst="rect">
                <a:avLst/>
              </a:prstGeom>
              <a:solidFill>
                <a:srgbClr val="FEE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11" name="Rectangle 10">
                <a:extLst>
                  <a:ext uri="{FF2B5EF4-FFF2-40B4-BE49-F238E27FC236}">
                    <a16:creationId xmlns:a16="http://schemas.microsoft.com/office/drawing/2014/main" id="{5317C542-155D-4E4B-ACC5-FE3B21A19CA4}"/>
                  </a:ext>
                </a:extLst>
              </p:cNvPr>
              <p:cNvSpPr/>
              <p:nvPr/>
            </p:nvSpPr>
            <p:spPr>
              <a:xfrm>
                <a:off x="11896233" y="0"/>
                <a:ext cx="295727" cy="4707792"/>
              </a:xfrm>
              <a:prstGeom prst="rect">
                <a:avLst/>
              </a:prstGeom>
              <a:solidFill>
                <a:srgbClr val="8A8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grpSp>
        <p:pic>
          <p:nvPicPr>
            <p:cNvPr id="9" name="Picture 8" descr="A picture containing food, shirt&#10;&#10;Description automatically generated">
              <a:extLst>
                <a:ext uri="{FF2B5EF4-FFF2-40B4-BE49-F238E27FC236}">
                  <a16:creationId xmlns:a16="http://schemas.microsoft.com/office/drawing/2014/main" id="{4026C0E8-F7F6-4455-893A-BBA30B771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8393" y="5985465"/>
              <a:ext cx="2039765" cy="972056"/>
            </a:xfrm>
            <a:prstGeom prst="rect">
              <a:avLst/>
            </a:prstGeom>
          </p:spPr>
        </p:pic>
      </p:grpSp>
      <p:sp>
        <p:nvSpPr>
          <p:cNvPr id="3" name="Footer Placeholder 2">
            <a:extLst>
              <a:ext uri="{FF2B5EF4-FFF2-40B4-BE49-F238E27FC236}">
                <a16:creationId xmlns:a16="http://schemas.microsoft.com/office/drawing/2014/main" id="{614E150F-9A45-4C99-9135-A468BE117569}"/>
              </a:ext>
            </a:extLst>
          </p:cNvPr>
          <p:cNvSpPr>
            <a:spLocks noGrp="1"/>
          </p:cNvSpPr>
          <p:nvPr>
            <p:ph type="ftr" sz="quarter" idx="11"/>
          </p:nvPr>
        </p:nvSpPr>
        <p:spPr/>
        <p:txBody>
          <a:bodyPr/>
          <a:lstStyle/>
          <a:p>
            <a:r>
              <a:rPr lang="en-US"/>
              <a:t>Labratory 1 : Bending Strength </a:t>
            </a:r>
          </a:p>
        </p:txBody>
      </p:sp>
      <p:grpSp>
        <p:nvGrpSpPr>
          <p:cNvPr id="16" name="Group 18">
            <a:extLst>
              <a:ext uri="{FF2B5EF4-FFF2-40B4-BE49-F238E27FC236}">
                <a16:creationId xmlns:a16="http://schemas.microsoft.com/office/drawing/2014/main" id="{A72ED783-2797-4686-B72E-DD648EE1B911}"/>
              </a:ext>
            </a:extLst>
          </p:cNvPr>
          <p:cNvGrpSpPr>
            <a:grpSpLocks/>
          </p:cNvGrpSpPr>
          <p:nvPr/>
        </p:nvGrpSpPr>
        <p:grpSpPr bwMode="auto">
          <a:xfrm>
            <a:off x="4038600" y="982312"/>
            <a:ext cx="3027363" cy="1323975"/>
            <a:chOff x="120" y="1074"/>
            <a:chExt cx="1907" cy="834"/>
          </a:xfrm>
        </p:grpSpPr>
        <p:sp>
          <p:nvSpPr>
            <p:cNvPr id="17" name="Rectangle 19">
              <a:extLst>
                <a:ext uri="{FF2B5EF4-FFF2-40B4-BE49-F238E27FC236}">
                  <a16:creationId xmlns:a16="http://schemas.microsoft.com/office/drawing/2014/main" id="{D7BECA8B-CB48-4F31-B145-BF9338EA383F}"/>
                </a:ext>
              </a:extLst>
            </p:cNvPr>
            <p:cNvSpPr>
              <a:spLocks noChangeArrowheads="1"/>
            </p:cNvSpPr>
            <p:nvPr/>
          </p:nvSpPr>
          <p:spPr bwMode="auto">
            <a:xfrm>
              <a:off x="159" y="1419"/>
              <a:ext cx="1814" cy="91"/>
            </a:xfrm>
            <a:prstGeom prst="rect">
              <a:avLst/>
            </a:prstGeom>
            <a:noFill/>
            <a:ln w="19050">
              <a:solidFill>
                <a:schemeClr val="tx1"/>
              </a:solidFill>
              <a:miter lim="800000"/>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AutoShape 20">
              <a:extLst>
                <a:ext uri="{FF2B5EF4-FFF2-40B4-BE49-F238E27FC236}">
                  <a16:creationId xmlns:a16="http://schemas.microsoft.com/office/drawing/2014/main" id="{8FBC8ABD-A4AD-45DD-A9D2-B15D1E7003E3}"/>
                </a:ext>
              </a:extLst>
            </p:cNvPr>
            <p:cNvSpPr>
              <a:spLocks noChangeArrowheads="1"/>
            </p:cNvSpPr>
            <p:nvPr/>
          </p:nvSpPr>
          <p:spPr bwMode="auto">
            <a:xfrm>
              <a:off x="120" y="1510"/>
              <a:ext cx="190" cy="196"/>
            </a:xfrm>
            <a:prstGeom prst="triangle">
              <a:avLst>
                <a:gd name="adj" fmla="val 50000"/>
              </a:avLst>
            </a:prstGeom>
            <a:noFill/>
            <a:ln w="19050">
              <a:solidFill>
                <a:schemeClr val="tx1"/>
              </a:solidFill>
              <a:miter lim="800000"/>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Line 21">
              <a:extLst>
                <a:ext uri="{FF2B5EF4-FFF2-40B4-BE49-F238E27FC236}">
                  <a16:creationId xmlns:a16="http://schemas.microsoft.com/office/drawing/2014/main" id="{4425A457-E556-42A5-A094-0C0A9EFECD9C}"/>
                </a:ext>
              </a:extLst>
            </p:cNvPr>
            <p:cNvSpPr>
              <a:spLocks noChangeShapeType="1"/>
            </p:cNvSpPr>
            <p:nvPr/>
          </p:nvSpPr>
          <p:spPr bwMode="auto">
            <a:xfrm>
              <a:off x="1066" y="1147"/>
              <a:ext cx="0" cy="272"/>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Line 22">
              <a:extLst>
                <a:ext uri="{FF2B5EF4-FFF2-40B4-BE49-F238E27FC236}">
                  <a16:creationId xmlns:a16="http://schemas.microsoft.com/office/drawing/2014/main" id="{ADABE8A1-EEC6-41B0-9778-86B70C7CEC5C}"/>
                </a:ext>
              </a:extLst>
            </p:cNvPr>
            <p:cNvSpPr>
              <a:spLocks noChangeShapeType="1"/>
            </p:cNvSpPr>
            <p:nvPr/>
          </p:nvSpPr>
          <p:spPr bwMode="auto">
            <a:xfrm>
              <a:off x="213" y="1727"/>
              <a:ext cx="0" cy="181"/>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Line 23">
              <a:extLst>
                <a:ext uri="{FF2B5EF4-FFF2-40B4-BE49-F238E27FC236}">
                  <a16:creationId xmlns:a16="http://schemas.microsoft.com/office/drawing/2014/main" id="{CB9161AB-9E57-4605-8759-6DC982908879}"/>
                </a:ext>
              </a:extLst>
            </p:cNvPr>
            <p:cNvSpPr>
              <a:spLocks noChangeShapeType="1"/>
            </p:cNvSpPr>
            <p:nvPr/>
          </p:nvSpPr>
          <p:spPr bwMode="auto">
            <a:xfrm>
              <a:off x="1927" y="1727"/>
              <a:ext cx="0" cy="181"/>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Line 24">
              <a:extLst>
                <a:ext uri="{FF2B5EF4-FFF2-40B4-BE49-F238E27FC236}">
                  <a16:creationId xmlns:a16="http://schemas.microsoft.com/office/drawing/2014/main" id="{0056C461-1E19-43E1-B8F9-70E776BA7A36}"/>
                </a:ext>
              </a:extLst>
            </p:cNvPr>
            <p:cNvSpPr>
              <a:spLocks noChangeShapeType="1"/>
            </p:cNvSpPr>
            <p:nvPr/>
          </p:nvSpPr>
          <p:spPr bwMode="auto">
            <a:xfrm>
              <a:off x="213" y="1881"/>
              <a:ext cx="1714" cy="0"/>
            </a:xfrm>
            <a:prstGeom prst="line">
              <a:avLst/>
            </a:prstGeom>
            <a:noFill/>
            <a:ln w="1905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Text Box 25" descr="20%">
              <a:extLst>
                <a:ext uri="{FF2B5EF4-FFF2-40B4-BE49-F238E27FC236}">
                  <a16:creationId xmlns:a16="http://schemas.microsoft.com/office/drawing/2014/main" id="{98C78C79-06ED-4314-A0F6-FD3E53E10CC0}"/>
                </a:ext>
              </a:extLst>
            </p:cNvPr>
            <p:cNvSpPr txBox="1">
              <a:spLocks noChangeArrowheads="1"/>
            </p:cNvSpPr>
            <p:nvPr/>
          </p:nvSpPr>
          <p:spPr bwMode="auto">
            <a:xfrm>
              <a:off x="961" y="1604"/>
              <a:ext cx="205" cy="250"/>
            </a:xfrm>
            <a:prstGeom prst="rect">
              <a:avLst/>
            </a:prstGeom>
            <a:noFill/>
            <a:ln>
              <a:noFill/>
            </a:ln>
            <a:effectLst/>
            <a:extLst>
              <a:ext uri="{909E8E84-426E-40dd-AFC4-6F175D3DCCD1}">
                <a14:hiddenFill xmlns="" xmlns:a14="http://schemas.microsoft.com/office/drawing/2010/main">
                  <a:pattFill prst="pct20">
                    <a:fgClr>
                      <a:schemeClr val="tx1"/>
                    </a:fgClr>
                    <a:bgClr>
                      <a:schemeClr val="bg1"/>
                    </a:bgClr>
                  </a:pattFill>
                </a14:hiddenFill>
              </a:ex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0" i="1">
                  <a:latin typeface="Times New Roman" charset="0"/>
                </a:rPr>
                <a:t>L</a:t>
              </a:r>
            </a:p>
          </p:txBody>
        </p:sp>
        <p:sp>
          <p:nvSpPr>
            <p:cNvPr id="24" name="Text Box 26" descr="20%">
              <a:extLst>
                <a:ext uri="{FF2B5EF4-FFF2-40B4-BE49-F238E27FC236}">
                  <a16:creationId xmlns:a16="http://schemas.microsoft.com/office/drawing/2014/main" id="{EA811064-84CB-4BCC-A0B9-9E4CB436C0A6}"/>
                </a:ext>
              </a:extLst>
            </p:cNvPr>
            <p:cNvSpPr txBox="1">
              <a:spLocks noChangeArrowheads="1"/>
            </p:cNvSpPr>
            <p:nvPr/>
          </p:nvSpPr>
          <p:spPr bwMode="auto">
            <a:xfrm>
              <a:off x="1093" y="1074"/>
              <a:ext cx="214" cy="250"/>
            </a:xfrm>
            <a:prstGeom prst="rect">
              <a:avLst/>
            </a:prstGeom>
            <a:noFill/>
            <a:ln>
              <a:noFill/>
            </a:ln>
            <a:effectLst/>
            <a:extLst>
              <a:ext uri="{909E8E84-426E-40dd-AFC4-6F175D3DCCD1}">
                <a14:hiddenFill xmlns="" xmlns:a14="http://schemas.microsoft.com/office/drawing/2010/main">
                  <a:pattFill prst="pct20">
                    <a:fgClr>
                      <a:schemeClr val="tx1"/>
                    </a:fgClr>
                    <a:bgClr>
                      <a:schemeClr val="bg1"/>
                    </a:bgClr>
                  </a:pattFill>
                </a14:hiddenFill>
              </a:ex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0" i="1">
                  <a:latin typeface="Times New Roman" charset="0"/>
                </a:rPr>
                <a:t>P</a:t>
              </a:r>
            </a:p>
          </p:txBody>
        </p:sp>
        <p:grpSp>
          <p:nvGrpSpPr>
            <p:cNvPr id="25" name="Group 27">
              <a:extLst>
                <a:ext uri="{FF2B5EF4-FFF2-40B4-BE49-F238E27FC236}">
                  <a16:creationId xmlns:a16="http://schemas.microsoft.com/office/drawing/2014/main" id="{021CD64A-18AC-449F-A288-5B483BB5E3D7}"/>
                </a:ext>
              </a:extLst>
            </p:cNvPr>
            <p:cNvGrpSpPr>
              <a:grpSpLocks/>
            </p:cNvGrpSpPr>
            <p:nvPr/>
          </p:nvGrpSpPr>
          <p:grpSpPr bwMode="auto">
            <a:xfrm>
              <a:off x="1847" y="1510"/>
              <a:ext cx="172" cy="197"/>
              <a:chOff x="1847" y="1510"/>
              <a:chExt cx="172" cy="197"/>
            </a:xfrm>
          </p:grpSpPr>
          <p:sp>
            <p:nvSpPr>
              <p:cNvPr id="27" name="AutoShape 28">
                <a:extLst>
                  <a:ext uri="{FF2B5EF4-FFF2-40B4-BE49-F238E27FC236}">
                    <a16:creationId xmlns:a16="http://schemas.microsoft.com/office/drawing/2014/main" id="{C6EB73F6-DFE6-43F4-A624-7EF15281F312}"/>
                  </a:ext>
                </a:extLst>
              </p:cNvPr>
              <p:cNvSpPr>
                <a:spLocks noChangeArrowheads="1"/>
              </p:cNvSpPr>
              <p:nvPr/>
            </p:nvSpPr>
            <p:spPr bwMode="auto">
              <a:xfrm>
                <a:off x="1847" y="1510"/>
                <a:ext cx="172" cy="151"/>
              </a:xfrm>
              <a:prstGeom prst="triangle">
                <a:avLst>
                  <a:gd name="adj" fmla="val 50000"/>
                </a:avLst>
              </a:prstGeom>
              <a:noFill/>
              <a:ln w="19050">
                <a:solidFill>
                  <a:schemeClr val="tx1"/>
                </a:solidFill>
                <a:miter lim="800000"/>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 name="Oval 29" descr="20%">
                <a:extLst>
                  <a:ext uri="{FF2B5EF4-FFF2-40B4-BE49-F238E27FC236}">
                    <a16:creationId xmlns:a16="http://schemas.microsoft.com/office/drawing/2014/main" id="{47DC9434-C34D-41D9-962F-9972A998D96D}"/>
                  </a:ext>
                </a:extLst>
              </p:cNvPr>
              <p:cNvSpPr>
                <a:spLocks noChangeArrowheads="1"/>
              </p:cNvSpPr>
              <p:nvPr/>
            </p:nvSpPr>
            <p:spPr bwMode="auto">
              <a:xfrm>
                <a:off x="1861" y="1661"/>
                <a:ext cx="46" cy="46"/>
              </a:xfrm>
              <a:prstGeom prst="ellipse">
                <a:avLst/>
              </a:prstGeom>
              <a:pattFill prst="pct20">
                <a:fgClr>
                  <a:schemeClr val="tx1"/>
                </a:fgClr>
                <a:bgClr>
                  <a:schemeClr val="bg1"/>
                </a:bgClr>
              </a:pattFill>
              <a:ln w="190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 name="Oval 30" descr="20%">
                <a:extLst>
                  <a:ext uri="{FF2B5EF4-FFF2-40B4-BE49-F238E27FC236}">
                    <a16:creationId xmlns:a16="http://schemas.microsoft.com/office/drawing/2014/main" id="{4750C892-04C3-4165-B47B-FCD1372B29A1}"/>
                  </a:ext>
                </a:extLst>
              </p:cNvPr>
              <p:cNvSpPr>
                <a:spLocks noChangeArrowheads="1"/>
              </p:cNvSpPr>
              <p:nvPr/>
            </p:nvSpPr>
            <p:spPr bwMode="auto">
              <a:xfrm>
                <a:off x="1968" y="1661"/>
                <a:ext cx="46" cy="46"/>
              </a:xfrm>
              <a:prstGeom prst="ellipse">
                <a:avLst/>
              </a:prstGeom>
              <a:pattFill prst="pct20">
                <a:fgClr>
                  <a:schemeClr val="tx1"/>
                </a:fgClr>
                <a:bgClr>
                  <a:schemeClr val="bg1"/>
                </a:bgClr>
              </a:pattFill>
              <a:ln w="190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6" name="Line 31">
              <a:extLst>
                <a:ext uri="{FF2B5EF4-FFF2-40B4-BE49-F238E27FC236}">
                  <a16:creationId xmlns:a16="http://schemas.microsoft.com/office/drawing/2014/main" id="{9C0BB422-C1D7-4C6D-B310-E7E7335A81BD}"/>
                </a:ext>
              </a:extLst>
            </p:cNvPr>
            <p:cNvSpPr>
              <a:spLocks noChangeShapeType="1"/>
            </p:cNvSpPr>
            <p:nvPr/>
          </p:nvSpPr>
          <p:spPr bwMode="auto">
            <a:xfrm>
              <a:off x="1845" y="1715"/>
              <a:ext cx="182"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4227258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469745-7377-4481-8F15-684853637CE1}"/>
              </a:ext>
            </a:extLst>
          </p:cNvPr>
          <p:cNvSpPr txBox="1"/>
          <p:nvPr/>
        </p:nvSpPr>
        <p:spPr>
          <a:xfrm>
            <a:off x="126042" y="131513"/>
            <a:ext cx="11801247" cy="1292662"/>
          </a:xfrm>
          <a:prstGeom prst="rect">
            <a:avLst/>
          </a:prstGeom>
          <a:noFill/>
        </p:spPr>
        <p:txBody>
          <a:bodyPr wrap="square" rtlCol="0">
            <a:spAutoFit/>
          </a:bodyPr>
          <a:lstStyle/>
          <a:p>
            <a:r>
              <a:rPr lang="en-CA" sz="3600" b="1" dirty="0"/>
              <a:t>Procedure </a:t>
            </a:r>
          </a:p>
          <a:p>
            <a:endParaRPr lang="en-CA" dirty="0"/>
          </a:p>
          <a:p>
            <a:endParaRPr lang="en-CA" sz="2400" dirty="0"/>
          </a:p>
        </p:txBody>
      </p:sp>
      <p:sp>
        <p:nvSpPr>
          <p:cNvPr id="5" name="Content Placeholder 2">
            <a:extLst>
              <a:ext uri="{FF2B5EF4-FFF2-40B4-BE49-F238E27FC236}">
                <a16:creationId xmlns:a16="http://schemas.microsoft.com/office/drawing/2014/main" id="{794AC2C1-C345-45DD-BD3F-C1FDFC3022F5}"/>
              </a:ext>
            </a:extLst>
          </p:cNvPr>
          <p:cNvSpPr txBox="1">
            <a:spLocks/>
          </p:cNvSpPr>
          <p:nvPr/>
        </p:nvSpPr>
        <p:spPr>
          <a:xfrm>
            <a:off x="275316" y="1878035"/>
            <a:ext cx="11556263" cy="45805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1709738" algn="l"/>
              </a:tabLst>
            </a:pPr>
            <a:br>
              <a:rPr lang="en-US" sz="2600" dirty="0"/>
            </a:br>
            <a:r>
              <a:rPr lang="en-US" sz="2600" b="1" u="sng" dirty="0"/>
              <a:t>Three‐Point Bending Test</a:t>
            </a:r>
            <a:endParaRPr lang="en-US" sz="2600" b="1" dirty="0">
              <a:effectLst/>
            </a:endParaRPr>
          </a:p>
          <a:p>
            <a:pPr marL="457200" indent="-457200" fontAlgn="base">
              <a:buFont typeface="+mj-lt"/>
              <a:buAutoNum type="arabicPeriod" startAt="4"/>
            </a:pPr>
            <a:r>
              <a:rPr lang="en-US" sz="2400" dirty="0"/>
              <a:t>Record the applied load and the displacement of the bearing block throughout testing using the built‐in load cell and displacement reading from linear </a:t>
            </a:r>
            <a:r>
              <a:rPr lang="en-US" sz="2400" dirty="0" err="1"/>
              <a:t>potentionmeters</a:t>
            </a:r>
            <a:r>
              <a:rPr lang="en-US" sz="2400" dirty="0"/>
              <a:t> (or the Universal Testing Machine).</a:t>
            </a:r>
          </a:p>
          <a:p>
            <a:pPr marL="457200" indent="-457200" fontAlgn="base">
              <a:buFont typeface="+mj-lt"/>
              <a:buAutoNum type="arabicPeriod" startAt="4"/>
            </a:pPr>
            <a:r>
              <a:rPr lang="en-US" sz="2400" dirty="0"/>
              <a:t>Record the mode of failure.</a:t>
            </a:r>
          </a:p>
          <a:p>
            <a:pPr marL="457200" indent="-457200" fontAlgn="base">
              <a:buFont typeface="+mj-lt"/>
              <a:buAutoNum type="arabicPeriod" startAt="4"/>
            </a:pPr>
            <a:r>
              <a:rPr lang="en-US" sz="2400" dirty="0"/>
              <a:t>Repeat the same procedure for all wood samples.</a:t>
            </a:r>
          </a:p>
          <a:p>
            <a:pPr marL="457200" indent="-457200" fontAlgn="base">
              <a:buFont typeface="+mj-lt"/>
              <a:buAutoNum type="arabicPeriod" startAt="4"/>
            </a:pPr>
            <a:endParaRPr lang="en-US" sz="2400" dirty="0"/>
          </a:p>
          <a:p>
            <a:pPr marL="0" indent="0">
              <a:buFont typeface="Arial" panose="020B0604020202020204" pitchFamily="34" charset="0"/>
              <a:buNone/>
            </a:pPr>
            <a:endParaRPr lang="en-US" dirty="0"/>
          </a:p>
        </p:txBody>
      </p:sp>
      <p:grpSp>
        <p:nvGrpSpPr>
          <p:cNvPr id="6" name="Group 5">
            <a:extLst>
              <a:ext uri="{FF2B5EF4-FFF2-40B4-BE49-F238E27FC236}">
                <a16:creationId xmlns:a16="http://schemas.microsoft.com/office/drawing/2014/main" id="{6AD1D165-91FE-4C10-A7AD-6C20B0A4EA79}"/>
              </a:ext>
            </a:extLst>
          </p:cNvPr>
          <p:cNvGrpSpPr/>
          <p:nvPr/>
        </p:nvGrpSpPr>
        <p:grpSpPr>
          <a:xfrm>
            <a:off x="7738393" y="0"/>
            <a:ext cx="4453607" cy="6957521"/>
            <a:chOff x="7738393" y="0"/>
            <a:chExt cx="4453607" cy="6957521"/>
          </a:xfrm>
        </p:grpSpPr>
        <p:grpSp>
          <p:nvGrpSpPr>
            <p:cNvPr id="7" name="Group 6">
              <a:extLst>
                <a:ext uri="{FF2B5EF4-FFF2-40B4-BE49-F238E27FC236}">
                  <a16:creationId xmlns:a16="http://schemas.microsoft.com/office/drawing/2014/main" id="{8B7DDD23-E755-4FCC-963F-77665D7DAFEA}"/>
                </a:ext>
              </a:extLst>
            </p:cNvPr>
            <p:cNvGrpSpPr/>
            <p:nvPr/>
          </p:nvGrpSpPr>
          <p:grpSpPr>
            <a:xfrm>
              <a:off x="9711280" y="6066781"/>
              <a:ext cx="2216009" cy="759387"/>
              <a:chOff x="5048307" y="4532623"/>
              <a:chExt cx="1662007" cy="569540"/>
            </a:xfrm>
          </p:grpSpPr>
          <p:sp>
            <p:nvSpPr>
              <p:cNvPr id="12" name="TextBox 11">
                <a:extLst>
                  <a:ext uri="{FF2B5EF4-FFF2-40B4-BE49-F238E27FC236}">
                    <a16:creationId xmlns:a16="http://schemas.microsoft.com/office/drawing/2014/main" id="{D283F02F-DDFA-4DB8-AE8E-4AE59310D2E0}"/>
                  </a:ext>
                </a:extLst>
              </p:cNvPr>
              <p:cNvSpPr txBox="1"/>
              <p:nvPr/>
            </p:nvSpPr>
            <p:spPr>
              <a:xfrm>
                <a:off x="5048307" y="4656612"/>
                <a:ext cx="1136899" cy="442180"/>
              </a:xfrm>
              <a:prstGeom prst="rect">
                <a:avLst/>
              </a:prstGeom>
              <a:noFill/>
            </p:spPr>
            <p:txBody>
              <a:bodyPr wrap="square" lIns="48000" tIns="48000" rIns="48000" bIns="48000" rtlCol="0">
                <a:spAutoFit/>
              </a:bodyPr>
              <a:lstStyle/>
              <a:p>
                <a:pPr>
                  <a:buClr>
                    <a:schemeClr val="tx1"/>
                  </a:buClr>
                </a:pPr>
                <a:r>
                  <a:rPr lang="en-US" sz="1067" dirty="0">
                    <a:solidFill>
                      <a:srgbClr val="5E5E5F"/>
                    </a:solidFill>
                  </a:rPr>
                  <a:t>Canadian</a:t>
                </a:r>
              </a:p>
              <a:p>
                <a:pPr>
                  <a:buClr>
                    <a:schemeClr val="tx1"/>
                  </a:buClr>
                </a:pPr>
                <a:r>
                  <a:rPr lang="en-US" sz="1067" dirty="0">
                    <a:solidFill>
                      <a:srgbClr val="5E5E5F"/>
                    </a:solidFill>
                  </a:rPr>
                  <a:t>Wood</a:t>
                </a:r>
              </a:p>
              <a:p>
                <a:pPr>
                  <a:buClr>
                    <a:schemeClr val="tx1"/>
                  </a:buClr>
                </a:pPr>
                <a:r>
                  <a:rPr lang="en-US" sz="1067" dirty="0">
                    <a:solidFill>
                      <a:srgbClr val="5E5E5F"/>
                    </a:solidFill>
                  </a:rPr>
                  <a:t>Council</a:t>
                </a:r>
                <a:endParaRPr lang="en-CA" sz="1067" dirty="0" err="1">
                  <a:solidFill>
                    <a:srgbClr val="5E5E5F"/>
                  </a:solidFill>
                </a:endParaRPr>
              </a:p>
            </p:txBody>
          </p:sp>
          <p:sp>
            <p:nvSpPr>
              <p:cNvPr id="13" name="TextBox 12">
                <a:extLst>
                  <a:ext uri="{FF2B5EF4-FFF2-40B4-BE49-F238E27FC236}">
                    <a16:creationId xmlns:a16="http://schemas.microsoft.com/office/drawing/2014/main" id="{28AE11E4-7E5A-45BB-A1FF-F8192F5E7E09}"/>
                  </a:ext>
                </a:extLst>
              </p:cNvPr>
              <p:cNvSpPr txBox="1"/>
              <p:nvPr/>
            </p:nvSpPr>
            <p:spPr>
              <a:xfrm>
                <a:off x="5573415" y="4659983"/>
                <a:ext cx="1136899" cy="442180"/>
              </a:xfrm>
              <a:prstGeom prst="rect">
                <a:avLst/>
              </a:prstGeom>
              <a:noFill/>
            </p:spPr>
            <p:txBody>
              <a:bodyPr wrap="square" lIns="48000" tIns="48000" rIns="48000" bIns="48000" rtlCol="0">
                <a:spAutoFit/>
              </a:bodyPr>
              <a:lstStyle/>
              <a:p>
                <a:pPr>
                  <a:buClr>
                    <a:schemeClr val="tx1"/>
                  </a:buClr>
                </a:pPr>
                <a:r>
                  <a:rPr lang="en-US" sz="1067" dirty="0">
                    <a:solidFill>
                      <a:srgbClr val="5E5E5F"/>
                    </a:solidFill>
                  </a:rPr>
                  <a:t>Conseil</a:t>
                </a:r>
              </a:p>
              <a:p>
                <a:pPr>
                  <a:buClr>
                    <a:schemeClr val="tx1"/>
                  </a:buClr>
                </a:pPr>
                <a:r>
                  <a:rPr lang="en-US" sz="1067" dirty="0" err="1">
                    <a:solidFill>
                      <a:srgbClr val="5E5E5F"/>
                    </a:solidFill>
                  </a:rPr>
                  <a:t>canadien</a:t>
                </a:r>
                <a:endParaRPr lang="en-US" sz="1067" dirty="0">
                  <a:solidFill>
                    <a:srgbClr val="5E5E5F"/>
                  </a:solidFill>
                </a:endParaRPr>
              </a:p>
              <a:p>
                <a:pPr>
                  <a:buClr>
                    <a:schemeClr val="tx1"/>
                  </a:buClr>
                </a:pPr>
                <a:r>
                  <a:rPr lang="en-US" sz="1067" dirty="0">
                    <a:solidFill>
                      <a:srgbClr val="5E5E5F"/>
                    </a:solidFill>
                  </a:rPr>
                  <a:t>du </a:t>
                </a:r>
                <a:r>
                  <a:rPr lang="en-US" sz="1067" dirty="0" err="1">
                    <a:solidFill>
                      <a:srgbClr val="5E5E5F"/>
                    </a:solidFill>
                  </a:rPr>
                  <a:t>bois</a:t>
                </a:r>
                <a:endParaRPr lang="en-CA" sz="1067" dirty="0" err="1">
                  <a:solidFill>
                    <a:srgbClr val="5E5E5F"/>
                  </a:solidFill>
                </a:endParaRPr>
              </a:p>
            </p:txBody>
          </p:sp>
          <p:sp>
            <p:nvSpPr>
              <p:cNvPr id="14" name="Diagonal Stripe 13">
                <a:extLst>
                  <a:ext uri="{FF2B5EF4-FFF2-40B4-BE49-F238E27FC236}">
                    <a16:creationId xmlns:a16="http://schemas.microsoft.com/office/drawing/2014/main" id="{193E40D0-05D6-4341-8FE0-989445E5057D}"/>
                  </a:ext>
                </a:extLst>
              </p:cNvPr>
              <p:cNvSpPr/>
              <p:nvPr/>
            </p:nvSpPr>
            <p:spPr>
              <a:xfrm>
                <a:off x="6127923" y="4532623"/>
                <a:ext cx="325413" cy="312482"/>
              </a:xfrm>
              <a:prstGeom prst="diagStripe">
                <a:avLst>
                  <a:gd name="adj" fmla="val 66613"/>
                </a:avLst>
              </a:prstGeom>
              <a:solidFill>
                <a:srgbClr val="EFE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solidFill>
                    <a:schemeClr val="tx1"/>
                  </a:solidFill>
                </a:endParaRPr>
              </a:p>
            </p:txBody>
          </p:sp>
          <p:sp>
            <p:nvSpPr>
              <p:cNvPr id="15" name="Diagonal Stripe 14">
                <a:extLst>
                  <a:ext uri="{FF2B5EF4-FFF2-40B4-BE49-F238E27FC236}">
                    <a16:creationId xmlns:a16="http://schemas.microsoft.com/office/drawing/2014/main" id="{E447FEDF-BDDF-4883-8078-C728BC80CD31}"/>
                  </a:ext>
                </a:extLst>
              </p:cNvPr>
              <p:cNvSpPr/>
              <p:nvPr/>
            </p:nvSpPr>
            <p:spPr>
              <a:xfrm>
                <a:off x="6123026" y="4532623"/>
                <a:ext cx="492757" cy="494779"/>
              </a:xfrm>
              <a:prstGeom prst="diagStripe">
                <a:avLst>
                  <a:gd name="adj" fmla="val 77201"/>
                </a:avLst>
              </a:prstGeom>
              <a:solidFill>
                <a:srgbClr val="5E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solidFill>
                    <a:schemeClr val="tx1"/>
                  </a:solidFill>
                </a:endParaRPr>
              </a:p>
            </p:txBody>
          </p:sp>
        </p:grpSp>
        <p:grpSp>
          <p:nvGrpSpPr>
            <p:cNvPr id="8" name="Group 7">
              <a:extLst>
                <a:ext uri="{FF2B5EF4-FFF2-40B4-BE49-F238E27FC236}">
                  <a16:creationId xmlns:a16="http://schemas.microsoft.com/office/drawing/2014/main" id="{1F311D73-D2F7-4807-A30D-A88BFF687073}"/>
                </a:ext>
              </a:extLst>
            </p:cNvPr>
            <p:cNvGrpSpPr/>
            <p:nvPr/>
          </p:nvGrpSpPr>
          <p:grpSpPr>
            <a:xfrm>
              <a:off x="11895248" y="0"/>
              <a:ext cx="296752" cy="6881284"/>
              <a:chOff x="11896233" y="0"/>
              <a:chExt cx="295747" cy="6857990"/>
            </a:xfrm>
          </p:grpSpPr>
          <p:sp>
            <p:nvSpPr>
              <p:cNvPr id="10" name="Rectangle 9">
                <a:extLst>
                  <a:ext uri="{FF2B5EF4-FFF2-40B4-BE49-F238E27FC236}">
                    <a16:creationId xmlns:a16="http://schemas.microsoft.com/office/drawing/2014/main" id="{256911DC-00E6-4ED5-8273-F9CB2C14B548}"/>
                  </a:ext>
                </a:extLst>
              </p:cNvPr>
              <p:cNvSpPr/>
              <p:nvPr/>
            </p:nvSpPr>
            <p:spPr>
              <a:xfrm>
                <a:off x="11896253" y="4707802"/>
                <a:ext cx="295727" cy="2150188"/>
              </a:xfrm>
              <a:prstGeom prst="rect">
                <a:avLst/>
              </a:prstGeom>
              <a:solidFill>
                <a:srgbClr val="FEE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11" name="Rectangle 10">
                <a:extLst>
                  <a:ext uri="{FF2B5EF4-FFF2-40B4-BE49-F238E27FC236}">
                    <a16:creationId xmlns:a16="http://schemas.microsoft.com/office/drawing/2014/main" id="{5317C542-155D-4E4B-ACC5-FE3B21A19CA4}"/>
                  </a:ext>
                </a:extLst>
              </p:cNvPr>
              <p:cNvSpPr/>
              <p:nvPr/>
            </p:nvSpPr>
            <p:spPr>
              <a:xfrm>
                <a:off x="11896233" y="0"/>
                <a:ext cx="295727" cy="4707792"/>
              </a:xfrm>
              <a:prstGeom prst="rect">
                <a:avLst/>
              </a:prstGeom>
              <a:solidFill>
                <a:srgbClr val="8A8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grpSp>
        <p:pic>
          <p:nvPicPr>
            <p:cNvPr id="9" name="Picture 8" descr="A picture containing food, shirt&#10;&#10;Description automatically generated">
              <a:extLst>
                <a:ext uri="{FF2B5EF4-FFF2-40B4-BE49-F238E27FC236}">
                  <a16:creationId xmlns:a16="http://schemas.microsoft.com/office/drawing/2014/main" id="{4026C0E8-F7F6-4455-893A-BBA30B771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8393" y="5985465"/>
              <a:ext cx="2039765" cy="972056"/>
            </a:xfrm>
            <a:prstGeom prst="rect">
              <a:avLst/>
            </a:prstGeom>
          </p:spPr>
        </p:pic>
      </p:grpSp>
      <p:sp>
        <p:nvSpPr>
          <p:cNvPr id="3" name="Footer Placeholder 2">
            <a:extLst>
              <a:ext uri="{FF2B5EF4-FFF2-40B4-BE49-F238E27FC236}">
                <a16:creationId xmlns:a16="http://schemas.microsoft.com/office/drawing/2014/main" id="{4DA0B742-18BF-43A6-B7AF-D594CD663F71}"/>
              </a:ext>
            </a:extLst>
          </p:cNvPr>
          <p:cNvSpPr>
            <a:spLocks noGrp="1"/>
          </p:cNvSpPr>
          <p:nvPr>
            <p:ph type="ftr" sz="quarter" idx="11"/>
          </p:nvPr>
        </p:nvSpPr>
        <p:spPr/>
        <p:txBody>
          <a:bodyPr/>
          <a:lstStyle/>
          <a:p>
            <a:r>
              <a:rPr lang="en-US"/>
              <a:t>Labratory 1 : Bending Strength </a:t>
            </a:r>
          </a:p>
        </p:txBody>
      </p:sp>
    </p:spTree>
    <p:extLst>
      <p:ext uri="{BB962C8B-B14F-4D97-AF65-F5344CB8AC3E}">
        <p14:creationId xmlns:p14="http://schemas.microsoft.com/office/powerpoint/2010/main" val="3813114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2D20F801CAD94783B6D87B2A4B3F7D" ma:contentTypeVersion="14" ma:contentTypeDescription="Create a new document." ma:contentTypeScope="" ma:versionID="5fea8d2f0e90f7ad04be6dbb244fb237">
  <xsd:schema xmlns:xsd="http://www.w3.org/2001/XMLSchema" xmlns:xs="http://www.w3.org/2001/XMLSchema" xmlns:p="http://schemas.microsoft.com/office/2006/metadata/properties" xmlns:ns2="019dcfcf-776f-47ac-8b22-579acfada565" xmlns:ns3="12668524-5d33-4271-98d4-acaba3206bc4" targetNamespace="http://schemas.microsoft.com/office/2006/metadata/properties" ma:root="true" ma:fieldsID="41662f62f794346b9c209fbc124038df" ns2:_="" ns3:_="">
    <xsd:import namespace="019dcfcf-776f-47ac-8b22-579acfada565"/>
    <xsd:import namespace="12668524-5d33-4271-98d4-acaba3206b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preview" minOccurs="0"/>
                <xsd:element ref="ns2:MediaServiceAutoKeyPoints" minOccurs="0"/>
                <xsd:element ref="ns2:MediaServiceKeyPoints" minOccurs="0"/>
                <xsd:element ref="ns2:thumbn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9dcfcf-776f-47ac-8b22-579acfada5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preview" ma:index="18" nillable="true" ma:displayName="preview" ma:description="preview" ma:format="Thumbnail" ma:internalName="preview">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thumbnail" ma:index="21" nillable="true" ma:displayName="thumbnail" ma:format="Thumbnail" ma:internalName="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668524-5d33-4271-98d4-acaba3206bc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eview xmlns="019dcfcf-776f-47ac-8b22-579acfada565" xsi:nil="true"/>
    <thumbnail xmlns="019dcfcf-776f-47ac-8b22-579acfada565" xsi:nil="true"/>
  </documentManagement>
</p:properties>
</file>

<file path=customXml/itemProps1.xml><?xml version="1.0" encoding="utf-8"?>
<ds:datastoreItem xmlns:ds="http://schemas.openxmlformats.org/officeDocument/2006/customXml" ds:itemID="{2BB72BDB-262E-411C-B94F-1976952D8AF5}"/>
</file>

<file path=customXml/itemProps2.xml><?xml version="1.0" encoding="utf-8"?>
<ds:datastoreItem xmlns:ds="http://schemas.openxmlformats.org/officeDocument/2006/customXml" ds:itemID="{F193F54D-931C-4FFD-AF30-4734CFCCBB06}"/>
</file>

<file path=customXml/itemProps3.xml><?xml version="1.0" encoding="utf-8"?>
<ds:datastoreItem xmlns:ds="http://schemas.openxmlformats.org/officeDocument/2006/customXml" ds:itemID="{CF325628-85CB-4C0A-A22C-E14313A10BAD}"/>
</file>

<file path=docProps/app.xml><?xml version="1.0" encoding="utf-8"?>
<Properties xmlns="http://schemas.openxmlformats.org/officeDocument/2006/extended-properties" xmlns:vt="http://schemas.openxmlformats.org/officeDocument/2006/docPropsVTypes">
  <TotalTime>720</TotalTime>
  <Words>1355</Words>
  <Application>Microsoft Office PowerPoint</Application>
  <PresentationFormat>Widescreen</PresentationFormat>
  <Paragraphs>193</Paragraphs>
  <Slides>13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Alberga</dc:creator>
  <cp:lastModifiedBy>John A. Gales</cp:lastModifiedBy>
  <cp:revision>29</cp:revision>
  <dcterms:created xsi:type="dcterms:W3CDTF">2021-01-22T14:54:01Z</dcterms:created>
  <dcterms:modified xsi:type="dcterms:W3CDTF">2021-03-27T20:49:07Z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0x010100DA2D20F801CAD94783B6D87B2A4B3F7D</vt:lpwstr>
  </property>
</Properties>
</file>