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Masters/slideMaster1.xml" ContentType="application/vnd.openxmlformats-officedocument.presentationml.slideMaster+xml"/>
  <Override PartName="/ppt/notesSlides/notesSlide39.xml" ContentType="application/vnd.openxmlformats-officedocument.presentationml.notesSlide+xml"/>
  <Override PartName="/ppt/notesSlides/notesSlide56.xml" ContentType="application/vnd.openxmlformats-officedocument.presentationml.notesSlide+xml"/>
  <Override PartName="/ppt/notesSlides/notesSlide40.xml" ContentType="application/vnd.openxmlformats-officedocument.presentationml.notesSlide+xml"/>
  <Override PartName="/ppt/notesSlides/notesSlide57.xml" ContentType="application/vnd.openxmlformats-officedocument.presentationml.notesSlide+xml"/>
  <Override PartName="/ppt/notesSlides/notesSlide4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42.xml" ContentType="application/vnd.openxmlformats-officedocument.presentationml.notesSlide+xml"/>
  <Override PartName="/ppt/notesSlides/notesSlide1.xml" ContentType="application/vnd.openxmlformats-officedocument.presentationml.notesSlide+xml"/>
  <Override PartName="/ppt/notesSlides/notesSlide4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44.xml" ContentType="application/vnd.openxmlformats-officedocument.presentationml.notesSlide+xml"/>
  <Override PartName="/ppt/notesSlides/notesSlide31.xml" ContentType="application/vnd.openxmlformats-officedocument.presentationml.notesSlide+xml"/>
  <Override PartName="/ppt/notesSlides/notesSlide45.xml" ContentType="application/vnd.openxmlformats-officedocument.presentationml.notesSlide+xml"/>
  <Override PartName="/ppt/notesSlides/notesSlide32.xml" ContentType="application/vnd.openxmlformats-officedocument.presentationml.notesSlide+xml"/>
  <Override PartName="/ppt/notesSlides/notesSlide46.xml" ContentType="application/vnd.openxmlformats-officedocument.presentationml.notesSlide+xml"/>
  <Override PartName="/ppt/notesSlides/notesSlide33.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34.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35.xml" ContentType="application/vnd.openxmlformats-officedocument.presentationml.notesSlide+xml"/>
  <Override PartName="/ppt/notesSlides/notesSlide51.xml" ContentType="application/vnd.openxmlformats-officedocument.presentationml.notesSlide+xml"/>
  <Override PartName="/ppt/notesSlides/notesSlide36.xml" ContentType="application/vnd.openxmlformats-officedocument.presentationml.notesSlide+xml"/>
  <Override PartName="/ppt/notesSlides/notesSlide52.xml" ContentType="application/vnd.openxmlformats-officedocument.presentationml.notesSlide+xml"/>
  <Override PartName="/ppt/notesSlides/notesSlide37.xml" ContentType="application/vnd.openxmlformats-officedocument.presentationml.notesSlide+xml"/>
  <Override PartName="/ppt/notesSlides/notesSlide53.xml" ContentType="application/vnd.openxmlformats-officedocument.presentationml.notesSlide+xml"/>
  <Override PartName="/ppt/notesSlides/notesSlide38.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9"/>
  </p:notesMasterIdLst>
  <p:handoutMasterIdLst>
    <p:handoutMasterId r:id="rId180"/>
  </p:handoutMasterIdLst>
  <p:sldIdLst>
    <p:sldId id="1081" r:id="rId2"/>
    <p:sldId id="1312" r:id="rId3"/>
    <p:sldId id="576" r:id="rId4"/>
    <p:sldId id="676" r:id="rId5"/>
    <p:sldId id="1301" r:id="rId6"/>
    <p:sldId id="1302" r:id="rId7"/>
    <p:sldId id="1303" r:id="rId8"/>
    <p:sldId id="1304" r:id="rId9"/>
    <p:sldId id="1306" r:id="rId10"/>
    <p:sldId id="1305" r:id="rId11"/>
    <p:sldId id="1307" r:id="rId12"/>
    <p:sldId id="1308" r:id="rId13"/>
    <p:sldId id="1309" r:id="rId14"/>
    <p:sldId id="1289" r:id="rId15"/>
    <p:sldId id="1288" r:id="rId16"/>
    <p:sldId id="1313" r:id="rId17"/>
    <p:sldId id="1314" r:id="rId18"/>
    <p:sldId id="1291" r:id="rId19"/>
    <p:sldId id="1292" r:id="rId20"/>
    <p:sldId id="1293" r:id="rId21"/>
    <p:sldId id="1294" r:id="rId22"/>
    <p:sldId id="1295" r:id="rId23"/>
    <p:sldId id="1315" r:id="rId24"/>
    <p:sldId id="1296" r:id="rId25"/>
    <p:sldId id="1297" r:id="rId26"/>
    <p:sldId id="1298" r:id="rId27"/>
    <p:sldId id="1299" r:id="rId28"/>
    <p:sldId id="1316" r:id="rId29"/>
    <p:sldId id="1300" r:id="rId30"/>
    <p:sldId id="1317" r:id="rId31"/>
    <p:sldId id="1318" r:id="rId32"/>
    <p:sldId id="1319" r:id="rId33"/>
    <p:sldId id="1320" r:id="rId34"/>
    <p:sldId id="1321" r:id="rId35"/>
    <p:sldId id="1140" r:id="rId36"/>
    <p:sldId id="1141" r:id="rId37"/>
    <p:sldId id="1147" r:id="rId38"/>
    <p:sldId id="1148" r:id="rId39"/>
    <p:sldId id="1150" r:id="rId40"/>
    <p:sldId id="1143" r:id="rId41"/>
    <p:sldId id="1145" r:id="rId42"/>
    <p:sldId id="1142" r:id="rId43"/>
    <p:sldId id="1144" r:id="rId44"/>
    <p:sldId id="1146" r:id="rId45"/>
    <p:sldId id="1149" r:id="rId46"/>
    <p:sldId id="1213" r:id="rId47"/>
    <p:sldId id="1154" r:id="rId48"/>
    <p:sldId id="1155" r:id="rId49"/>
    <p:sldId id="1157" r:id="rId50"/>
    <p:sldId id="1158" r:id="rId51"/>
    <p:sldId id="1085" r:id="rId52"/>
    <p:sldId id="1087" r:id="rId53"/>
    <p:sldId id="1088" r:id="rId54"/>
    <p:sldId id="1089" r:id="rId55"/>
    <p:sldId id="1090" r:id="rId56"/>
    <p:sldId id="1093" r:id="rId57"/>
    <p:sldId id="1092" r:id="rId58"/>
    <p:sldId id="1094" r:id="rId59"/>
    <p:sldId id="1095" r:id="rId60"/>
    <p:sldId id="1096" r:id="rId61"/>
    <p:sldId id="1097" r:id="rId62"/>
    <p:sldId id="1098" r:id="rId63"/>
    <p:sldId id="1099" r:id="rId64"/>
    <p:sldId id="1100" r:id="rId65"/>
    <p:sldId id="1101" r:id="rId66"/>
    <p:sldId id="1102" r:id="rId67"/>
    <p:sldId id="1103" r:id="rId68"/>
    <p:sldId id="1104" r:id="rId69"/>
    <p:sldId id="1105" r:id="rId70"/>
    <p:sldId id="1106" r:id="rId71"/>
    <p:sldId id="1107" r:id="rId72"/>
    <p:sldId id="1186" r:id="rId73"/>
    <p:sldId id="1187" r:id="rId74"/>
    <p:sldId id="1188" r:id="rId75"/>
    <p:sldId id="1189" r:id="rId76"/>
    <p:sldId id="1190" r:id="rId77"/>
    <p:sldId id="1191" r:id="rId78"/>
    <p:sldId id="1192" r:id="rId79"/>
    <p:sldId id="1193" r:id="rId80"/>
    <p:sldId id="1194" r:id="rId81"/>
    <p:sldId id="1195" r:id="rId82"/>
    <p:sldId id="1109" r:id="rId83"/>
    <p:sldId id="1110" r:id="rId84"/>
    <p:sldId id="1113" r:id="rId85"/>
    <p:sldId id="1111" r:id="rId86"/>
    <p:sldId id="1112" r:id="rId87"/>
    <p:sldId id="1115" r:id="rId88"/>
    <p:sldId id="1116" r:id="rId89"/>
    <p:sldId id="1117" r:id="rId90"/>
    <p:sldId id="1118" r:id="rId91"/>
    <p:sldId id="1121" r:id="rId92"/>
    <p:sldId id="1119" r:id="rId93"/>
    <p:sldId id="1120" r:id="rId94"/>
    <p:sldId id="1122" r:id="rId95"/>
    <p:sldId id="1124" r:id="rId96"/>
    <p:sldId id="1125" r:id="rId97"/>
    <p:sldId id="1126" r:id="rId98"/>
    <p:sldId id="1133" r:id="rId99"/>
    <p:sldId id="1129" r:id="rId100"/>
    <p:sldId id="1130" r:id="rId101"/>
    <p:sldId id="1127" r:id="rId102"/>
    <p:sldId id="1132" r:id="rId103"/>
    <p:sldId id="1134" r:id="rId104"/>
    <p:sldId id="1135" r:id="rId105"/>
    <p:sldId id="1131" r:id="rId106"/>
    <p:sldId id="1136" r:id="rId107"/>
    <p:sldId id="1137" r:id="rId108"/>
    <p:sldId id="1086" r:id="rId109"/>
    <p:sldId id="653" r:id="rId110"/>
    <p:sldId id="654" r:id="rId111"/>
    <p:sldId id="655" r:id="rId112"/>
    <p:sldId id="642" r:id="rId113"/>
    <p:sldId id="648" r:id="rId114"/>
    <p:sldId id="647" r:id="rId115"/>
    <p:sldId id="650" r:id="rId116"/>
    <p:sldId id="651" r:id="rId117"/>
    <p:sldId id="652" r:id="rId118"/>
    <p:sldId id="649" r:id="rId119"/>
    <p:sldId id="643" r:id="rId120"/>
    <p:sldId id="1322" r:id="rId121"/>
    <p:sldId id="1323" r:id="rId122"/>
    <p:sldId id="1324" r:id="rId123"/>
    <p:sldId id="1325" r:id="rId124"/>
    <p:sldId id="1326" r:id="rId125"/>
    <p:sldId id="1327" r:id="rId126"/>
    <p:sldId id="1328" r:id="rId127"/>
    <p:sldId id="1329" r:id="rId128"/>
    <p:sldId id="1330" r:id="rId129"/>
    <p:sldId id="1331" r:id="rId130"/>
    <p:sldId id="1332" r:id="rId131"/>
    <p:sldId id="1333" r:id="rId132"/>
    <p:sldId id="1334" r:id="rId133"/>
    <p:sldId id="1335" r:id="rId134"/>
    <p:sldId id="681" r:id="rId135"/>
    <p:sldId id="682" r:id="rId136"/>
    <p:sldId id="1215" r:id="rId137"/>
    <p:sldId id="687" r:id="rId138"/>
    <p:sldId id="683" r:id="rId139"/>
    <p:sldId id="684" r:id="rId140"/>
    <p:sldId id="685" r:id="rId141"/>
    <p:sldId id="686" r:id="rId142"/>
    <p:sldId id="256" r:id="rId143"/>
    <p:sldId id="1108" r:id="rId144"/>
    <p:sldId id="1173" r:id="rId145"/>
    <p:sldId id="1174" r:id="rId146"/>
    <p:sldId id="1175" r:id="rId147"/>
    <p:sldId id="1176" r:id="rId148"/>
    <p:sldId id="1177" r:id="rId149"/>
    <p:sldId id="1178" r:id="rId150"/>
    <p:sldId id="1179" r:id="rId151"/>
    <p:sldId id="1180" r:id="rId152"/>
    <p:sldId id="1181" r:id="rId153"/>
    <p:sldId id="1182" r:id="rId154"/>
    <p:sldId id="1183" r:id="rId155"/>
    <p:sldId id="1184" r:id="rId156"/>
    <p:sldId id="1185" r:id="rId157"/>
    <p:sldId id="1196" r:id="rId158"/>
    <p:sldId id="1197" r:id="rId159"/>
    <p:sldId id="1198" r:id="rId160"/>
    <p:sldId id="1199" r:id="rId161"/>
    <p:sldId id="1200" r:id="rId162"/>
    <p:sldId id="1201" r:id="rId163"/>
    <p:sldId id="1202" r:id="rId164"/>
    <p:sldId id="1203" r:id="rId165"/>
    <p:sldId id="1114" r:id="rId166"/>
    <p:sldId id="1204" r:id="rId167"/>
    <p:sldId id="1205" r:id="rId168"/>
    <p:sldId id="1206" r:id="rId169"/>
    <p:sldId id="1207" r:id="rId170"/>
    <p:sldId id="1208" r:id="rId171"/>
    <p:sldId id="1209" r:id="rId172"/>
    <p:sldId id="1210" r:id="rId173"/>
    <p:sldId id="1211" r:id="rId174"/>
    <p:sldId id="1212" r:id="rId175"/>
    <p:sldId id="1138" r:id="rId176"/>
    <p:sldId id="1139" r:id="rId177"/>
    <p:sldId id="1310" r:id="rId178"/>
  </p:sldIdLst>
  <p:sldSz cx="12192000" cy="6858000"/>
  <p:notesSz cx="10234613"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G" initials="JG" lastIdx="1" clrIdx="0">
    <p:extLst>
      <p:ext uri="{19B8F6BF-5375-455C-9EA6-DF929625EA0E}">
        <p15:presenceInfo xmlns:p15="http://schemas.microsoft.com/office/powerpoint/2012/main" userId="4ee178ca2512d83f" providerId="Windows Live"/>
      </p:ext>
    </p:extLst>
  </p:cmAuthor>
  <p:cmAuthor id="2" name="Rebekah Scanga" initials="RS" lastIdx="1" clrIdx="1">
    <p:extLst>
      <p:ext uri="{19B8F6BF-5375-455C-9EA6-DF929625EA0E}">
        <p15:presenceInfo xmlns:p15="http://schemas.microsoft.com/office/powerpoint/2012/main" userId="a6407966f836e8c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75D5"/>
    <a:srgbClr val="C9A6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32" autoAdjust="0"/>
    <p:restoredTop sz="94660"/>
  </p:normalViewPr>
  <p:slideViewPr>
    <p:cSldViewPr snapToGrid="0">
      <p:cViewPr varScale="1">
        <p:scale>
          <a:sx n="86" d="100"/>
          <a:sy n="86" d="100"/>
        </p:scale>
        <p:origin x="29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commentAuthors" Target="commentAuthor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presProps" Target="pres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handoutMaster" Target="handoutMasters/handout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customXml" Target="../customXml/item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customXml" Target="../customXml/item2.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435304" cy="355681"/>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797023" y="1"/>
            <a:ext cx="4435304" cy="355681"/>
          </a:xfrm>
          <a:prstGeom prst="rect">
            <a:avLst/>
          </a:prstGeom>
        </p:spPr>
        <p:txBody>
          <a:bodyPr vert="horz" lIns="91440" tIns="45720" rIns="91440" bIns="45720" rtlCol="0"/>
          <a:lstStyle>
            <a:lvl1pPr algn="r">
              <a:defRPr sz="1200"/>
            </a:lvl1pPr>
          </a:lstStyle>
          <a:p>
            <a:fld id="{24950430-492B-4476-8DA6-9012678C1532}" type="datetimeFigureOut">
              <a:rPr lang="en-CA" smtClean="0"/>
              <a:t>2021-03-28</a:t>
            </a:fld>
            <a:endParaRPr lang="en-CA"/>
          </a:p>
        </p:txBody>
      </p:sp>
      <p:sp>
        <p:nvSpPr>
          <p:cNvPr id="4" name="Footer Placeholder 3"/>
          <p:cNvSpPr>
            <a:spLocks noGrp="1"/>
          </p:cNvSpPr>
          <p:nvPr>
            <p:ph type="ftr" sz="quarter" idx="2"/>
          </p:nvPr>
        </p:nvSpPr>
        <p:spPr>
          <a:xfrm>
            <a:off x="2" y="6743620"/>
            <a:ext cx="4435304" cy="355681"/>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797023" y="6743620"/>
            <a:ext cx="4435304" cy="355681"/>
          </a:xfrm>
          <a:prstGeom prst="rect">
            <a:avLst/>
          </a:prstGeom>
        </p:spPr>
        <p:txBody>
          <a:bodyPr vert="horz" lIns="91440" tIns="45720" rIns="91440" bIns="45720" rtlCol="0" anchor="b"/>
          <a:lstStyle>
            <a:lvl1pPr algn="r">
              <a:defRPr sz="1200"/>
            </a:lvl1pPr>
          </a:lstStyle>
          <a:p>
            <a:fld id="{AC957879-D329-487C-8B2D-1DC5991EB347}" type="slidenum">
              <a:rPr lang="en-CA" smtClean="0"/>
              <a:t>‹#›</a:t>
            </a:fld>
            <a:endParaRPr lang="en-CA"/>
          </a:p>
        </p:txBody>
      </p:sp>
    </p:spTree>
    <p:extLst>
      <p:ext uri="{BB962C8B-B14F-4D97-AF65-F5344CB8AC3E}">
        <p14:creationId xmlns:p14="http://schemas.microsoft.com/office/powerpoint/2010/main" val="3821817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434998" cy="356198"/>
          </a:xfrm>
          <a:prstGeom prst="rect">
            <a:avLst/>
          </a:prstGeom>
        </p:spPr>
        <p:txBody>
          <a:bodyPr vert="horz" lIns="99048" tIns="49524" rIns="99048" bIns="49524" rtlCol="0"/>
          <a:lstStyle>
            <a:lvl1pPr algn="l">
              <a:defRPr sz="1300"/>
            </a:lvl1pPr>
          </a:lstStyle>
          <a:p>
            <a:endParaRPr lang="en-CA"/>
          </a:p>
        </p:txBody>
      </p:sp>
      <p:sp>
        <p:nvSpPr>
          <p:cNvPr id="3" name="Date Placeholder 2"/>
          <p:cNvSpPr>
            <a:spLocks noGrp="1"/>
          </p:cNvSpPr>
          <p:nvPr>
            <p:ph type="dt" idx="1"/>
          </p:nvPr>
        </p:nvSpPr>
        <p:spPr>
          <a:xfrm>
            <a:off x="5797248" y="0"/>
            <a:ext cx="4434998" cy="356198"/>
          </a:xfrm>
          <a:prstGeom prst="rect">
            <a:avLst/>
          </a:prstGeom>
        </p:spPr>
        <p:txBody>
          <a:bodyPr vert="horz" lIns="99048" tIns="49524" rIns="99048" bIns="49524" rtlCol="0"/>
          <a:lstStyle>
            <a:lvl1pPr algn="r">
              <a:defRPr sz="1300"/>
            </a:lvl1pPr>
          </a:lstStyle>
          <a:p>
            <a:fld id="{5EF64733-E4C3-444B-89B2-30CCD3F7846A}" type="datetimeFigureOut">
              <a:rPr lang="en-CA" smtClean="0"/>
              <a:t>2021-03-28</a:t>
            </a:fld>
            <a:endParaRPr lang="en-CA"/>
          </a:p>
        </p:txBody>
      </p:sp>
      <p:sp>
        <p:nvSpPr>
          <p:cNvPr id="4" name="Slide Image Placeholder 3"/>
          <p:cNvSpPr>
            <a:spLocks noGrp="1" noRot="1" noChangeAspect="1"/>
          </p:cNvSpPr>
          <p:nvPr>
            <p:ph type="sldImg" idx="2"/>
          </p:nvPr>
        </p:nvSpPr>
        <p:spPr>
          <a:xfrm>
            <a:off x="2989263" y="887413"/>
            <a:ext cx="4256087" cy="2395537"/>
          </a:xfrm>
          <a:prstGeom prst="rect">
            <a:avLst/>
          </a:prstGeom>
          <a:noFill/>
          <a:ln w="12700">
            <a:solidFill>
              <a:prstClr val="black"/>
            </a:solidFill>
          </a:ln>
        </p:spPr>
        <p:txBody>
          <a:bodyPr vert="horz" lIns="99048" tIns="49524" rIns="99048" bIns="49524" rtlCol="0" anchor="ctr"/>
          <a:lstStyle/>
          <a:p>
            <a:endParaRPr lang="en-CA"/>
          </a:p>
        </p:txBody>
      </p:sp>
      <p:sp>
        <p:nvSpPr>
          <p:cNvPr id="5" name="Notes Placeholder 4"/>
          <p:cNvSpPr>
            <a:spLocks noGrp="1"/>
          </p:cNvSpPr>
          <p:nvPr>
            <p:ph type="body" sz="quarter" idx="3"/>
          </p:nvPr>
        </p:nvSpPr>
        <p:spPr>
          <a:xfrm>
            <a:off x="1023462" y="3416538"/>
            <a:ext cx="8187690" cy="279534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2" y="6743105"/>
            <a:ext cx="4434998" cy="356197"/>
          </a:xfrm>
          <a:prstGeom prst="rect">
            <a:avLst/>
          </a:prstGeom>
        </p:spPr>
        <p:txBody>
          <a:bodyPr vert="horz" lIns="99048" tIns="49524" rIns="99048" bIns="49524" rtlCol="0" anchor="b"/>
          <a:lstStyle>
            <a:lvl1pPr algn="l">
              <a:defRPr sz="1300"/>
            </a:lvl1pPr>
          </a:lstStyle>
          <a:p>
            <a:endParaRPr lang="en-CA"/>
          </a:p>
        </p:txBody>
      </p:sp>
      <p:sp>
        <p:nvSpPr>
          <p:cNvPr id="7" name="Slide Number Placeholder 6"/>
          <p:cNvSpPr>
            <a:spLocks noGrp="1"/>
          </p:cNvSpPr>
          <p:nvPr>
            <p:ph type="sldNum" sz="quarter" idx="5"/>
          </p:nvPr>
        </p:nvSpPr>
        <p:spPr>
          <a:xfrm>
            <a:off x="5797248" y="6743105"/>
            <a:ext cx="4434998" cy="356197"/>
          </a:xfrm>
          <a:prstGeom prst="rect">
            <a:avLst/>
          </a:prstGeom>
        </p:spPr>
        <p:txBody>
          <a:bodyPr vert="horz" lIns="99048" tIns="49524" rIns="99048" bIns="49524" rtlCol="0" anchor="b"/>
          <a:lstStyle>
            <a:lvl1pPr algn="r">
              <a:defRPr sz="1300"/>
            </a:lvl1pPr>
          </a:lstStyle>
          <a:p>
            <a:fld id="{8FACE0BF-C66D-4E33-B4B9-3F37CF925265}" type="slidenum">
              <a:rPr lang="en-CA" smtClean="0"/>
              <a:t>‹#›</a:t>
            </a:fld>
            <a:endParaRPr lang="en-CA"/>
          </a:p>
        </p:txBody>
      </p:sp>
    </p:spTree>
    <p:extLst>
      <p:ext uri="{BB962C8B-B14F-4D97-AF65-F5344CB8AC3E}">
        <p14:creationId xmlns:p14="http://schemas.microsoft.com/office/powerpoint/2010/main" val="2552105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FACE0BF-C66D-4E33-B4B9-3F37CF925265}" type="slidenum">
              <a:rPr lang="en-CA" smtClean="0"/>
              <a:t>2</a:t>
            </a:fld>
            <a:endParaRPr lang="en-CA"/>
          </a:p>
        </p:txBody>
      </p:sp>
    </p:spTree>
    <p:extLst>
      <p:ext uri="{BB962C8B-B14F-4D97-AF65-F5344CB8AC3E}">
        <p14:creationId xmlns:p14="http://schemas.microsoft.com/office/powerpoint/2010/main" val="3922930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2575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1173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5091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361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3562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9298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9042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2303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2717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3634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FACE0BF-C66D-4E33-B4B9-3F37CF925265}" type="slidenum">
              <a:rPr lang="en-CA" smtClean="0"/>
              <a:t>3</a:t>
            </a:fld>
            <a:endParaRPr lang="en-CA"/>
          </a:p>
        </p:txBody>
      </p:sp>
    </p:spTree>
    <p:extLst>
      <p:ext uri="{BB962C8B-B14F-4D97-AF65-F5344CB8AC3E}">
        <p14:creationId xmlns:p14="http://schemas.microsoft.com/office/powerpoint/2010/main" val="1403824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322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3409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9833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9782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6517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8353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5949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4692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7206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273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207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2930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8095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7408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6053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1406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663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631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3874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2923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0248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6222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6755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3286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9172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9263" y="887413"/>
            <a:ext cx="4256087" cy="2395537"/>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FACE0BF-C66D-4E33-B4B9-3F37CF925265}" type="slidenum">
              <a:rPr lang="en-CA" smtClean="0"/>
              <a:t>52</a:t>
            </a:fld>
            <a:endParaRPr lang="en-CA"/>
          </a:p>
        </p:txBody>
      </p:sp>
    </p:spTree>
    <p:extLst>
      <p:ext uri="{BB962C8B-B14F-4D97-AF65-F5344CB8AC3E}">
        <p14:creationId xmlns:p14="http://schemas.microsoft.com/office/powerpoint/2010/main" val="3761989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43156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27591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08417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0029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66976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897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7532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48867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96173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783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01278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53881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2816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4666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829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1284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6080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4298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b732734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b732734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515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724400" y="6311900"/>
            <a:ext cx="2743200" cy="365125"/>
          </a:xfrm>
        </p:spPr>
        <p:txBody>
          <a:bodyPr/>
          <a:lstStyle>
            <a:lvl1pPr algn="ctr">
              <a:defRPr/>
            </a:lvl1pPr>
          </a:lstStyle>
          <a:p>
            <a:fld id="{32B9060F-811E-47EA-9F06-8D45A39EEB2C}" type="datetime1">
              <a:rPr lang="en-US" smtClean="0"/>
              <a:t>3/28/2021</a:t>
            </a:fld>
            <a:endParaRPr lang="en-CA" dirty="0"/>
          </a:p>
        </p:txBody>
      </p:sp>
    </p:spTree>
    <p:extLst>
      <p:ext uri="{BB962C8B-B14F-4D97-AF65-F5344CB8AC3E}">
        <p14:creationId xmlns:p14="http://schemas.microsoft.com/office/powerpoint/2010/main" val="1844152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C5ECB-1815-4D3E-8B23-B22A4D45CF1E}" type="datetime1">
              <a:rPr lang="en-US" smtClean="0"/>
              <a:t>3/28/2021</a:t>
            </a:fld>
            <a:endParaRPr lang="en-CA"/>
          </a:p>
        </p:txBody>
      </p:sp>
      <p:sp>
        <p:nvSpPr>
          <p:cNvPr id="3" name="Footer Placeholder 2"/>
          <p:cNvSpPr>
            <a:spLocks noGrp="1"/>
          </p:cNvSpPr>
          <p:nvPr>
            <p:ph type="ftr" sz="quarter" idx="11"/>
          </p:nvPr>
        </p:nvSpPr>
        <p:spPr/>
        <p:txBody>
          <a:bodyPr/>
          <a:lstStyle/>
          <a:p>
            <a:r>
              <a:rPr lang="en-US"/>
              <a:t>Module 2: Design of Timber</a:t>
            </a:r>
            <a:endParaRPr lang="en-CA"/>
          </a:p>
        </p:txBody>
      </p:sp>
      <p:sp>
        <p:nvSpPr>
          <p:cNvPr id="4" name="Slide Number Placeholder 3"/>
          <p:cNvSpPr>
            <a:spLocks noGrp="1"/>
          </p:cNvSpPr>
          <p:nvPr>
            <p:ph type="sldNum" sz="quarter" idx="12"/>
          </p:nvPr>
        </p:nvSpPr>
        <p:spPr/>
        <p:txBody>
          <a:bodyPr/>
          <a:lstStyle/>
          <a:p>
            <a:fld id="{7641698F-FD92-4AEB-A1FD-2C71A90A5FF6}" type="slidenum">
              <a:rPr lang="en-CA" smtClean="0"/>
              <a:t>‹#›</a:t>
            </a:fld>
            <a:endParaRPr lang="en-CA"/>
          </a:p>
        </p:txBody>
      </p:sp>
    </p:spTree>
    <p:extLst>
      <p:ext uri="{BB962C8B-B14F-4D97-AF65-F5344CB8AC3E}">
        <p14:creationId xmlns:p14="http://schemas.microsoft.com/office/powerpoint/2010/main" val="1889728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AA4F1C-0016-4D07-A796-DEA863C0F87D}" type="datetime1">
              <a:rPr lang="en-US" smtClean="0"/>
              <a:t>3/28/2021</a:t>
            </a:fld>
            <a:endParaRPr lang="en-CA"/>
          </a:p>
        </p:txBody>
      </p:sp>
      <p:sp>
        <p:nvSpPr>
          <p:cNvPr id="5" name="Footer Placeholder 4"/>
          <p:cNvSpPr>
            <a:spLocks noGrp="1"/>
          </p:cNvSpPr>
          <p:nvPr>
            <p:ph type="ftr" sz="quarter" idx="11"/>
          </p:nvPr>
        </p:nvSpPr>
        <p:spPr/>
        <p:txBody>
          <a:bodyPr/>
          <a:lstStyle/>
          <a:p>
            <a:r>
              <a:rPr lang="en-US"/>
              <a:t>Module 2: Design of Timber</a:t>
            </a:r>
            <a:endParaRPr lang="en-CA"/>
          </a:p>
        </p:txBody>
      </p:sp>
      <p:sp>
        <p:nvSpPr>
          <p:cNvPr id="6" name="Slide Number Placeholder 5"/>
          <p:cNvSpPr>
            <a:spLocks noGrp="1"/>
          </p:cNvSpPr>
          <p:nvPr>
            <p:ph type="sldNum" sz="quarter" idx="12"/>
          </p:nvPr>
        </p:nvSpPr>
        <p:spPr/>
        <p:txBody>
          <a:bodyPr/>
          <a:lstStyle/>
          <a:p>
            <a:fld id="{7641698F-FD92-4AEB-A1FD-2C71A90A5FF6}" type="slidenum">
              <a:rPr lang="en-CA" smtClean="0"/>
              <a:t>‹#›</a:t>
            </a:fld>
            <a:endParaRPr lang="en-CA"/>
          </a:p>
        </p:txBody>
      </p:sp>
    </p:spTree>
    <p:extLst>
      <p:ext uri="{BB962C8B-B14F-4D97-AF65-F5344CB8AC3E}">
        <p14:creationId xmlns:p14="http://schemas.microsoft.com/office/powerpoint/2010/main" val="25848928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74D03C-1E2E-4CA4-9BF5-FA55D56C5DBB}" type="datetime1">
              <a:rPr lang="en-US" smtClean="0"/>
              <a:t>3/28/2021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Module 2: Design of Timber</a:t>
            </a:r>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1698F-FD92-4AEB-A1FD-2C71A90A5FF6}" type="slidenum">
              <a:rPr lang="en-CA" smtClean="0"/>
              <a:t>‹#›</a:t>
            </a:fld>
            <a:endParaRPr lang="en-CA"/>
          </a:p>
        </p:txBody>
      </p:sp>
    </p:spTree>
    <p:extLst>
      <p:ext uri="{BB962C8B-B14F-4D97-AF65-F5344CB8AC3E}">
        <p14:creationId xmlns:p14="http://schemas.microsoft.com/office/powerpoint/2010/main" val="3797261358"/>
      </p:ext>
    </p:extLst>
  </p:cSld>
  <p:clrMap bg1="lt1" tx1="dk1" bg2="lt2" tx2="dk2" accent1="accent1" accent2="accent2" accent3="accent3" accent4="accent4" accent5="accent5" accent6="accent6" hlink="hlink" folHlink="folHlink"/>
  <p:sldLayoutIdLst>
    <p:sldLayoutId id="2147483674" r:id="rId1"/>
    <p:sldLayoutId id="2147483679" r:id="rId2"/>
    <p:sldLayoutId id="2147483680"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0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0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0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png"/></Relationships>
</file>

<file path=ppt/slides/_rels/slide10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67.png"/></Relationships>
</file>

<file path=ppt/slides/_rels/slide10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73.png"/></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00.png"/></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86.png"/><Relationship Id="rId4" Type="http://schemas.openxmlformats.org/officeDocument/2006/relationships/image" Target="../media/image185.png"/></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85.png"/></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6.png"/></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185.png"/><Relationship Id="rId4" Type="http://schemas.openxmlformats.org/officeDocument/2006/relationships/image" Target="../media/image190.png"/></Relationships>
</file>

<file path=ppt/slides/_rels/slide12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3.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3.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3.png"/></Relationships>
</file>

<file path=ppt/slides/_rels/slide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10.png"/><Relationship Id="rId4" Type="http://schemas.openxmlformats.org/officeDocument/2006/relationships/image" Target="../media/image101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5.png"/><Relationship Id="rId1" Type="http://schemas.openxmlformats.org/officeDocument/2006/relationships/slideLayout" Target="../slideLayouts/slideLayout1.xml"/><Relationship Id="rId5" Type="http://schemas.openxmlformats.org/officeDocument/2006/relationships/image" Target="../media/image206.png"/><Relationship Id="rId4" Type="http://schemas.openxmlformats.org/officeDocument/2006/relationships/image" Target="../media/image420.png"/></Relationships>
</file>

<file path=ppt/slides/_rels/slide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0.png"/><Relationship Id="rId1" Type="http://schemas.openxmlformats.org/officeDocument/2006/relationships/slideLayout" Target="../slideLayouts/slideLayout1.xml"/><Relationship Id="rId4" Type="http://schemas.openxmlformats.org/officeDocument/2006/relationships/image" Target="../media/image207.png"/></Relationships>
</file>

<file path=ppt/slides/_rels/slide15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9.png"/></Relationships>
</file>

<file path=ppt/slides/_rels/slide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00.png"/><Relationship Id="rId1" Type="http://schemas.openxmlformats.org/officeDocument/2006/relationships/slideLayout" Target="../slideLayouts/slideLayout1.xml"/><Relationship Id="rId4" Type="http://schemas.openxmlformats.org/officeDocument/2006/relationships/image" Target="../media/image210.png"/></Relationships>
</file>

<file path=ppt/slides/_rels/slide1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0.png"/><Relationship Id="rId1" Type="http://schemas.openxmlformats.org/officeDocument/2006/relationships/slideLayout" Target="../slideLayouts/slideLayout1.xml"/><Relationship Id="rId4" Type="http://schemas.openxmlformats.org/officeDocument/2006/relationships/image" Target="../media/image211.png"/></Relationships>
</file>

<file path=ppt/slides/_rels/slide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00.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2.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20.png"/><Relationship Id="rId1" Type="http://schemas.openxmlformats.org/officeDocument/2006/relationships/slideLayout" Target="../slideLayouts/slideLayout1.xml"/><Relationship Id="rId4" Type="http://schemas.openxmlformats.org/officeDocument/2006/relationships/image" Target="../media/image21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7.png"/><Relationship Id="rId2" Type="http://schemas.openxmlformats.org/officeDocument/2006/relationships/image" Target="../media/image840.png"/><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161.xml.rels><?xml version="1.0" encoding="UTF-8" standalone="yes"?>
<Relationships xmlns="http://schemas.openxmlformats.org/package/2006/relationships"><Relationship Id="rId3" Type="http://schemas.openxmlformats.org/officeDocument/2006/relationships/image" Target="../media/image89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11.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0.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40.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60.png"/><Relationship Id="rId1" Type="http://schemas.openxmlformats.org/officeDocument/2006/relationships/slideLayout" Target="../slideLayouts/slideLayout1.xml"/><Relationship Id="rId4" Type="http://schemas.openxmlformats.org/officeDocument/2006/relationships/image" Target="../media/image970.png"/></Relationships>
</file>

<file path=ppt/slides/_rels/slide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80.png"/><Relationship Id="rId1" Type="http://schemas.openxmlformats.org/officeDocument/2006/relationships/slideLayout" Target="../slideLayouts/slideLayout1.xml"/><Relationship Id="rId4" Type="http://schemas.openxmlformats.org/officeDocument/2006/relationships/image" Target="../media/image21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24.png"/><Relationship Id="rId4" Type="http://schemas.openxmlformats.org/officeDocument/2006/relationships/image" Target="../media/image223.png"/></Relationships>
</file>

<file path=ppt/slides/_rels/slide1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0.jfif"/><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8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8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9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9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9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9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Content Placeholder 42">
            <a:extLst>
              <a:ext uri="{FF2B5EF4-FFF2-40B4-BE49-F238E27FC236}">
                <a16:creationId xmlns:a16="http://schemas.microsoft.com/office/drawing/2014/main" id="{D4C8D622-1B1F-49B3-A18F-BFF27CAE4946}"/>
              </a:ext>
            </a:extLst>
          </p:cNvPr>
          <p:cNvPicPr>
            <a:picLocks noGrp="1" noChangeAspect="1"/>
          </p:cNvPicPr>
          <p:nvPr>
            <p:ph idx="1"/>
          </p:nvPr>
        </p:nvPicPr>
        <p:blipFill rotWithShape="1">
          <a:blip r:embed="rId2"/>
          <a:srcRect b="3864"/>
          <a:stretch/>
        </p:blipFill>
        <p:spPr>
          <a:xfrm>
            <a:off x="20" y="1282"/>
            <a:ext cx="12191980" cy="6856718"/>
          </a:xfrm>
          <a:prstGeom prst="rect">
            <a:avLst/>
          </a:prstGeom>
        </p:spPr>
      </p:pic>
      <p:grpSp>
        <p:nvGrpSpPr>
          <p:cNvPr id="46" name="Group 45">
            <a:extLst>
              <a:ext uri="{FF2B5EF4-FFF2-40B4-BE49-F238E27FC236}">
                <a16:creationId xmlns:a16="http://schemas.microsoft.com/office/drawing/2014/main" id="{2EE53FD3-4890-483C-B8AC-4753A4BD5DB2}"/>
              </a:ext>
            </a:extLst>
          </p:cNvPr>
          <p:cNvGrpSpPr/>
          <p:nvPr/>
        </p:nvGrpSpPr>
        <p:grpSpPr>
          <a:xfrm>
            <a:off x="7726674" y="0"/>
            <a:ext cx="4465326" cy="6973446"/>
            <a:chOff x="7726674" y="0"/>
            <a:chExt cx="4465326" cy="6973446"/>
          </a:xfrm>
        </p:grpSpPr>
        <p:grpSp>
          <p:nvGrpSpPr>
            <p:cNvPr id="47" name="Group 46">
              <a:extLst>
                <a:ext uri="{FF2B5EF4-FFF2-40B4-BE49-F238E27FC236}">
                  <a16:creationId xmlns:a16="http://schemas.microsoft.com/office/drawing/2014/main" id="{AEC57AC6-3C4D-49EC-BD71-55E751836DC0}"/>
                </a:ext>
              </a:extLst>
            </p:cNvPr>
            <p:cNvGrpSpPr/>
            <p:nvPr/>
          </p:nvGrpSpPr>
          <p:grpSpPr>
            <a:xfrm>
              <a:off x="9711280" y="0"/>
              <a:ext cx="2480720" cy="6881284"/>
              <a:chOff x="5048307" y="-17463"/>
              <a:chExt cx="1860540" cy="5160963"/>
            </a:xfrm>
          </p:grpSpPr>
          <p:grpSp>
            <p:nvGrpSpPr>
              <p:cNvPr id="50" name="Group 49">
                <a:extLst>
                  <a:ext uri="{FF2B5EF4-FFF2-40B4-BE49-F238E27FC236}">
                    <a16:creationId xmlns:a16="http://schemas.microsoft.com/office/drawing/2014/main" id="{05529F77-107A-413D-8C83-51580EDAF987}"/>
                  </a:ext>
                </a:extLst>
              </p:cNvPr>
              <p:cNvGrpSpPr/>
              <p:nvPr/>
            </p:nvGrpSpPr>
            <p:grpSpPr>
              <a:xfrm>
                <a:off x="5048307" y="4532623"/>
                <a:ext cx="1662007" cy="569540"/>
                <a:chOff x="5048307" y="4532623"/>
                <a:chExt cx="1662007" cy="569540"/>
              </a:xfrm>
            </p:grpSpPr>
            <p:sp>
              <p:nvSpPr>
                <p:cNvPr id="54" name="TextBox 53">
                  <a:extLst>
                    <a:ext uri="{FF2B5EF4-FFF2-40B4-BE49-F238E27FC236}">
                      <a16:creationId xmlns:a16="http://schemas.microsoft.com/office/drawing/2014/main" id="{1B80C04C-A84C-429E-BC30-2BF421B604A0}"/>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bg1"/>
                      </a:solidFill>
                    </a:rPr>
                    <a:t>Canadian</a:t>
                  </a:r>
                </a:p>
                <a:p>
                  <a:pPr>
                    <a:buClr>
                      <a:schemeClr val="tx1"/>
                    </a:buClr>
                  </a:pPr>
                  <a:r>
                    <a:rPr lang="en-US" sz="1067" dirty="0">
                      <a:solidFill>
                        <a:schemeClr val="bg1"/>
                      </a:solidFill>
                    </a:rPr>
                    <a:t>Wood</a:t>
                  </a:r>
                </a:p>
                <a:p>
                  <a:pPr>
                    <a:buClr>
                      <a:schemeClr val="tx1"/>
                    </a:buClr>
                  </a:pPr>
                  <a:r>
                    <a:rPr lang="en-US" sz="1067" dirty="0">
                      <a:solidFill>
                        <a:schemeClr val="bg1"/>
                      </a:solidFill>
                    </a:rPr>
                    <a:t>Council</a:t>
                  </a:r>
                  <a:endParaRPr lang="en-CA" sz="1067" dirty="0" err="1">
                    <a:solidFill>
                      <a:schemeClr val="bg1"/>
                    </a:solidFill>
                  </a:endParaRPr>
                </a:p>
              </p:txBody>
            </p:sp>
            <p:sp>
              <p:nvSpPr>
                <p:cNvPr id="55" name="TextBox 54">
                  <a:extLst>
                    <a:ext uri="{FF2B5EF4-FFF2-40B4-BE49-F238E27FC236}">
                      <a16:creationId xmlns:a16="http://schemas.microsoft.com/office/drawing/2014/main" id="{10D59A99-1CB7-49E5-B79B-AB7C14B7E791}"/>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bg1"/>
                      </a:solidFill>
                    </a:rPr>
                    <a:t>Conseil</a:t>
                  </a:r>
                </a:p>
                <a:p>
                  <a:pPr>
                    <a:buClr>
                      <a:schemeClr val="tx1"/>
                    </a:buClr>
                  </a:pPr>
                  <a:r>
                    <a:rPr lang="en-US" sz="1067" dirty="0" err="1">
                      <a:solidFill>
                        <a:schemeClr val="bg1"/>
                      </a:solidFill>
                    </a:rPr>
                    <a:t>canadien</a:t>
                  </a:r>
                  <a:endParaRPr lang="en-US" sz="1067" dirty="0">
                    <a:solidFill>
                      <a:schemeClr val="bg1"/>
                    </a:solidFill>
                  </a:endParaRPr>
                </a:p>
                <a:p>
                  <a:pPr>
                    <a:buClr>
                      <a:schemeClr val="tx1"/>
                    </a:buClr>
                  </a:pPr>
                  <a:r>
                    <a:rPr lang="en-US" sz="1067" dirty="0">
                      <a:solidFill>
                        <a:schemeClr val="bg1"/>
                      </a:solidFill>
                    </a:rPr>
                    <a:t>du </a:t>
                  </a:r>
                  <a:r>
                    <a:rPr lang="en-US" sz="1067" dirty="0" err="1">
                      <a:solidFill>
                        <a:schemeClr val="bg1"/>
                      </a:solidFill>
                    </a:rPr>
                    <a:t>bois</a:t>
                  </a:r>
                  <a:endParaRPr lang="en-CA" sz="1067" dirty="0" err="1">
                    <a:solidFill>
                      <a:schemeClr val="bg1"/>
                    </a:solidFill>
                  </a:endParaRPr>
                </a:p>
              </p:txBody>
            </p:sp>
            <p:sp>
              <p:nvSpPr>
                <p:cNvPr id="56" name="Diagonal Stripe 55">
                  <a:extLst>
                    <a:ext uri="{FF2B5EF4-FFF2-40B4-BE49-F238E27FC236}">
                      <a16:creationId xmlns:a16="http://schemas.microsoft.com/office/drawing/2014/main" id="{68545E95-BC45-499A-A1B1-278210F88CF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57" name="Diagonal Stripe 56">
                  <a:extLst>
                    <a:ext uri="{FF2B5EF4-FFF2-40B4-BE49-F238E27FC236}">
                      <a16:creationId xmlns:a16="http://schemas.microsoft.com/office/drawing/2014/main" id="{20D2CBF6-3524-4767-A2E1-75F437213365}"/>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51" name="Group 50">
                <a:extLst>
                  <a:ext uri="{FF2B5EF4-FFF2-40B4-BE49-F238E27FC236}">
                    <a16:creationId xmlns:a16="http://schemas.microsoft.com/office/drawing/2014/main" id="{02EE44B1-1ECE-4954-A829-F92B0285819D}"/>
                  </a:ext>
                </a:extLst>
              </p:cNvPr>
              <p:cNvGrpSpPr/>
              <p:nvPr/>
            </p:nvGrpSpPr>
            <p:grpSpPr>
              <a:xfrm>
                <a:off x="6686283" y="-17463"/>
                <a:ext cx="222564" cy="5160963"/>
                <a:chOff x="11896233" y="0"/>
                <a:chExt cx="295747" cy="6857990"/>
              </a:xfrm>
            </p:grpSpPr>
            <p:sp>
              <p:nvSpPr>
                <p:cNvPr id="52" name="Rectangle 51">
                  <a:extLst>
                    <a:ext uri="{FF2B5EF4-FFF2-40B4-BE49-F238E27FC236}">
                      <a16:creationId xmlns:a16="http://schemas.microsoft.com/office/drawing/2014/main" id="{7E440AC5-138C-474A-854A-03833DCA9A51}"/>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53" name="Rectangle 52">
                  <a:extLst>
                    <a:ext uri="{FF2B5EF4-FFF2-40B4-BE49-F238E27FC236}">
                      <a16:creationId xmlns:a16="http://schemas.microsoft.com/office/drawing/2014/main" id="{71430E4D-4ADD-4CD3-9A93-87F678C0333A}"/>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grpSp>
        <p:pic>
          <p:nvPicPr>
            <p:cNvPr id="49" name="Picture 48" descr="A picture containing drawing&#10;&#10;Description automatically generated">
              <a:extLst>
                <a:ext uri="{FF2B5EF4-FFF2-40B4-BE49-F238E27FC236}">
                  <a16:creationId xmlns:a16="http://schemas.microsoft.com/office/drawing/2014/main" id="{97451C3B-1F62-4801-A5CB-2F75D12217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6674" y="5993402"/>
              <a:ext cx="2056528" cy="980044"/>
            </a:xfrm>
            <a:prstGeom prst="rect">
              <a:avLst/>
            </a:prstGeom>
          </p:spPr>
        </p:pic>
      </p:grpSp>
      <p:sp>
        <p:nvSpPr>
          <p:cNvPr id="15" name="Rectangle 14">
            <a:extLst>
              <a:ext uri="{FF2B5EF4-FFF2-40B4-BE49-F238E27FC236}">
                <a16:creationId xmlns:a16="http://schemas.microsoft.com/office/drawing/2014/main" id="{52856EB2-D6B6-4C4A-B402-CCBB777DAEA1}"/>
              </a:ext>
            </a:extLst>
          </p:cNvPr>
          <p:cNvSpPr/>
          <p:nvPr/>
        </p:nvSpPr>
        <p:spPr>
          <a:xfrm>
            <a:off x="2785639" y="2769236"/>
            <a:ext cx="7263883" cy="131952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4000"/>
              </a:lnSpc>
            </a:pPr>
            <a:r>
              <a:rPr lang="en-CA" sz="3600" b="1" dirty="0">
                <a:solidFill>
                  <a:schemeClr val="bg1"/>
                </a:solidFill>
              </a:rPr>
              <a:t>Steel Wood Course Hybrid </a:t>
            </a:r>
          </a:p>
          <a:p>
            <a:pPr algn="ctr">
              <a:lnSpc>
                <a:spcPct val="114000"/>
              </a:lnSpc>
            </a:pPr>
            <a:r>
              <a:rPr lang="en-CA" sz="3600" b="1" dirty="0">
                <a:solidFill>
                  <a:schemeClr val="bg1"/>
                </a:solidFill>
              </a:rPr>
              <a:t>Module 2: Design of Timber</a:t>
            </a:r>
          </a:p>
        </p:txBody>
      </p:sp>
    </p:spTree>
    <p:extLst>
      <p:ext uri="{BB962C8B-B14F-4D97-AF65-F5344CB8AC3E}">
        <p14:creationId xmlns:p14="http://schemas.microsoft.com/office/powerpoint/2010/main" val="4044956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Effective length</a:t>
            </a:r>
            <a:endParaRPr dirty="0"/>
          </a:p>
        </p:txBody>
      </p:sp>
      <p:sp>
        <p:nvSpPr>
          <p:cNvPr id="2" name="Footer Placeholder 1">
            <a:extLst>
              <a:ext uri="{FF2B5EF4-FFF2-40B4-BE49-F238E27FC236}">
                <a16:creationId xmlns:a16="http://schemas.microsoft.com/office/drawing/2014/main" id="{E57F9088-F70B-4C8D-9200-81D108EA5136}"/>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pic>
        <p:nvPicPr>
          <p:cNvPr id="4" name="Picture 3">
            <a:extLst>
              <a:ext uri="{FF2B5EF4-FFF2-40B4-BE49-F238E27FC236}">
                <a16:creationId xmlns:a16="http://schemas.microsoft.com/office/drawing/2014/main" id="{AD3CF264-CC2B-4644-9E74-F58EB08D78A8}"/>
              </a:ext>
            </a:extLst>
          </p:cNvPr>
          <p:cNvPicPr>
            <a:picLocks noChangeAspect="1"/>
          </p:cNvPicPr>
          <p:nvPr/>
        </p:nvPicPr>
        <p:blipFill>
          <a:blip r:embed="rId4"/>
          <a:stretch>
            <a:fillRect/>
          </a:stretch>
        </p:blipFill>
        <p:spPr>
          <a:xfrm>
            <a:off x="2540250" y="1463032"/>
            <a:ext cx="4817482" cy="4277143"/>
          </a:xfrm>
          <a:prstGeom prst="rect">
            <a:avLst/>
          </a:prstGeom>
        </p:spPr>
      </p:pic>
      <p:pic>
        <p:nvPicPr>
          <p:cNvPr id="17" name="Picture 16">
            <a:extLst>
              <a:ext uri="{FF2B5EF4-FFF2-40B4-BE49-F238E27FC236}">
                <a16:creationId xmlns:a16="http://schemas.microsoft.com/office/drawing/2014/main" id="{23CA1532-5F46-4A78-A3B4-E4887B122C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5947" y="1014743"/>
            <a:ext cx="3000375" cy="4819650"/>
          </a:xfrm>
          <a:prstGeom prst="rect">
            <a:avLst/>
          </a:prstGeom>
        </p:spPr>
      </p:pic>
    </p:spTree>
    <p:extLst>
      <p:ext uri="{BB962C8B-B14F-4D97-AF65-F5344CB8AC3E}">
        <p14:creationId xmlns:p14="http://schemas.microsoft.com/office/powerpoint/2010/main" val="23668687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825625"/>
            <a:ext cx="10515600" cy="4351338"/>
          </a:xfrm>
        </p:spPr>
        <p:txBody>
          <a:bodyPr>
            <a:normAutofit/>
          </a:bodyPr>
          <a:lstStyle/>
          <a:p>
            <a:r>
              <a:rPr lang="en-CA" sz="2400" dirty="0"/>
              <a:t>Fig 7.4 handbook</a:t>
            </a:r>
          </a:p>
        </p:txBody>
      </p:sp>
      <p:pic>
        <p:nvPicPr>
          <p:cNvPr id="8" name="Picture 7"/>
          <p:cNvPicPr>
            <a:picLocks noChangeAspect="1"/>
          </p:cNvPicPr>
          <p:nvPr/>
        </p:nvPicPr>
        <p:blipFill>
          <a:blip r:embed="rId2"/>
          <a:stretch>
            <a:fillRect/>
          </a:stretch>
        </p:blipFill>
        <p:spPr>
          <a:xfrm>
            <a:off x="5001092" y="1027906"/>
            <a:ext cx="5093787" cy="5386721"/>
          </a:xfrm>
          <a:prstGeom prst="rect">
            <a:avLst/>
          </a:prstGeom>
        </p:spPr>
      </p:pic>
      <p:grpSp>
        <p:nvGrpSpPr>
          <p:cNvPr id="9" name="Group 8">
            <a:extLst>
              <a:ext uri="{FF2B5EF4-FFF2-40B4-BE49-F238E27FC236}">
                <a16:creationId xmlns:a16="http://schemas.microsoft.com/office/drawing/2014/main" id="{6F3EADB1-A0B9-4E8C-8AD2-3C1967A5656E}"/>
              </a:ext>
            </a:extLst>
          </p:cNvPr>
          <p:cNvGrpSpPr/>
          <p:nvPr/>
        </p:nvGrpSpPr>
        <p:grpSpPr>
          <a:xfrm>
            <a:off x="7755910" y="0"/>
            <a:ext cx="4453607" cy="6957521"/>
            <a:chOff x="7738393" y="0"/>
            <a:chExt cx="4453607" cy="6957521"/>
          </a:xfrm>
        </p:grpSpPr>
        <p:grpSp>
          <p:nvGrpSpPr>
            <p:cNvPr id="10" name="Group 9">
              <a:extLst>
                <a:ext uri="{FF2B5EF4-FFF2-40B4-BE49-F238E27FC236}">
                  <a16:creationId xmlns:a16="http://schemas.microsoft.com/office/drawing/2014/main" id="{78D972D3-A11B-49AD-883C-FBB8EF5F7509}"/>
                </a:ext>
              </a:extLst>
            </p:cNvPr>
            <p:cNvGrpSpPr/>
            <p:nvPr/>
          </p:nvGrpSpPr>
          <p:grpSpPr>
            <a:xfrm>
              <a:off x="9711280" y="6066781"/>
              <a:ext cx="2216009" cy="759387"/>
              <a:chOff x="5048307" y="4532623"/>
              <a:chExt cx="1662007" cy="569540"/>
            </a:xfrm>
          </p:grpSpPr>
          <p:sp>
            <p:nvSpPr>
              <p:cNvPr id="15" name="TextBox 14">
                <a:extLst>
                  <a:ext uri="{FF2B5EF4-FFF2-40B4-BE49-F238E27FC236}">
                    <a16:creationId xmlns:a16="http://schemas.microsoft.com/office/drawing/2014/main" id="{EC80B57E-2B7A-4CA6-A026-0B44A9617654}"/>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6" name="TextBox 15">
                <a:extLst>
                  <a:ext uri="{FF2B5EF4-FFF2-40B4-BE49-F238E27FC236}">
                    <a16:creationId xmlns:a16="http://schemas.microsoft.com/office/drawing/2014/main" id="{DB7D40FB-792A-4771-876B-387534EA92B5}"/>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7" name="Diagonal Stripe 16">
                <a:extLst>
                  <a:ext uri="{FF2B5EF4-FFF2-40B4-BE49-F238E27FC236}">
                    <a16:creationId xmlns:a16="http://schemas.microsoft.com/office/drawing/2014/main" id="{1C9D8326-0E82-438D-AB08-FA046FE2087F}"/>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8" name="Diagonal Stripe 17">
                <a:extLst>
                  <a:ext uri="{FF2B5EF4-FFF2-40B4-BE49-F238E27FC236}">
                    <a16:creationId xmlns:a16="http://schemas.microsoft.com/office/drawing/2014/main" id="{271229FB-484B-4184-8552-287E8F9FD767}"/>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1" name="Group 10">
              <a:extLst>
                <a:ext uri="{FF2B5EF4-FFF2-40B4-BE49-F238E27FC236}">
                  <a16:creationId xmlns:a16="http://schemas.microsoft.com/office/drawing/2014/main" id="{5DE1DFBF-F0E5-48F3-B18B-B23D0353439D}"/>
                </a:ext>
              </a:extLst>
            </p:cNvPr>
            <p:cNvGrpSpPr/>
            <p:nvPr/>
          </p:nvGrpSpPr>
          <p:grpSpPr>
            <a:xfrm>
              <a:off x="11895248" y="0"/>
              <a:ext cx="296752" cy="6881284"/>
              <a:chOff x="11896233" y="0"/>
              <a:chExt cx="295747" cy="6857990"/>
            </a:xfrm>
          </p:grpSpPr>
          <p:sp>
            <p:nvSpPr>
              <p:cNvPr id="13" name="Rectangle 12">
                <a:extLst>
                  <a:ext uri="{FF2B5EF4-FFF2-40B4-BE49-F238E27FC236}">
                    <a16:creationId xmlns:a16="http://schemas.microsoft.com/office/drawing/2014/main" id="{2FDEBBCC-F60B-46EB-8423-EF72FFD0AE3C}"/>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ectangle 13">
                <a:extLst>
                  <a:ext uri="{FF2B5EF4-FFF2-40B4-BE49-F238E27FC236}">
                    <a16:creationId xmlns:a16="http://schemas.microsoft.com/office/drawing/2014/main" id="{2E8994C1-6E22-4094-873B-706275FB0286}"/>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2" name="Picture 11" descr="A picture containing food, shirt&#10;&#10;Description automatically generated">
              <a:extLst>
                <a:ext uri="{FF2B5EF4-FFF2-40B4-BE49-F238E27FC236}">
                  <a16:creationId xmlns:a16="http://schemas.microsoft.com/office/drawing/2014/main" id="{93A9EA91-680F-44AA-B3DD-87BE1E2FA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9" name="Title 5">
            <a:extLst>
              <a:ext uri="{FF2B5EF4-FFF2-40B4-BE49-F238E27FC236}">
                <a16:creationId xmlns:a16="http://schemas.microsoft.com/office/drawing/2014/main" id="{C738222D-3692-4516-90AC-06C68D5F95D5}"/>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Edge Distances for Nails and Spikes</a:t>
            </a:r>
          </a:p>
        </p:txBody>
      </p:sp>
      <p:sp>
        <p:nvSpPr>
          <p:cNvPr id="5" name="Footer Placeholder 4">
            <a:extLst>
              <a:ext uri="{FF2B5EF4-FFF2-40B4-BE49-F238E27FC236}">
                <a16:creationId xmlns:a16="http://schemas.microsoft.com/office/drawing/2014/main" id="{0D713CDC-4594-4264-98A2-0C4CAE35628B}"/>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1DF4E77E-8FCE-4A82-9803-AD12FE83295E}"/>
              </a:ext>
            </a:extLst>
          </p:cNvPr>
          <p:cNvSpPr>
            <a:spLocks noGrp="1"/>
          </p:cNvSpPr>
          <p:nvPr>
            <p:ph type="sldNum" sz="quarter" idx="12"/>
          </p:nvPr>
        </p:nvSpPr>
        <p:spPr/>
        <p:txBody>
          <a:bodyPr/>
          <a:lstStyle/>
          <a:p>
            <a:fld id="{7641698F-FD92-4AEB-A1FD-2C71A90A5FF6}" type="slidenum">
              <a:rPr lang="en-CA" smtClean="0"/>
              <a:t>100</a:t>
            </a:fld>
            <a:endParaRPr lang="en-CA"/>
          </a:p>
        </p:txBody>
      </p:sp>
    </p:spTree>
    <p:extLst>
      <p:ext uri="{BB962C8B-B14F-4D97-AF65-F5344CB8AC3E}">
        <p14:creationId xmlns:p14="http://schemas.microsoft.com/office/powerpoint/2010/main" val="35301947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6215" y="1136905"/>
            <a:ext cx="4243879" cy="3477875"/>
          </a:xfrm>
          <a:prstGeom prst="rect">
            <a:avLst/>
          </a:prstGeom>
        </p:spPr>
        <p:txBody>
          <a:bodyPr wrap="square">
            <a:spAutoFit/>
          </a:bodyPr>
          <a:lstStyle/>
          <a:p>
            <a:r>
              <a:rPr lang="en-CA" sz="2000" dirty="0"/>
              <a:t>O86 applies only for common round steel wire nails and spikes and common spiral nails spiralled to head as defined in CSA Standard B111 Wire Nails, Spikes and Staples.</a:t>
            </a:r>
          </a:p>
          <a:p>
            <a:endParaRPr lang="en-CA" sz="2000" dirty="0"/>
          </a:p>
          <a:p>
            <a:r>
              <a:rPr lang="en-CA" sz="2000" dirty="0"/>
              <a:t>Nails are usually specified by the type and length in inches. Nails are available</a:t>
            </a:r>
          </a:p>
          <a:p>
            <a:r>
              <a:rPr lang="en-CA" sz="2000" dirty="0"/>
              <a:t>in lengths from 1/2 to 6 inches and spikes range in size from 4 to 14 inches.</a:t>
            </a:r>
          </a:p>
        </p:txBody>
      </p:sp>
      <p:grpSp>
        <p:nvGrpSpPr>
          <p:cNvPr id="10" name="Group 9">
            <a:extLst>
              <a:ext uri="{FF2B5EF4-FFF2-40B4-BE49-F238E27FC236}">
                <a16:creationId xmlns:a16="http://schemas.microsoft.com/office/drawing/2014/main" id="{AA51B979-A80C-44D1-A014-D5F48D5B45E2}"/>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D56015A0-2881-4FA2-A23E-C364A2C7F34D}"/>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836C9FF3-EB5B-4EA3-A5E5-F94367E7985A}"/>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2DC40E8E-89E5-415F-BFB2-65F87D92074B}"/>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A7EE07-35DA-4224-BCEE-5FD86BF27D6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0B957DE4-1905-4704-AE12-1CECFC77270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DA49D6A7-7256-4863-9053-368808F0A53F}"/>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9C7C9252-8D2E-45BC-8902-895BBDE338CA}"/>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885672BF-DAAC-4FA6-9DA4-D0B7D1639FDA}"/>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08AE7D00-CAA8-4834-ACCB-1B07FE140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FD068D54-3A75-4D8B-9432-2F3024CB4E36}"/>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Nails and Spikes</a:t>
            </a:r>
          </a:p>
        </p:txBody>
      </p:sp>
      <p:pic>
        <p:nvPicPr>
          <p:cNvPr id="3" name="Picture 2">
            <a:extLst>
              <a:ext uri="{FF2B5EF4-FFF2-40B4-BE49-F238E27FC236}">
                <a16:creationId xmlns:a16="http://schemas.microsoft.com/office/drawing/2014/main" id="{5524E600-01EA-48E3-A844-A2AABC9AFE4B}"/>
              </a:ext>
            </a:extLst>
          </p:cNvPr>
          <p:cNvPicPr>
            <a:picLocks noChangeAspect="1"/>
          </p:cNvPicPr>
          <p:nvPr/>
        </p:nvPicPr>
        <p:blipFill>
          <a:blip r:embed="rId3"/>
          <a:stretch>
            <a:fillRect/>
          </a:stretch>
        </p:blipFill>
        <p:spPr>
          <a:xfrm>
            <a:off x="5041384" y="1082122"/>
            <a:ext cx="2333625" cy="4533900"/>
          </a:xfrm>
          <a:prstGeom prst="rect">
            <a:avLst/>
          </a:prstGeom>
        </p:spPr>
      </p:pic>
      <p:pic>
        <p:nvPicPr>
          <p:cNvPr id="21" name="Picture 20">
            <a:extLst>
              <a:ext uri="{FF2B5EF4-FFF2-40B4-BE49-F238E27FC236}">
                <a16:creationId xmlns:a16="http://schemas.microsoft.com/office/drawing/2014/main" id="{E12DB698-6311-4DD2-83C7-174FDB19DFB6}"/>
              </a:ext>
            </a:extLst>
          </p:cNvPr>
          <p:cNvPicPr>
            <a:picLocks noChangeAspect="1"/>
          </p:cNvPicPr>
          <p:nvPr/>
        </p:nvPicPr>
        <p:blipFill>
          <a:blip r:embed="rId4">
            <a:biLevel thresh="75000"/>
          </a:blip>
          <a:stretch>
            <a:fillRect/>
          </a:stretch>
        </p:blipFill>
        <p:spPr>
          <a:xfrm>
            <a:off x="7529061" y="879741"/>
            <a:ext cx="4399472" cy="4922797"/>
          </a:xfrm>
          <a:prstGeom prst="rect">
            <a:avLst/>
          </a:prstGeom>
        </p:spPr>
      </p:pic>
      <p:sp>
        <p:nvSpPr>
          <p:cNvPr id="2" name="Footer Placeholder 1">
            <a:extLst>
              <a:ext uri="{FF2B5EF4-FFF2-40B4-BE49-F238E27FC236}">
                <a16:creationId xmlns:a16="http://schemas.microsoft.com/office/drawing/2014/main" id="{7CF32752-D21D-4A19-9816-70CAC668B101}"/>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807D4C06-A652-43D3-A6E4-C3DCB40332EF}"/>
              </a:ext>
            </a:extLst>
          </p:cNvPr>
          <p:cNvSpPr>
            <a:spLocks noGrp="1"/>
          </p:cNvSpPr>
          <p:nvPr>
            <p:ph type="sldNum" sz="quarter" idx="12"/>
          </p:nvPr>
        </p:nvSpPr>
        <p:spPr/>
        <p:txBody>
          <a:bodyPr/>
          <a:lstStyle/>
          <a:p>
            <a:fld id="{7641698F-FD92-4AEB-A1FD-2C71A90A5FF6}" type="slidenum">
              <a:rPr lang="en-CA" smtClean="0"/>
              <a:t>101</a:t>
            </a:fld>
            <a:endParaRPr lang="en-CA"/>
          </a:p>
        </p:txBody>
      </p:sp>
    </p:spTree>
    <p:extLst>
      <p:ext uri="{BB962C8B-B14F-4D97-AF65-F5344CB8AC3E}">
        <p14:creationId xmlns:p14="http://schemas.microsoft.com/office/powerpoint/2010/main" val="26846028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A51B979-A80C-44D1-A014-D5F48D5B45E2}"/>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D56015A0-2881-4FA2-A23E-C364A2C7F34D}"/>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836C9FF3-EB5B-4EA3-A5E5-F94367E7985A}"/>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2DC40E8E-89E5-415F-BFB2-65F87D92074B}"/>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A7EE07-35DA-4224-BCEE-5FD86BF27D6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0B957DE4-1905-4704-AE12-1CECFC77270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DA49D6A7-7256-4863-9053-368808F0A53F}"/>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9C7C9252-8D2E-45BC-8902-895BBDE338CA}"/>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885672BF-DAAC-4FA6-9DA4-D0B7D1639FDA}"/>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08AE7D00-CAA8-4834-ACCB-1B07FE140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FD068D54-3A75-4D8B-9432-2F3024CB4E36}"/>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Nails and Spikes</a:t>
            </a:r>
          </a:p>
        </p:txBody>
      </p:sp>
      <p:pic>
        <p:nvPicPr>
          <p:cNvPr id="2" name="Picture 1">
            <a:extLst>
              <a:ext uri="{FF2B5EF4-FFF2-40B4-BE49-F238E27FC236}">
                <a16:creationId xmlns:a16="http://schemas.microsoft.com/office/drawing/2014/main" id="{A50B2D69-3AB2-47DA-9339-762F3319B1BD}"/>
              </a:ext>
            </a:extLst>
          </p:cNvPr>
          <p:cNvPicPr>
            <a:picLocks noChangeAspect="1"/>
          </p:cNvPicPr>
          <p:nvPr/>
        </p:nvPicPr>
        <p:blipFill>
          <a:blip r:embed="rId3"/>
          <a:stretch>
            <a:fillRect/>
          </a:stretch>
        </p:blipFill>
        <p:spPr>
          <a:xfrm>
            <a:off x="957262" y="1023937"/>
            <a:ext cx="10277475" cy="4810125"/>
          </a:xfrm>
          <a:prstGeom prst="rect">
            <a:avLst/>
          </a:prstGeom>
        </p:spPr>
      </p:pic>
      <p:pic>
        <p:nvPicPr>
          <p:cNvPr id="4" name="Picture 3">
            <a:extLst>
              <a:ext uri="{FF2B5EF4-FFF2-40B4-BE49-F238E27FC236}">
                <a16:creationId xmlns:a16="http://schemas.microsoft.com/office/drawing/2014/main" id="{0C36C2CA-12BC-4031-8E5A-8C510DDF17CF}"/>
              </a:ext>
            </a:extLst>
          </p:cNvPr>
          <p:cNvPicPr>
            <a:picLocks noChangeAspect="1"/>
          </p:cNvPicPr>
          <p:nvPr/>
        </p:nvPicPr>
        <p:blipFill>
          <a:blip r:embed="rId4"/>
          <a:stretch>
            <a:fillRect/>
          </a:stretch>
        </p:blipFill>
        <p:spPr>
          <a:xfrm>
            <a:off x="9795675" y="2873061"/>
            <a:ext cx="2163086" cy="2677691"/>
          </a:xfrm>
          <a:prstGeom prst="rect">
            <a:avLst/>
          </a:prstGeom>
        </p:spPr>
      </p:pic>
      <p:sp>
        <p:nvSpPr>
          <p:cNvPr id="5" name="Rectangle 4">
            <a:extLst>
              <a:ext uri="{FF2B5EF4-FFF2-40B4-BE49-F238E27FC236}">
                <a16:creationId xmlns:a16="http://schemas.microsoft.com/office/drawing/2014/main" id="{E47F0E44-432E-46B2-A106-82892A331D79}"/>
              </a:ext>
            </a:extLst>
          </p:cNvPr>
          <p:cNvSpPr/>
          <p:nvPr/>
        </p:nvSpPr>
        <p:spPr>
          <a:xfrm>
            <a:off x="7196128" y="2772383"/>
            <a:ext cx="4762633" cy="2970019"/>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FEE14FA-9F1F-4A31-BEFA-E7E011C4D54D}"/>
              </a:ext>
            </a:extLst>
          </p:cNvPr>
          <p:cNvSpPr/>
          <p:nvPr/>
        </p:nvSpPr>
        <p:spPr>
          <a:xfrm>
            <a:off x="7205529" y="1826104"/>
            <a:ext cx="4762633" cy="926700"/>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F41D1AF1-8562-4D73-8C55-8A3C7D7733C0}"/>
              </a:ext>
            </a:extLst>
          </p:cNvPr>
          <p:cNvSpPr>
            <a:spLocks noGrp="1"/>
          </p:cNvSpPr>
          <p:nvPr>
            <p:ph type="ftr" sz="quarter" idx="11"/>
          </p:nvPr>
        </p:nvSpPr>
        <p:spPr/>
        <p:txBody>
          <a:bodyPr/>
          <a:lstStyle/>
          <a:p>
            <a:r>
              <a:rPr lang="en-US"/>
              <a:t>Module 2: Design of Timber</a:t>
            </a:r>
            <a:endParaRPr lang="en-CA"/>
          </a:p>
        </p:txBody>
      </p:sp>
      <p:sp>
        <p:nvSpPr>
          <p:cNvPr id="6" name="Slide Number Placeholder 5">
            <a:extLst>
              <a:ext uri="{FF2B5EF4-FFF2-40B4-BE49-F238E27FC236}">
                <a16:creationId xmlns:a16="http://schemas.microsoft.com/office/drawing/2014/main" id="{F7130A4D-C78C-4D9A-9719-33244DBD6911}"/>
              </a:ext>
            </a:extLst>
          </p:cNvPr>
          <p:cNvSpPr>
            <a:spLocks noGrp="1"/>
          </p:cNvSpPr>
          <p:nvPr>
            <p:ph type="sldNum" sz="quarter" idx="12"/>
          </p:nvPr>
        </p:nvSpPr>
        <p:spPr/>
        <p:txBody>
          <a:bodyPr/>
          <a:lstStyle/>
          <a:p>
            <a:fld id="{7641698F-FD92-4AEB-A1FD-2C71A90A5FF6}" type="slidenum">
              <a:rPr lang="en-CA" smtClean="0"/>
              <a:t>102</a:t>
            </a:fld>
            <a:endParaRPr lang="en-CA"/>
          </a:p>
        </p:txBody>
      </p:sp>
    </p:spTree>
    <p:extLst>
      <p:ext uri="{BB962C8B-B14F-4D97-AF65-F5344CB8AC3E}">
        <p14:creationId xmlns:p14="http://schemas.microsoft.com/office/powerpoint/2010/main" val="7116992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6216" y="1136905"/>
            <a:ext cx="5260306" cy="3785652"/>
          </a:xfrm>
          <a:prstGeom prst="rect">
            <a:avLst/>
          </a:prstGeom>
        </p:spPr>
        <p:txBody>
          <a:bodyPr wrap="square">
            <a:spAutoFit/>
          </a:bodyPr>
          <a:lstStyle/>
          <a:p>
            <a:r>
              <a:rPr lang="en-CA" sz="2000" dirty="0"/>
              <a:t>Withdrawal resistance is based on the squeezing effect of broken and displaced fibres from the installation process. With time this will relax., and the depth, duration of loading and service conditions will become more important to the strength. </a:t>
            </a:r>
          </a:p>
          <a:p>
            <a:endParaRPr lang="en-CA" sz="2000" dirty="0"/>
          </a:p>
          <a:p>
            <a:r>
              <a:rPr lang="en-CA" sz="2000" dirty="0"/>
              <a:t>If nails are clinched, withdrawal resistance will increase by 60%. Nails in end grain have no resistance. Toe nails are partially resisted in the end grain of the wood, about 67% when installed in the side grain</a:t>
            </a:r>
          </a:p>
        </p:txBody>
      </p:sp>
      <p:grpSp>
        <p:nvGrpSpPr>
          <p:cNvPr id="10" name="Group 9">
            <a:extLst>
              <a:ext uri="{FF2B5EF4-FFF2-40B4-BE49-F238E27FC236}">
                <a16:creationId xmlns:a16="http://schemas.microsoft.com/office/drawing/2014/main" id="{AA51B979-A80C-44D1-A014-D5F48D5B45E2}"/>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D56015A0-2881-4FA2-A23E-C364A2C7F34D}"/>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836C9FF3-EB5B-4EA3-A5E5-F94367E7985A}"/>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2DC40E8E-89E5-415F-BFB2-65F87D92074B}"/>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A7EE07-35DA-4224-BCEE-5FD86BF27D6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0B957DE4-1905-4704-AE12-1CECFC77270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DA49D6A7-7256-4863-9053-368808F0A53F}"/>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9C7C9252-8D2E-45BC-8902-895BBDE338CA}"/>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885672BF-DAAC-4FA6-9DA4-D0B7D1639FDA}"/>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08AE7D00-CAA8-4834-ACCB-1B07FE140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FD068D54-3A75-4D8B-9432-2F3024CB4E36}"/>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Nails and Spikes</a:t>
            </a:r>
          </a:p>
        </p:txBody>
      </p:sp>
      <p:pic>
        <p:nvPicPr>
          <p:cNvPr id="2" name="Picture 1">
            <a:extLst>
              <a:ext uri="{FF2B5EF4-FFF2-40B4-BE49-F238E27FC236}">
                <a16:creationId xmlns:a16="http://schemas.microsoft.com/office/drawing/2014/main" id="{6359C9A7-2E7A-46A8-91A6-5E456D2FA118}"/>
              </a:ext>
            </a:extLst>
          </p:cNvPr>
          <p:cNvPicPr>
            <a:picLocks noChangeAspect="1"/>
          </p:cNvPicPr>
          <p:nvPr/>
        </p:nvPicPr>
        <p:blipFill>
          <a:blip r:embed="rId3"/>
          <a:stretch>
            <a:fillRect/>
          </a:stretch>
        </p:blipFill>
        <p:spPr>
          <a:xfrm>
            <a:off x="7293935" y="209285"/>
            <a:ext cx="3101098" cy="5558122"/>
          </a:xfrm>
          <a:prstGeom prst="rect">
            <a:avLst/>
          </a:prstGeom>
        </p:spPr>
      </p:pic>
      <p:sp>
        <p:nvSpPr>
          <p:cNvPr id="3" name="Footer Placeholder 2">
            <a:extLst>
              <a:ext uri="{FF2B5EF4-FFF2-40B4-BE49-F238E27FC236}">
                <a16:creationId xmlns:a16="http://schemas.microsoft.com/office/drawing/2014/main" id="{708102D2-EFC6-435F-8D93-677AB5512856}"/>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BB51A004-FF28-45F7-95FA-7E4542F7EB51}"/>
              </a:ext>
            </a:extLst>
          </p:cNvPr>
          <p:cNvSpPr>
            <a:spLocks noGrp="1"/>
          </p:cNvSpPr>
          <p:nvPr>
            <p:ph type="sldNum" sz="quarter" idx="12"/>
          </p:nvPr>
        </p:nvSpPr>
        <p:spPr/>
        <p:txBody>
          <a:bodyPr/>
          <a:lstStyle/>
          <a:p>
            <a:fld id="{7641698F-FD92-4AEB-A1FD-2C71A90A5FF6}" type="slidenum">
              <a:rPr lang="en-CA" smtClean="0"/>
              <a:t>103</a:t>
            </a:fld>
            <a:endParaRPr lang="en-CA"/>
          </a:p>
        </p:txBody>
      </p:sp>
    </p:spTree>
    <p:extLst>
      <p:ext uri="{BB962C8B-B14F-4D97-AF65-F5344CB8AC3E}">
        <p14:creationId xmlns:p14="http://schemas.microsoft.com/office/powerpoint/2010/main" val="2078606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6216" y="1136905"/>
            <a:ext cx="6302296" cy="4862870"/>
          </a:xfrm>
          <a:prstGeom prst="rect">
            <a:avLst/>
          </a:prstGeom>
        </p:spPr>
        <p:txBody>
          <a:bodyPr wrap="square">
            <a:spAutoFit/>
          </a:bodyPr>
          <a:lstStyle/>
          <a:p>
            <a:r>
              <a:rPr lang="en-CA" sz="2000" dirty="0"/>
              <a:t>Proprietary product generally made of 16 to 20 gauge galvanized steel. Most are face mount, but top mount is possible for heavier loads. </a:t>
            </a:r>
          </a:p>
          <a:p>
            <a:endParaRPr lang="en-CA" sz="2000" dirty="0"/>
          </a:p>
          <a:p>
            <a:r>
              <a:rPr lang="en-CA" sz="2000" dirty="0"/>
              <a:t>Installation is with the manufacturer's requirements. Where specifying a joist hanger, designers must ensure that the hanger is at least half the depth of the joist, and capable of providing lateral support; the hanger is fastened to both the header and joist. Detailing to splitting must be considered as well as lateral support.</a:t>
            </a:r>
          </a:p>
          <a:p>
            <a:endParaRPr lang="en-CA" sz="2000" dirty="0"/>
          </a:p>
          <a:p>
            <a:r>
              <a:rPr lang="en-US" dirty="0"/>
              <a:t>Since joist hangers are proprietary, CSA O86 provides a method for determining design values but does not provide the design values in the Standard. Instead it requires that joist hangers be tested in accordance with ASTM Standard D 1761 </a:t>
            </a:r>
            <a:r>
              <a:rPr lang="en-US" i="1" dirty="0"/>
              <a:t>Standard Test Methods for Mechanical Fasteners in Wood</a:t>
            </a:r>
            <a:r>
              <a:rPr lang="en-US" dirty="0"/>
              <a:t>.</a:t>
            </a:r>
          </a:p>
        </p:txBody>
      </p:sp>
      <p:grpSp>
        <p:nvGrpSpPr>
          <p:cNvPr id="10" name="Group 9">
            <a:extLst>
              <a:ext uri="{FF2B5EF4-FFF2-40B4-BE49-F238E27FC236}">
                <a16:creationId xmlns:a16="http://schemas.microsoft.com/office/drawing/2014/main" id="{AA51B979-A80C-44D1-A014-D5F48D5B45E2}"/>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D56015A0-2881-4FA2-A23E-C364A2C7F34D}"/>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836C9FF3-EB5B-4EA3-A5E5-F94367E7985A}"/>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2DC40E8E-89E5-415F-BFB2-65F87D92074B}"/>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A7EE07-35DA-4224-BCEE-5FD86BF27D6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0B957DE4-1905-4704-AE12-1CECFC77270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DA49D6A7-7256-4863-9053-368808F0A53F}"/>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9C7C9252-8D2E-45BC-8902-895BBDE338CA}"/>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885672BF-DAAC-4FA6-9DA4-D0B7D1639FDA}"/>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08AE7D00-CAA8-4834-ACCB-1B07FE140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FD068D54-3A75-4D8B-9432-2F3024CB4E36}"/>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Joist Hangers</a:t>
            </a:r>
          </a:p>
        </p:txBody>
      </p:sp>
      <p:pic>
        <p:nvPicPr>
          <p:cNvPr id="3" name="Picture 2">
            <a:extLst>
              <a:ext uri="{FF2B5EF4-FFF2-40B4-BE49-F238E27FC236}">
                <a16:creationId xmlns:a16="http://schemas.microsoft.com/office/drawing/2014/main" id="{0B36AA2B-4E32-49EC-A9A6-632E626CF7CD}"/>
              </a:ext>
            </a:extLst>
          </p:cNvPr>
          <p:cNvPicPr>
            <a:picLocks noChangeAspect="1"/>
          </p:cNvPicPr>
          <p:nvPr/>
        </p:nvPicPr>
        <p:blipFill>
          <a:blip r:embed="rId3"/>
          <a:stretch>
            <a:fillRect/>
          </a:stretch>
        </p:blipFill>
        <p:spPr>
          <a:xfrm>
            <a:off x="6733888" y="374576"/>
            <a:ext cx="5143500" cy="2638425"/>
          </a:xfrm>
          <a:prstGeom prst="rect">
            <a:avLst/>
          </a:prstGeom>
        </p:spPr>
      </p:pic>
      <p:pic>
        <p:nvPicPr>
          <p:cNvPr id="4" name="Picture 3">
            <a:extLst>
              <a:ext uri="{FF2B5EF4-FFF2-40B4-BE49-F238E27FC236}">
                <a16:creationId xmlns:a16="http://schemas.microsoft.com/office/drawing/2014/main" id="{2401A600-BA80-4D2F-BBDF-BDCB1CB9B6F7}"/>
              </a:ext>
            </a:extLst>
          </p:cNvPr>
          <p:cNvPicPr>
            <a:picLocks noChangeAspect="1"/>
          </p:cNvPicPr>
          <p:nvPr/>
        </p:nvPicPr>
        <p:blipFill>
          <a:blip r:embed="rId4"/>
          <a:stretch>
            <a:fillRect/>
          </a:stretch>
        </p:blipFill>
        <p:spPr>
          <a:xfrm>
            <a:off x="7665138" y="3286569"/>
            <a:ext cx="3359412" cy="2328444"/>
          </a:xfrm>
          <a:prstGeom prst="rect">
            <a:avLst/>
          </a:prstGeom>
        </p:spPr>
      </p:pic>
      <p:sp>
        <p:nvSpPr>
          <p:cNvPr id="2" name="Footer Placeholder 1">
            <a:extLst>
              <a:ext uri="{FF2B5EF4-FFF2-40B4-BE49-F238E27FC236}">
                <a16:creationId xmlns:a16="http://schemas.microsoft.com/office/drawing/2014/main" id="{578FA970-ED5F-444C-8E0A-913240F0871B}"/>
              </a:ext>
            </a:extLst>
          </p:cNvPr>
          <p:cNvSpPr>
            <a:spLocks noGrp="1"/>
          </p:cNvSpPr>
          <p:nvPr>
            <p:ph type="ftr" sz="quarter" idx="11"/>
          </p:nvPr>
        </p:nvSpPr>
        <p:spPr/>
        <p:txBody>
          <a:bodyPr/>
          <a:lstStyle/>
          <a:p>
            <a:r>
              <a:rPr lang="en-US"/>
              <a:t>Module 2: Design of Timber</a:t>
            </a:r>
            <a:endParaRPr lang="en-CA"/>
          </a:p>
        </p:txBody>
      </p:sp>
      <p:sp>
        <p:nvSpPr>
          <p:cNvPr id="5" name="Slide Number Placeholder 4">
            <a:extLst>
              <a:ext uri="{FF2B5EF4-FFF2-40B4-BE49-F238E27FC236}">
                <a16:creationId xmlns:a16="http://schemas.microsoft.com/office/drawing/2014/main" id="{C59C3AC1-C224-48C7-B4F9-99F1A42C437B}"/>
              </a:ext>
            </a:extLst>
          </p:cNvPr>
          <p:cNvSpPr>
            <a:spLocks noGrp="1"/>
          </p:cNvSpPr>
          <p:nvPr>
            <p:ph type="sldNum" sz="quarter" idx="12"/>
          </p:nvPr>
        </p:nvSpPr>
        <p:spPr/>
        <p:txBody>
          <a:bodyPr/>
          <a:lstStyle/>
          <a:p>
            <a:fld id="{7641698F-FD92-4AEB-A1FD-2C71A90A5FF6}" type="slidenum">
              <a:rPr lang="en-CA" smtClean="0"/>
              <a:t>104</a:t>
            </a:fld>
            <a:endParaRPr lang="en-CA"/>
          </a:p>
        </p:txBody>
      </p:sp>
    </p:spTree>
    <p:extLst>
      <p:ext uri="{BB962C8B-B14F-4D97-AF65-F5344CB8AC3E}">
        <p14:creationId xmlns:p14="http://schemas.microsoft.com/office/powerpoint/2010/main" val="33855953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0884" y="1247441"/>
            <a:ext cx="9503433" cy="707886"/>
          </a:xfrm>
          <a:prstGeom prst="rect">
            <a:avLst/>
          </a:prstGeom>
        </p:spPr>
        <p:txBody>
          <a:bodyPr wrap="square">
            <a:spAutoFit/>
          </a:bodyPr>
          <a:lstStyle/>
          <a:p>
            <a:r>
              <a:rPr lang="en-CA" sz="2000" dirty="0"/>
              <a:t>CSA O86 is applicable only for wood screws that meet the requirements of ASME B18.6.1 </a:t>
            </a:r>
            <a:r>
              <a:rPr lang="en-CA" sz="2000" i="1" dirty="0"/>
              <a:t>Wood Screws</a:t>
            </a:r>
            <a:r>
              <a:rPr lang="en-CA" sz="2000" dirty="0"/>
              <a:t>. Procedure is very similar to nails with small exceptions</a:t>
            </a:r>
          </a:p>
        </p:txBody>
      </p:sp>
      <p:pic>
        <p:nvPicPr>
          <p:cNvPr id="9" name="Picture 8"/>
          <p:cNvPicPr>
            <a:picLocks noChangeAspect="1"/>
          </p:cNvPicPr>
          <p:nvPr/>
        </p:nvPicPr>
        <p:blipFill>
          <a:blip r:embed="rId2">
            <a:biLevel thresh="75000"/>
          </a:blip>
          <a:stretch>
            <a:fillRect/>
          </a:stretch>
        </p:blipFill>
        <p:spPr>
          <a:xfrm>
            <a:off x="7804427" y="2312652"/>
            <a:ext cx="3848740" cy="2997724"/>
          </a:xfrm>
          <a:prstGeom prst="rect">
            <a:avLst/>
          </a:prstGeom>
        </p:spPr>
      </p:pic>
      <p:grpSp>
        <p:nvGrpSpPr>
          <p:cNvPr id="10" name="Group 9">
            <a:extLst>
              <a:ext uri="{FF2B5EF4-FFF2-40B4-BE49-F238E27FC236}">
                <a16:creationId xmlns:a16="http://schemas.microsoft.com/office/drawing/2014/main" id="{323117D0-466D-47FA-BE23-D53181026BF0}"/>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CCF0902F-F286-4D18-8CF4-777B3F01AE69}"/>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961853E9-0206-41FA-A884-F6CD6F18D0AD}"/>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77D93B33-3CC5-4D80-AEC7-599C11ABB1E3}"/>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75C6326B-79CC-4F26-8503-FE95F05364B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F7240E81-D37A-41DD-9AE1-F769829D0332}"/>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B845C82-6971-4CA2-921E-29E034BC9EDE}"/>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13977488-D386-4F46-9DA6-50CE12201F20}"/>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99110D6B-780A-433A-9CB0-4EC19892C24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F2C766D4-CA60-488E-8630-E431C2DEE1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EDE31B89-003F-45E8-9822-915979D8178B}"/>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Wood Screws </a:t>
            </a:r>
          </a:p>
        </p:txBody>
      </p:sp>
      <p:pic>
        <p:nvPicPr>
          <p:cNvPr id="2" name="Picture 1">
            <a:extLst>
              <a:ext uri="{FF2B5EF4-FFF2-40B4-BE49-F238E27FC236}">
                <a16:creationId xmlns:a16="http://schemas.microsoft.com/office/drawing/2014/main" id="{19F51559-B860-4721-80EA-E5D2B7304CC1}"/>
              </a:ext>
            </a:extLst>
          </p:cNvPr>
          <p:cNvPicPr>
            <a:picLocks noChangeAspect="1"/>
          </p:cNvPicPr>
          <p:nvPr/>
        </p:nvPicPr>
        <p:blipFill>
          <a:blip r:embed="rId4"/>
          <a:stretch>
            <a:fillRect/>
          </a:stretch>
        </p:blipFill>
        <p:spPr>
          <a:xfrm>
            <a:off x="2807711" y="2120646"/>
            <a:ext cx="3054528" cy="4154456"/>
          </a:xfrm>
          <a:prstGeom prst="rect">
            <a:avLst/>
          </a:prstGeom>
        </p:spPr>
      </p:pic>
      <p:sp>
        <p:nvSpPr>
          <p:cNvPr id="3" name="Footer Placeholder 2">
            <a:extLst>
              <a:ext uri="{FF2B5EF4-FFF2-40B4-BE49-F238E27FC236}">
                <a16:creationId xmlns:a16="http://schemas.microsoft.com/office/drawing/2014/main" id="{4DFEA04F-B0FC-4537-8705-4591E61B752B}"/>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B980ECAE-E930-4C6D-855A-E5BC9DACF4D3}"/>
              </a:ext>
            </a:extLst>
          </p:cNvPr>
          <p:cNvSpPr>
            <a:spLocks noGrp="1"/>
          </p:cNvSpPr>
          <p:nvPr>
            <p:ph type="sldNum" sz="quarter" idx="12"/>
          </p:nvPr>
        </p:nvSpPr>
        <p:spPr/>
        <p:txBody>
          <a:bodyPr/>
          <a:lstStyle/>
          <a:p>
            <a:fld id="{7641698F-FD92-4AEB-A1FD-2C71A90A5FF6}" type="slidenum">
              <a:rPr lang="en-CA" smtClean="0"/>
              <a:t>105</a:t>
            </a:fld>
            <a:endParaRPr lang="en-CA"/>
          </a:p>
        </p:txBody>
      </p:sp>
    </p:spTree>
    <p:extLst>
      <p:ext uri="{BB962C8B-B14F-4D97-AF65-F5344CB8AC3E}">
        <p14:creationId xmlns:p14="http://schemas.microsoft.com/office/powerpoint/2010/main" val="30929742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23117D0-466D-47FA-BE23-D53181026BF0}"/>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CCF0902F-F286-4D18-8CF4-777B3F01AE69}"/>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961853E9-0206-41FA-A884-F6CD6F18D0AD}"/>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77D93B33-3CC5-4D80-AEC7-599C11ABB1E3}"/>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75C6326B-79CC-4F26-8503-FE95F05364B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F7240E81-D37A-41DD-9AE1-F769829D0332}"/>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B845C82-6971-4CA2-921E-29E034BC9EDE}"/>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13977488-D386-4F46-9DA6-50CE12201F20}"/>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99110D6B-780A-433A-9CB0-4EC19892C24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F2C766D4-CA60-488E-8630-E431C2DEE1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EDE31B89-003F-45E8-9822-915979D8178B}"/>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Wood Screws </a:t>
            </a:r>
          </a:p>
        </p:txBody>
      </p:sp>
      <p:pic>
        <p:nvPicPr>
          <p:cNvPr id="3" name="Picture 2">
            <a:extLst>
              <a:ext uri="{FF2B5EF4-FFF2-40B4-BE49-F238E27FC236}">
                <a16:creationId xmlns:a16="http://schemas.microsoft.com/office/drawing/2014/main" id="{171006F9-3F82-4AE8-B262-343BF72CC86F}"/>
              </a:ext>
            </a:extLst>
          </p:cNvPr>
          <p:cNvPicPr>
            <a:picLocks noChangeAspect="1"/>
          </p:cNvPicPr>
          <p:nvPr/>
        </p:nvPicPr>
        <p:blipFill>
          <a:blip r:embed="rId3"/>
          <a:stretch>
            <a:fillRect/>
          </a:stretch>
        </p:blipFill>
        <p:spPr>
          <a:xfrm>
            <a:off x="831256" y="1045796"/>
            <a:ext cx="2604507" cy="5775878"/>
          </a:xfrm>
          <a:prstGeom prst="rect">
            <a:avLst/>
          </a:prstGeom>
        </p:spPr>
      </p:pic>
      <p:pic>
        <p:nvPicPr>
          <p:cNvPr id="4" name="Picture 3">
            <a:extLst>
              <a:ext uri="{FF2B5EF4-FFF2-40B4-BE49-F238E27FC236}">
                <a16:creationId xmlns:a16="http://schemas.microsoft.com/office/drawing/2014/main" id="{810BF911-9DF7-413A-B6B1-53E1F1E13172}"/>
              </a:ext>
            </a:extLst>
          </p:cNvPr>
          <p:cNvPicPr>
            <a:picLocks noChangeAspect="1"/>
          </p:cNvPicPr>
          <p:nvPr/>
        </p:nvPicPr>
        <p:blipFill>
          <a:blip r:embed="rId4"/>
          <a:stretch>
            <a:fillRect/>
          </a:stretch>
        </p:blipFill>
        <p:spPr>
          <a:xfrm>
            <a:off x="3634971" y="1082122"/>
            <a:ext cx="2857260" cy="1528302"/>
          </a:xfrm>
          <a:prstGeom prst="rect">
            <a:avLst/>
          </a:prstGeom>
        </p:spPr>
      </p:pic>
      <p:pic>
        <p:nvPicPr>
          <p:cNvPr id="5" name="Picture 4">
            <a:extLst>
              <a:ext uri="{FF2B5EF4-FFF2-40B4-BE49-F238E27FC236}">
                <a16:creationId xmlns:a16="http://schemas.microsoft.com/office/drawing/2014/main" id="{0040A653-8059-45A5-9096-238FE60946C5}"/>
              </a:ext>
            </a:extLst>
          </p:cNvPr>
          <p:cNvPicPr>
            <a:picLocks noChangeAspect="1"/>
          </p:cNvPicPr>
          <p:nvPr/>
        </p:nvPicPr>
        <p:blipFill>
          <a:blip r:embed="rId5"/>
          <a:stretch>
            <a:fillRect/>
          </a:stretch>
        </p:blipFill>
        <p:spPr>
          <a:xfrm>
            <a:off x="6779457" y="803784"/>
            <a:ext cx="3483804" cy="5099022"/>
          </a:xfrm>
          <a:prstGeom prst="rect">
            <a:avLst/>
          </a:prstGeom>
        </p:spPr>
      </p:pic>
      <p:sp>
        <p:nvSpPr>
          <p:cNvPr id="2" name="Footer Placeholder 1">
            <a:extLst>
              <a:ext uri="{FF2B5EF4-FFF2-40B4-BE49-F238E27FC236}">
                <a16:creationId xmlns:a16="http://schemas.microsoft.com/office/drawing/2014/main" id="{D4386F46-A740-4204-8F14-DA79CFD391DF}"/>
              </a:ext>
            </a:extLst>
          </p:cNvPr>
          <p:cNvSpPr>
            <a:spLocks noGrp="1"/>
          </p:cNvSpPr>
          <p:nvPr>
            <p:ph type="ftr" sz="quarter" idx="11"/>
          </p:nvPr>
        </p:nvSpPr>
        <p:spPr/>
        <p:txBody>
          <a:bodyPr/>
          <a:lstStyle/>
          <a:p>
            <a:r>
              <a:rPr lang="en-US"/>
              <a:t>Module 2: Design of Timber</a:t>
            </a:r>
            <a:endParaRPr lang="en-CA"/>
          </a:p>
        </p:txBody>
      </p:sp>
      <p:sp>
        <p:nvSpPr>
          <p:cNvPr id="6" name="Slide Number Placeholder 5">
            <a:extLst>
              <a:ext uri="{FF2B5EF4-FFF2-40B4-BE49-F238E27FC236}">
                <a16:creationId xmlns:a16="http://schemas.microsoft.com/office/drawing/2014/main" id="{DEA91E27-BFCE-4991-ABC6-F51B310CB917}"/>
              </a:ext>
            </a:extLst>
          </p:cNvPr>
          <p:cNvSpPr>
            <a:spLocks noGrp="1"/>
          </p:cNvSpPr>
          <p:nvPr>
            <p:ph type="sldNum" sz="quarter" idx="12"/>
          </p:nvPr>
        </p:nvSpPr>
        <p:spPr/>
        <p:txBody>
          <a:bodyPr/>
          <a:lstStyle/>
          <a:p>
            <a:fld id="{7641698F-FD92-4AEB-A1FD-2C71A90A5FF6}" type="slidenum">
              <a:rPr lang="en-CA" smtClean="0"/>
              <a:t>106</a:t>
            </a:fld>
            <a:endParaRPr lang="en-CA"/>
          </a:p>
        </p:txBody>
      </p:sp>
    </p:spTree>
    <p:extLst>
      <p:ext uri="{BB962C8B-B14F-4D97-AF65-F5344CB8AC3E}">
        <p14:creationId xmlns:p14="http://schemas.microsoft.com/office/powerpoint/2010/main" val="32254138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23117D0-466D-47FA-BE23-D53181026BF0}"/>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CCF0902F-F286-4D18-8CF4-777B3F01AE69}"/>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961853E9-0206-41FA-A884-F6CD6F18D0AD}"/>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77D93B33-3CC5-4D80-AEC7-599C11ABB1E3}"/>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75C6326B-79CC-4F26-8503-FE95F05364B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F7240E81-D37A-41DD-9AE1-F769829D0332}"/>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B845C82-6971-4CA2-921E-29E034BC9EDE}"/>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13977488-D386-4F46-9DA6-50CE12201F20}"/>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99110D6B-780A-433A-9CB0-4EC19892C24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F2C766D4-CA60-488E-8630-E431C2DEE1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EDE31B89-003F-45E8-9822-915979D8178B}"/>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Wood Screws </a:t>
            </a:r>
          </a:p>
        </p:txBody>
      </p:sp>
      <p:pic>
        <p:nvPicPr>
          <p:cNvPr id="2" name="Picture 1">
            <a:extLst>
              <a:ext uri="{FF2B5EF4-FFF2-40B4-BE49-F238E27FC236}">
                <a16:creationId xmlns:a16="http://schemas.microsoft.com/office/drawing/2014/main" id="{E8699F6F-ADBA-4986-86C2-ED31AA4EF4CC}"/>
              </a:ext>
            </a:extLst>
          </p:cNvPr>
          <p:cNvPicPr>
            <a:picLocks noChangeAspect="1"/>
          </p:cNvPicPr>
          <p:nvPr/>
        </p:nvPicPr>
        <p:blipFill>
          <a:blip r:embed="rId3"/>
          <a:stretch>
            <a:fillRect/>
          </a:stretch>
        </p:blipFill>
        <p:spPr>
          <a:xfrm>
            <a:off x="5146603" y="131514"/>
            <a:ext cx="6766141" cy="5853952"/>
          </a:xfrm>
          <a:prstGeom prst="rect">
            <a:avLst/>
          </a:prstGeom>
        </p:spPr>
      </p:pic>
      <p:pic>
        <p:nvPicPr>
          <p:cNvPr id="21" name="Picture 20">
            <a:extLst>
              <a:ext uri="{FF2B5EF4-FFF2-40B4-BE49-F238E27FC236}">
                <a16:creationId xmlns:a16="http://schemas.microsoft.com/office/drawing/2014/main" id="{933968CF-8062-4A6F-AB91-BF5222D10F36}"/>
              </a:ext>
            </a:extLst>
          </p:cNvPr>
          <p:cNvPicPr>
            <a:picLocks noChangeAspect="1"/>
          </p:cNvPicPr>
          <p:nvPr/>
        </p:nvPicPr>
        <p:blipFill>
          <a:blip r:embed="rId4"/>
          <a:stretch>
            <a:fillRect/>
          </a:stretch>
        </p:blipFill>
        <p:spPr>
          <a:xfrm>
            <a:off x="4524" y="2504886"/>
            <a:ext cx="2063393" cy="2806416"/>
          </a:xfrm>
          <a:prstGeom prst="rect">
            <a:avLst/>
          </a:prstGeom>
        </p:spPr>
      </p:pic>
      <p:pic>
        <p:nvPicPr>
          <p:cNvPr id="6" name="Picture 5">
            <a:extLst>
              <a:ext uri="{FF2B5EF4-FFF2-40B4-BE49-F238E27FC236}">
                <a16:creationId xmlns:a16="http://schemas.microsoft.com/office/drawing/2014/main" id="{445BE403-9CC7-4E00-9402-2D8B6C5C249E}"/>
              </a:ext>
            </a:extLst>
          </p:cNvPr>
          <p:cNvPicPr>
            <a:picLocks noChangeAspect="1"/>
          </p:cNvPicPr>
          <p:nvPr/>
        </p:nvPicPr>
        <p:blipFill>
          <a:blip r:embed="rId5"/>
          <a:stretch>
            <a:fillRect/>
          </a:stretch>
        </p:blipFill>
        <p:spPr>
          <a:xfrm>
            <a:off x="2107442" y="2817481"/>
            <a:ext cx="5410200" cy="2181225"/>
          </a:xfrm>
          <a:prstGeom prst="rect">
            <a:avLst/>
          </a:prstGeom>
          <a:ln w="79375">
            <a:solidFill>
              <a:srgbClr val="FF0000"/>
            </a:solidFill>
          </a:ln>
        </p:spPr>
      </p:pic>
      <p:sp>
        <p:nvSpPr>
          <p:cNvPr id="7" name="Rectangle 6">
            <a:extLst>
              <a:ext uri="{FF2B5EF4-FFF2-40B4-BE49-F238E27FC236}">
                <a16:creationId xmlns:a16="http://schemas.microsoft.com/office/drawing/2014/main" id="{C9BA90E1-5CC6-4AC0-ADA2-5BF9CE772CC9}"/>
              </a:ext>
            </a:extLst>
          </p:cNvPr>
          <p:cNvSpPr/>
          <p:nvPr/>
        </p:nvSpPr>
        <p:spPr>
          <a:xfrm>
            <a:off x="68094" y="3219855"/>
            <a:ext cx="1186774" cy="209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A1A68E-C1D1-4C6A-87CB-18A7ED561A0C}"/>
              </a:ext>
            </a:extLst>
          </p:cNvPr>
          <p:cNvSpPr/>
          <p:nvPr/>
        </p:nvSpPr>
        <p:spPr>
          <a:xfrm>
            <a:off x="279256" y="1398576"/>
            <a:ext cx="4312199" cy="923330"/>
          </a:xfrm>
          <a:prstGeom prst="rect">
            <a:avLst/>
          </a:prstGeom>
        </p:spPr>
        <p:txBody>
          <a:bodyPr wrap="square">
            <a:spAutoFit/>
          </a:bodyPr>
          <a:lstStyle/>
          <a:p>
            <a:r>
              <a:rPr lang="en-US" dirty="0"/>
              <a:t>When using selection tables note the omissions of information and how the equations are re-arranged </a:t>
            </a:r>
          </a:p>
        </p:txBody>
      </p:sp>
      <p:sp>
        <p:nvSpPr>
          <p:cNvPr id="3" name="Footer Placeholder 2">
            <a:extLst>
              <a:ext uri="{FF2B5EF4-FFF2-40B4-BE49-F238E27FC236}">
                <a16:creationId xmlns:a16="http://schemas.microsoft.com/office/drawing/2014/main" id="{581C5ACC-A55A-4C51-817E-7918E260B0F1}"/>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1A169968-9814-42A5-93D5-F75B5AE45188}"/>
              </a:ext>
            </a:extLst>
          </p:cNvPr>
          <p:cNvSpPr>
            <a:spLocks noGrp="1"/>
          </p:cNvSpPr>
          <p:nvPr>
            <p:ph type="sldNum" sz="quarter" idx="12"/>
          </p:nvPr>
        </p:nvSpPr>
        <p:spPr/>
        <p:txBody>
          <a:bodyPr/>
          <a:lstStyle/>
          <a:p>
            <a:fld id="{7641698F-FD92-4AEB-A1FD-2C71A90A5FF6}" type="slidenum">
              <a:rPr lang="en-CA" smtClean="0"/>
              <a:t>107</a:t>
            </a:fld>
            <a:endParaRPr lang="en-CA"/>
          </a:p>
        </p:txBody>
      </p:sp>
    </p:spTree>
    <p:extLst>
      <p:ext uri="{BB962C8B-B14F-4D97-AF65-F5344CB8AC3E}">
        <p14:creationId xmlns:p14="http://schemas.microsoft.com/office/powerpoint/2010/main" val="2190758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1953-E244-4D2A-9FBC-C1F7B88A76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F7BD82-F0E7-4204-816F-AC9676B9599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5C76A46B-29A8-47AD-86B5-31E25DF5241E}"/>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pic>
        <p:nvPicPr>
          <p:cNvPr id="6" name="Content Placeholder 6">
            <a:extLst>
              <a:ext uri="{FF2B5EF4-FFF2-40B4-BE49-F238E27FC236}">
                <a16:creationId xmlns:a16="http://schemas.microsoft.com/office/drawing/2014/main" id="{59E7F1FC-78C7-48A0-90A8-4FF38C67CB7C}"/>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5">
            <a:extLst>
              <a:ext uri="{FF2B5EF4-FFF2-40B4-BE49-F238E27FC236}">
                <a16:creationId xmlns:a16="http://schemas.microsoft.com/office/drawing/2014/main" id="{933D4CC7-C134-41B6-B9EF-979D9D8B8FEE}"/>
              </a:ext>
            </a:extLst>
          </p:cNvPr>
          <p:cNvSpPr txBox="1">
            <a:spLocks/>
          </p:cNvSpPr>
          <p:nvPr/>
        </p:nvSpPr>
        <p:spPr>
          <a:xfrm>
            <a:off x="3019581" y="2799384"/>
            <a:ext cx="5820090" cy="802167"/>
          </a:xfrm>
          <a:prstGeom prst="rect">
            <a:avLst/>
          </a:prstGeom>
          <a:solidFill>
            <a:schemeClr val="bg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cs typeface="Arial" panose="020B0604020202020204" pitchFamily="34" charset="0"/>
              </a:rPr>
              <a:t>Design Examples</a:t>
            </a:r>
            <a:endParaRPr lang="en-CA" sz="3600" b="1" dirty="0">
              <a:solidFill>
                <a:schemeClr val="bg1"/>
              </a:solidFill>
              <a:latin typeface="+mn-lt"/>
            </a:endParaRPr>
          </a:p>
        </p:txBody>
      </p:sp>
    </p:spTree>
    <p:extLst>
      <p:ext uri="{BB962C8B-B14F-4D97-AF65-F5344CB8AC3E}">
        <p14:creationId xmlns:p14="http://schemas.microsoft.com/office/powerpoint/2010/main" val="39770687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3924" y="1070793"/>
            <a:ext cx="10064151" cy="2246769"/>
          </a:xfrm>
          <a:prstGeom prst="rect">
            <a:avLst/>
          </a:prstGeom>
        </p:spPr>
        <p:txBody>
          <a:bodyPr wrap="square">
            <a:spAutoFit/>
          </a:bodyPr>
          <a:lstStyle/>
          <a:p>
            <a:r>
              <a:rPr lang="en-CA" sz="2000" dirty="0"/>
              <a:t>Check the adequacy of the bottom chord member shown. The member is 140 x 191 mm No.1 grade </a:t>
            </a:r>
            <a:r>
              <a:rPr lang="en-CA" sz="2000" dirty="0" err="1"/>
              <a:t>D.Fir</a:t>
            </a:r>
            <a:r>
              <a:rPr lang="en-CA" sz="2000" dirty="0"/>
              <a:t>-L, connected with a single row of 4” diameter shear plates with 3/4” diameter bolts. The conditions are as follows:</a:t>
            </a:r>
          </a:p>
          <a:p>
            <a:r>
              <a:rPr lang="en-CA" sz="2000" dirty="0"/>
              <a:t>• </a:t>
            </a:r>
            <a:r>
              <a:rPr lang="en-CA" sz="2000" b="1" dirty="0"/>
              <a:t>factored tensile force = 144 </a:t>
            </a:r>
            <a:r>
              <a:rPr lang="en-CA" sz="2000" b="1" dirty="0" err="1"/>
              <a:t>kN</a:t>
            </a:r>
            <a:r>
              <a:rPr lang="en-CA" sz="2000" b="1" dirty="0"/>
              <a:t> (dead plus snow load)</a:t>
            </a:r>
          </a:p>
          <a:p>
            <a:r>
              <a:rPr lang="en-CA" sz="2000" dirty="0"/>
              <a:t>• dry service conditions</a:t>
            </a:r>
          </a:p>
          <a:p>
            <a:r>
              <a:rPr lang="en-CA" sz="2000" dirty="0"/>
              <a:t>• untreated</a:t>
            </a:r>
          </a:p>
          <a:p>
            <a:r>
              <a:rPr lang="en-CA" sz="2000" dirty="0"/>
              <a:t>• truss spacing exceeds 610 mm</a:t>
            </a:r>
          </a:p>
        </p:txBody>
      </p:sp>
      <p:pic>
        <p:nvPicPr>
          <p:cNvPr id="7" name="Picture 6"/>
          <p:cNvPicPr>
            <a:picLocks noChangeAspect="1"/>
          </p:cNvPicPr>
          <p:nvPr/>
        </p:nvPicPr>
        <p:blipFill>
          <a:blip r:embed="rId2"/>
          <a:stretch>
            <a:fillRect/>
          </a:stretch>
        </p:blipFill>
        <p:spPr>
          <a:xfrm>
            <a:off x="3419408" y="3303219"/>
            <a:ext cx="5400675" cy="2943225"/>
          </a:xfrm>
          <a:prstGeom prst="rect">
            <a:avLst/>
          </a:prstGeom>
        </p:spPr>
      </p:pic>
      <p:grpSp>
        <p:nvGrpSpPr>
          <p:cNvPr id="8" name="Group 7">
            <a:extLst>
              <a:ext uri="{FF2B5EF4-FFF2-40B4-BE49-F238E27FC236}">
                <a16:creationId xmlns:a16="http://schemas.microsoft.com/office/drawing/2014/main" id="{DAD6D43C-7A4E-4210-8C27-FFC5586A638F}"/>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C383C085-0B7A-4A57-B6EB-C6A6A52A1493}"/>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695CB99C-CD46-4FC9-B817-2768AA04B998}"/>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C0D04115-D82C-43D5-A4D9-916C875A5BC3}"/>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1253EAB9-837B-445C-8BE0-0DA40012847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2CD1EE1E-CEAD-485F-A01F-4871EBB2F84A}"/>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8B7D0FA0-FE26-46B8-B6D6-8B601F2C733C}"/>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95C53F91-21BE-4B5D-B8AE-189F2CD3832C}"/>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B23C34CA-BF24-44D2-B487-62182397D4D5}"/>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3B31F579-D326-46D1-83AC-EB19AC882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27A616D8-BB9F-4EC8-A84C-985293748203}"/>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1: Tension Member</a:t>
            </a:r>
          </a:p>
        </p:txBody>
      </p:sp>
    </p:spTree>
    <p:extLst>
      <p:ext uri="{BB962C8B-B14F-4D97-AF65-F5344CB8AC3E}">
        <p14:creationId xmlns:p14="http://schemas.microsoft.com/office/powerpoint/2010/main" val="4120355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10;gb732734625_0_263">
            <a:extLst>
              <a:ext uri="{FF2B5EF4-FFF2-40B4-BE49-F238E27FC236}">
                <a16:creationId xmlns:a16="http://schemas.microsoft.com/office/drawing/2014/main" id="{36F6DA9B-BB43-4853-9CD4-0556F29FFFAC}"/>
              </a:ext>
            </a:extLst>
          </p:cNvPr>
          <p:cNvSpPr txBox="1"/>
          <p:nvPr/>
        </p:nvSpPr>
        <p:spPr>
          <a:xfrm>
            <a:off x="250165" y="2799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i="0" u="none" strike="noStrike" cap="none" dirty="0">
                <a:latin typeface="Calibri"/>
                <a:ea typeface="Calibri"/>
                <a:cs typeface="Calibri"/>
                <a:sym typeface="Calibri"/>
              </a:rPr>
              <a:t>Considerations for CLT (compression walls)</a:t>
            </a:r>
            <a:endParaRPr dirty="0"/>
          </a:p>
        </p:txBody>
      </p:sp>
      <p:grpSp>
        <p:nvGrpSpPr>
          <p:cNvPr id="9" name="Google Shape;398;gb732734625_0_263">
            <a:extLst>
              <a:ext uri="{FF2B5EF4-FFF2-40B4-BE49-F238E27FC236}">
                <a16:creationId xmlns:a16="http://schemas.microsoft.com/office/drawing/2014/main" id="{EB516412-D217-4198-9C10-7BD5306334EC}"/>
              </a:ext>
            </a:extLst>
          </p:cNvPr>
          <p:cNvGrpSpPr/>
          <p:nvPr/>
        </p:nvGrpSpPr>
        <p:grpSpPr>
          <a:xfrm>
            <a:off x="7755910" y="0"/>
            <a:ext cx="4453703" cy="6957521"/>
            <a:chOff x="7738393" y="0"/>
            <a:chExt cx="4453703" cy="6957521"/>
          </a:xfrm>
        </p:grpSpPr>
        <p:grpSp>
          <p:nvGrpSpPr>
            <p:cNvPr id="10" name="Google Shape;399;gb732734625_0_263">
              <a:extLst>
                <a:ext uri="{FF2B5EF4-FFF2-40B4-BE49-F238E27FC236}">
                  <a16:creationId xmlns:a16="http://schemas.microsoft.com/office/drawing/2014/main" id="{458A9650-A1CB-4E1A-B001-50214ABC8DC9}"/>
                </a:ext>
              </a:extLst>
            </p:cNvPr>
            <p:cNvGrpSpPr/>
            <p:nvPr/>
          </p:nvGrpSpPr>
          <p:grpSpPr>
            <a:xfrm>
              <a:off x="9711113" y="6066627"/>
              <a:ext cx="2216088" cy="759394"/>
              <a:chOff x="5048307" y="4532623"/>
              <a:chExt cx="1662108" cy="569560"/>
            </a:xfrm>
          </p:grpSpPr>
          <p:sp>
            <p:nvSpPr>
              <p:cNvPr id="15" name="Google Shape;400;gb732734625_0_263">
                <a:extLst>
                  <a:ext uri="{FF2B5EF4-FFF2-40B4-BE49-F238E27FC236}">
                    <a16:creationId xmlns:a16="http://schemas.microsoft.com/office/drawing/2014/main" id="{7FED4C71-6678-488D-BEBF-A6271504D811}"/>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6" name="Google Shape;401;gb732734625_0_263">
                <a:extLst>
                  <a:ext uri="{FF2B5EF4-FFF2-40B4-BE49-F238E27FC236}">
                    <a16:creationId xmlns:a16="http://schemas.microsoft.com/office/drawing/2014/main" id="{2C6A54C1-5B70-4ABD-94E2-234D237356FF}"/>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7" name="Google Shape;402;gb732734625_0_263">
                <a:extLst>
                  <a:ext uri="{FF2B5EF4-FFF2-40B4-BE49-F238E27FC236}">
                    <a16:creationId xmlns:a16="http://schemas.microsoft.com/office/drawing/2014/main" id="{AB66270E-2F93-4C4A-A535-1C529B14283D}"/>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8" name="Google Shape;403;gb732734625_0_263">
                <a:extLst>
                  <a:ext uri="{FF2B5EF4-FFF2-40B4-BE49-F238E27FC236}">
                    <a16:creationId xmlns:a16="http://schemas.microsoft.com/office/drawing/2014/main" id="{4685941B-CC75-42FE-9FAD-6298E9121FA1}"/>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1" name="Google Shape;404;gb732734625_0_263">
              <a:extLst>
                <a:ext uri="{FF2B5EF4-FFF2-40B4-BE49-F238E27FC236}">
                  <a16:creationId xmlns:a16="http://schemas.microsoft.com/office/drawing/2014/main" id="{25AA19B8-0C44-4161-B454-3CEEED1A55EC}"/>
                </a:ext>
              </a:extLst>
            </p:cNvPr>
            <p:cNvGrpSpPr/>
            <p:nvPr/>
          </p:nvGrpSpPr>
          <p:grpSpPr>
            <a:xfrm>
              <a:off x="11895270" y="0"/>
              <a:ext cx="296826" cy="6881219"/>
              <a:chOff x="11896233" y="0"/>
              <a:chExt cx="295820" cy="6857902"/>
            </a:xfrm>
          </p:grpSpPr>
          <p:sp>
            <p:nvSpPr>
              <p:cNvPr id="13" name="Google Shape;405;gb732734625_0_263">
                <a:extLst>
                  <a:ext uri="{FF2B5EF4-FFF2-40B4-BE49-F238E27FC236}">
                    <a16:creationId xmlns:a16="http://schemas.microsoft.com/office/drawing/2014/main" id="{0B81600C-011C-4517-A336-C733B7BFB542}"/>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4" name="Google Shape;406;gb732734625_0_263">
                <a:extLst>
                  <a:ext uri="{FF2B5EF4-FFF2-40B4-BE49-F238E27FC236}">
                    <a16:creationId xmlns:a16="http://schemas.microsoft.com/office/drawing/2014/main" id="{A37F7088-7412-49BE-B41A-D6B7A9A32A1C}"/>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2" name="Google Shape;407;gb732734625_0_263" descr="A picture containing food, shirt&#10;&#10;Description automatically generated">
              <a:extLst>
                <a:ext uri="{FF2B5EF4-FFF2-40B4-BE49-F238E27FC236}">
                  <a16:creationId xmlns:a16="http://schemas.microsoft.com/office/drawing/2014/main" id="{46BD9D29-14CE-4727-AADC-502F56C0A176}"/>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p:sp>
        <p:nvSpPr>
          <p:cNvPr id="2" name="Footer Placeholder 1">
            <a:extLst>
              <a:ext uri="{FF2B5EF4-FFF2-40B4-BE49-F238E27FC236}">
                <a16:creationId xmlns:a16="http://schemas.microsoft.com/office/drawing/2014/main" id="{D0D1BB7C-B0DE-4335-966B-35F1BB99F0C8}"/>
              </a:ext>
            </a:extLst>
          </p:cNvPr>
          <p:cNvSpPr>
            <a:spLocks noGrp="1"/>
          </p:cNvSpPr>
          <p:nvPr>
            <p:ph type="ft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p>
        </p:txBody>
      </p:sp>
      <p:sp>
        <p:nvSpPr>
          <p:cNvPr id="19" name="Google Shape;111;gb732734625_0_0">
            <a:extLst>
              <a:ext uri="{FF2B5EF4-FFF2-40B4-BE49-F238E27FC236}">
                <a16:creationId xmlns:a16="http://schemas.microsoft.com/office/drawing/2014/main" id="{5EB725A0-2984-4602-8D32-215F2AF4E004}"/>
              </a:ext>
            </a:extLst>
          </p:cNvPr>
          <p:cNvSpPr txBox="1"/>
          <p:nvPr/>
        </p:nvSpPr>
        <p:spPr>
          <a:xfrm>
            <a:off x="254148" y="1977657"/>
            <a:ext cx="11379128" cy="3822366"/>
          </a:xfrm>
          <a:prstGeom prst="rect">
            <a:avLst/>
          </a:prstGeom>
          <a:noFill/>
          <a:ln>
            <a:noFill/>
          </a:ln>
        </p:spPr>
        <p:txBody>
          <a:bodyPr spcFirstLastPara="1" wrap="square" lIns="91425" tIns="45700" rIns="91425" bIns="45700" anchor="ctr" anchorCtr="0">
            <a:noAutofit/>
          </a:bodyPr>
          <a:lstStyle/>
          <a:p>
            <a:pPr lvl="0" algn="just">
              <a:lnSpc>
                <a:spcPct val="90000"/>
              </a:lnSpc>
              <a:buClr>
                <a:schemeClr val="dk1"/>
              </a:buClr>
              <a:buSzPts val="3600"/>
            </a:pPr>
            <a:r>
              <a:rPr lang="en-CA" sz="2800" dirty="0">
                <a:solidFill>
                  <a:schemeClr val="dk1"/>
                </a:solidFill>
                <a:ea typeface="Calibri"/>
                <a:cs typeface="Calibri"/>
                <a:sym typeface="Calibri"/>
              </a:rPr>
              <a:t>CLT panels are more commonly being used for wall applications to resist axial loads in the plane of the panel. The contribution of the orientation of the layers of the panel are very important as most contribution comes from those parallel to applied load. Those perpendicular are generally neglected (see CL 8.2.4). The effective thickness is proportional to the effective radius of gyration (calculated only for contributing planes). Design is similar to sawn lumber, in that slenderness effects are still at play but calculated differently however these are limited now to 43 and not 50 as before.</a:t>
            </a:r>
          </a:p>
          <a:p>
            <a:pPr lvl="0">
              <a:lnSpc>
                <a:spcPct val="90000"/>
              </a:lnSpc>
              <a:buClr>
                <a:schemeClr val="dk1"/>
              </a:buClr>
              <a:buSzPts val="3600"/>
            </a:pPr>
            <a:endParaRPr lang="en-CA" sz="2800" dirty="0">
              <a:solidFill>
                <a:schemeClr val="dk1"/>
              </a:solidFill>
              <a:ea typeface="Calibri"/>
              <a:cs typeface="Calibri"/>
              <a:sym typeface="Calibri"/>
            </a:endParaRPr>
          </a:p>
          <a:p>
            <a:pPr lvl="0">
              <a:lnSpc>
                <a:spcPct val="90000"/>
              </a:lnSpc>
              <a:buClr>
                <a:schemeClr val="dk1"/>
              </a:buClr>
              <a:buSzPts val="3600"/>
            </a:pPr>
            <a:endParaRPr lang="en-CA" sz="2800" dirty="0">
              <a:solidFill>
                <a:schemeClr val="dk1"/>
              </a:solidFill>
              <a:ea typeface="Calibri"/>
              <a:cs typeface="Calibri"/>
              <a:sym typeface="Calibri"/>
            </a:endParaRPr>
          </a:p>
          <a:p>
            <a:pPr lvl="0">
              <a:lnSpc>
                <a:spcPct val="90000"/>
              </a:lnSpc>
              <a:buClr>
                <a:schemeClr val="dk1"/>
              </a:buClr>
              <a:buSzPts val="3600"/>
            </a:pPr>
            <a:endParaRPr lang="en-CA" sz="2800" dirty="0">
              <a:solidFill>
                <a:schemeClr val="dk1"/>
              </a:solidFill>
              <a:ea typeface="Calibri"/>
              <a:cs typeface="Calibri"/>
              <a:sym typeface="Calibri"/>
            </a:endParaRPr>
          </a:p>
        </p:txBody>
      </p:sp>
    </p:spTree>
    <p:extLst>
      <p:ext uri="{BB962C8B-B14F-4D97-AF65-F5344CB8AC3E}">
        <p14:creationId xmlns:p14="http://schemas.microsoft.com/office/powerpoint/2010/main" val="24653864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2882" y="969035"/>
            <a:ext cx="7293993" cy="5502458"/>
          </a:xfrm>
          <a:prstGeom prst="rect">
            <a:avLst/>
          </a:prstGeom>
        </p:spPr>
        <p:txBody>
          <a:bodyPr wrap="square">
            <a:spAutoFit/>
          </a:bodyPr>
          <a:lstStyle/>
          <a:p>
            <a:r>
              <a:rPr lang="en-CA" sz="2000" dirty="0"/>
              <a:t>For sawn lumber or sawn timber:</a:t>
            </a:r>
          </a:p>
          <a:p>
            <a:r>
              <a:rPr lang="de-DE" sz="2000" dirty="0"/>
              <a:t>T</a:t>
            </a:r>
            <a:r>
              <a:rPr lang="de-DE" sz="900" dirty="0"/>
              <a:t>rN </a:t>
            </a:r>
            <a:r>
              <a:rPr lang="de-DE" sz="2000" dirty="0"/>
              <a:t>= φ F</a:t>
            </a:r>
            <a:r>
              <a:rPr lang="de-DE" sz="900" dirty="0"/>
              <a:t>t </a:t>
            </a:r>
            <a:r>
              <a:rPr lang="de-DE" sz="2000" dirty="0"/>
              <a:t>A</a:t>
            </a:r>
            <a:r>
              <a:rPr lang="de-DE" sz="900" dirty="0"/>
              <a:t>n </a:t>
            </a:r>
            <a:r>
              <a:rPr lang="de-DE" sz="2000" dirty="0"/>
              <a:t>K</a:t>
            </a:r>
            <a:r>
              <a:rPr lang="de-DE" sz="900" dirty="0"/>
              <a:t>zt </a:t>
            </a:r>
            <a:r>
              <a:rPr lang="de-DE" sz="2000" dirty="0"/>
              <a:t>(N)</a:t>
            </a:r>
          </a:p>
          <a:p>
            <a:r>
              <a:rPr lang="en-CA" sz="2000" dirty="0"/>
              <a:t>F</a:t>
            </a:r>
            <a:r>
              <a:rPr lang="en-CA" sz="900" dirty="0"/>
              <a:t>t </a:t>
            </a:r>
            <a:r>
              <a:rPr lang="en-CA" sz="2000" dirty="0"/>
              <a:t>= </a:t>
            </a:r>
            <a:r>
              <a:rPr lang="en-CA" sz="2000" dirty="0" err="1"/>
              <a:t>f</a:t>
            </a:r>
            <a:r>
              <a:rPr lang="en-CA" sz="900" dirty="0" err="1"/>
              <a:t>t</a:t>
            </a:r>
            <a:r>
              <a:rPr lang="en-CA" sz="900" dirty="0"/>
              <a:t> </a:t>
            </a:r>
            <a:r>
              <a:rPr lang="en-CA" sz="2000" dirty="0"/>
              <a:t>(K</a:t>
            </a:r>
            <a:r>
              <a:rPr lang="en-CA" sz="900" dirty="0"/>
              <a:t>D </a:t>
            </a:r>
            <a:r>
              <a:rPr lang="en-CA" sz="2000" dirty="0"/>
              <a:t>K</a:t>
            </a:r>
            <a:r>
              <a:rPr lang="en-CA" sz="900" dirty="0"/>
              <a:t>H </a:t>
            </a:r>
            <a:r>
              <a:rPr lang="en-CA" sz="2000" dirty="0" err="1"/>
              <a:t>K</a:t>
            </a:r>
            <a:r>
              <a:rPr lang="en-CA" sz="900" dirty="0" err="1"/>
              <a:t>St</a:t>
            </a:r>
            <a:r>
              <a:rPr lang="en-CA" sz="900" dirty="0"/>
              <a:t> </a:t>
            </a:r>
            <a:r>
              <a:rPr lang="en-CA" sz="2000" dirty="0"/>
              <a:t>K</a:t>
            </a:r>
            <a:r>
              <a:rPr lang="en-CA" sz="900" dirty="0"/>
              <a:t>T</a:t>
            </a:r>
            <a:r>
              <a:rPr lang="en-CA" sz="2000" dirty="0"/>
              <a:t>) (MPa)</a:t>
            </a:r>
          </a:p>
          <a:p>
            <a:r>
              <a:rPr lang="en-CA" sz="2000" dirty="0" err="1"/>
              <a:t>f</a:t>
            </a:r>
            <a:r>
              <a:rPr lang="en-CA" sz="900" dirty="0" err="1"/>
              <a:t>t</a:t>
            </a:r>
            <a:r>
              <a:rPr lang="en-CA" sz="900" dirty="0"/>
              <a:t> </a:t>
            </a:r>
            <a:r>
              <a:rPr lang="en-CA" sz="2000" dirty="0"/>
              <a:t>= specified tensile strength (MPa)</a:t>
            </a:r>
          </a:p>
          <a:p>
            <a:r>
              <a:rPr lang="en-CA" sz="2000" dirty="0"/>
              <a:t>A</a:t>
            </a:r>
            <a:r>
              <a:rPr lang="en-CA" sz="900" dirty="0"/>
              <a:t>n </a:t>
            </a:r>
            <a:r>
              <a:rPr lang="en-CA" sz="2000" dirty="0"/>
              <a:t>= net area of cross section (mm</a:t>
            </a:r>
            <a:r>
              <a:rPr lang="en-CA" sz="900" dirty="0"/>
              <a:t>2</a:t>
            </a:r>
            <a:r>
              <a:rPr lang="en-CA" sz="2000" dirty="0"/>
              <a:t>)</a:t>
            </a:r>
          </a:p>
          <a:p>
            <a:r>
              <a:rPr lang="el-GR" sz="2000" dirty="0"/>
              <a:t>φ = 0.9</a:t>
            </a:r>
            <a:endParaRPr lang="en-CA" sz="2000" dirty="0"/>
          </a:p>
          <a:p>
            <a:endParaRPr lang="el-GR" sz="2000" dirty="0"/>
          </a:p>
          <a:p>
            <a:r>
              <a:rPr lang="en-CA" sz="2000" dirty="0"/>
              <a:t>For glulam:</a:t>
            </a:r>
          </a:p>
          <a:p>
            <a:r>
              <a:rPr lang="en-CA" sz="2000" dirty="0" err="1"/>
              <a:t>T</a:t>
            </a:r>
            <a:r>
              <a:rPr lang="en-CA" sz="900" dirty="0" err="1"/>
              <a:t>rN</a:t>
            </a:r>
            <a:r>
              <a:rPr lang="en-CA" sz="900" dirty="0"/>
              <a:t> </a:t>
            </a:r>
            <a:r>
              <a:rPr lang="en-CA" sz="2000" dirty="0"/>
              <a:t>= </a:t>
            </a:r>
            <a:r>
              <a:rPr lang="el-GR" sz="2000" dirty="0"/>
              <a:t>φ </a:t>
            </a:r>
            <a:r>
              <a:rPr lang="en-CA" sz="2000" dirty="0" err="1"/>
              <a:t>F</a:t>
            </a:r>
            <a:r>
              <a:rPr lang="en-CA" sz="900" dirty="0" err="1"/>
              <a:t>tN</a:t>
            </a:r>
            <a:r>
              <a:rPr lang="en-CA" sz="900" dirty="0"/>
              <a:t> </a:t>
            </a:r>
            <a:r>
              <a:rPr lang="en-CA" sz="2000" dirty="0"/>
              <a:t>A</a:t>
            </a:r>
            <a:r>
              <a:rPr lang="en-CA" sz="900" dirty="0"/>
              <a:t>n </a:t>
            </a:r>
            <a:r>
              <a:rPr lang="en-CA" sz="2000" dirty="0"/>
              <a:t>(N)</a:t>
            </a:r>
          </a:p>
          <a:p>
            <a:r>
              <a:rPr lang="de-DE" sz="2000" dirty="0"/>
              <a:t>T</a:t>
            </a:r>
            <a:r>
              <a:rPr lang="de-DE" sz="900" dirty="0"/>
              <a:t>rG </a:t>
            </a:r>
            <a:r>
              <a:rPr lang="de-DE" sz="2000" dirty="0"/>
              <a:t>= φ F</a:t>
            </a:r>
            <a:r>
              <a:rPr lang="de-DE" sz="900" dirty="0"/>
              <a:t>tG </a:t>
            </a:r>
            <a:r>
              <a:rPr lang="de-DE" sz="2000" dirty="0"/>
              <a:t>A</a:t>
            </a:r>
            <a:r>
              <a:rPr lang="de-DE" sz="900" dirty="0"/>
              <a:t>g </a:t>
            </a:r>
            <a:r>
              <a:rPr lang="de-DE" sz="2000" dirty="0"/>
              <a:t>(N)</a:t>
            </a:r>
          </a:p>
          <a:p>
            <a:r>
              <a:rPr lang="en-CA" sz="2000" dirty="0" err="1"/>
              <a:t>F</a:t>
            </a:r>
            <a:r>
              <a:rPr lang="en-CA" sz="900" dirty="0" err="1"/>
              <a:t>tN</a:t>
            </a:r>
            <a:r>
              <a:rPr lang="en-CA" sz="900" dirty="0"/>
              <a:t> </a:t>
            </a:r>
            <a:r>
              <a:rPr lang="en-CA" sz="2000" dirty="0"/>
              <a:t>= </a:t>
            </a:r>
            <a:r>
              <a:rPr lang="en-CA" sz="2000" dirty="0" err="1"/>
              <a:t>f</a:t>
            </a:r>
            <a:r>
              <a:rPr lang="en-CA" sz="900" dirty="0" err="1"/>
              <a:t>tN</a:t>
            </a:r>
            <a:r>
              <a:rPr lang="en-CA" sz="900" dirty="0"/>
              <a:t> </a:t>
            </a:r>
            <a:r>
              <a:rPr lang="en-CA" sz="2000" dirty="0"/>
              <a:t>(K</a:t>
            </a:r>
            <a:r>
              <a:rPr lang="en-CA" sz="900" dirty="0"/>
              <a:t>D </a:t>
            </a:r>
            <a:r>
              <a:rPr lang="en-CA" sz="2000" dirty="0"/>
              <a:t>K</a:t>
            </a:r>
            <a:r>
              <a:rPr lang="en-CA" sz="900" dirty="0"/>
              <a:t>H </a:t>
            </a:r>
            <a:r>
              <a:rPr lang="en-CA" sz="2000" dirty="0" err="1"/>
              <a:t>K</a:t>
            </a:r>
            <a:r>
              <a:rPr lang="en-CA" sz="900" dirty="0" err="1"/>
              <a:t>St</a:t>
            </a:r>
            <a:r>
              <a:rPr lang="en-CA" sz="900" dirty="0"/>
              <a:t> </a:t>
            </a:r>
            <a:r>
              <a:rPr lang="en-CA" sz="2000" dirty="0"/>
              <a:t>K</a:t>
            </a:r>
            <a:r>
              <a:rPr lang="en-CA" sz="900" dirty="0"/>
              <a:t>T</a:t>
            </a:r>
            <a:r>
              <a:rPr lang="en-CA" sz="2000" dirty="0"/>
              <a:t>) (MPa)</a:t>
            </a:r>
          </a:p>
          <a:p>
            <a:r>
              <a:rPr lang="en-CA" sz="2000" dirty="0" err="1"/>
              <a:t>F</a:t>
            </a:r>
            <a:r>
              <a:rPr lang="en-CA" sz="900" dirty="0" err="1"/>
              <a:t>tG</a:t>
            </a:r>
            <a:r>
              <a:rPr lang="en-CA" sz="900" dirty="0"/>
              <a:t> </a:t>
            </a:r>
            <a:r>
              <a:rPr lang="en-CA" sz="2000" dirty="0"/>
              <a:t>= </a:t>
            </a:r>
            <a:r>
              <a:rPr lang="en-CA" sz="2000" dirty="0" err="1"/>
              <a:t>f</a:t>
            </a:r>
            <a:r>
              <a:rPr lang="en-CA" sz="900" dirty="0" err="1"/>
              <a:t>tG</a:t>
            </a:r>
            <a:r>
              <a:rPr lang="en-CA" sz="900" dirty="0"/>
              <a:t> </a:t>
            </a:r>
            <a:r>
              <a:rPr lang="en-CA" sz="2000" dirty="0"/>
              <a:t>(K</a:t>
            </a:r>
            <a:r>
              <a:rPr lang="en-CA" sz="900" dirty="0"/>
              <a:t>D </a:t>
            </a:r>
            <a:r>
              <a:rPr lang="en-CA" sz="2000" dirty="0"/>
              <a:t>K</a:t>
            </a:r>
            <a:r>
              <a:rPr lang="en-CA" sz="900" dirty="0"/>
              <a:t>H </a:t>
            </a:r>
            <a:r>
              <a:rPr lang="en-CA" sz="2000" dirty="0" err="1"/>
              <a:t>K</a:t>
            </a:r>
            <a:r>
              <a:rPr lang="en-CA" sz="900" dirty="0" err="1"/>
              <a:t>St</a:t>
            </a:r>
            <a:r>
              <a:rPr lang="en-CA" sz="900" dirty="0"/>
              <a:t> </a:t>
            </a:r>
            <a:r>
              <a:rPr lang="en-CA" sz="2000" dirty="0"/>
              <a:t>K</a:t>
            </a:r>
            <a:r>
              <a:rPr lang="en-CA" sz="900" dirty="0"/>
              <a:t>T</a:t>
            </a:r>
            <a:r>
              <a:rPr lang="en-CA" sz="2000" dirty="0"/>
              <a:t>) (MPa)</a:t>
            </a:r>
          </a:p>
          <a:p>
            <a:r>
              <a:rPr lang="en-CA" sz="2000" dirty="0" err="1"/>
              <a:t>f</a:t>
            </a:r>
            <a:r>
              <a:rPr lang="en-CA" sz="900" dirty="0" err="1"/>
              <a:t>tN</a:t>
            </a:r>
            <a:r>
              <a:rPr lang="en-CA" sz="900" dirty="0"/>
              <a:t> </a:t>
            </a:r>
            <a:r>
              <a:rPr lang="en-CA" sz="2000" dirty="0"/>
              <a:t>= specified tensile strength at net section (MPa)</a:t>
            </a:r>
          </a:p>
          <a:p>
            <a:r>
              <a:rPr lang="en-CA" sz="2000" dirty="0" err="1"/>
              <a:t>f</a:t>
            </a:r>
            <a:r>
              <a:rPr lang="en-CA" sz="900" dirty="0" err="1"/>
              <a:t>tG</a:t>
            </a:r>
            <a:r>
              <a:rPr lang="en-CA" sz="900" dirty="0"/>
              <a:t> </a:t>
            </a:r>
            <a:r>
              <a:rPr lang="en-CA" sz="2000" dirty="0"/>
              <a:t>= specified tensile strength at gross section (MPa)</a:t>
            </a:r>
          </a:p>
          <a:p>
            <a:r>
              <a:rPr lang="en-CA" sz="2000" dirty="0"/>
              <a:t>A</a:t>
            </a:r>
            <a:r>
              <a:rPr lang="en-CA" sz="900" dirty="0"/>
              <a:t>n </a:t>
            </a:r>
            <a:r>
              <a:rPr lang="en-CA" sz="2000" dirty="0"/>
              <a:t>= net area of cross section (mm</a:t>
            </a:r>
            <a:r>
              <a:rPr lang="en-CA" sz="900" dirty="0"/>
              <a:t>2</a:t>
            </a:r>
            <a:r>
              <a:rPr lang="en-CA" sz="2000" dirty="0"/>
              <a:t>)</a:t>
            </a:r>
          </a:p>
          <a:p>
            <a:r>
              <a:rPr lang="en-CA" sz="2000" dirty="0"/>
              <a:t>A</a:t>
            </a:r>
            <a:r>
              <a:rPr lang="en-CA" sz="900" dirty="0"/>
              <a:t>g </a:t>
            </a:r>
            <a:r>
              <a:rPr lang="en-CA" sz="2000" dirty="0"/>
              <a:t>= gross area of cross section (mm</a:t>
            </a:r>
            <a:r>
              <a:rPr lang="en-CA" sz="900" dirty="0"/>
              <a:t>2</a:t>
            </a:r>
            <a:r>
              <a:rPr lang="en-CA" sz="2000" dirty="0"/>
              <a:t>)</a:t>
            </a:r>
          </a:p>
          <a:p>
            <a:r>
              <a:rPr lang="el-GR" sz="2000" dirty="0"/>
              <a:t>φ = 0.9</a:t>
            </a:r>
            <a:endParaRPr lang="en-CA" sz="2000" dirty="0"/>
          </a:p>
        </p:txBody>
      </p:sp>
      <p:grpSp>
        <p:nvGrpSpPr>
          <p:cNvPr id="6" name="Group 5">
            <a:extLst>
              <a:ext uri="{FF2B5EF4-FFF2-40B4-BE49-F238E27FC236}">
                <a16:creationId xmlns:a16="http://schemas.microsoft.com/office/drawing/2014/main" id="{0EB3607E-DA10-4B13-92BA-D906A44419EA}"/>
              </a:ext>
            </a:extLst>
          </p:cNvPr>
          <p:cNvGrpSpPr/>
          <p:nvPr/>
        </p:nvGrpSpPr>
        <p:grpSpPr>
          <a:xfrm>
            <a:off x="7755910" y="0"/>
            <a:ext cx="4453607" cy="6957521"/>
            <a:chOff x="7738393" y="0"/>
            <a:chExt cx="4453607" cy="6957521"/>
          </a:xfrm>
        </p:grpSpPr>
        <p:grpSp>
          <p:nvGrpSpPr>
            <p:cNvPr id="8" name="Group 7">
              <a:extLst>
                <a:ext uri="{FF2B5EF4-FFF2-40B4-BE49-F238E27FC236}">
                  <a16:creationId xmlns:a16="http://schemas.microsoft.com/office/drawing/2014/main" id="{33ABDD08-C65D-45AB-A85D-391E388CD745}"/>
                </a:ext>
              </a:extLst>
            </p:cNvPr>
            <p:cNvGrpSpPr/>
            <p:nvPr/>
          </p:nvGrpSpPr>
          <p:grpSpPr>
            <a:xfrm>
              <a:off x="9711280" y="6066781"/>
              <a:ext cx="2216009" cy="759387"/>
              <a:chOff x="5048307" y="4532623"/>
              <a:chExt cx="1662007" cy="569540"/>
            </a:xfrm>
          </p:grpSpPr>
          <p:sp>
            <p:nvSpPr>
              <p:cNvPr id="13" name="TextBox 12">
                <a:extLst>
                  <a:ext uri="{FF2B5EF4-FFF2-40B4-BE49-F238E27FC236}">
                    <a16:creationId xmlns:a16="http://schemas.microsoft.com/office/drawing/2014/main" id="{8998AB86-5E12-4063-8125-C313003BAA01}"/>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4" name="TextBox 13">
                <a:extLst>
                  <a:ext uri="{FF2B5EF4-FFF2-40B4-BE49-F238E27FC236}">
                    <a16:creationId xmlns:a16="http://schemas.microsoft.com/office/drawing/2014/main" id="{02DDAE43-C52A-4F3B-AFEA-8C31553BB019}"/>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5" name="Diagonal Stripe 14">
                <a:extLst>
                  <a:ext uri="{FF2B5EF4-FFF2-40B4-BE49-F238E27FC236}">
                    <a16:creationId xmlns:a16="http://schemas.microsoft.com/office/drawing/2014/main" id="{F0C016CE-9A04-4FCA-9617-604AF5E5BABA}"/>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6" name="Diagonal Stripe 15">
                <a:extLst>
                  <a:ext uri="{FF2B5EF4-FFF2-40B4-BE49-F238E27FC236}">
                    <a16:creationId xmlns:a16="http://schemas.microsoft.com/office/drawing/2014/main" id="{1C26B966-6302-4F1A-AA97-C2B3BF852D93}"/>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9" name="Group 8">
              <a:extLst>
                <a:ext uri="{FF2B5EF4-FFF2-40B4-BE49-F238E27FC236}">
                  <a16:creationId xmlns:a16="http://schemas.microsoft.com/office/drawing/2014/main" id="{8DEF858E-B2D5-4106-AFE0-71267C8928C1}"/>
                </a:ext>
              </a:extLst>
            </p:cNvPr>
            <p:cNvGrpSpPr/>
            <p:nvPr/>
          </p:nvGrpSpPr>
          <p:grpSpPr>
            <a:xfrm>
              <a:off x="11895248" y="0"/>
              <a:ext cx="296752" cy="6881284"/>
              <a:chOff x="11896233" y="0"/>
              <a:chExt cx="295747" cy="6857990"/>
            </a:xfrm>
          </p:grpSpPr>
          <p:sp>
            <p:nvSpPr>
              <p:cNvPr id="11" name="Rectangle 10">
                <a:extLst>
                  <a:ext uri="{FF2B5EF4-FFF2-40B4-BE49-F238E27FC236}">
                    <a16:creationId xmlns:a16="http://schemas.microsoft.com/office/drawing/2014/main" id="{5803E80C-8822-43C6-A95F-D71F2136B64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2" name="Rectangle 11">
                <a:extLst>
                  <a:ext uri="{FF2B5EF4-FFF2-40B4-BE49-F238E27FC236}">
                    <a16:creationId xmlns:a16="http://schemas.microsoft.com/office/drawing/2014/main" id="{0D86EFD1-B2A4-410F-A4EC-96AED8B41936}"/>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0" name="Picture 9" descr="A picture containing food, shirt&#10;&#10;Description automatically generated">
              <a:extLst>
                <a:ext uri="{FF2B5EF4-FFF2-40B4-BE49-F238E27FC236}">
                  <a16:creationId xmlns:a16="http://schemas.microsoft.com/office/drawing/2014/main" id="{0852D309-73A5-4A43-8BEE-C3CE9103C8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7" name="Title 5">
            <a:extLst>
              <a:ext uri="{FF2B5EF4-FFF2-40B4-BE49-F238E27FC236}">
                <a16:creationId xmlns:a16="http://schemas.microsoft.com/office/drawing/2014/main" id="{746FE57A-DD50-45A4-A637-8865BE714CC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1: Tension Member</a:t>
            </a:r>
          </a:p>
        </p:txBody>
      </p:sp>
    </p:spTree>
    <p:extLst>
      <p:ext uri="{BB962C8B-B14F-4D97-AF65-F5344CB8AC3E}">
        <p14:creationId xmlns:p14="http://schemas.microsoft.com/office/powerpoint/2010/main" val="4874427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16324" y="1199072"/>
            <a:ext cx="5293743" cy="3170099"/>
          </a:xfrm>
          <a:prstGeom prst="rect">
            <a:avLst/>
          </a:prstGeom>
        </p:spPr>
        <p:txBody>
          <a:bodyPr wrap="square">
            <a:spAutoFit/>
          </a:bodyPr>
          <a:lstStyle/>
          <a:p>
            <a:r>
              <a:rPr lang="en-CA" sz="2000" dirty="0"/>
              <a:t>Calculation</a:t>
            </a:r>
          </a:p>
          <a:p>
            <a:r>
              <a:rPr lang="en-CA" sz="2000" dirty="0" err="1"/>
              <a:t>T</a:t>
            </a:r>
            <a:r>
              <a:rPr lang="en-CA" sz="900" dirty="0" err="1"/>
              <a:t>f</a:t>
            </a:r>
            <a:r>
              <a:rPr lang="en-CA" sz="900" dirty="0"/>
              <a:t> </a:t>
            </a:r>
            <a:r>
              <a:rPr lang="en-CA" sz="2000" dirty="0"/>
              <a:t>= (factored tensile load)= 144 </a:t>
            </a:r>
            <a:r>
              <a:rPr lang="en-CA" sz="2000" dirty="0" err="1"/>
              <a:t>kN</a:t>
            </a:r>
            <a:endParaRPr lang="en-CA" sz="2000" dirty="0"/>
          </a:p>
          <a:p>
            <a:r>
              <a:rPr lang="en-CA" sz="2000" dirty="0"/>
              <a:t>Since the chord is connected with shear plates, the tensile resistance at net section must be checked. </a:t>
            </a:r>
          </a:p>
          <a:p>
            <a:endParaRPr lang="en-CA" sz="2000" dirty="0"/>
          </a:p>
          <a:p>
            <a:r>
              <a:rPr lang="en-CA" sz="2000" dirty="0"/>
              <a:t>From the Tension Member Selection Tables:</a:t>
            </a:r>
          </a:p>
          <a:p>
            <a:r>
              <a:rPr lang="en-CA" sz="2000" dirty="0" err="1"/>
              <a:t>T</a:t>
            </a:r>
            <a:r>
              <a:rPr lang="en-CA" sz="900" dirty="0" err="1"/>
              <a:t>r</a:t>
            </a:r>
            <a:r>
              <a:rPr lang="en-CA" sz="900" dirty="0"/>
              <a:t> </a:t>
            </a:r>
            <a:r>
              <a:rPr lang="en-CA" sz="2000" dirty="0"/>
              <a:t>= 185 </a:t>
            </a:r>
            <a:r>
              <a:rPr lang="en-CA" sz="2000" dirty="0" err="1"/>
              <a:t>kN</a:t>
            </a:r>
            <a:r>
              <a:rPr lang="en-CA" sz="2000" dirty="0"/>
              <a:t> &gt; 144 </a:t>
            </a:r>
            <a:r>
              <a:rPr lang="en-CA" sz="2000" dirty="0" err="1"/>
              <a:t>kN</a:t>
            </a:r>
            <a:r>
              <a:rPr lang="en-CA" sz="2000" dirty="0"/>
              <a:t> </a:t>
            </a:r>
            <a:r>
              <a:rPr lang="en-CA" sz="2000" i="1" dirty="0"/>
              <a:t>Acceptable</a:t>
            </a:r>
          </a:p>
          <a:p>
            <a:endParaRPr lang="en-CA" sz="2000" dirty="0"/>
          </a:p>
          <a:p>
            <a:r>
              <a:rPr lang="en-CA" sz="2000" dirty="0"/>
              <a:t>Use 140 x 191 mm No.1 grade </a:t>
            </a:r>
            <a:r>
              <a:rPr lang="en-CA" sz="2000" dirty="0" err="1"/>
              <a:t>D.Fir</a:t>
            </a:r>
            <a:r>
              <a:rPr lang="en-CA" sz="2000" dirty="0"/>
              <a:t>-L</a:t>
            </a:r>
            <a:r>
              <a:rPr lang="en-CA" sz="2000" dirty="0">
                <a:latin typeface="HelveticaNeueLTStd-Bd"/>
              </a:rPr>
              <a:t>.</a:t>
            </a:r>
            <a:endParaRPr lang="en-CA" sz="2000" dirty="0"/>
          </a:p>
        </p:txBody>
      </p:sp>
      <p:pic>
        <p:nvPicPr>
          <p:cNvPr id="8" name="Picture 7"/>
          <p:cNvPicPr>
            <a:picLocks noChangeAspect="1"/>
          </p:cNvPicPr>
          <p:nvPr/>
        </p:nvPicPr>
        <p:blipFill>
          <a:blip r:embed="rId2"/>
          <a:stretch>
            <a:fillRect/>
          </a:stretch>
        </p:blipFill>
        <p:spPr>
          <a:xfrm>
            <a:off x="6432430" y="1167436"/>
            <a:ext cx="4058194" cy="3454184"/>
          </a:xfrm>
          <a:prstGeom prst="rect">
            <a:avLst/>
          </a:prstGeom>
        </p:spPr>
      </p:pic>
      <p:pic>
        <p:nvPicPr>
          <p:cNvPr id="9" name="Picture 8"/>
          <p:cNvPicPr>
            <a:picLocks noChangeAspect="1"/>
          </p:cNvPicPr>
          <p:nvPr/>
        </p:nvPicPr>
        <p:blipFill>
          <a:blip r:embed="rId3"/>
          <a:stretch>
            <a:fillRect/>
          </a:stretch>
        </p:blipFill>
        <p:spPr>
          <a:xfrm>
            <a:off x="5653088" y="5126520"/>
            <a:ext cx="4657725" cy="923925"/>
          </a:xfrm>
          <a:prstGeom prst="rect">
            <a:avLst/>
          </a:prstGeom>
        </p:spPr>
      </p:pic>
      <p:pic>
        <p:nvPicPr>
          <p:cNvPr id="10" name="Picture 9"/>
          <p:cNvPicPr>
            <a:picLocks noChangeAspect="1"/>
          </p:cNvPicPr>
          <p:nvPr/>
        </p:nvPicPr>
        <p:blipFill>
          <a:blip r:embed="rId4"/>
          <a:stretch>
            <a:fillRect/>
          </a:stretch>
        </p:blipFill>
        <p:spPr>
          <a:xfrm>
            <a:off x="1981201" y="4621621"/>
            <a:ext cx="3183147" cy="1734731"/>
          </a:xfrm>
          <a:prstGeom prst="rect">
            <a:avLst/>
          </a:prstGeom>
        </p:spPr>
      </p:pic>
      <p:sp>
        <p:nvSpPr>
          <p:cNvPr id="11" name="Oval 10"/>
          <p:cNvSpPr/>
          <p:nvPr/>
        </p:nvSpPr>
        <p:spPr>
          <a:xfrm>
            <a:off x="5526658" y="4813540"/>
            <a:ext cx="2346385" cy="1423358"/>
          </a:xfrm>
          <a:prstGeom prst="ellipse">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2616681" y="5298139"/>
            <a:ext cx="2346385" cy="1423358"/>
          </a:xfrm>
          <a:prstGeom prst="ellipse">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4" name="Group 13">
            <a:extLst>
              <a:ext uri="{FF2B5EF4-FFF2-40B4-BE49-F238E27FC236}">
                <a16:creationId xmlns:a16="http://schemas.microsoft.com/office/drawing/2014/main" id="{D08C990B-55E1-41E7-8688-5FDBB96411B6}"/>
              </a:ext>
            </a:extLst>
          </p:cNvPr>
          <p:cNvGrpSpPr/>
          <p:nvPr/>
        </p:nvGrpSpPr>
        <p:grpSpPr>
          <a:xfrm>
            <a:off x="7755910" y="0"/>
            <a:ext cx="4453607" cy="6957521"/>
            <a:chOff x="7738393" y="0"/>
            <a:chExt cx="4453607" cy="6957521"/>
          </a:xfrm>
        </p:grpSpPr>
        <p:grpSp>
          <p:nvGrpSpPr>
            <p:cNvPr id="15" name="Group 14">
              <a:extLst>
                <a:ext uri="{FF2B5EF4-FFF2-40B4-BE49-F238E27FC236}">
                  <a16:creationId xmlns:a16="http://schemas.microsoft.com/office/drawing/2014/main" id="{35365713-370A-4146-A945-0763048B44C2}"/>
                </a:ext>
              </a:extLst>
            </p:cNvPr>
            <p:cNvGrpSpPr/>
            <p:nvPr/>
          </p:nvGrpSpPr>
          <p:grpSpPr>
            <a:xfrm>
              <a:off x="9711280" y="6066781"/>
              <a:ext cx="2216009" cy="759387"/>
              <a:chOff x="5048307" y="4532623"/>
              <a:chExt cx="1662007" cy="569540"/>
            </a:xfrm>
          </p:grpSpPr>
          <p:sp>
            <p:nvSpPr>
              <p:cNvPr id="20" name="TextBox 19">
                <a:extLst>
                  <a:ext uri="{FF2B5EF4-FFF2-40B4-BE49-F238E27FC236}">
                    <a16:creationId xmlns:a16="http://schemas.microsoft.com/office/drawing/2014/main" id="{16375F76-639E-4E95-A6B7-113CFE289CCD}"/>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21" name="TextBox 20">
                <a:extLst>
                  <a:ext uri="{FF2B5EF4-FFF2-40B4-BE49-F238E27FC236}">
                    <a16:creationId xmlns:a16="http://schemas.microsoft.com/office/drawing/2014/main" id="{3B6DE044-76ED-429A-B951-7EE4305A0EA1}"/>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2" name="Diagonal Stripe 21">
                <a:extLst>
                  <a:ext uri="{FF2B5EF4-FFF2-40B4-BE49-F238E27FC236}">
                    <a16:creationId xmlns:a16="http://schemas.microsoft.com/office/drawing/2014/main" id="{62663D28-691B-4E18-B903-9871FC4BCADC}"/>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3" name="Diagonal Stripe 22">
                <a:extLst>
                  <a:ext uri="{FF2B5EF4-FFF2-40B4-BE49-F238E27FC236}">
                    <a16:creationId xmlns:a16="http://schemas.microsoft.com/office/drawing/2014/main" id="{D84D6E3A-E993-40E0-A19F-8670549A254B}"/>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6" name="Group 15">
              <a:extLst>
                <a:ext uri="{FF2B5EF4-FFF2-40B4-BE49-F238E27FC236}">
                  <a16:creationId xmlns:a16="http://schemas.microsoft.com/office/drawing/2014/main" id="{FE04C1BB-F77B-4220-B107-B5F42569D98B}"/>
                </a:ext>
              </a:extLst>
            </p:cNvPr>
            <p:cNvGrpSpPr/>
            <p:nvPr/>
          </p:nvGrpSpPr>
          <p:grpSpPr>
            <a:xfrm>
              <a:off x="11895248" y="0"/>
              <a:ext cx="296752" cy="6881284"/>
              <a:chOff x="11896233" y="0"/>
              <a:chExt cx="295747" cy="6857990"/>
            </a:xfrm>
          </p:grpSpPr>
          <p:sp>
            <p:nvSpPr>
              <p:cNvPr id="18" name="Rectangle 17">
                <a:extLst>
                  <a:ext uri="{FF2B5EF4-FFF2-40B4-BE49-F238E27FC236}">
                    <a16:creationId xmlns:a16="http://schemas.microsoft.com/office/drawing/2014/main" id="{C0882C5A-C501-443C-B581-86F3DA82410C}"/>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9" name="Rectangle 18">
                <a:extLst>
                  <a:ext uri="{FF2B5EF4-FFF2-40B4-BE49-F238E27FC236}">
                    <a16:creationId xmlns:a16="http://schemas.microsoft.com/office/drawing/2014/main" id="{F805FC5E-CF91-4DED-B883-5D74688375C8}"/>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7" name="Picture 16" descr="A picture containing food, shirt&#10;&#10;Description automatically generated">
              <a:extLst>
                <a:ext uri="{FF2B5EF4-FFF2-40B4-BE49-F238E27FC236}">
                  <a16:creationId xmlns:a16="http://schemas.microsoft.com/office/drawing/2014/main" id="{36318AAC-766A-461E-8F6A-008D4CE56C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4" name="Title 5">
            <a:extLst>
              <a:ext uri="{FF2B5EF4-FFF2-40B4-BE49-F238E27FC236}">
                <a16:creationId xmlns:a16="http://schemas.microsoft.com/office/drawing/2014/main" id="{28EFF5D9-AAEC-43A1-BA4B-706BBD910F11}"/>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1: Tension Member</a:t>
            </a:r>
          </a:p>
        </p:txBody>
      </p:sp>
    </p:spTree>
    <p:extLst>
      <p:ext uri="{BB962C8B-B14F-4D97-AF65-F5344CB8AC3E}">
        <p14:creationId xmlns:p14="http://schemas.microsoft.com/office/powerpoint/2010/main" val="36479250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2135" y="1328757"/>
            <a:ext cx="8623540" cy="3170099"/>
          </a:xfrm>
          <a:prstGeom prst="rect">
            <a:avLst/>
          </a:prstGeom>
        </p:spPr>
        <p:txBody>
          <a:bodyPr wrap="square">
            <a:spAutoFit/>
          </a:bodyPr>
          <a:lstStyle/>
          <a:p>
            <a:r>
              <a:rPr lang="en-CA" sz="2000" dirty="0"/>
              <a:t>Design columns for the following conditions:</a:t>
            </a:r>
          </a:p>
          <a:p>
            <a:r>
              <a:rPr lang="en-CA" sz="2000" dirty="0"/>
              <a:t>• specified dead load = 2.0 </a:t>
            </a:r>
            <a:r>
              <a:rPr lang="en-CA" sz="2000" dirty="0" err="1"/>
              <a:t>kPa</a:t>
            </a:r>
            <a:endParaRPr lang="en-CA" sz="2000" dirty="0"/>
          </a:p>
          <a:p>
            <a:r>
              <a:rPr lang="en-CA" sz="2000" dirty="0"/>
              <a:t>• specified live load = 2.4 </a:t>
            </a:r>
            <a:r>
              <a:rPr lang="en-CA" sz="2000" dirty="0" err="1"/>
              <a:t>kPa</a:t>
            </a:r>
            <a:endParaRPr lang="en-CA" sz="2000" dirty="0"/>
          </a:p>
          <a:p>
            <a:r>
              <a:rPr lang="en-CA" sz="2000" dirty="0"/>
              <a:t>• tributary area = 25 m</a:t>
            </a:r>
            <a:r>
              <a:rPr lang="en-CA" sz="900" dirty="0"/>
              <a:t>2</a:t>
            </a:r>
          </a:p>
          <a:p>
            <a:r>
              <a:rPr lang="en-CA" sz="2000" dirty="0"/>
              <a:t>• unbraced length = 5 m</a:t>
            </a:r>
          </a:p>
          <a:p>
            <a:r>
              <a:rPr lang="en-CA" sz="2000" dirty="0"/>
              <a:t>• dry service conditions</a:t>
            </a:r>
          </a:p>
          <a:p>
            <a:r>
              <a:rPr lang="en-CA" sz="2000" dirty="0"/>
              <a:t>• untreated</a:t>
            </a:r>
          </a:p>
          <a:p>
            <a:r>
              <a:rPr lang="en-CA" sz="2000" dirty="0"/>
              <a:t>• column effectively pinned at both ends (</a:t>
            </a:r>
            <a:r>
              <a:rPr lang="en-CA" sz="2000" dirty="0" err="1"/>
              <a:t>K</a:t>
            </a:r>
            <a:r>
              <a:rPr lang="en-CA" sz="900" dirty="0" err="1"/>
              <a:t>e</a:t>
            </a:r>
            <a:r>
              <a:rPr lang="en-CA" sz="900" dirty="0"/>
              <a:t> </a:t>
            </a:r>
            <a:r>
              <a:rPr lang="en-CA" sz="2000" dirty="0"/>
              <a:t>= 1.0)</a:t>
            </a:r>
          </a:p>
          <a:p>
            <a:r>
              <a:rPr lang="en-CA" sz="2000" dirty="0"/>
              <a:t>• no eccentricity considered</a:t>
            </a:r>
          </a:p>
          <a:p>
            <a:r>
              <a:rPr lang="en-CA" sz="2000" b="1" dirty="0"/>
              <a:t>Use No.1 </a:t>
            </a:r>
            <a:r>
              <a:rPr lang="en-CA" sz="2000" b="1" dirty="0" err="1"/>
              <a:t>D.Fir</a:t>
            </a:r>
            <a:r>
              <a:rPr lang="en-CA" sz="2000" b="1" dirty="0"/>
              <a:t>-L.</a:t>
            </a:r>
          </a:p>
        </p:txBody>
      </p:sp>
      <p:grpSp>
        <p:nvGrpSpPr>
          <p:cNvPr id="6" name="Group 5">
            <a:extLst>
              <a:ext uri="{FF2B5EF4-FFF2-40B4-BE49-F238E27FC236}">
                <a16:creationId xmlns:a16="http://schemas.microsoft.com/office/drawing/2014/main" id="{95B9101D-58E7-4243-AA9B-6712A51F9E5A}"/>
              </a:ext>
            </a:extLst>
          </p:cNvPr>
          <p:cNvGrpSpPr/>
          <p:nvPr/>
        </p:nvGrpSpPr>
        <p:grpSpPr>
          <a:xfrm>
            <a:off x="7755910" y="0"/>
            <a:ext cx="4453607" cy="6957521"/>
            <a:chOff x="7738393" y="0"/>
            <a:chExt cx="4453607" cy="6957521"/>
          </a:xfrm>
        </p:grpSpPr>
        <p:grpSp>
          <p:nvGrpSpPr>
            <p:cNvPr id="8" name="Group 7">
              <a:extLst>
                <a:ext uri="{FF2B5EF4-FFF2-40B4-BE49-F238E27FC236}">
                  <a16:creationId xmlns:a16="http://schemas.microsoft.com/office/drawing/2014/main" id="{C3D1B42C-5BF0-42FE-B3BD-EA82F26F938F}"/>
                </a:ext>
              </a:extLst>
            </p:cNvPr>
            <p:cNvGrpSpPr/>
            <p:nvPr/>
          </p:nvGrpSpPr>
          <p:grpSpPr>
            <a:xfrm>
              <a:off x="9711280" y="6066781"/>
              <a:ext cx="2216009" cy="759387"/>
              <a:chOff x="5048307" y="4532623"/>
              <a:chExt cx="1662007" cy="569540"/>
            </a:xfrm>
          </p:grpSpPr>
          <p:sp>
            <p:nvSpPr>
              <p:cNvPr id="13" name="TextBox 12">
                <a:extLst>
                  <a:ext uri="{FF2B5EF4-FFF2-40B4-BE49-F238E27FC236}">
                    <a16:creationId xmlns:a16="http://schemas.microsoft.com/office/drawing/2014/main" id="{4D73695F-B6A5-4DAD-853A-3996E66D5EEC}"/>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4" name="TextBox 13">
                <a:extLst>
                  <a:ext uri="{FF2B5EF4-FFF2-40B4-BE49-F238E27FC236}">
                    <a16:creationId xmlns:a16="http://schemas.microsoft.com/office/drawing/2014/main" id="{20822CCC-4D54-44F1-A60D-AE953395932A}"/>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5" name="Diagonal Stripe 14">
                <a:extLst>
                  <a:ext uri="{FF2B5EF4-FFF2-40B4-BE49-F238E27FC236}">
                    <a16:creationId xmlns:a16="http://schemas.microsoft.com/office/drawing/2014/main" id="{262C90A7-766C-47F4-BE5F-AFB35F1EB6E1}"/>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6" name="Diagonal Stripe 15">
                <a:extLst>
                  <a:ext uri="{FF2B5EF4-FFF2-40B4-BE49-F238E27FC236}">
                    <a16:creationId xmlns:a16="http://schemas.microsoft.com/office/drawing/2014/main" id="{94BF4875-857F-44D0-85D0-65B0B9DF47EE}"/>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9" name="Group 8">
              <a:extLst>
                <a:ext uri="{FF2B5EF4-FFF2-40B4-BE49-F238E27FC236}">
                  <a16:creationId xmlns:a16="http://schemas.microsoft.com/office/drawing/2014/main" id="{307EDB95-B798-4A6F-A898-B2DDEFA7955D}"/>
                </a:ext>
              </a:extLst>
            </p:cNvPr>
            <p:cNvGrpSpPr/>
            <p:nvPr/>
          </p:nvGrpSpPr>
          <p:grpSpPr>
            <a:xfrm>
              <a:off x="11895248" y="0"/>
              <a:ext cx="296752" cy="6881284"/>
              <a:chOff x="11896233" y="0"/>
              <a:chExt cx="295747" cy="6857990"/>
            </a:xfrm>
          </p:grpSpPr>
          <p:sp>
            <p:nvSpPr>
              <p:cNvPr id="11" name="Rectangle 10">
                <a:extLst>
                  <a:ext uri="{FF2B5EF4-FFF2-40B4-BE49-F238E27FC236}">
                    <a16:creationId xmlns:a16="http://schemas.microsoft.com/office/drawing/2014/main" id="{6578FF34-4845-418B-B07D-2E15D9EB3977}"/>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2" name="Rectangle 11">
                <a:extLst>
                  <a:ext uri="{FF2B5EF4-FFF2-40B4-BE49-F238E27FC236}">
                    <a16:creationId xmlns:a16="http://schemas.microsoft.com/office/drawing/2014/main" id="{76619FD3-CD97-43D8-92A5-9AF5411E9C0E}"/>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0" name="Picture 9" descr="A picture containing food, shirt&#10;&#10;Description automatically generated">
              <a:extLst>
                <a:ext uri="{FF2B5EF4-FFF2-40B4-BE49-F238E27FC236}">
                  <a16:creationId xmlns:a16="http://schemas.microsoft.com/office/drawing/2014/main" id="{3B298834-9C5B-42FA-BA8E-CEB3C54C51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7" name="Title 5">
            <a:extLst>
              <a:ext uri="{FF2B5EF4-FFF2-40B4-BE49-F238E27FC236}">
                <a16:creationId xmlns:a16="http://schemas.microsoft.com/office/drawing/2014/main" id="{9B7F85FC-9368-4516-818E-8C386FB9C4D9}"/>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2: Compression </a:t>
            </a:r>
          </a:p>
        </p:txBody>
      </p:sp>
    </p:spTree>
    <p:extLst>
      <p:ext uri="{BB962C8B-B14F-4D97-AF65-F5344CB8AC3E}">
        <p14:creationId xmlns:p14="http://schemas.microsoft.com/office/powerpoint/2010/main" val="26660899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27463" y="1386991"/>
            <a:ext cx="6491664" cy="2084823"/>
          </a:xfrm>
          <a:prstGeom prst="rect">
            <a:avLst/>
          </a:prstGeom>
        </p:spPr>
      </p:pic>
      <p:sp>
        <p:nvSpPr>
          <p:cNvPr id="8" name="Rectangle 7"/>
          <p:cNvSpPr/>
          <p:nvPr/>
        </p:nvSpPr>
        <p:spPr>
          <a:xfrm>
            <a:off x="1815873" y="1017658"/>
            <a:ext cx="6664192" cy="400110"/>
          </a:xfrm>
          <a:prstGeom prst="rect">
            <a:avLst/>
          </a:prstGeom>
        </p:spPr>
        <p:txBody>
          <a:bodyPr wrap="square">
            <a:spAutoFit/>
          </a:bodyPr>
          <a:lstStyle/>
          <a:p>
            <a:r>
              <a:rPr lang="en-CA" sz="2000" dirty="0"/>
              <a:t>Available sizes (sawn)</a:t>
            </a:r>
          </a:p>
        </p:txBody>
      </p:sp>
      <p:pic>
        <p:nvPicPr>
          <p:cNvPr id="9" name="Picture 8"/>
          <p:cNvPicPr>
            <a:picLocks noChangeAspect="1"/>
          </p:cNvPicPr>
          <p:nvPr/>
        </p:nvPicPr>
        <p:blipFill>
          <a:blip r:embed="rId3"/>
          <a:stretch>
            <a:fillRect/>
          </a:stretch>
        </p:blipFill>
        <p:spPr>
          <a:xfrm>
            <a:off x="2827463" y="3964754"/>
            <a:ext cx="6852990" cy="2267346"/>
          </a:xfrm>
          <a:prstGeom prst="rect">
            <a:avLst/>
          </a:prstGeom>
        </p:spPr>
      </p:pic>
      <p:sp>
        <p:nvSpPr>
          <p:cNvPr id="10" name="Rectangle 9"/>
          <p:cNvSpPr/>
          <p:nvPr/>
        </p:nvSpPr>
        <p:spPr>
          <a:xfrm>
            <a:off x="1815873" y="3595422"/>
            <a:ext cx="6664192" cy="400110"/>
          </a:xfrm>
          <a:prstGeom prst="rect">
            <a:avLst/>
          </a:prstGeom>
        </p:spPr>
        <p:txBody>
          <a:bodyPr wrap="square">
            <a:spAutoFit/>
          </a:bodyPr>
          <a:lstStyle/>
          <a:p>
            <a:r>
              <a:rPr lang="en-CA" sz="2000" dirty="0"/>
              <a:t>Available sizes (glulam)</a:t>
            </a:r>
          </a:p>
        </p:txBody>
      </p:sp>
      <p:grpSp>
        <p:nvGrpSpPr>
          <p:cNvPr id="12" name="Group 11">
            <a:extLst>
              <a:ext uri="{FF2B5EF4-FFF2-40B4-BE49-F238E27FC236}">
                <a16:creationId xmlns:a16="http://schemas.microsoft.com/office/drawing/2014/main" id="{58B151BD-3586-470B-8537-212946AF7CE1}"/>
              </a:ext>
            </a:extLst>
          </p:cNvPr>
          <p:cNvGrpSpPr/>
          <p:nvPr/>
        </p:nvGrpSpPr>
        <p:grpSpPr>
          <a:xfrm>
            <a:off x="7755910" y="0"/>
            <a:ext cx="4453607" cy="6957521"/>
            <a:chOff x="7738393" y="0"/>
            <a:chExt cx="4453607" cy="6957521"/>
          </a:xfrm>
        </p:grpSpPr>
        <p:grpSp>
          <p:nvGrpSpPr>
            <p:cNvPr id="13" name="Group 12">
              <a:extLst>
                <a:ext uri="{FF2B5EF4-FFF2-40B4-BE49-F238E27FC236}">
                  <a16:creationId xmlns:a16="http://schemas.microsoft.com/office/drawing/2014/main" id="{B061DE92-9BA5-4E8C-9E57-08C96A4A6037}"/>
                </a:ext>
              </a:extLst>
            </p:cNvPr>
            <p:cNvGrpSpPr/>
            <p:nvPr/>
          </p:nvGrpSpPr>
          <p:grpSpPr>
            <a:xfrm>
              <a:off x="9711280" y="6066781"/>
              <a:ext cx="2216009" cy="759387"/>
              <a:chOff x="5048307" y="4532623"/>
              <a:chExt cx="1662007" cy="569540"/>
            </a:xfrm>
          </p:grpSpPr>
          <p:sp>
            <p:nvSpPr>
              <p:cNvPr id="18" name="TextBox 17">
                <a:extLst>
                  <a:ext uri="{FF2B5EF4-FFF2-40B4-BE49-F238E27FC236}">
                    <a16:creationId xmlns:a16="http://schemas.microsoft.com/office/drawing/2014/main" id="{937D065A-1DCA-4FEA-85A8-796C5C0F9E3D}"/>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9" name="TextBox 18">
                <a:extLst>
                  <a:ext uri="{FF2B5EF4-FFF2-40B4-BE49-F238E27FC236}">
                    <a16:creationId xmlns:a16="http://schemas.microsoft.com/office/drawing/2014/main" id="{FF473853-B292-4917-8F0C-409FEF45355C}"/>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0" name="Diagonal Stripe 19">
                <a:extLst>
                  <a:ext uri="{FF2B5EF4-FFF2-40B4-BE49-F238E27FC236}">
                    <a16:creationId xmlns:a16="http://schemas.microsoft.com/office/drawing/2014/main" id="{C1A09E60-B18F-4925-85B0-D8EB2B2D36F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1" name="Diagonal Stripe 20">
                <a:extLst>
                  <a:ext uri="{FF2B5EF4-FFF2-40B4-BE49-F238E27FC236}">
                    <a16:creationId xmlns:a16="http://schemas.microsoft.com/office/drawing/2014/main" id="{6B702892-7954-4F45-87FA-E9477D1C6BDD}"/>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4" name="Group 13">
              <a:extLst>
                <a:ext uri="{FF2B5EF4-FFF2-40B4-BE49-F238E27FC236}">
                  <a16:creationId xmlns:a16="http://schemas.microsoft.com/office/drawing/2014/main" id="{2A051536-A3DE-4AE9-90C4-D0E9C9C1E3EF}"/>
                </a:ext>
              </a:extLst>
            </p:cNvPr>
            <p:cNvGrpSpPr/>
            <p:nvPr/>
          </p:nvGrpSpPr>
          <p:grpSpPr>
            <a:xfrm>
              <a:off x="11895248" y="0"/>
              <a:ext cx="296752" cy="6881284"/>
              <a:chOff x="11896233" y="0"/>
              <a:chExt cx="295747" cy="6857990"/>
            </a:xfrm>
          </p:grpSpPr>
          <p:sp>
            <p:nvSpPr>
              <p:cNvPr id="16" name="Rectangle 15">
                <a:extLst>
                  <a:ext uri="{FF2B5EF4-FFF2-40B4-BE49-F238E27FC236}">
                    <a16:creationId xmlns:a16="http://schemas.microsoft.com/office/drawing/2014/main" id="{EC8A0D24-1BE9-4BCF-9E8B-D03A72E0B31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7" name="Rectangle 16">
                <a:extLst>
                  <a:ext uri="{FF2B5EF4-FFF2-40B4-BE49-F238E27FC236}">
                    <a16:creationId xmlns:a16="http://schemas.microsoft.com/office/drawing/2014/main" id="{69931AB5-2477-4419-BE83-FCF690C25875}"/>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5" name="Picture 14" descr="A picture containing food, shirt&#10;&#10;Description automatically generated">
              <a:extLst>
                <a:ext uri="{FF2B5EF4-FFF2-40B4-BE49-F238E27FC236}">
                  <a16:creationId xmlns:a16="http://schemas.microsoft.com/office/drawing/2014/main" id="{D19F8D29-9F22-4F64-8EBE-AD1EB73AE5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2" name="Title 5">
            <a:extLst>
              <a:ext uri="{FF2B5EF4-FFF2-40B4-BE49-F238E27FC236}">
                <a16:creationId xmlns:a16="http://schemas.microsoft.com/office/drawing/2014/main" id="{09C3F312-F9D8-4B3D-BCE1-43B2D67D5194}"/>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2: Compression </a:t>
            </a:r>
          </a:p>
        </p:txBody>
      </p:sp>
    </p:spTree>
    <p:extLst>
      <p:ext uri="{BB962C8B-B14F-4D97-AF65-F5344CB8AC3E}">
        <p14:creationId xmlns:p14="http://schemas.microsoft.com/office/powerpoint/2010/main" val="545186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341714" y="1149974"/>
            <a:ext cx="5506977" cy="5007289"/>
          </a:xfrm>
          <a:prstGeom prst="rect">
            <a:avLst/>
          </a:prstGeom>
        </p:spPr>
      </p:pic>
      <p:grpSp>
        <p:nvGrpSpPr>
          <p:cNvPr id="8" name="Group 7">
            <a:extLst>
              <a:ext uri="{FF2B5EF4-FFF2-40B4-BE49-F238E27FC236}">
                <a16:creationId xmlns:a16="http://schemas.microsoft.com/office/drawing/2014/main" id="{BAF4BBA2-FC4A-47A9-A51A-41F1AC51F0A3}"/>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174F26B3-4847-4657-AFBA-C4F9E1BE455A}"/>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2A5A4F35-274B-40B3-AFDF-6D1EF8EA7FDC}"/>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714E0D09-80D6-4D2B-87D2-93A445724C8F}"/>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951B87E2-234A-445D-8859-4C60EAD02866}"/>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80F508B0-BCCB-4719-835F-633564625771}"/>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D698E409-032B-466E-B415-7F6321048312}"/>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3AE44672-50A1-458B-B740-073E628447E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F8428912-1FAE-417A-A980-D39A2394DACE}"/>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56C8CEC2-162C-42D9-9A28-60CAA00E4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08CA95A4-9880-4B70-8439-ADCB930F3B9E}"/>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2: Compression </a:t>
            </a:r>
          </a:p>
        </p:txBody>
      </p:sp>
    </p:spTree>
    <p:extLst>
      <p:ext uri="{BB962C8B-B14F-4D97-AF65-F5344CB8AC3E}">
        <p14:creationId xmlns:p14="http://schemas.microsoft.com/office/powerpoint/2010/main" val="24152078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pic>
        <p:nvPicPr>
          <p:cNvPr id="6" name="Picture 5"/>
          <p:cNvPicPr>
            <a:picLocks noChangeAspect="1"/>
          </p:cNvPicPr>
          <p:nvPr/>
        </p:nvPicPr>
        <p:blipFill>
          <a:blip r:embed="rId2"/>
          <a:stretch>
            <a:fillRect/>
          </a:stretch>
        </p:blipFill>
        <p:spPr>
          <a:xfrm>
            <a:off x="2281907" y="1672153"/>
            <a:ext cx="7040150" cy="3569809"/>
          </a:xfrm>
          <a:prstGeom prst="rect">
            <a:avLst/>
          </a:prstGeom>
        </p:spPr>
      </p:pic>
      <p:sp>
        <p:nvSpPr>
          <p:cNvPr id="8" name="Rectangle 7"/>
          <p:cNvSpPr/>
          <p:nvPr/>
        </p:nvSpPr>
        <p:spPr>
          <a:xfrm>
            <a:off x="1838578" y="1220864"/>
            <a:ext cx="6664192" cy="400110"/>
          </a:xfrm>
          <a:prstGeom prst="rect">
            <a:avLst/>
          </a:prstGeom>
        </p:spPr>
        <p:txBody>
          <a:bodyPr wrap="square">
            <a:spAutoFit/>
          </a:bodyPr>
          <a:lstStyle/>
          <a:p>
            <a:r>
              <a:rPr lang="en-CA" sz="2000" dirty="0"/>
              <a:t>Table 3.6</a:t>
            </a:r>
          </a:p>
        </p:txBody>
      </p:sp>
      <p:grpSp>
        <p:nvGrpSpPr>
          <p:cNvPr id="10" name="Group 9">
            <a:extLst>
              <a:ext uri="{FF2B5EF4-FFF2-40B4-BE49-F238E27FC236}">
                <a16:creationId xmlns:a16="http://schemas.microsoft.com/office/drawing/2014/main" id="{3C231B15-6A0D-4F63-8897-B3CF1F8CEEA2}"/>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FA8F8BCE-6D48-4D54-B0B0-5B7E13DC6112}"/>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7EAE7BFD-A612-4206-A591-1B530D6EEB3B}"/>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5C88170A-6168-44E4-840D-A9C7780A9FF4}"/>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39E46F8E-4AD5-420C-B0F9-2B61C8FB0AE4}"/>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FE867B23-1E56-461B-806D-C3DC32E361BD}"/>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92200772-C7C8-4A80-BA2B-599859421FC4}"/>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2A1F0156-58E2-4D4D-A757-2E1535A7FAC6}"/>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BE488D2A-9691-4DAF-97FD-DAD97D7DA03F}"/>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570233FE-1CA3-4D34-941C-C7A2BA84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8601000C-D53C-47D0-9B4E-4598405ABEBD}"/>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2: Compression </a:t>
            </a:r>
          </a:p>
        </p:txBody>
      </p:sp>
    </p:spTree>
    <p:extLst>
      <p:ext uri="{BB962C8B-B14F-4D97-AF65-F5344CB8AC3E}">
        <p14:creationId xmlns:p14="http://schemas.microsoft.com/office/powerpoint/2010/main" val="32773220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a:p>
        </p:txBody>
      </p:sp>
      <p:pic>
        <p:nvPicPr>
          <p:cNvPr id="6" name="Picture 5"/>
          <p:cNvPicPr>
            <a:picLocks noChangeAspect="1"/>
          </p:cNvPicPr>
          <p:nvPr/>
        </p:nvPicPr>
        <p:blipFill>
          <a:blip r:embed="rId2"/>
          <a:stretch>
            <a:fillRect/>
          </a:stretch>
        </p:blipFill>
        <p:spPr>
          <a:xfrm>
            <a:off x="2664513" y="1835361"/>
            <a:ext cx="6862973" cy="3566160"/>
          </a:xfrm>
          <a:prstGeom prst="rect">
            <a:avLst/>
          </a:prstGeom>
        </p:spPr>
      </p:pic>
      <p:sp>
        <p:nvSpPr>
          <p:cNvPr id="8" name="Rectangle 7"/>
          <p:cNvSpPr/>
          <p:nvPr/>
        </p:nvSpPr>
        <p:spPr>
          <a:xfrm>
            <a:off x="1838578" y="1220864"/>
            <a:ext cx="6664192" cy="400110"/>
          </a:xfrm>
          <a:prstGeom prst="rect">
            <a:avLst/>
          </a:prstGeom>
        </p:spPr>
        <p:txBody>
          <a:bodyPr wrap="square">
            <a:spAutoFit/>
          </a:bodyPr>
          <a:lstStyle/>
          <a:p>
            <a:r>
              <a:rPr lang="en-CA" sz="2000" dirty="0"/>
              <a:t>Table 3.7</a:t>
            </a:r>
          </a:p>
        </p:txBody>
      </p:sp>
      <p:grpSp>
        <p:nvGrpSpPr>
          <p:cNvPr id="10" name="Group 9">
            <a:extLst>
              <a:ext uri="{FF2B5EF4-FFF2-40B4-BE49-F238E27FC236}">
                <a16:creationId xmlns:a16="http://schemas.microsoft.com/office/drawing/2014/main" id="{38CC2962-736D-4D9E-8617-9CF37624067F}"/>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77C36D71-5D13-4A08-8000-4C9370F41465}"/>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C91A3E1C-8F57-4015-B254-72DBE90A7314}"/>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2D4810FD-6230-4D18-AC56-F830EED33C62}"/>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E74FAA8F-5221-45E8-AE05-CFB8D08660EF}"/>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15CD3C92-8993-4F4F-9E63-78007130ACB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2B296EB2-4152-4B52-AEBD-AEA03CE29BC2}"/>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6BEACD01-592E-4BC1-A685-4E756FA0B8EF}"/>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0CC0940B-BDC4-4205-9E7E-C724323956F8}"/>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68DD846B-B6EC-4047-9D41-388CFAED8E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089822AE-C76B-4981-B578-079673F12FB6}"/>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2: Compression </a:t>
            </a:r>
          </a:p>
        </p:txBody>
      </p:sp>
    </p:spTree>
    <p:extLst>
      <p:ext uri="{BB962C8B-B14F-4D97-AF65-F5344CB8AC3E}">
        <p14:creationId xmlns:p14="http://schemas.microsoft.com/office/powerpoint/2010/main" val="31802429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pic>
        <p:nvPicPr>
          <p:cNvPr id="6" name="Picture 5"/>
          <p:cNvPicPr>
            <a:picLocks noChangeAspect="1"/>
          </p:cNvPicPr>
          <p:nvPr/>
        </p:nvPicPr>
        <p:blipFill>
          <a:blip r:embed="rId2"/>
          <a:stretch>
            <a:fillRect/>
          </a:stretch>
        </p:blipFill>
        <p:spPr>
          <a:xfrm>
            <a:off x="3591762" y="52387"/>
            <a:ext cx="5019675" cy="6753225"/>
          </a:xfrm>
          <a:prstGeom prst="rect">
            <a:avLst/>
          </a:prstGeom>
        </p:spPr>
      </p:pic>
      <p:sp>
        <p:nvSpPr>
          <p:cNvPr id="7" name="Rectangle 6"/>
          <p:cNvSpPr/>
          <p:nvPr/>
        </p:nvSpPr>
        <p:spPr>
          <a:xfrm>
            <a:off x="1838578" y="1220864"/>
            <a:ext cx="6664192" cy="400110"/>
          </a:xfrm>
          <a:prstGeom prst="rect">
            <a:avLst/>
          </a:prstGeom>
        </p:spPr>
        <p:txBody>
          <a:bodyPr wrap="square">
            <a:spAutoFit/>
          </a:bodyPr>
          <a:lstStyle/>
          <a:p>
            <a:r>
              <a:rPr lang="en-CA" sz="2000" dirty="0"/>
              <a:t>Fig 3.1</a:t>
            </a:r>
          </a:p>
        </p:txBody>
      </p:sp>
      <p:grpSp>
        <p:nvGrpSpPr>
          <p:cNvPr id="8" name="Group 7">
            <a:extLst>
              <a:ext uri="{FF2B5EF4-FFF2-40B4-BE49-F238E27FC236}">
                <a16:creationId xmlns:a16="http://schemas.microsoft.com/office/drawing/2014/main" id="{05EC5BE8-ECDD-41A9-8EB4-5718FDCC82CD}"/>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DAB34637-0FBA-4588-85DA-4A1ED6330586}"/>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C3E11330-D334-43E8-B80C-668D848203C5}"/>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B6C8A8E4-2A8C-40AC-BFD8-4938CADFF767}"/>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5558A524-4649-4328-9C55-876E4EDBA90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94D771BD-15F3-4C16-B032-4AE8F013DE17}"/>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4736DD9E-23FA-446F-8E86-6C90DFCB40E9}"/>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F8123F9F-7CE8-4A5F-A5BF-7CA092D3299C}"/>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081BE910-EF7F-4009-9825-198989F5B0FA}"/>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5311A982-3651-4C4A-830F-202FCEBCE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Tree>
    <p:extLst>
      <p:ext uri="{BB962C8B-B14F-4D97-AF65-F5344CB8AC3E}">
        <p14:creationId xmlns:p14="http://schemas.microsoft.com/office/powerpoint/2010/main" val="5639409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877"/>
          <a:stretch/>
        </p:blipFill>
        <p:spPr>
          <a:xfrm>
            <a:off x="2681768" y="1449238"/>
            <a:ext cx="6828463" cy="4353300"/>
          </a:xfrm>
          <a:prstGeom prst="rect">
            <a:avLst/>
          </a:prstGeom>
        </p:spPr>
      </p:pic>
      <p:grpSp>
        <p:nvGrpSpPr>
          <p:cNvPr id="6" name="Group 5">
            <a:extLst>
              <a:ext uri="{FF2B5EF4-FFF2-40B4-BE49-F238E27FC236}">
                <a16:creationId xmlns:a16="http://schemas.microsoft.com/office/drawing/2014/main" id="{88ECEF75-525B-4FF5-A6B3-564F9911E4DB}"/>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8ECE51D2-91D6-47CF-B454-5EE1AB17DBF0}"/>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BF4E1D42-7AFB-4FFD-A6F5-0001B3444EB4}"/>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8F181959-FBBF-44D3-8922-EAEE790227F9}"/>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96A2D373-B2E0-4DEE-A108-6EB97D100549}"/>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16AA5902-1442-4772-981F-BF0937B636C2}"/>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94C5F262-7C72-4B00-B070-093A0C9EEB02}"/>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DF33ABD0-DB39-4D65-8F3F-78E16C7C884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4E0C1DBA-3CEC-413F-A012-955A89CFD41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95FDF98-8B73-430C-9144-21543F6CE6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01F2ECE0-1607-495C-AC91-C0FD5DFEE2BA}"/>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2: Compression </a:t>
            </a:r>
          </a:p>
        </p:txBody>
      </p:sp>
    </p:spTree>
    <p:extLst>
      <p:ext uri="{BB962C8B-B14F-4D97-AF65-F5344CB8AC3E}">
        <p14:creationId xmlns:p14="http://schemas.microsoft.com/office/powerpoint/2010/main" val="39603015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38362" y="1346228"/>
            <a:ext cx="7182929" cy="1015663"/>
          </a:xfrm>
          <a:prstGeom prst="rect">
            <a:avLst/>
          </a:prstGeom>
        </p:spPr>
        <p:txBody>
          <a:bodyPr wrap="square">
            <a:spAutoFit/>
          </a:bodyPr>
          <a:lstStyle/>
          <a:p>
            <a:r>
              <a:rPr lang="en-CA" sz="2000" dirty="0"/>
              <a:t>Calculation</a:t>
            </a:r>
          </a:p>
          <a:p>
            <a:r>
              <a:rPr lang="en-CA" sz="2000" dirty="0"/>
              <a:t>Tributary area &gt; 20 m</a:t>
            </a:r>
            <a:r>
              <a:rPr lang="en-CA" sz="900" dirty="0"/>
              <a:t>2</a:t>
            </a:r>
          </a:p>
          <a:p>
            <a:r>
              <a:rPr lang="en-CA" sz="2000" dirty="0"/>
              <a:t>Therefore, live load reduction factor from Part 4 of the </a:t>
            </a:r>
            <a:r>
              <a:rPr lang="en-CA" sz="2000" i="1" dirty="0"/>
              <a:t>NBC </a:t>
            </a:r>
            <a:r>
              <a:rPr lang="en-CA" sz="2000" dirty="0"/>
              <a:t>is</a:t>
            </a:r>
            <a:r>
              <a:rPr lang="en-CA" sz="2000" dirty="0">
                <a:latin typeface="HelveticaNeueLTStd-Roman"/>
              </a:rPr>
              <a:t>:</a:t>
            </a:r>
            <a:endParaRPr lang="en-CA" sz="2000" dirty="0"/>
          </a:p>
        </p:txBody>
      </p:sp>
      <p:pic>
        <p:nvPicPr>
          <p:cNvPr id="8" name="Picture 7"/>
          <p:cNvPicPr>
            <a:picLocks noChangeAspect="1"/>
          </p:cNvPicPr>
          <p:nvPr/>
        </p:nvPicPr>
        <p:blipFill>
          <a:blip r:embed="rId2"/>
          <a:stretch>
            <a:fillRect/>
          </a:stretch>
        </p:blipFill>
        <p:spPr>
          <a:xfrm>
            <a:off x="2141054" y="2544631"/>
            <a:ext cx="2674498" cy="568715"/>
          </a:xfrm>
          <a:prstGeom prst="rect">
            <a:avLst/>
          </a:prstGeom>
        </p:spPr>
      </p:pic>
      <p:sp>
        <p:nvSpPr>
          <p:cNvPr id="9" name="Rectangle 8"/>
          <p:cNvSpPr/>
          <p:nvPr/>
        </p:nvSpPr>
        <p:spPr>
          <a:xfrm>
            <a:off x="1138362" y="3282211"/>
            <a:ext cx="4293081" cy="2246769"/>
          </a:xfrm>
          <a:prstGeom prst="rect">
            <a:avLst/>
          </a:prstGeom>
        </p:spPr>
        <p:txBody>
          <a:bodyPr wrap="square">
            <a:spAutoFit/>
          </a:bodyPr>
          <a:lstStyle/>
          <a:p>
            <a:r>
              <a:rPr lang="en-CA" sz="2000" dirty="0"/>
              <a:t>Total factored load:</a:t>
            </a:r>
          </a:p>
          <a:p>
            <a:r>
              <a:rPr lang="de-DE" sz="2000" dirty="0"/>
              <a:t>P</a:t>
            </a:r>
            <a:r>
              <a:rPr lang="de-DE" sz="900" dirty="0"/>
              <a:t>f </a:t>
            </a:r>
            <a:r>
              <a:rPr lang="de-DE" sz="2000" dirty="0"/>
              <a:t>= (1.25 × 2.0 + 1.5 × 0.926 × 2.4) × 25</a:t>
            </a:r>
          </a:p>
          <a:p>
            <a:r>
              <a:rPr lang="en-CA" sz="2000" dirty="0"/>
              <a:t>= 146 </a:t>
            </a:r>
            <a:r>
              <a:rPr lang="en-CA" sz="2000" dirty="0" err="1"/>
              <a:t>kN</a:t>
            </a:r>
            <a:endParaRPr lang="en-CA" sz="2000" dirty="0"/>
          </a:p>
          <a:p>
            <a:r>
              <a:rPr lang="en-CA" sz="2000" dirty="0"/>
              <a:t>From Column Selection Tables select 191 x 191 mm:</a:t>
            </a:r>
          </a:p>
          <a:p>
            <a:r>
              <a:rPr lang="fr-FR" sz="2000" dirty="0"/>
              <a:t>P</a:t>
            </a:r>
            <a:r>
              <a:rPr lang="fr-FR" sz="900" dirty="0"/>
              <a:t>r </a:t>
            </a:r>
            <a:r>
              <a:rPr lang="fr-FR" sz="2000" dirty="0"/>
              <a:t>= 186 </a:t>
            </a:r>
            <a:r>
              <a:rPr lang="fr-FR" sz="2000" dirty="0" err="1"/>
              <a:t>kN</a:t>
            </a:r>
            <a:r>
              <a:rPr lang="fr-FR" sz="2000" dirty="0"/>
              <a:t> &gt; 146 </a:t>
            </a:r>
            <a:r>
              <a:rPr lang="fr-FR" sz="2000" dirty="0" err="1"/>
              <a:t>kN</a:t>
            </a:r>
            <a:r>
              <a:rPr lang="fr-FR" sz="2000" dirty="0"/>
              <a:t> </a:t>
            </a:r>
            <a:r>
              <a:rPr lang="fr-FR" sz="2000" i="1" dirty="0"/>
              <a:t>Acceptable</a:t>
            </a:r>
          </a:p>
          <a:p>
            <a:r>
              <a:rPr lang="en-CA" sz="2000" dirty="0"/>
              <a:t>Use 191 x 191 mm No.1 </a:t>
            </a:r>
            <a:r>
              <a:rPr lang="en-CA" sz="2000" dirty="0" err="1"/>
              <a:t>D.Fir</a:t>
            </a:r>
            <a:r>
              <a:rPr lang="en-CA" sz="2000" dirty="0"/>
              <a:t>-L column</a:t>
            </a:r>
            <a:r>
              <a:rPr lang="en-CA" dirty="0"/>
              <a:t>.</a:t>
            </a:r>
          </a:p>
        </p:txBody>
      </p:sp>
      <p:pic>
        <p:nvPicPr>
          <p:cNvPr id="11" name="Picture 10"/>
          <p:cNvPicPr>
            <a:picLocks noChangeAspect="1"/>
          </p:cNvPicPr>
          <p:nvPr/>
        </p:nvPicPr>
        <p:blipFill>
          <a:blip r:embed="rId3"/>
          <a:stretch>
            <a:fillRect/>
          </a:stretch>
        </p:blipFill>
        <p:spPr>
          <a:xfrm>
            <a:off x="6934869" y="2505436"/>
            <a:ext cx="4450358" cy="3153744"/>
          </a:xfrm>
          <a:prstGeom prst="rect">
            <a:avLst/>
          </a:prstGeom>
        </p:spPr>
      </p:pic>
      <p:grpSp>
        <p:nvGrpSpPr>
          <p:cNvPr id="12" name="Group 11">
            <a:extLst>
              <a:ext uri="{FF2B5EF4-FFF2-40B4-BE49-F238E27FC236}">
                <a16:creationId xmlns:a16="http://schemas.microsoft.com/office/drawing/2014/main" id="{3F086678-FB00-4AA5-8D58-84021FB60011}"/>
              </a:ext>
            </a:extLst>
          </p:cNvPr>
          <p:cNvGrpSpPr/>
          <p:nvPr/>
        </p:nvGrpSpPr>
        <p:grpSpPr>
          <a:xfrm>
            <a:off x="7755910" y="0"/>
            <a:ext cx="4453607" cy="6957521"/>
            <a:chOff x="7738393" y="0"/>
            <a:chExt cx="4453607" cy="6957521"/>
          </a:xfrm>
        </p:grpSpPr>
        <p:grpSp>
          <p:nvGrpSpPr>
            <p:cNvPr id="13" name="Group 12">
              <a:extLst>
                <a:ext uri="{FF2B5EF4-FFF2-40B4-BE49-F238E27FC236}">
                  <a16:creationId xmlns:a16="http://schemas.microsoft.com/office/drawing/2014/main" id="{B0A02C86-AD03-43A5-AF8A-CB081A64255D}"/>
                </a:ext>
              </a:extLst>
            </p:cNvPr>
            <p:cNvGrpSpPr/>
            <p:nvPr/>
          </p:nvGrpSpPr>
          <p:grpSpPr>
            <a:xfrm>
              <a:off x="9711280" y="6066781"/>
              <a:ext cx="2216009" cy="759387"/>
              <a:chOff x="5048307" y="4532623"/>
              <a:chExt cx="1662007" cy="569540"/>
            </a:xfrm>
          </p:grpSpPr>
          <p:sp>
            <p:nvSpPr>
              <p:cNvPr id="18" name="TextBox 17">
                <a:extLst>
                  <a:ext uri="{FF2B5EF4-FFF2-40B4-BE49-F238E27FC236}">
                    <a16:creationId xmlns:a16="http://schemas.microsoft.com/office/drawing/2014/main" id="{551D9487-17BE-4C75-A589-A9D896D08EB8}"/>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9" name="TextBox 18">
                <a:extLst>
                  <a:ext uri="{FF2B5EF4-FFF2-40B4-BE49-F238E27FC236}">
                    <a16:creationId xmlns:a16="http://schemas.microsoft.com/office/drawing/2014/main" id="{FD271720-6891-4B64-98CB-42E47241BD17}"/>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0" name="Diagonal Stripe 19">
                <a:extLst>
                  <a:ext uri="{FF2B5EF4-FFF2-40B4-BE49-F238E27FC236}">
                    <a16:creationId xmlns:a16="http://schemas.microsoft.com/office/drawing/2014/main" id="{3893D14B-FF64-414F-B761-A14B7492EB09}"/>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1" name="Diagonal Stripe 20">
                <a:extLst>
                  <a:ext uri="{FF2B5EF4-FFF2-40B4-BE49-F238E27FC236}">
                    <a16:creationId xmlns:a16="http://schemas.microsoft.com/office/drawing/2014/main" id="{CB0AF032-1110-45BD-8DA7-46C14BB63972}"/>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4" name="Group 13">
              <a:extLst>
                <a:ext uri="{FF2B5EF4-FFF2-40B4-BE49-F238E27FC236}">
                  <a16:creationId xmlns:a16="http://schemas.microsoft.com/office/drawing/2014/main" id="{EC25C577-07D0-4267-BB31-E8967904177D}"/>
                </a:ext>
              </a:extLst>
            </p:cNvPr>
            <p:cNvGrpSpPr/>
            <p:nvPr/>
          </p:nvGrpSpPr>
          <p:grpSpPr>
            <a:xfrm>
              <a:off x="11895248" y="0"/>
              <a:ext cx="296752" cy="6881284"/>
              <a:chOff x="11896233" y="0"/>
              <a:chExt cx="295747" cy="6857990"/>
            </a:xfrm>
          </p:grpSpPr>
          <p:sp>
            <p:nvSpPr>
              <p:cNvPr id="16" name="Rectangle 15">
                <a:extLst>
                  <a:ext uri="{FF2B5EF4-FFF2-40B4-BE49-F238E27FC236}">
                    <a16:creationId xmlns:a16="http://schemas.microsoft.com/office/drawing/2014/main" id="{71F133F7-1AD9-4200-848D-187DFBB913D0}"/>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7" name="Rectangle 16">
                <a:extLst>
                  <a:ext uri="{FF2B5EF4-FFF2-40B4-BE49-F238E27FC236}">
                    <a16:creationId xmlns:a16="http://schemas.microsoft.com/office/drawing/2014/main" id="{8DBBC5E6-196C-45D0-9C5F-C621E902F15F}"/>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5" name="Picture 14" descr="A picture containing food, shirt&#10;&#10;Description automatically generated">
              <a:extLst>
                <a:ext uri="{FF2B5EF4-FFF2-40B4-BE49-F238E27FC236}">
                  <a16:creationId xmlns:a16="http://schemas.microsoft.com/office/drawing/2014/main" id="{B10D16FF-7086-4B53-B61B-E79424243E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2" name="Title 5">
            <a:extLst>
              <a:ext uri="{FF2B5EF4-FFF2-40B4-BE49-F238E27FC236}">
                <a16:creationId xmlns:a16="http://schemas.microsoft.com/office/drawing/2014/main" id="{3513348D-96C5-4DFE-8ED1-9885C9DAA443}"/>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2: Compression </a:t>
            </a:r>
          </a:p>
        </p:txBody>
      </p:sp>
    </p:spTree>
    <p:extLst>
      <p:ext uri="{BB962C8B-B14F-4D97-AF65-F5344CB8AC3E}">
        <p14:creationId xmlns:p14="http://schemas.microsoft.com/office/powerpoint/2010/main" val="2717285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ontent Placeholder 37">
            <a:extLst>
              <a:ext uri="{FF2B5EF4-FFF2-40B4-BE49-F238E27FC236}">
                <a16:creationId xmlns:a16="http://schemas.microsoft.com/office/drawing/2014/main" id="{1B89031C-D4A9-4944-A710-922AA8F4D3E2}"/>
              </a:ext>
            </a:extLst>
          </p:cNvPr>
          <p:cNvPicPr>
            <a:picLocks noGrp="1" noChangeAspect="1"/>
          </p:cNvPicPr>
          <p:nvPr>
            <p:ph idx="1"/>
          </p:nvPr>
        </p:nvPicPr>
        <p:blipFill>
          <a:blip r:embed="rId2"/>
          <a:stretch>
            <a:fillRect/>
          </a:stretch>
        </p:blipFill>
        <p:spPr>
          <a:xfrm>
            <a:off x="7178501" y="1082155"/>
            <a:ext cx="3785486" cy="4474429"/>
          </a:xfrm>
          <a:prstGeom prst="rect">
            <a:avLst/>
          </a:prstGeom>
        </p:spPr>
      </p:pic>
      <p:sp>
        <p:nvSpPr>
          <p:cNvPr id="4" name="Footer Placeholder 3">
            <a:extLst>
              <a:ext uri="{FF2B5EF4-FFF2-40B4-BE49-F238E27FC236}">
                <a16:creationId xmlns:a16="http://schemas.microsoft.com/office/drawing/2014/main" id="{7D325699-F372-4488-90D0-8F0F64EAE079}"/>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grpSp>
        <p:nvGrpSpPr>
          <p:cNvPr id="17" name="Google Shape;398;gb732734625_0_263">
            <a:extLst>
              <a:ext uri="{FF2B5EF4-FFF2-40B4-BE49-F238E27FC236}">
                <a16:creationId xmlns:a16="http://schemas.microsoft.com/office/drawing/2014/main" id="{F4BEF8D5-BF91-4D5C-972A-CFA950FF4AE6}"/>
              </a:ext>
            </a:extLst>
          </p:cNvPr>
          <p:cNvGrpSpPr/>
          <p:nvPr/>
        </p:nvGrpSpPr>
        <p:grpSpPr>
          <a:xfrm>
            <a:off x="7755910" y="0"/>
            <a:ext cx="4453703" cy="6957521"/>
            <a:chOff x="7738393" y="0"/>
            <a:chExt cx="4453703" cy="6957521"/>
          </a:xfrm>
        </p:grpSpPr>
        <p:grpSp>
          <p:nvGrpSpPr>
            <p:cNvPr id="18" name="Google Shape;399;gb732734625_0_263">
              <a:extLst>
                <a:ext uri="{FF2B5EF4-FFF2-40B4-BE49-F238E27FC236}">
                  <a16:creationId xmlns:a16="http://schemas.microsoft.com/office/drawing/2014/main" id="{B627CAD6-22BD-4AAE-B8AD-CE66A756D517}"/>
                </a:ext>
              </a:extLst>
            </p:cNvPr>
            <p:cNvGrpSpPr/>
            <p:nvPr/>
          </p:nvGrpSpPr>
          <p:grpSpPr>
            <a:xfrm>
              <a:off x="9711113" y="6066627"/>
              <a:ext cx="2216088" cy="759394"/>
              <a:chOff x="5048307" y="4532623"/>
              <a:chExt cx="1662108" cy="569560"/>
            </a:xfrm>
          </p:grpSpPr>
          <p:sp>
            <p:nvSpPr>
              <p:cNvPr id="23" name="Google Shape;400;gb732734625_0_263">
                <a:extLst>
                  <a:ext uri="{FF2B5EF4-FFF2-40B4-BE49-F238E27FC236}">
                    <a16:creationId xmlns:a16="http://schemas.microsoft.com/office/drawing/2014/main" id="{CC1011DB-5665-4ADE-B182-E328852E87EE}"/>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24" name="Google Shape;401;gb732734625_0_263">
                <a:extLst>
                  <a:ext uri="{FF2B5EF4-FFF2-40B4-BE49-F238E27FC236}">
                    <a16:creationId xmlns:a16="http://schemas.microsoft.com/office/drawing/2014/main" id="{7EBE81C1-54C6-4A31-A754-FB479BCCCCCE}"/>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25" name="Google Shape;402;gb732734625_0_263">
                <a:extLst>
                  <a:ext uri="{FF2B5EF4-FFF2-40B4-BE49-F238E27FC236}">
                    <a16:creationId xmlns:a16="http://schemas.microsoft.com/office/drawing/2014/main" id="{94F1720B-F358-47FB-9EB6-881F86DB2D5E}"/>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26" name="Google Shape;403;gb732734625_0_263">
                <a:extLst>
                  <a:ext uri="{FF2B5EF4-FFF2-40B4-BE49-F238E27FC236}">
                    <a16:creationId xmlns:a16="http://schemas.microsoft.com/office/drawing/2014/main" id="{13EC25E5-0581-425C-AF4A-8387ED217996}"/>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9" name="Google Shape;404;gb732734625_0_263">
              <a:extLst>
                <a:ext uri="{FF2B5EF4-FFF2-40B4-BE49-F238E27FC236}">
                  <a16:creationId xmlns:a16="http://schemas.microsoft.com/office/drawing/2014/main" id="{1ECACA8A-CCEB-4126-A2D6-A70027F03A64}"/>
                </a:ext>
              </a:extLst>
            </p:cNvPr>
            <p:cNvGrpSpPr/>
            <p:nvPr/>
          </p:nvGrpSpPr>
          <p:grpSpPr>
            <a:xfrm>
              <a:off x="11895270" y="0"/>
              <a:ext cx="296826" cy="6881219"/>
              <a:chOff x="11896233" y="0"/>
              <a:chExt cx="295820" cy="6857902"/>
            </a:xfrm>
          </p:grpSpPr>
          <p:sp>
            <p:nvSpPr>
              <p:cNvPr id="21" name="Google Shape;405;gb732734625_0_263">
                <a:extLst>
                  <a:ext uri="{FF2B5EF4-FFF2-40B4-BE49-F238E27FC236}">
                    <a16:creationId xmlns:a16="http://schemas.microsoft.com/office/drawing/2014/main" id="{714A28AD-7932-40D8-BFC1-B3F465882CBA}"/>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2" name="Google Shape;406;gb732734625_0_263">
                <a:extLst>
                  <a:ext uri="{FF2B5EF4-FFF2-40B4-BE49-F238E27FC236}">
                    <a16:creationId xmlns:a16="http://schemas.microsoft.com/office/drawing/2014/main" id="{5F4DF14B-C845-4E46-976C-97FCEAFA1C7C}"/>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20" name="Google Shape;407;gb732734625_0_263" descr="A picture containing food, shirt&#10;&#10;Description automatically generated">
              <a:extLst>
                <a:ext uri="{FF2B5EF4-FFF2-40B4-BE49-F238E27FC236}">
                  <a16:creationId xmlns:a16="http://schemas.microsoft.com/office/drawing/2014/main" id="{CB94A7B3-530E-4DD2-8428-B72BF60F0B3D}"/>
                </a:ext>
              </a:extLst>
            </p:cNvPr>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37" name="Google Shape;410;gb732734625_0_263">
            <a:extLst>
              <a:ext uri="{FF2B5EF4-FFF2-40B4-BE49-F238E27FC236}">
                <a16:creationId xmlns:a16="http://schemas.microsoft.com/office/drawing/2014/main" id="{6CAC26D8-3E04-4796-98D6-73CEFE0A95B8}"/>
              </a:ext>
            </a:extLst>
          </p:cNvPr>
          <p:cNvSpPr txBox="1"/>
          <p:nvPr/>
        </p:nvSpPr>
        <p:spPr>
          <a:xfrm>
            <a:off x="250165" y="279955"/>
            <a:ext cx="11103600" cy="802200"/>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r>
              <a:rPr lang="en-US" sz="3600" b="1" dirty="0">
                <a:ea typeface="Calibri"/>
                <a:cs typeface="Calibri"/>
                <a:sym typeface="Calibri"/>
              </a:rPr>
              <a:t>Considerations for CLT (compression walls)</a:t>
            </a:r>
            <a:endParaRPr lang="en-US" sz="3600" dirty="0"/>
          </a:p>
        </p:txBody>
      </p:sp>
      <mc:AlternateContent xmlns:mc="http://schemas.openxmlformats.org/markup-compatibility/2006" xmlns:a14="http://schemas.microsoft.com/office/drawing/2010/main">
        <mc:Choice Requires="a14">
          <p:sp>
            <p:nvSpPr>
              <p:cNvPr id="46" name="Content Placeholder 2">
                <a:extLst>
                  <a:ext uri="{FF2B5EF4-FFF2-40B4-BE49-F238E27FC236}">
                    <a16:creationId xmlns:a16="http://schemas.microsoft.com/office/drawing/2014/main" id="{D50D5054-5453-46B7-9A70-FF5843E0238D}"/>
                  </a:ext>
                </a:extLst>
              </p:cNvPr>
              <p:cNvSpPr txBox="1">
                <a:spLocks/>
              </p:cNvSpPr>
              <p:nvPr/>
            </p:nvSpPr>
            <p:spPr>
              <a:xfrm>
                <a:off x="501295" y="1054216"/>
                <a:ext cx="6287429" cy="5040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The effective wall thickness for a CLT panel is equivalent to </a:t>
                </a:r>
                <a14:m>
                  <m:oMath xmlns:m="http://schemas.openxmlformats.org/officeDocument/2006/math">
                    <m:rad>
                      <m:radPr>
                        <m:degHide m:val="on"/>
                        <m:ctrlPr>
                          <a:rPr lang="en-US" sz="2400" i="1" smtClean="0">
                            <a:latin typeface="Cambria Math" panose="02040503050406030204" pitchFamily="18" charset="0"/>
                          </a:rPr>
                        </m:ctrlPr>
                      </m:radPr>
                      <m:deg/>
                      <m:e>
                        <m:r>
                          <a:rPr lang="en-US" sz="2400" smtClean="0">
                            <a:latin typeface="Cambria Math" panose="02040503050406030204" pitchFamily="18" charset="0"/>
                          </a:rPr>
                          <m:t>12</m:t>
                        </m:r>
                      </m:e>
                    </m:rad>
                    <m:sSub>
                      <m:sSubPr>
                        <m:ctrlPr>
                          <a:rPr lang="en-US" sz="2400" i="1" smtClean="0">
                            <a:latin typeface="Cambria Math" panose="02040503050406030204" pitchFamily="18" charset="0"/>
                          </a:rPr>
                        </m:ctrlPr>
                      </m:sSubPr>
                      <m:e>
                        <m:r>
                          <m:rPr>
                            <m:sty m:val="p"/>
                          </m:rPr>
                          <a:rPr lang="en-US" sz="2400" smtClean="0">
                            <a:latin typeface="Cambria Math" panose="02040503050406030204" pitchFamily="18" charset="0"/>
                          </a:rPr>
                          <m:t>r</m:t>
                        </m:r>
                      </m:e>
                      <m:sub>
                        <m:r>
                          <m:rPr>
                            <m:sty m:val="p"/>
                          </m:rPr>
                          <a:rPr lang="en-US" sz="2400" smtClean="0">
                            <a:latin typeface="Cambria Math" panose="02040503050406030204" pitchFamily="18" charset="0"/>
                          </a:rPr>
                          <m:t>eff</m:t>
                        </m:r>
                      </m:sub>
                    </m:sSub>
                  </m:oMath>
                </a14:m>
                <a:r>
                  <a:rPr lang="en-US" sz="2400" dirty="0"/>
                  <a:t> since CSA 086 requires layers in CLT walls with laminations oriented perpendicular to the applied axial load to be ignored. The ratio </a:t>
                </a:r>
                <a14:m>
                  <m:oMath xmlns:m="http://schemas.openxmlformats.org/officeDocument/2006/math">
                    <m:sSub>
                      <m:sSubPr>
                        <m:ctrlPr>
                          <a:rPr lang="en-US" sz="2400" i="1" smtClean="0">
                            <a:latin typeface="Cambria Math" panose="02040503050406030204" pitchFamily="18" charset="0"/>
                          </a:rPr>
                        </m:ctrlPr>
                      </m:sSubPr>
                      <m:e>
                        <m:r>
                          <m:rPr>
                            <m:sty m:val="p"/>
                          </m:rPr>
                          <a:rPr lang="en-US" sz="2400" smtClean="0">
                            <a:latin typeface="Cambria Math" panose="02040503050406030204" pitchFamily="18" charset="0"/>
                          </a:rPr>
                          <m:t>L</m:t>
                        </m:r>
                      </m:e>
                      <m:sub>
                        <m:r>
                          <m:rPr>
                            <m:sty m:val="p"/>
                          </m:rPr>
                          <a:rPr lang="en-US" sz="2400" smtClean="0">
                            <a:latin typeface="Cambria Math" panose="02040503050406030204" pitchFamily="18" charset="0"/>
                          </a:rPr>
                          <m:t>e</m:t>
                        </m:r>
                      </m:sub>
                    </m:sSub>
                  </m:oMath>
                </a14:m>
                <a:r>
                  <a:rPr lang="en-US" sz="2400" dirty="0"/>
                  <a:t>/ </a:t>
                </a:r>
                <a14:m>
                  <m:oMath xmlns:m="http://schemas.openxmlformats.org/officeDocument/2006/math">
                    <m:sSub>
                      <m:sSubPr>
                        <m:ctrlPr>
                          <a:rPr lang="en-US" sz="2400" i="1">
                            <a:latin typeface="Cambria Math" panose="02040503050406030204" pitchFamily="18" charset="0"/>
                          </a:rPr>
                        </m:ctrlPr>
                      </m:sSubPr>
                      <m:e>
                        <m:r>
                          <m:rPr>
                            <m:sty m:val="p"/>
                          </m:rPr>
                          <a:rPr lang="en-US" sz="2400">
                            <a:latin typeface="Cambria Math" panose="02040503050406030204" pitchFamily="18" charset="0"/>
                          </a:rPr>
                          <m:t>r</m:t>
                        </m:r>
                      </m:e>
                      <m:sub>
                        <m:r>
                          <m:rPr>
                            <m:sty m:val="p"/>
                          </m:rPr>
                          <a:rPr lang="en-US" sz="2400">
                            <a:latin typeface="Cambria Math" panose="02040503050406030204" pitchFamily="18" charset="0"/>
                          </a:rPr>
                          <m:t>eff</m:t>
                        </m:r>
                      </m:sub>
                    </m:sSub>
                  </m:oMath>
                </a14:m>
                <a:r>
                  <a:rPr lang="en-US" sz="2400" dirty="0"/>
                  <a:t> is limited to less than 150 and therefore, the slenderness ratio is limited to approximately 43. </a:t>
                </a:r>
              </a:p>
              <a:p>
                <a:pPr marL="0" indent="0">
                  <a:buFont typeface="Arial" panose="020B0604020202020204" pitchFamily="34" charset="0"/>
                  <a:buNone/>
                </a:pPr>
                <a:r>
                  <a:rPr lang="en-US" sz="2400" dirty="0"/>
                  <a:t>The size factor </a:t>
                </a:r>
                <a14:m>
                  <m:oMath xmlns:m="http://schemas.openxmlformats.org/officeDocument/2006/math">
                    <m:sSub>
                      <m:sSubPr>
                        <m:ctrlPr>
                          <a:rPr lang="en-US" sz="2400" i="1">
                            <a:latin typeface="Cambria Math" panose="02040503050406030204" pitchFamily="18" charset="0"/>
                          </a:rPr>
                        </m:ctrlPr>
                      </m:sSubPr>
                      <m:e>
                        <m:r>
                          <m:rPr>
                            <m:sty m:val="p"/>
                          </m:rPr>
                          <a:rPr lang="en-US" sz="2400" smtClean="0">
                            <a:latin typeface="Cambria Math" panose="02040503050406030204" pitchFamily="18" charset="0"/>
                          </a:rPr>
                          <m:t>K</m:t>
                        </m:r>
                      </m:e>
                      <m:sub>
                        <m:r>
                          <m:rPr>
                            <m:sty m:val="p"/>
                          </m:rPr>
                          <a:rPr lang="en-US" sz="2400" smtClean="0">
                            <a:latin typeface="Cambria Math" panose="02040503050406030204" pitchFamily="18" charset="0"/>
                          </a:rPr>
                          <m:t>Zc</m:t>
                        </m:r>
                      </m:sub>
                    </m:sSub>
                  </m:oMath>
                </a14:m>
                <a:r>
                  <a:rPr lang="en-US" sz="2400" dirty="0"/>
                  <a:t> is calculated similar to sawn lumber except the effective wall thickness </a:t>
                </a:r>
                <a14:m>
                  <m:oMath xmlns:m="http://schemas.openxmlformats.org/officeDocument/2006/math">
                    <m:rad>
                      <m:radPr>
                        <m:degHide m:val="on"/>
                        <m:ctrlPr>
                          <a:rPr lang="en-US" sz="2400" i="1">
                            <a:latin typeface="Cambria Math" panose="02040503050406030204" pitchFamily="18" charset="0"/>
                          </a:rPr>
                        </m:ctrlPr>
                      </m:radPr>
                      <m:deg/>
                      <m:e>
                        <m:r>
                          <a:rPr lang="en-US" sz="2400">
                            <a:latin typeface="Cambria Math" panose="02040503050406030204" pitchFamily="18" charset="0"/>
                          </a:rPr>
                          <m:t>12</m:t>
                        </m:r>
                      </m:e>
                    </m:rad>
                    <m:sSub>
                      <m:sSubPr>
                        <m:ctrlPr>
                          <a:rPr lang="en-US" sz="2400" i="1">
                            <a:latin typeface="Cambria Math" panose="02040503050406030204" pitchFamily="18" charset="0"/>
                          </a:rPr>
                        </m:ctrlPr>
                      </m:sSubPr>
                      <m:e>
                        <m:r>
                          <m:rPr>
                            <m:sty m:val="p"/>
                          </m:rPr>
                          <a:rPr lang="en-US" sz="2400">
                            <a:latin typeface="Cambria Math" panose="02040503050406030204" pitchFamily="18" charset="0"/>
                          </a:rPr>
                          <m:t>r</m:t>
                        </m:r>
                      </m:e>
                      <m:sub>
                        <m:r>
                          <m:rPr>
                            <m:sty m:val="p"/>
                          </m:rPr>
                          <a:rPr lang="en-US" sz="2400">
                            <a:latin typeface="Cambria Math" panose="02040503050406030204" pitchFamily="18" charset="0"/>
                          </a:rPr>
                          <m:t>eff</m:t>
                        </m:r>
                      </m:sub>
                    </m:sSub>
                  </m:oMath>
                </a14:m>
                <a:r>
                  <a:rPr lang="en-US" sz="2400" dirty="0"/>
                  <a:t> is substituted for the member thickness because the layers with laminations oriented perpendicular to the axial load are neglected. Slenderness factor </a:t>
                </a:r>
                <a14:m>
                  <m:oMath xmlns:m="http://schemas.openxmlformats.org/officeDocument/2006/math">
                    <m:sSub>
                      <m:sSubPr>
                        <m:ctrlPr>
                          <a:rPr lang="en-US" sz="2400" i="1">
                            <a:latin typeface="Cambria Math" panose="02040503050406030204" pitchFamily="18" charset="0"/>
                          </a:rPr>
                        </m:ctrlPr>
                      </m:sSubPr>
                      <m:e>
                        <m:r>
                          <m:rPr>
                            <m:sty m:val="p"/>
                          </m:rPr>
                          <a:rPr lang="en-US" sz="2400">
                            <a:latin typeface="Cambria Math" panose="02040503050406030204" pitchFamily="18" charset="0"/>
                          </a:rPr>
                          <m:t>K</m:t>
                        </m:r>
                      </m:e>
                      <m:sub>
                        <m:r>
                          <m:rPr>
                            <m:sty m:val="p"/>
                          </m:rPr>
                          <a:rPr lang="en-US" sz="2400" smtClean="0">
                            <a:latin typeface="Cambria Math" panose="02040503050406030204" pitchFamily="18" charset="0"/>
                          </a:rPr>
                          <m:t>C</m:t>
                        </m:r>
                      </m:sub>
                    </m:sSub>
                  </m:oMath>
                </a14:m>
                <a:r>
                  <a:rPr lang="en-US" sz="2400" dirty="0"/>
                  <a:t> is also based on the same calculation approach for sawn lumber.</a:t>
                </a:r>
              </a:p>
            </p:txBody>
          </p:sp>
        </mc:Choice>
        <mc:Fallback xmlns="">
          <p:sp>
            <p:nvSpPr>
              <p:cNvPr id="46" name="Content Placeholder 2">
                <a:extLst>
                  <a:ext uri="{FF2B5EF4-FFF2-40B4-BE49-F238E27FC236}">
                    <a16:creationId xmlns:a16="http://schemas.microsoft.com/office/drawing/2014/main" id="{D50D5054-5453-46B7-9A70-FF5843E0238D}"/>
                  </a:ext>
                </a:extLst>
              </p:cNvPr>
              <p:cNvSpPr txBox="1">
                <a:spLocks noRot="1" noChangeAspect="1" noMove="1" noResize="1" noEditPoints="1" noAdjustHandles="1" noChangeArrowheads="1" noChangeShapeType="1" noTextEdit="1"/>
              </p:cNvSpPr>
              <p:nvPr/>
            </p:nvSpPr>
            <p:spPr>
              <a:xfrm>
                <a:off x="501295" y="1054216"/>
                <a:ext cx="6287429" cy="5040351"/>
              </a:xfrm>
              <a:prstGeom prst="rect">
                <a:avLst/>
              </a:prstGeom>
              <a:blipFill>
                <a:blip r:embed="rId4"/>
                <a:stretch>
                  <a:fillRect l="-1453" t="-1693"/>
                </a:stretch>
              </a:blipFill>
            </p:spPr>
            <p:txBody>
              <a:bodyPr/>
              <a:lstStyle/>
              <a:p>
                <a:r>
                  <a:rPr lang="en-US">
                    <a:noFill/>
                  </a:rPr>
                  <a:t> </a:t>
                </a:r>
              </a:p>
            </p:txBody>
          </p:sp>
        </mc:Fallback>
      </mc:AlternateContent>
    </p:spTree>
    <p:extLst>
      <p:ext uri="{BB962C8B-B14F-4D97-AF65-F5344CB8AC3E}">
        <p14:creationId xmlns:p14="http://schemas.microsoft.com/office/powerpoint/2010/main" val="35208554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6" name="Rectangle 15">
            <a:extLst>
              <a:ext uri="{FF2B5EF4-FFF2-40B4-BE49-F238E27FC236}">
                <a16:creationId xmlns:a16="http://schemas.microsoft.com/office/drawing/2014/main" id="{CB404233-32E3-4B06-B334-3A46B06A3B91}"/>
              </a:ext>
            </a:extLst>
          </p:cNvPr>
          <p:cNvSpPr/>
          <p:nvPr/>
        </p:nvSpPr>
        <p:spPr>
          <a:xfrm>
            <a:off x="484801" y="859755"/>
            <a:ext cx="11333934" cy="2031325"/>
          </a:xfrm>
          <a:prstGeom prst="rect">
            <a:avLst/>
          </a:prstGeom>
        </p:spPr>
        <p:txBody>
          <a:bodyPr wrap="square">
            <a:spAutoFit/>
          </a:bodyPr>
          <a:lstStyle/>
          <a:p>
            <a:r>
              <a:rPr lang="en-CA" sz="2400" dirty="0">
                <a:latin typeface="Calibri" panose="020F0502020204030204" pitchFamily="34" charset="0"/>
              </a:rPr>
              <a:t>Design the glulam beams for the flooring system shown using </a:t>
            </a:r>
            <a:r>
              <a:rPr lang="en-CA" sz="2400" b="1" dirty="0">
                <a:latin typeface="Calibri" panose="020F0502020204030204" pitchFamily="34" charset="0"/>
              </a:rPr>
              <a:t>20f-E</a:t>
            </a:r>
            <a:r>
              <a:rPr lang="en-CA" sz="2400" dirty="0">
                <a:latin typeface="Calibri" panose="020F0502020204030204" pitchFamily="34" charset="0"/>
              </a:rPr>
              <a:t> bending grade </a:t>
            </a:r>
            <a:r>
              <a:rPr lang="en-CA" sz="2400" b="1" dirty="0">
                <a:latin typeface="Calibri" panose="020F0502020204030204" pitchFamily="34" charset="0"/>
              </a:rPr>
              <a:t>Spruce Pine</a:t>
            </a:r>
            <a:r>
              <a:rPr lang="en-CA" sz="2400" dirty="0">
                <a:latin typeface="Calibri" panose="020F0502020204030204" pitchFamily="34" charset="0"/>
              </a:rPr>
              <a:t>. Because the joists are closely spaced, the loading on beam </a:t>
            </a:r>
            <a:r>
              <a:rPr lang="en-CA" sz="2400" b="1" dirty="0">
                <a:latin typeface="Calibri" panose="020F0502020204030204" pitchFamily="34" charset="0"/>
              </a:rPr>
              <a:t>B1</a:t>
            </a:r>
            <a:r>
              <a:rPr lang="en-CA" sz="2400" dirty="0">
                <a:latin typeface="Calibri" panose="020F0502020204030204" pitchFamily="34" charset="0"/>
              </a:rPr>
              <a:t> may be considered as </a:t>
            </a:r>
            <a:r>
              <a:rPr lang="en-CA" sz="2400" b="1" dirty="0">
                <a:latin typeface="Calibri" panose="020F0502020204030204" pitchFamily="34" charset="0"/>
              </a:rPr>
              <a:t>uniformly distributed</a:t>
            </a:r>
            <a:r>
              <a:rPr lang="en-CA" sz="2400" dirty="0">
                <a:latin typeface="Calibri" panose="020F0502020204030204" pitchFamily="34" charset="0"/>
              </a:rPr>
              <a:t>. Note beam tables need to be provided to students in this example.</a:t>
            </a:r>
          </a:p>
          <a:p>
            <a:endParaRPr lang="en-CA" dirty="0">
              <a:latin typeface="Calibri" panose="020F0502020204030204" pitchFamily="34" charset="0"/>
            </a:endParaRPr>
          </a:p>
          <a:p>
            <a:pPr marL="285750" indent="-285750">
              <a:buFont typeface="Arial" panose="020B0604020202020204" pitchFamily="34" charset="0"/>
              <a:buChar char="•"/>
            </a:pPr>
            <a:endParaRPr lang="en-CA" dirty="0">
              <a:latin typeface="Calibri" panose="020F0502020204030204" pitchFamily="34" charset="0"/>
            </a:endParaRPr>
          </a:p>
          <a:p>
            <a:endParaRPr lang="en-CA" dirty="0">
              <a:latin typeface="Calibri" panose="020F0502020204030204" pitchFamily="34" charset="0"/>
            </a:endParaRPr>
          </a:p>
        </p:txBody>
      </p:sp>
      <p:pic>
        <p:nvPicPr>
          <p:cNvPr id="2" name="Picture 1">
            <a:extLst>
              <a:ext uri="{FF2B5EF4-FFF2-40B4-BE49-F238E27FC236}">
                <a16:creationId xmlns:a16="http://schemas.microsoft.com/office/drawing/2014/main" id="{BD252509-8D33-4FD7-AD20-BC4C738DE88A}"/>
              </a:ext>
            </a:extLst>
          </p:cNvPr>
          <p:cNvPicPr>
            <a:picLocks noChangeAspect="1"/>
          </p:cNvPicPr>
          <p:nvPr/>
        </p:nvPicPr>
        <p:blipFill>
          <a:blip r:embed="rId4"/>
          <a:stretch>
            <a:fillRect/>
          </a:stretch>
        </p:blipFill>
        <p:spPr>
          <a:xfrm>
            <a:off x="729776" y="2095500"/>
            <a:ext cx="4969415" cy="3632291"/>
          </a:xfrm>
          <a:prstGeom prst="rect">
            <a:avLst/>
          </a:prstGeom>
        </p:spPr>
      </p:pic>
      <p:sp>
        <p:nvSpPr>
          <p:cNvPr id="5" name="Rectangle 4">
            <a:extLst>
              <a:ext uri="{FF2B5EF4-FFF2-40B4-BE49-F238E27FC236}">
                <a16:creationId xmlns:a16="http://schemas.microsoft.com/office/drawing/2014/main" id="{167A16EB-6701-4674-9417-3E032E32A887}"/>
              </a:ext>
            </a:extLst>
          </p:cNvPr>
          <p:cNvSpPr/>
          <p:nvPr/>
        </p:nvSpPr>
        <p:spPr>
          <a:xfrm>
            <a:off x="729777" y="5693242"/>
            <a:ext cx="7529324" cy="369332"/>
          </a:xfrm>
          <a:prstGeom prst="rect">
            <a:avLst/>
          </a:prstGeom>
        </p:spPr>
        <p:txBody>
          <a:bodyPr wrap="square">
            <a:spAutoFit/>
          </a:bodyPr>
          <a:lstStyle/>
          <a:p>
            <a:r>
              <a:rPr lang="en-CA" dirty="0">
                <a:latin typeface="Calibri" panose="020F0502020204030204" pitchFamily="34" charset="0"/>
              </a:rPr>
              <a:t>Plan                                                                                                                elevation</a:t>
            </a:r>
          </a:p>
        </p:txBody>
      </p:sp>
      <p:sp>
        <p:nvSpPr>
          <p:cNvPr id="3" name="Footer Placeholder 2">
            <a:extLst>
              <a:ext uri="{FF2B5EF4-FFF2-40B4-BE49-F238E27FC236}">
                <a16:creationId xmlns:a16="http://schemas.microsoft.com/office/drawing/2014/main" id="{894E93D1-7660-496F-899E-162B0D4EBDE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7: Design of Bending Members</a:t>
            </a:r>
            <a:endParaRPr lang="en-CA"/>
          </a:p>
        </p:txBody>
      </p:sp>
      <p:sp>
        <p:nvSpPr>
          <p:cNvPr id="49" name="TextBox 48">
            <a:extLst>
              <a:ext uri="{FF2B5EF4-FFF2-40B4-BE49-F238E27FC236}">
                <a16:creationId xmlns:a16="http://schemas.microsoft.com/office/drawing/2014/main" id="{C0758DC5-9941-41EA-A7D9-9FF3DF63EB54}"/>
              </a:ext>
            </a:extLst>
          </p:cNvPr>
          <p:cNvSpPr txBox="1"/>
          <p:nvPr/>
        </p:nvSpPr>
        <p:spPr>
          <a:xfrm>
            <a:off x="4965564" y="1971366"/>
            <a:ext cx="6636508" cy="1200329"/>
          </a:xfrm>
          <a:prstGeom prst="rect">
            <a:avLst/>
          </a:prstGeom>
          <a:noFill/>
        </p:spPr>
        <p:txBody>
          <a:bodyPr wrap="square" rtlCol="0">
            <a:spAutoFit/>
          </a:bodyPr>
          <a:lstStyle/>
          <a:p>
            <a:r>
              <a:rPr lang="en-CA" sz="2400" u="sng" dirty="0"/>
              <a:t>Unfactored loads </a:t>
            </a:r>
          </a:p>
          <a:p>
            <a:r>
              <a:rPr lang="en-CA" sz="2400" dirty="0"/>
              <a:t>Dead load  = 1.2 kPa (not including self weight) </a:t>
            </a:r>
          </a:p>
          <a:p>
            <a:r>
              <a:rPr lang="en-CA" sz="2400" dirty="0"/>
              <a:t>Live load    = 4.8 kPa  </a:t>
            </a:r>
          </a:p>
        </p:txBody>
      </p:sp>
      <p:sp>
        <p:nvSpPr>
          <p:cNvPr id="30" name="Rectangle 29">
            <a:extLst>
              <a:ext uri="{FF2B5EF4-FFF2-40B4-BE49-F238E27FC236}">
                <a16:creationId xmlns:a16="http://schemas.microsoft.com/office/drawing/2014/main" id="{69DD304F-CFC3-4A61-8F55-A1D340812F74}"/>
              </a:ext>
            </a:extLst>
          </p:cNvPr>
          <p:cNvSpPr/>
          <p:nvPr/>
        </p:nvSpPr>
        <p:spPr>
          <a:xfrm>
            <a:off x="2719838" y="2734361"/>
            <a:ext cx="152401" cy="2554666"/>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6" name="Group 5">
            <a:extLst>
              <a:ext uri="{FF2B5EF4-FFF2-40B4-BE49-F238E27FC236}">
                <a16:creationId xmlns:a16="http://schemas.microsoft.com/office/drawing/2014/main" id="{1FD0D131-BD8C-49A1-8640-499EC911B8D5}"/>
              </a:ext>
            </a:extLst>
          </p:cNvPr>
          <p:cNvGrpSpPr/>
          <p:nvPr/>
        </p:nvGrpSpPr>
        <p:grpSpPr>
          <a:xfrm>
            <a:off x="5167103" y="4308885"/>
            <a:ext cx="5739076" cy="1379862"/>
            <a:chOff x="4689681" y="4177385"/>
            <a:chExt cx="5739076" cy="1379862"/>
          </a:xfrm>
        </p:grpSpPr>
        <p:pic>
          <p:nvPicPr>
            <p:cNvPr id="4" name="Picture 3">
              <a:extLst>
                <a:ext uri="{FF2B5EF4-FFF2-40B4-BE49-F238E27FC236}">
                  <a16:creationId xmlns:a16="http://schemas.microsoft.com/office/drawing/2014/main" id="{5CECD896-9ECB-48D7-BD8C-7802F938EE44}"/>
                </a:ext>
              </a:extLst>
            </p:cNvPr>
            <p:cNvPicPr>
              <a:picLocks noChangeAspect="1"/>
            </p:cNvPicPr>
            <p:nvPr/>
          </p:nvPicPr>
          <p:blipFill rotWithShape="1">
            <a:blip r:embed="rId5"/>
            <a:srcRect r="16321"/>
            <a:stretch/>
          </p:blipFill>
          <p:spPr>
            <a:xfrm>
              <a:off x="4689681" y="4177385"/>
              <a:ext cx="5739076" cy="1379862"/>
            </a:xfrm>
            <a:prstGeom prst="rect">
              <a:avLst/>
            </a:prstGeom>
          </p:spPr>
        </p:pic>
        <p:sp>
          <p:nvSpPr>
            <p:cNvPr id="31" name="Rectangle 30">
              <a:extLst>
                <a:ext uri="{FF2B5EF4-FFF2-40B4-BE49-F238E27FC236}">
                  <a16:creationId xmlns:a16="http://schemas.microsoft.com/office/drawing/2014/main" id="{DDE166D8-3098-438B-B1EB-33C391A238DA}"/>
                </a:ext>
              </a:extLst>
            </p:cNvPr>
            <p:cNvSpPr/>
            <p:nvPr/>
          </p:nvSpPr>
          <p:spPr>
            <a:xfrm flipH="1">
              <a:off x="7529885" y="4345668"/>
              <a:ext cx="226025" cy="647751"/>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3" name="Rectangle 32">
            <a:extLst>
              <a:ext uri="{FF2B5EF4-FFF2-40B4-BE49-F238E27FC236}">
                <a16:creationId xmlns:a16="http://schemas.microsoft.com/office/drawing/2014/main" id="{FBE202C6-8D94-4FA0-B815-134276D193B4}"/>
              </a:ext>
            </a:extLst>
          </p:cNvPr>
          <p:cNvSpPr/>
          <p:nvPr/>
        </p:nvSpPr>
        <p:spPr>
          <a:xfrm flipV="1">
            <a:off x="9467922" y="1265118"/>
            <a:ext cx="327753" cy="326107"/>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Title 5">
            <a:extLst>
              <a:ext uri="{FF2B5EF4-FFF2-40B4-BE49-F238E27FC236}">
                <a16:creationId xmlns:a16="http://schemas.microsoft.com/office/drawing/2014/main" id="{E795893E-688F-4237-8B54-A61E65B12DD1}"/>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3: Bending</a:t>
            </a:r>
          </a:p>
        </p:txBody>
      </p:sp>
    </p:spTree>
    <p:extLst>
      <p:ext uri="{BB962C8B-B14F-4D97-AF65-F5344CB8AC3E}">
        <p14:creationId xmlns:p14="http://schemas.microsoft.com/office/powerpoint/2010/main" val="16209414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6" name="Rectangle 15">
            <a:extLst>
              <a:ext uri="{FF2B5EF4-FFF2-40B4-BE49-F238E27FC236}">
                <a16:creationId xmlns:a16="http://schemas.microsoft.com/office/drawing/2014/main" id="{CB404233-32E3-4B06-B334-3A46B06A3B91}"/>
              </a:ext>
            </a:extLst>
          </p:cNvPr>
          <p:cNvSpPr/>
          <p:nvPr/>
        </p:nvSpPr>
        <p:spPr>
          <a:xfrm>
            <a:off x="484801" y="859755"/>
            <a:ext cx="11333934" cy="5355312"/>
          </a:xfrm>
          <a:prstGeom prst="rect">
            <a:avLst/>
          </a:prstGeom>
        </p:spPr>
        <p:txBody>
          <a:bodyPr wrap="square">
            <a:spAutoFit/>
          </a:bodyPr>
          <a:lstStyle/>
          <a:p>
            <a:endParaRPr lang="en-CA" dirty="0">
              <a:latin typeface="Calibri" panose="020F0502020204030204" pitchFamily="34" charset="0"/>
            </a:endParaRPr>
          </a:p>
          <a:p>
            <a:pPr marL="342900" indent="-342900">
              <a:lnSpc>
                <a:spcPct val="150000"/>
              </a:lnSpc>
              <a:buAutoNum type="arabicPeriod"/>
            </a:pPr>
            <a:r>
              <a:rPr lang="en-CA" sz="2400" dirty="0">
                <a:latin typeface="Calibri" panose="020F0502020204030204" pitchFamily="34" charset="0"/>
              </a:rPr>
              <a:t>Use the tributary area to convert the area loads into linear loads</a:t>
            </a:r>
          </a:p>
          <a:p>
            <a:pPr marL="342900" indent="-342900">
              <a:lnSpc>
                <a:spcPct val="150000"/>
              </a:lnSpc>
              <a:buAutoNum type="arabicPeriod"/>
            </a:pPr>
            <a:r>
              <a:rPr lang="en-CA" sz="2400" dirty="0">
                <a:latin typeface="Calibri" panose="020F0502020204030204" pitchFamily="34" charset="0"/>
              </a:rPr>
              <a:t>Calculate load combinations and maximum factored shear and bending moment </a:t>
            </a:r>
          </a:p>
          <a:p>
            <a:pPr marL="342900" indent="-342900">
              <a:lnSpc>
                <a:spcPct val="150000"/>
              </a:lnSpc>
              <a:buAutoNum type="arabicPeriod"/>
            </a:pPr>
            <a:r>
              <a:rPr lang="en-CA" sz="2400" dirty="0">
                <a:latin typeface="Calibri" panose="020F0502020204030204" pitchFamily="34" charset="0"/>
              </a:rPr>
              <a:t>Determine the standards modification factors </a:t>
            </a:r>
          </a:p>
          <a:p>
            <a:pPr marL="342900" indent="-342900">
              <a:lnSpc>
                <a:spcPct val="150000"/>
              </a:lnSpc>
              <a:buAutoNum type="arabicPeriod"/>
            </a:pPr>
            <a:r>
              <a:rPr lang="en-CA" sz="2400" dirty="0">
                <a:latin typeface="Calibri" panose="020F0502020204030204" pitchFamily="34" charset="0"/>
              </a:rPr>
              <a:t>Collect the needed specified strengths for the type and grade </a:t>
            </a:r>
          </a:p>
          <a:p>
            <a:pPr marL="342900" indent="-342900">
              <a:lnSpc>
                <a:spcPct val="150000"/>
              </a:lnSpc>
              <a:buAutoNum type="arabicPeriod"/>
            </a:pPr>
            <a:r>
              <a:rPr lang="en-CA" sz="2400" dirty="0">
                <a:latin typeface="Calibri" panose="020F0502020204030204" pitchFamily="34" charset="0"/>
              </a:rPr>
              <a:t>Use the beam selection tables to select a member   </a:t>
            </a:r>
          </a:p>
          <a:p>
            <a:pPr marL="342900" indent="-342900">
              <a:lnSpc>
                <a:spcPct val="150000"/>
              </a:lnSpc>
              <a:buAutoNum type="arabicPeriod"/>
            </a:pPr>
            <a:r>
              <a:rPr lang="en-CA" sz="2400" dirty="0">
                <a:latin typeface="Calibri" panose="020F0502020204030204" pitchFamily="34" charset="0"/>
              </a:rPr>
              <a:t>Calculate the size factor for bending and the lateral stability factor </a:t>
            </a:r>
          </a:p>
          <a:p>
            <a:pPr marL="342900" indent="-342900">
              <a:lnSpc>
                <a:spcPct val="150000"/>
              </a:lnSpc>
              <a:buAutoNum type="arabicPeriod"/>
            </a:pPr>
            <a:r>
              <a:rPr lang="en-CA" sz="2400" dirty="0">
                <a:latin typeface="Calibri" panose="020F0502020204030204" pitchFamily="34" charset="0"/>
              </a:rPr>
              <a:t>Calculate bending and shear resistance</a:t>
            </a:r>
          </a:p>
          <a:p>
            <a:pPr marL="342900" indent="-342900">
              <a:lnSpc>
                <a:spcPct val="150000"/>
              </a:lnSpc>
              <a:buAutoNum type="arabicPeriod"/>
            </a:pPr>
            <a:r>
              <a:rPr lang="en-CA" sz="2400" dirty="0">
                <a:latin typeface="Calibri" panose="020F0502020204030204" pitchFamily="34" charset="0"/>
              </a:rPr>
              <a:t>Check deflection   </a:t>
            </a:r>
          </a:p>
          <a:p>
            <a:endParaRPr lang="en-CA" dirty="0">
              <a:latin typeface="Calibri" panose="020F0502020204030204" pitchFamily="34" charset="0"/>
            </a:endParaRPr>
          </a:p>
          <a:p>
            <a:endParaRPr lang="en-CA" dirty="0">
              <a:latin typeface="Calibri" panose="020F0502020204030204" pitchFamily="34" charset="0"/>
            </a:endParaRPr>
          </a:p>
        </p:txBody>
      </p:sp>
      <p:sp>
        <p:nvSpPr>
          <p:cNvPr id="3" name="Footer Placeholder 2">
            <a:extLst>
              <a:ext uri="{FF2B5EF4-FFF2-40B4-BE49-F238E27FC236}">
                <a16:creationId xmlns:a16="http://schemas.microsoft.com/office/drawing/2014/main" id="{894E93D1-7660-496F-899E-162B0D4EBDE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7: Design of Bending Members</a:t>
            </a:r>
            <a:endParaRPr lang="en-CA"/>
          </a:p>
        </p:txBody>
      </p:sp>
      <p:sp>
        <p:nvSpPr>
          <p:cNvPr id="15" name="Title 5">
            <a:extLst>
              <a:ext uri="{FF2B5EF4-FFF2-40B4-BE49-F238E27FC236}">
                <a16:creationId xmlns:a16="http://schemas.microsoft.com/office/drawing/2014/main" id="{D2D9B885-725D-4635-AA88-56BE14C59FD0}"/>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3: Bending</a:t>
            </a:r>
          </a:p>
        </p:txBody>
      </p:sp>
    </p:spTree>
    <p:extLst>
      <p:ext uri="{BB962C8B-B14F-4D97-AF65-F5344CB8AC3E}">
        <p14:creationId xmlns:p14="http://schemas.microsoft.com/office/powerpoint/2010/main" val="766406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6" name="Rectangle 15">
            <a:extLst>
              <a:ext uri="{FF2B5EF4-FFF2-40B4-BE49-F238E27FC236}">
                <a16:creationId xmlns:a16="http://schemas.microsoft.com/office/drawing/2014/main" id="{CB404233-32E3-4B06-B334-3A46B06A3B91}"/>
              </a:ext>
            </a:extLst>
          </p:cNvPr>
          <p:cNvSpPr/>
          <p:nvPr/>
        </p:nvSpPr>
        <p:spPr>
          <a:xfrm>
            <a:off x="161706" y="783683"/>
            <a:ext cx="11868588" cy="461665"/>
          </a:xfrm>
          <a:prstGeom prst="rect">
            <a:avLst/>
          </a:prstGeom>
        </p:spPr>
        <p:txBody>
          <a:bodyPr wrap="square">
            <a:spAutoFit/>
          </a:bodyPr>
          <a:lstStyle/>
          <a:p>
            <a:r>
              <a:rPr lang="en-CA" sz="2400" dirty="0">
                <a:latin typeface="Calibri" panose="020F0502020204030204" pitchFamily="34" charset="0"/>
              </a:rPr>
              <a:t>Convert the area loads into uniformly distributed linear loads using the tributary width for B1  </a:t>
            </a:r>
          </a:p>
        </p:txBody>
      </p:sp>
      <p:sp>
        <p:nvSpPr>
          <p:cNvPr id="3" name="Footer Placeholder 2">
            <a:extLst>
              <a:ext uri="{FF2B5EF4-FFF2-40B4-BE49-F238E27FC236}">
                <a16:creationId xmlns:a16="http://schemas.microsoft.com/office/drawing/2014/main" id="{894E93D1-7660-496F-899E-162B0D4EBDE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7: Design of Bending Members</a:t>
            </a:r>
            <a:endParaRPr lang="en-CA"/>
          </a:p>
        </p:txBody>
      </p:sp>
      <p:grpSp>
        <p:nvGrpSpPr>
          <p:cNvPr id="170" name="Group 169">
            <a:extLst>
              <a:ext uri="{FF2B5EF4-FFF2-40B4-BE49-F238E27FC236}">
                <a16:creationId xmlns:a16="http://schemas.microsoft.com/office/drawing/2014/main" id="{3F6DFD18-9EEA-4939-A4B4-A2BA3F8108B7}"/>
              </a:ext>
            </a:extLst>
          </p:cNvPr>
          <p:cNvGrpSpPr/>
          <p:nvPr/>
        </p:nvGrpSpPr>
        <p:grpSpPr>
          <a:xfrm>
            <a:off x="382192" y="1392357"/>
            <a:ext cx="5184025" cy="4906816"/>
            <a:chOff x="679012" y="2041766"/>
            <a:chExt cx="4756737" cy="4266783"/>
          </a:xfrm>
        </p:grpSpPr>
        <p:pic>
          <p:nvPicPr>
            <p:cNvPr id="2" name="Picture 1">
              <a:extLst>
                <a:ext uri="{FF2B5EF4-FFF2-40B4-BE49-F238E27FC236}">
                  <a16:creationId xmlns:a16="http://schemas.microsoft.com/office/drawing/2014/main" id="{BD252509-8D33-4FD7-AD20-BC4C738DE88A}"/>
                </a:ext>
              </a:extLst>
            </p:cNvPr>
            <p:cNvPicPr>
              <a:picLocks noChangeAspect="1"/>
            </p:cNvPicPr>
            <p:nvPr/>
          </p:nvPicPr>
          <p:blipFill rotWithShape="1">
            <a:blip r:embed="rId4"/>
            <a:srcRect r="8695"/>
            <a:stretch/>
          </p:blipFill>
          <p:spPr>
            <a:xfrm>
              <a:off x="679012" y="2041766"/>
              <a:ext cx="4756737" cy="4197752"/>
            </a:xfrm>
            <a:prstGeom prst="rect">
              <a:avLst/>
            </a:prstGeom>
          </p:spPr>
        </p:pic>
        <p:sp>
          <p:nvSpPr>
            <p:cNvPr id="8" name="Rectangle 7">
              <a:extLst>
                <a:ext uri="{FF2B5EF4-FFF2-40B4-BE49-F238E27FC236}">
                  <a16:creationId xmlns:a16="http://schemas.microsoft.com/office/drawing/2014/main" id="{15FFD9EF-BBF1-476B-83A0-6FC10AC30154}"/>
                </a:ext>
              </a:extLst>
            </p:cNvPr>
            <p:cNvSpPr/>
            <p:nvPr/>
          </p:nvSpPr>
          <p:spPr>
            <a:xfrm>
              <a:off x="2138728" y="2395481"/>
              <a:ext cx="1415457" cy="3237627"/>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8" name="Straight Arrow Connector 27">
              <a:extLst>
                <a:ext uri="{FF2B5EF4-FFF2-40B4-BE49-F238E27FC236}">
                  <a16:creationId xmlns:a16="http://schemas.microsoft.com/office/drawing/2014/main" id="{FA290610-BC2C-49BD-B441-8ED229C15D4D}"/>
                </a:ext>
              </a:extLst>
            </p:cNvPr>
            <p:cNvCxnSpPr>
              <a:cxnSpLocks/>
            </p:cNvCxnSpPr>
            <p:nvPr/>
          </p:nvCxnSpPr>
          <p:spPr>
            <a:xfrm flipH="1">
              <a:off x="2846046" y="6101328"/>
              <a:ext cx="708137"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34AA475-9680-4C17-BFBE-B65A496C5D79}"/>
                </a:ext>
              </a:extLst>
            </p:cNvPr>
            <p:cNvCxnSpPr>
              <a:cxnSpLocks/>
            </p:cNvCxnSpPr>
            <p:nvPr/>
          </p:nvCxnSpPr>
          <p:spPr>
            <a:xfrm>
              <a:off x="2846045" y="5573334"/>
              <a:ext cx="0" cy="6661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463A460-B2F2-4409-82E3-1C87391218D9}"/>
                </a:ext>
              </a:extLst>
            </p:cNvPr>
            <p:cNvCxnSpPr>
              <a:cxnSpLocks/>
            </p:cNvCxnSpPr>
            <p:nvPr/>
          </p:nvCxnSpPr>
          <p:spPr>
            <a:xfrm flipV="1">
              <a:off x="3560269" y="2395481"/>
              <a:ext cx="0" cy="3800505"/>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4C2751C-7864-45F3-A8B9-2697E09958FA}"/>
                </a:ext>
              </a:extLst>
            </p:cNvPr>
            <p:cNvCxnSpPr>
              <a:cxnSpLocks/>
            </p:cNvCxnSpPr>
            <p:nvPr/>
          </p:nvCxnSpPr>
          <p:spPr>
            <a:xfrm flipV="1">
              <a:off x="2138728" y="2395481"/>
              <a:ext cx="0" cy="3800505"/>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3A7BC86-BB4E-4E33-A4C8-B18F95A95486}"/>
                </a:ext>
              </a:extLst>
            </p:cNvPr>
            <p:cNvCxnSpPr>
              <a:cxnSpLocks/>
            </p:cNvCxnSpPr>
            <p:nvPr/>
          </p:nvCxnSpPr>
          <p:spPr>
            <a:xfrm flipH="1">
              <a:off x="2138728" y="6101328"/>
              <a:ext cx="708137"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448942C-5B8F-42CD-A34E-1BCAC2AC97FC}"/>
                </a:ext>
              </a:extLst>
            </p:cNvPr>
            <p:cNvSpPr txBox="1"/>
            <p:nvPr/>
          </p:nvSpPr>
          <p:spPr>
            <a:xfrm>
              <a:off x="2884090" y="6062329"/>
              <a:ext cx="684803" cy="246220"/>
            </a:xfrm>
            <a:prstGeom prst="rect">
              <a:avLst/>
            </a:prstGeom>
            <a:noFill/>
          </p:spPr>
          <p:txBody>
            <a:bodyPr wrap="none" rtlCol="0">
              <a:spAutoFit/>
            </a:bodyPr>
            <a:lstStyle/>
            <a:p>
              <a:r>
                <a:rPr lang="en-CA" sz="1000" b="1" dirty="0"/>
                <a:t>1500 mm</a:t>
              </a:r>
            </a:p>
          </p:txBody>
        </p:sp>
        <p:sp>
          <p:nvSpPr>
            <p:cNvPr id="48" name="TextBox 47">
              <a:extLst>
                <a:ext uri="{FF2B5EF4-FFF2-40B4-BE49-F238E27FC236}">
                  <a16:creationId xmlns:a16="http://schemas.microsoft.com/office/drawing/2014/main" id="{6CE872F6-73B1-4FB8-B626-1B9816CFC0C0}"/>
                </a:ext>
              </a:extLst>
            </p:cNvPr>
            <p:cNvSpPr txBox="1"/>
            <p:nvPr/>
          </p:nvSpPr>
          <p:spPr>
            <a:xfrm>
              <a:off x="2138700" y="6043237"/>
              <a:ext cx="684803" cy="246220"/>
            </a:xfrm>
            <a:prstGeom prst="rect">
              <a:avLst/>
            </a:prstGeom>
            <a:noFill/>
          </p:spPr>
          <p:txBody>
            <a:bodyPr wrap="none" rtlCol="0">
              <a:spAutoFit/>
            </a:bodyPr>
            <a:lstStyle/>
            <a:p>
              <a:r>
                <a:rPr lang="en-CA" sz="1000" b="1" dirty="0"/>
                <a:t>1500 mm</a:t>
              </a:r>
            </a:p>
          </p:txBody>
        </p:sp>
      </p:grpSp>
      <p:grpSp>
        <p:nvGrpSpPr>
          <p:cNvPr id="167" name="Group 166">
            <a:extLst>
              <a:ext uri="{FF2B5EF4-FFF2-40B4-BE49-F238E27FC236}">
                <a16:creationId xmlns:a16="http://schemas.microsoft.com/office/drawing/2014/main" id="{02E83A72-406C-409E-9854-038DC969377C}"/>
              </a:ext>
            </a:extLst>
          </p:cNvPr>
          <p:cNvGrpSpPr/>
          <p:nvPr/>
        </p:nvGrpSpPr>
        <p:grpSpPr>
          <a:xfrm>
            <a:off x="5605639" y="1327380"/>
            <a:ext cx="4757697" cy="1008812"/>
            <a:chOff x="8263799" y="5174091"/>
            <a:chExt cx="3034172" cy="615599"/>
          </a:xfrm>
        </p:grpSpPr>
        <p:cxnSp>
          <p:nvCxnSpPr>
            <p:cNvPr id="39" name="Straight Connector 38">
              <a:extLst>
                <a:ext uri="{FF2B5EF4-FFF2-40B4-BE49-F238E27FC236}">
                  <a16:creationId xmlns:a16="http://schemas.microsoft.com/office/drawing/2014/main" id="{EC5E659C-DD10-43D3-B037-629F8E13070F}"/>
                </a:ext>
              </a:extLst>
            </p:cNvPr>
            <p:cNvCxnSpPr>
              <a:cxnSpLocks/>
            </p:cNvCxnSpPr>
            <p:nvPr/>
          </p:nvCxnSpPr>
          <p:spPr>
            <a:xfrm flipV="1">
              <a:off x="8265895" y="5182821"/>
              <a:ext cx="3032076" cy="136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517D10B3-AC08-4681-8C9D-77A6A59FCC68}"/>
                </a:ext>
              </a:extLst>
            </p:cNvPr>
            <p:cNvSpPr/>
            <p:nvPr/>
          </p:nvSpPr>
          <p:spPr>
            <a:xfrm>
              <a:off x="8265895" y="5624378"/>
              <a:ext cx="3021444" cy="16531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2" name="Straight Arrow Connector 71">
              <a:extLst>
                <a:ext uri="{FF2B5EF4-FFF2-40B4-BE49-F238E27FC236}">
                  <a16:creationId xmlns:a16="http://schemas.microsoft.com/office/drawing/2014/main" id="{EDE6C32E-54FE-46BD-A59C-3E054CCE7697}"/>
                </a:ext>
              </a:extLst>
            </p:cNvPr>
            <p:cNvCxnSpPr>
              <a:cxnSpLocks/>
            </p:cNvCxnSpPr>
            <p:nvPr/>
          </p:nvCxnSpPr>
          <p:spPr>
            <a:xfrm>
              <a:off x="9965039" y="5191908"/>
              <a:ext cx="0" cy="432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5888425-8121-470F-9546-30E49AE19EC3}"/>
                </a:ext>
              </a:extLst>
            </p:cNvPr>
            <p:cNvCxnSpPr>
              <a:cxnSpLocks/>
            </p:cNvCxnSpPr>
            <p:nvPr/>
          </p:nvCxnSpPr>
          <p:spPr>
            <a:xfrm>
              <a:off x="10117441" y="5182820"/>
              <a:ext cx="0" cy="4415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395BC28-7F85-43CB-B0BC-7F2EBFCF85EB}"/>
                </a:ext>
              </a:extLst>
            </p:cNvPr>
            <p:cNvCxnSpPr>
              <a:cxnSpLocks/>
            </p:cNvCxnSpPr>
            <p:nvPr/>
          </p:nvCxnSpPr>
          <p:spPr>
            <a:xfrm>
              <a:off x="10283488" y="5182820"/>
              <a:ext cx="0" cy="4502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DCCED41-446A-47CE-B556-F24934668F2B}"/>
                </a:ext>
              </a:extLst>
            </p:cNvPr>
            <p:cNvCxnSpPr>
              <a:cxnSpLocks/>
            </p:cNvCxnSpPr>
            <p:nvPr/>
          </p:nvCxnSpPr>
          <p:spPr>
            <a:xfrm>
              <a:off x="10467733" y="5182820"/>
              <a:ext cx="0" cy="4502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F955E2AC-04BE-4D4B-9505-AC75D55BF7D2}"/>
                </a:ext>
              </a:extLst>
            </p:cNvPr>
            <p:cNvCxnSpPr>
              <a:cxnSpLocks/>
            </p:cNvCxnSpPr>
            <p:nvPr/>
          </p:nvCxnSpPr>
          <p:spPr>
            <a:xfrm>
              <a:off x="10629231" y="5191908"/>
              <a:ext cx="0" cy="432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CBB80F4-6EC8-462F-9155-41A99B36C69C}"/>
                </a:ext>
              </a:extLst>
            </p:cNvPr>
            <p:cNvCxnSpPr>
              <a:cxnSpLocks/>
            </p:cNvCxnSpPr>
            <p:nvPr/>
          </p:nvCxnSpPr>
          <p:spPr>
            <a:xfrm>
              <a:off x="10786181" y="5182820"/>
              <a:ext cx="0" cy="4415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AFA886C9-B1CB-4EFA-9C6B-BB5F5D0BA575}"/>
                </a:ext>
              </a:extLst>
            </p:cNvPr>
            <p:cNvCxnSpPr>
              <a:cxnSpLocks/>
            </p:cNvCxnSpPr>
            <p:nvPr/>
          </p:nvCxnSpPr>
          <p:spPr>
            <a:xfrm>
              <a:off x="10952228" y="5191908"/>
              <a:ext cx="0" cy="4411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911E22F-65E1-48F8-A64D-65B788252CDD}"/>
                </a:ext>
              </a:extLst>
            </p:cNvPr>
            <p:cNvCxnSpPr>
              <a:cxnSpLocks/>
            </p:cNvCxnSpPr>
            <p:nvPr/>
          </p:nvCxnSpPr>
          <p:spPr>
            <a:xfrm>
              <a:off x="11136473" y="5182820"/>
              <a:ext cx="0" cy="4502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252506B-8322-42C8-AD7B-DD5D91176DAC}"/>
                </a:ext>
              </a:extLst>
            </p:cNvPr>
            <p:cNvCxnSpPr>
              <a:cxnSpLocks/>
            </p:cNvCxnSpPr>
            <p:nvPr/>
          </p:nvCxnSpPr>
          <p:spPr>
            <a:xfrm>
              <a:off x="11297971" y="5174091"/>
              <a:ext cx="0" cy="4502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BD7ADF06-69F6-4B14-87A4-2FEC42DD6503}"/>
                </a:ext>
              </a:extLst>
            </p:cNvPr>
            <p:cNvCxnSpPr>
              <a:cxnSpLocks/>
            </p:cNvCxnSpPr>
            <p:nvPr/>
          </p:nvCxnSpPr>
          <p:spPr>
            <a:xfrm>
              <a:off x="8452412" y="5200996"/>
              <a:ext cx="0" cy="432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5B655A09-46A7-4FA4-8F5A-E095D76DE9E1}"/>
                </a:ext>
              </a:extLst>
            </p:cNvPr>
            <p:cNvCxnSpPr>
              <a:cxnSpLocks/>
            </p:cNvCxnSpPr>
            <p:nvPr/>
          </p:nvCxnSpPr>
          <p:spPr>
            <a:xfrm>
              <a:off x="8604814" y="5191908"/>
              <a:ext cx="0" cy="4415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890BFAFF-6DD8-4CA3-815D-C96706822B12}"/>
                </a:ext>
              </a:extLst>
            </p:cNvPr>
            <p:cNvCxnSpPr>
              <a:cxnSpLocks/>
            </p:cNvCxnSpPr>
            <p:nvPr/>
          </p:nvCxnSpPr>
          <p:spPr>
            <a:xfrm>
              <a:off x="8770861" y="5191908"/>
              <a:ext cx="0" cy="4502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326AF2D8-15AB-4849-A02D-2B8CFE9A35FB}"/>
                </a:ext>
              </a:extLst>
            </p:cNvPr>
            <p:cNvCxnSpPr>
              <a:cxnSpLocks/>
            </p:cNvCxnSpPr>
            <p:nvPr/>
          </p:nvCxnSpPr>
          <p:spPr>
            <a:xfrm>
              <a:off x="8955106" y="5191908"/>
              <a:ext cx="0" cy="4502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892CE9CB-9530-4984-A372-CF9CA2680655}"/>
                </a:ext>
              </a:extLst>
            </p:cNvPr>
            <p:cNvCxnSpPr>
              <a:cxnSpLocks/>
            </p:cNvCxnSpPr>
            <p:nvPr/>
          </p:nvCxnSpPr>
          <p:spPr>
            <a:xfrm>
              <a:off x="9116604" y="5200996"/>
              <a:ext cx="0" cy="432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D465B363-DFD4-47B1-822D-BB9FEA5D8619}"/>
                </a:ext>
              </a:extLst>
            </p:cNvPr>
            <p:cNvCxnSpPr>
              <a:cxnSpLocks/>
            </p:cNvCxnSpPr>
            <p:nvPr/>
          </p:nvCxnSpPr>
          <p:spPr>
            <a:xfrm>
              <a:off x="9273554" y="5191908"/>
              <a:ext cx="0" cy="4415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EF3A841D-EBFE-4DE2-9707-47BF4DA7E3A6}"/>
                </a:ext>
              </a:extLst>
            </p:cNvPr>
            <p:cNvCxnSpPr>
              <a:cxnSpLocks/>
            </p:cNvCxnSpPr>
            <p:nvPr/>
          </p:nvCxnSpPr>
          <p:spPr>
            <a:xfrm>
              <a:off x="9439601" y="5200996"/>
              <a:ext cx="0" cy="4411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8CC48F68-328F-43BB-A835-900EA0658079}"/>
                </a:ext>
              </a:extLst>
            </p:cNvPr>
            <p:cNvCxnSpPr>
              <a:cxnSpLocks/>
            </p:cNvCxnSpPr>
            <p:nvPr/>
          </p:nvCxnSpPr>
          <p:spPr>
            <a:xfrm>
              <a:off x="9623846" y="5191908"/>
              <a:ext cx="0" cy="4502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83B0F2A9-9F06-442D-8E94-C6DB183ED71C}"/>
                </a:ext>
              </a:extLst>
            </p:cNvPr>
            <p:cNvCxnSpPr>
              <a:cxnSpLocks/>
            </p:cNvCxnSpPr>
            <p:nvPr/>
          </p:nvCxnSpPr>
          <p:spPr>
            <a:xfrm>
              <a:off x="9785344" y="5183179"/>
              <a:ext cx="0" cy="4502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7C95223D-C18D-41E2-909E-3B046790B70D}"/>
                </a:ext>
              </a:extLst>
            </p:cNvPr>
            <p:cNvCxnSpPr>
              <a:cxnSpLocks/>
            </p:cNvCxnSpPr>
            <p:nvPr/>
          </p:nvCxnSpPr>
          <p:spPr>
            <a:xfrm>
              <a:off x="8265895" y="5191908"/>
              <a:ext cx="0" cy="4324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F127F120-208D-4971-A63A-AB7BC1866E8F}"/>
                </a:ext>
              </a:extLst>
            </p:cNvPr>
            <p:cNvSpPr/>
            <p:nvPr/>
          </p:nvSpPr>
          <p:spPr>
            <a:xfrm>
              <a:off x="8263799" y="5178326"/>
              <a:ext cx="3034172" cy="432468"/>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68" name="TextBox 167">
            <a:extLst>
              <a:ext uri="{FF2B5EF4-FFF2-40B4-BE49-F238E27FC236}">
                <a16:creationId xmlns:a16="http://schemas.microsoft.com/office/drawing/2014/main" id="{3DA1E665-FCB1-4FDF-AC80-7D70D3A8D853}"/>
              </a:ext>
            </a:extLst>
          </p:cNvPr>
          <p:cNvSpPr txBox="1"/>
          <p:nvPr/>
        </p:nvSpPr>
        <p:spPr>
          <a:xfrm>
            <a:off x="10513425" y="1980428"/>
            <a:ext cx="464935" cy="369332"/>
          </a:xfrm>
          <a:prstGeom prst="rect">
            <a:avLst/>
          </a:prstGeom>
          <a:noFill/>
        </p:spPr>
        <p:txBody>
          <a:bodyPr wrap="square" rtlCol="0">
            <a:spAutoFit/>
          </a:bodyPr>
          <a:lstStyle/>
          <a:p>
            <a:r>
              <a:rPr lang="en-CA" dirty="0"/>
              <a:t>B1</a:t>
            </a:r>
          </a:p>
        </p:txBody>
      </p:sp>
      <p:sp>
        <p:nvSpPr>
          <p:cNvPr id="169" name="Rectangle 168">
            <a:extLst>
              <a:ext uri="{FF2B5EF4-FFF2-40B4-BE49-F238E27FC236}">
                <a16:creationId xmlns:a16="http://schemas.microsoft.com/office/drawing/2014/main" id="{00E98B60-B1CE-4110-A76D-B3FB231DFC5B}"/>
              </a:ext>
            </a:extLst>
          </p:cNvPr>
          <p:cNvSpPr/>
          <p:nvPr/>
        </p:nvSpPr>
        <p:spPr>
          <a:xfrm>
            <a:off x="6042456" y="3706621"/>
            <a:ext cx="6096000" cy="2616101"/>
          </a:xfrm>
          <a:prstGeom prst="rect">
            <a:avLst/>
          </a:prstGeom>
        </p:spPr>
        <p:txBody>
          <a:bodyPr>
            <a:spAutoFit/>
          </a:bodyPr>
          <a:lstStyle/>
          <a:p>
            <a:r>
              <a:rPr lang="en-CA" sz="2400" dirty="0"/>
              <a:t>Dead load (not including self weight ) </a:t>
            </a:r>
          </a:p>
          <a:p>
            <a:r>
              <a:rPr lang="en-CA" sz="2400" dirty="0"/>
              <a:t> 	D = 1.2 kPa * 3.0 m = 3.6 kN/m  </a:t>
            </a:r>
          </a:p>
          <a:p>
            <a:endParaRPr lang="en-CA" sz="2000" dirty="0"/>
          </a:p>
          <a:p>
            <a:r>
              <a:rPr lang="en-CA" sz="2400" dirty="0"/>
              <a:t>Estimated self weight = 0.4 kN/m</a:t>
            </a:r>
          </a:p>
          <a:p>
            <a:endParaRPr lang="en-CA" sz="2400" dirty="0"/>
          </a:p>
          <a:p>
            <a:r>
              <a:rPr lang="en-CA" sz="2400" dirty="0"/>
              <a:t>Total dead load W</a:t>
            </a:r>
            <a:r>
              <a:rPr lang="en-CA" sz="2400" baseline="-25000" dirty="0"/>
              <a:t>D</a:t>
            </a:r>
            <a:r>
              <a:rPr lang="en-CA" sz="2400" dirty="0"/>
              <a:t> = 3.6 + 0.4 = 4.0 kN/m </a:t>
            </a:r>
          </a:p>
          <a:p>
            <a:endParaRPr lang="en-CA" sz="2400" dirty="0"/>
          </a:p>
        </p:txBody>
      </p:sp>
      <p:sp>
        <p:nvSpPr>
          <p:cNvPr id="7" name="TextBox 6">
            <a:extLst>
              <a:ext uri="{FF2B5EF4-FFF2-40B4-BE49-F238E27FC236}">
                <a16:creationId xmlns:a16="http://schemas.microsoft.com/office/drawing/2014/main" id="{6F0F9799-E681-4A6B-A337-F72FCC555989}"/>
              </a:ext>
            </a:extLst>
          </p:cNvPr>
          <p:cNvSpPr txBox="1"/>
          <p:nvPr/>
        </p:nvSpPr>
        <p:spPr>
          <a:xfrm>
            <a:off x="5605639" y="2887997"/>
            <a:ext cx="6641278" cy="769441"/>
          </a:xfrm>
          <a:prstGeom prst="rect">
            <a:avLst/>
          </a:prstGeom>
          <a:noFill/>
        </p:spPr>
        <p:txBody>
          <a:bodyPr wrap="square" rtlCol="0">
            <a:spAutoFit/>
          </a:bodyPr>
          <a:lstStyle/>
          <a:p>
            <a:r>
              <a:rPr lang="en-CA" sz="2400" dirty="0"/>
              <a:t>Tributary width for B1 =1.5m + 1.5m =  3.0m </a:t>
            </a:r>
          </a:p>
          <a:p>
            <a:r>
              <a:rPr lang="en-CA" sz="2000" dirty="0"/>
              <a:t>Use the distance from center to center not edge to edge</a:t>
            </a:r>
            <a:endParaRPr lang="en-CA" sz="2400" dirty="0"/>
          </a:p>
        </p:txBody>
      </p:sp>
      <p:cxnSp>
        <p:nvCxnSpPr>
          <p:cNvPr id="171" name="Straight Connector 170">
            <a:extLst>
              <a:ext uri="{FF2B5EF4-FFF2-40B4-BE49-F238E27FC236}">
                <a16:creationId xmlns:a16="http://schemas.microsoft.com/office/drawing/2014/main" id="{5F9423CF-43D3-40B6-B281-FFF92AB379C7}"/>
              </a:ext>
            </a:extLst>
          </p:cNvPr>
          <p:cNvCxnSpPr>
            <a:cxnSpLocks/>
          </p:cNvCxnSpPr>
          <p:nvPr/>
        </p:nvCxnSpPr>
        <p:spPr>
          <a:xfrm>
            <a:off x="5604833" y="2349760"/>
            <a:ext cx="0" cy="156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8678F5EA-F87D-47B5-B903-455C401FEA45}"/>
              </a:ext>
            </a:extLst>
          </p:cNvPr>
          <p:cNvSpPr txBox="1"/>
          <p:nvPr/>
        </p:nvSpPr>
        <p:spPr>
          <a:xfrm>
            <a:off x="7383504" y="2336192"/>
            <a:ext cx="1178528" cy="400110"/>
          </a:xfrm>
          <a:prstGeom prst="rect">
            <a:avLst/>
          </a:prstGeom>
          <a:noFill/>
        </p:spPr>
        <p:txBody>
          <a:bodyPr wrap="none" rtlCol="0">
            <a:spAutoFit/>
          </a:bodyPr>
          <a:lstStyle/>
          <a:p>
            <a:r>
              <a:rPr lang="en-CA" sz="2000" dirty="0"/>
              <a:t>6000 mm</a:t>
            </a:r>
          </a:p>
        </p:txBody>
      </p:sp>
      <p:cxnSp>
        <p:nvCxnSpPr>
          <p:cNvPr id="174" name="Straight Arrow Connector 173">
            <a:extLst>
              <a:ext uri="{FF2B5EF4-FFF2-40B4-BE49-F238E27FC236}">
                <a16:creationId xmlns:a16="http://schemas.microsoft.com/office/drawing/2014/main" id="{FDFBD29C-4CC8-43F9-9FBA-F01733829841}"/>
              </a:ext>
            </a:extLst>
          </p:cNvPr>
          <p:cNvCxnSpPr>
            <a:cxnSpLocks/>
            <a:endCxn id="173" idx="3"/>
          </p:cNvCxnSpPr>
          <p:nvPr/>
        </p:nvCxnSpPr>
        <p:spPr>
          <a:xfrm flipH="1">
            <a:off x="8562032" y="2528032"/>
            <a:ext cx="1784812" cy="8215"/>
          </a:xfrm>
          <a:prstGeom prst="straightConnector1">
            <a:avLst/>
          </a:prstGeom>
          <a:ln>
            <a:solidFill>
              <a:schemeClr val="tx1"/>
            </a:solidFill>
            <a:headEnd type="triangle" w="lg" len="med"/>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3ED5E01-E4C5-4D2F-BA9A-31820108E0CE}"/>
              </a:ext>
            </a:extLst>
          </p:cNvPr>
          <p:cNvCxnSpPr>
            <a:cxnSpLocks/>
          </p:cNvCxnSpPr>
          <p:nvPr/>
        </p:nvCxnSpPr>
        <p:spPr>
          <a:xfrm>
            <a:off x="10346665" y="2349760"/>
            <a:ext cx="0" cy="156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D0D304B-D8BB-431C-97DC-922702428125}"/>
              </a:ext>
            </a:extLst>
          </p:cNvPr>
          <p:cNvCxnSpPr>
            <a:cxnSpLocks/>
            <a:endCxn id="173" idx="1"/>
          </p:cNvCxnSpPr>
          <p:nvPr/>
        </p:nvCxnSpPr>
        <p:spPr>
          <a:xfrm>
            <a:off x="5604833" y="2528032"/>
            <a:ext cx="1778671" cy="8215"/>
          </a:xfrm>
          <a:prstGeom prst="straightConnector1">
            <a:avLst/>
          </a:prstGeom>
          <a:ln>
            <a:solidFill>
              <a:schemeClr val="tx1"/>
            </a:solidFill>
            <a:headEnd type="triangle" w="lg" len="med"/>
            <a:tailEnd type="none" w="med" len="lg"/>
          </a:ln>
        </p:spPr>
        <p:style>
          <a:lnRef idx="1">
            <a:schemeClr val="accent1"/>
          </a:lnRef>
          <a:fillRef idx="0">
            <a:schemeClr val="accent1"/>
          </a:fillRef>
          <a:effectRef idx="0">
            <a:schemeClr val="accent1"/>
          </a:effectRef>
          <a:fontRef idx="minor">
            <a:schemeClr val="tx1"/>
          </a:fontRef>
        </p:style>
      </p:cxnSp>
      <p:sp>
        <p:nvSpPr>
          <p:cNvPr id="57" name="Title 5">
            <a:extLst>
              <a:ext uri="{FF2B5EF4-FFF2-40B4-BE49-F238E27FC236}">
                <a16:creationId xmlns:a16="http://schemas.microsoft.com/office/drawing/2014/main" id="{E3F16EB8-4A39-4275-8004-BA390EC064CB}"/>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3: Bending</a:t>
            </a:r>
          </a:p>
        </p:txBody>
      </p:sp>
    </p:spTree>
    <p:extLst>
      <p:ext uri="{BB962C8B-B14F-4D97-AF65-F5344CB8AC3E}">
        <p14:creationId xmlns:p14="http://schemas.microsoft.com/office/powerpoint/2010/main" val="38534990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2" name="Footer Placeholder 1">
            <a:extLst>
              <a:ext uri="{FF2B5EF4-FFF2-40B4-BE49-F238E27FC236}">
                <a16:creationId xmlns:a16="http://schemas.microsoft.com/office/drawing/2014/main" id="{98BAF81B-CB1A-4980-AB23-D394AB88396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7: Design of Bending Members</a:t>
            </a:r>
            <a:endParaRPr lang="en-CA"/>
          </a:p>
        </p:txBody>
      </p:sp>
      <p:graphicFrame>
        <p:nvGraphicFramePr>
          <p:cNvPr id="16" name="Table 15">
            <a:extLst>
              <a:ext uri="{FF2B5EF4-FFF2-40B4-BE49-F238E27FC236}">
                <a16:creationId xmlns:a16="http://schemas.microsoft.com/office/drawing/2014/main" id="{1F1474F7-7E68-487F-AAE9-F289EC8DCC7C}"/>
              </a:ext>
            </a:extLst>
          </p:cNvPr>
          <p:cNvGraphicFramePr>
            <a:graphicFrameLocks noGrp="1"/>
          </p:cNvGraphicFramePr>
          <p:nvPr>
            <p:extLst>
              <p:ext uri="{D42A27DB-BD31-4B8C-83A1-F6EECF244321}">
                <p14:modId xmlns:p14="http://schemas.microsoft.com/office/powerpoint/2010/main" val="1144303658"/>
              </p:ext>
            </p:extLst>
          </p:nvPr>
        </p:nvGraphicFramePr>
        <p:xfrm>
          <a:off x="7416800" y="830855"/>
          <a:ext cx="4275563" cy="1636208"/>
        </p:xfrm>
        <a:graphic>
          <a:graphicData uri="http://schemas.openxmlformats.org/drawingml/2006/table">
            <a:tbl>
              <a:tblPr firstRow="1" firstCol="1" bandRow="1"/>
              <a:tblGrid>
                <a:gridCol w="532600">
                  <a:extLst>
                    <a:ext uri="{9D8B030D-6E8A-4147-A177-3AD203B41FA5}">
                      <a16:colId xmlns:a16="http://schemas.microsoft.com/office/drawing/2014/main" val="628196587"/>
                    </a:ext>
                  </a:extLst>
                </a:gridCol>
                <a:gridCol w="1756447">
                  <a:extLst>
                    <a:ext uri="{9D8B030D-6E8A-4147-A177-3AD203B41FA5}">
                      <a16:colId xmlns:a16="http://schemas.microsoft.com/office/drawing/2014/main" val="1141709562"/>
                    </a:ext>
                  </a:extLst>
                </a:gridCol>
                <a:gridCol w="1986516">
                  <a:extLst>
                    <a:ext uri="{9D8B030D-6E8A-4147-A177-3AD203B41FA5}">
                      <a16:colId xmlns:a16="http://schemas.microsoft.com/office/drawing/2014/main" val="1178732177"/>
                    </a:ext>
                  </a:extLst>
                </a:gridCol>
              </a:tblGrid>
              <a:tr h="207123">
                <a:tc rowSpan="2">
                  <a:txBody>
                    <a:bodyPr/>
                    <a:lstStyle/>
                    <a:p>
                      <a:pPr>
                        <a:lnSpc>
                          <a:spcPct val="107000"/>
                        </a:lnSpc>
                        <a:spcBef>
                          <a:spcPts val="600"/>
                        </a:spcBef>
                        <a:spcAft>
                          <a:spcPts val="0"/>
                        </a:spcAft>
                      </a:pPr>
                      <a:r>
                        <a:rPr lang="en-CA" sz="1500" dirty="0">
                          <a:effectLst/>
                          <a:latin typeface="Calibri" panose="020F0502020204030204" pitchFamily="34" charset="0"/>
                          <a:ea typeface="Calibri" panose="020F0502020204030204" pitchFamily="34" charset="0"/>
                          <a:cs typeface="Times New Roman" panose="02020603050405020304" pitchFamily="18" charset="0"/>
                        </a:rPr>
                        <a:t>Case </a:t>
                      </a:r>
                      <a:endParaRPr lang="fr-C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Bef>
                          <a:spcPts val="600"/>
                        </a:spcBef>
                        <a:spcAft>
                          <a:spcPts val="0"/>
                        </a:spcAft>
                      </a:pPr>
                      <a:r>
                        <a:rPr lang="en-CA" sz="1500">
                          <a:effectLst/>
                          <a:latin typeface="Calibri" panose="020F0502020204030204" pitchFamily="34" charset="0"/>
                          <a:ea typeface="Calibri" panose="020F0502020204030204" pitchFamily="34" charset="0"/>
                          <a:cs typeface="Times New Roman" panose="02020603050405020304" pitchFamily="18" charset="0"/>
                        </a:rPr>
                        <a:t>Load combination</a:t>
                      </a:r>
                      <a:endParaRPr lang="fr-CA"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extLst>
                  <a:ext uri="{0D108BD9-81ED-4DB2-BD59-A6C34878D82A}">
                    <a16:rowId xmlns:a16="http://schemas.microsoft.com/office/drawing/2014/main" val="179704209"/>
                  </a:ext>
                </a:extLst>
              </a:tr>
              <a:tr h="207123">
                <a:tc vMerge="1">
                  <a:txBody>
                    <a:bodyPr/>
                    <a:lstStyle/>
                    <a:p>
                      <a:endParaRPr lang="en-CA"/>
                    </a:p>
                  </a:txBody>
                  <a:tcPr/>
                </a:tc>
                <a:tc>
                  <a:txBody>
                    <a:bodyPr/>
                    <a:lstStyle/>
                    <a:p>
                      <a:pPr algn="ctr">
                        <a:lnSpc>
                          <a:spcPct val="107000"/>
                        </a:lnSpc>
                        <a:spcBef>
                          <a:spcPts val="600"/>
                        </a:spcBef>
                        <a:spcAft>
                          <a:spcPts val="0"/>
                        </a:spcAft>
                      </a:pPr>
                      <a:r>
                        <a:rPr lang="en-CA" sz="1500" dirty="0">
                          <a:effectLst/>
                          <a:latin typeface="Calibri" panose="020F0502020204030204" pitchFamily="34" charset="0"/>
                          <a:ea typeface="Calibri" panose="020F0502020204030204" pitchFamily="34" charset="0"/>
                          <a:cs typeface="Times New Roman" panose="02020603050405020304" pitchFamily="18" charset="0"/>
                        </a:rPr>
                        <a:t>Principal loads</a:t>
                      </a:r>
                      <a:endParaRPr lang="fr-C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CA" sz="1500">
                          <a:effectLst/>
                          <a:latin typeface="Calibri" panose="020F0502020204030204" pitchFamily="34" charset="0"/>
                          <a:ea typeface="Calibri" panose="020F0502020204030204" pitchFamily="34" charset="0"/>
                          <a:cs typeface="Times New Roman" panose="02020603050405020304" pitchFamily="18" charset="0"/>
                        </a:rPr>
                        <a:t>Companion loads </a:t>
                      </a:r>
                      <a:endParaRPr lang="fr-CA"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2167258"/>
                  </a:ext>
                </a:extLst>
              </a:tr>
              <a:tr h="207123">
                <a:tc>
                  <a:txBody>
                    <a:bodyPr/>
                    <a:lstStyle/>
                    <a:p>
                      <a:pPr>
                        <a:lnSpc>
                          <a:spcPct val="107000"/>
                        </a:lnSpc>
                        <a:spcBef>
                          <a:spcPts val="600"/>
                        </a:spcBef>
                        <a:spcAft>
                          <a:spcPts val="0"/>
                        </a:spcAft>
                      </a:pPr>
                      <a:r>
                        <a:rPr lang="en-CA" sz="1500" dirty="0">
                          <a:effectLst/>
                          <a:latin typeface="Calibri" panose="020F0502020204030204" pitchFamily="34" charset="0"/>
                          <a:ea typeface="Calibri" panose="020F0502020204030204" pitchFamily="34" charset="0"/>
                          <a:cs typeface="Times New Roman" panose="02020603050405020304" pitchFamily="18" charset="0"/>
                        </a:rPr>
                        <a:t>1</a:t>
                      </a:r>
                      <a:endParaRPr lang="fr-C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500">
                          <a:effectLst/>
                          <a:latin typeface="Calibri" panose="020F0502020204030204" pitchFamily="34" charset="0"/>
                          <a:ea typeface="Calibri" panose="020F0502020204030204" pitchFamily="34" charset="0"/>
                          <a:cs typeface="Times New Roman" panose="02020603050405020304" pitchFamily="18" charset="0"/>
                        </a:rPr>
                        <a:t>1.4D </a:t>
                      </a:r>
                      <a:endParaRPr lang="fr-CA"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500">
                          <a:effectLst/>
                          <a:latin typeface="Calibri" panose="020F0502020204030204" pitchFamily="34" charset="0"/>
                          <a:ea typeface="Calibri" panose="020F0502020204030204" pitchFamily="34" charset="0"/>
                          <a:cs typeface="Times New Roman" panose="02020603050405020304" pitchFamily="18" charset="0"/>
                        </a:rPr>
                        <a:t>-</a:t>
                      </a:r>
                      <a:endParaRPr lang="fr-CA"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6543081"/>
                  </a:ext>
                </a:extLst>
              </a:tr>
              <a:tr h="207123">
                <a:tc>
                  <a:txBody>
                    <a:bodyPr/>
                    <a:lstStyle/>
                    <a:p>
                      <a:pPr>
                        <a:lnSpc>
                          <a:spcPct val="107000"/>
                        </a:lnSpc>
                        <a:spcBef>
                          <a:spcPts val="600"/>
                        </a:spcBef>
                        <a:spcAft>
                          <a:spcPts val="0"/>
                        </a:spcAft>
                      </a:pPr>
                      <a:r>
                        <a:rPr lang="en-CA" sz="1500">
                          <a:effectLst/>
                          <a:latin typeface="Calibri" panose="020F0502020204030204" pitchFamily="34" charset="0"/>
                          <a:ea typeface="Calibri" panose="020F0502020204030204" pitchFamily="34" charset="0"/>
                          <a:cs typeface="Times New Roman" panose="02020603050405020304" pitchFamily="18" charset="0"/>
                        </a:rPr>
                        <a:t>2</a:t>
                      </a:r>
                      <a:endParaRPr lang="fr-CA"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Bef>
                          <a:spcPts val="600"/>
                        </a:spcBef>
                        <a:spcAft>
                          <a:spcPts val="0"/>
                        </a:spcAft>
                      </a:pPr>
                      <a:r>
                        <a:rPr lang="en-CA" sz="1500" dirty="0">
                          <a:effectLst/>
                          <a:latin typeface="Calibri" panose="020F0502020204030204" pitchFamily="34" charset="0"/>
                          <a:ea typeface="Calibri" panose="020F0502020204030204" pitchFamily="34" charset="0"/>
                          <a:cs typeface="Times New Roman" panose="02020603050405020304" pitchFamily="18" charset="0"/>
                        </a:rPr>
                        <a:t>(1.25 or 0.9D) + 1.5L </a:t>
                      </a:r>
                      <a:endParaRPr lang="fr-C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Bef>
                          <a:spcPts val="600"/>
                        </a:spcBef>
                        <a:spcAft>
                          <a:spcPts val="0"/>
                        </a:spcAft>
                      </a:pPr>
                      <a:r>
                        <a:rPr lang="en-CA" sz="1500" dirty="0">
                          <a:effectLst/>
                          <a:latin typeface="Calibri" panose="020F0502020204030204" pitchFamily="34" charset="0"/>
                          <a:ea typeface="Calibri" panose="020F0502020204030204" pitchFamily="34" charset="0"/>
                          <a:cs typeface="Times New Roman" panose="02020603050405020304" pitchFamily="18" charset="0"/>
                        </a:rPr>
                        <a:t>1.0S or 0.4W</a:t>
                      </a:r>
                      <a:endParaRPr lang="fr-C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550544"/>
                  </a:ext>
                </a:extLst>
              </a:tr>
              <a:tr h="207123">
                <a:tc>
                  <a:txBody>
                    <a:bodyPr/>
                    <a:lstStyle/>
                    <a:p>
                      <a:pPr>
                        <a:lnSpc>
                          <a:spcPct val="107000"/>
                        </a:lnSpc>
                        <a:spcBef>
                          <a:spcPts val="600"/>
                        </a:spcBef>
                        <a:spcAft>
                          <a:spcPts val="0"/>
                        </a:spcAft>
                      </a:pPr>
                      <a:r>
                        <a:rPr lang="en-CA" sz="1500">
                          <a:effectLst/>
                          <a:latin typeface="Calibri" panose="020F0502020204030204" pitchFamily="34" charset="0"/>
                          <a:ea typeface="Calibri" panose="020F0502020204030204" pitchFamily="34" charset="0"/>
                          <a:cs typeface="Times New Roman" panose="02020603050405020304" pitchFamily="18" charset="0"/>
                        </a:rPr>
                        <a:t>3</a:t>
                      </a:r>
                      <a:endParaRPr lang="fr-CA"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500">
                          <a:effectLst/>
                          <a:latin typeface="Calibri" panose="020F0502020204030204" pitchFamily="34" charset="0"/>
                          <a:ea typeface="Calibri" panose="020F0502020204030204" pitchFamily="34" charset="0"/>
                          <a:cs typeface="Times New Roman" panose="02020603050405020304" pitchFamily="18" charset="0"/>
                        </a:rPr>
                        <a:t>(1.25 or 0.9D) + 1.5S</a:t>
                      </a:r>
                      <a:endParaRPr lang="fr-CA"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500" dirty="0">
                          <a:effectLst/>
                          <a:latin typeface="Calibri" panose="020F0502020204030204" pitchFamily="34" charset="0"/>
                          <a:ea typeface="Calibri" panose="020F0502020204030204" pitchFamily="34" charset="0"/>
                          <a:cs typeface="Times New Roman" panose="02020603050405020304" pitchFamily="18" charset="0"/>
                        </a:rPr>
                        <a:t>1.0L or 0.4W</a:t>
                      </a:r>
                      <a:endParaRPr lang="fr-C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7671705"/>
                  </a:ext>
                </a:extLst>
              </a:tr>
              <a:tr h="207123">
                <a:tc>
                  <a:txBody>
                    <a:bodyPr/>
                    <a:lstStyle/>
                    <a:p>
                      <a:pPr>
                        <a:lnSpc>
                          <a:spcPct val="107000"/>
                        </a:lnSpc>
                        <a:spcBef>
                          <a:spcPts val="600"/>
                        </a:spcBef>
                        <a:spcAft>
                          <a:spcPts val="0"/>
                        </a:spcAft>
                      </a:pPr>
                      <a:r>
                        <a:rPr lang="en-CA" sz="1500">
                          <a:effectLst/>
                          <a:latin typeface="Calibri" panose="020F0502020204030204" pitchFamily="34" charset="0"/>
                          <a:ea typeface="Calibri" panose="020F0502020204030204" pitchFamily="34" charset="0"/>
                          <a:cs typeface="Times New Roman" panose="02020603050405020304" pitchFamily="18" charset="0"/>
                        </a:rPr>
                        <a:t>4</a:t>
                      </a:r>
                      <a:endParaRPr lang="fr-CA"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500" dirty="0">
                          <a:effectLst/>
                          <a:latin typeface="Calibri" panose="020F0502020204030204" pitchFamily="34" charset="0"/>
                          <a:ea typeface="Calibri" panose="020F0502020204030204" pitchFamily="34" charset="0"/>
                          <a:cs typeface="Times New Roman" panose="02020603050405020304" pitchFamily="18" charset="0"/>
                        </a:rPr>
                        <a:t>(1.25 or 0.9D) +1.4W</a:t>
                      </a:r>
                      <a:endParaRPr lang="fr-C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500" dirty="0">
                          <a:effectLst/>
                          <a:latin typeface="Calibri" panose="020F0502020204030204" pitchFamily="34" charset="0"/>
                          <a:ea typeface="Calibri" panose="020F0502020204030204" pitchFamily="34" charset="0"/>
                          <a:cs typeface="Times New Roman" panose="02020603050405020304" pitchFamily="18" charset="0"/>
                        </a:rPr>
                        <a:t>0.5L or 0.5S</a:t>
                      </a:r>
                      <a:endParaRPr lang="fr-C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9631640"/>
                  </a:ext>
                </a:extLst>
              </a:tr>
              <a:tr h="207123">
                <a:tc>
                  <a:txBody>
                    <a:bodyPr/>
                    <a:lstStyle/>
                    <a:p>
                      <a:pPr>
                        <a:lnSpc>
                          <a:spcPct val="107000"/>
                        </a:lnSpc>
                        <a:spcBef>
                          <a:spcPts val="600"/>
                        </a:spcBef>
                        <a:spcAft>
                          <a:spcPts val="0"/>
                        </a:spcAft>
                      </a:pPr>
                      <a:r>
                        <a:rPr lang="en-CA" sz="1500">
                          <a:effectLst/>
                          <a:latin typeface="Calibri" panose="020F0502020204030204" pitchFamily="34" charset="0"/>
                          <a:ea typeface="Calibri" panose="020F0502020204030204" pitchFamily="34" charset="0"/>
                          <a:cs typeface="Times New Roman" panose="02020603050405020304" pitchFamily="18" charset="0"/>
                        </a:rPr>
                        <a:t>5</a:t>
                      </a:r>
                      <a:endParaRPr lang="fr-CA"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500">
                          <a:effectLst/>
                          <a:latin typeface="Calibri" panose="020F0502020204030204" pitchFamily="34" charset="0"/>
                          <a:ea typeface="Calibri" panose="020F0502020204030204" pitchFamily="34" charset="0"/>
                          <a:cs typeface="Times New Roman" panose="02020603050405020304" pitchFamily="18" charset="0"/>
                        </a:rPr>
                        <a:t>1.0D + 1.0E </a:t>
                      </a:r>
                      <a:endParaRPr lang="fr-CA"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500" dirty="0">
                          <a:effectLst/>
                          <a:latin typeface="Calibri" panose="020F0502020204030204" pitchFamily="34" charset="0"/>
                          <a:ea typeface="Calibri" panose="020F0502020204030204" pitchFamily="34" charset="0"/>
                          <a:cs typeface="Times New Roman" panose="02020603050405020304" pitchFamily="18" charset="0"/>
                        </a:rPr>
                        <a:t>0.5L + 0.25S </a:t>
                      </a:r>
                      <a:endParaRPr lang="fr-C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6605939"/>
                  </a:ext>
                </a:extLst>
              </a:tr>
            </a:tbl>
          </a:graphicData>
        </a:graphic>
      </p:graphicFrame>
      <p:sp>
        <p:nvSpPr>
          <p:cNvPr id="5" name="TextBox 4">
            <a:extLst>
              <a:ext uri="{FF2B5EF4-FFF2-40B4-BE49-F238E27FC236}">
                <a16:creationId xmlns:a16="http://schemas.microsoft.com/office/drawing/2014/main" id="{9B16152D-A78B-431C-8AF6-304BB522D01B}"/>
              </a:ext>
            </a:extLst>
          </p:cNvPr>
          <p:cNvSpPr txBox="1"/>
          <p:nvPr/>
        </p:nvSpPr>
        <p:spPr>
          <a:xfrm>
            <a:off x="774029" y="2674960"/>
            <a:ext cx="8831310" cy="800219"/>
          </a:xfrm>
          <a:prstGeom prst="rect">
            <a:avLst/>
          </a:prstGeom>
          <a:noFill/>
        </p:spPr>
        <p:txBody>
          <a:bodyPr wrap="square" rtlCol="0">
            <a:spAutoFit/>
          </a:bodyPr>
          <a:lstStyle/>
          <a:p>
            <a:r>
              <a:rPr lang="en-CA" sz="2800" dirty="0" err="1"/>
              <a:t>W</a:t>
            </a:r>
            <a:r>
              <a:rPr lang="en-CA" sz="2800" baseline="-25000" dirty="0" err="1"/>
              <a:t>f</a:t>
            </a:r>
            <a:r>
              <a:rPr lang="en-CA" sz="2800" dirty="0"/>
              <a:t> = 1.25 W</a:t>
            </a:r>
            <a:r>
              <a:rPr lang="en-CA" sz="2800" baseline="-25000" dirty="0"/>
              <a:t>D</a:t>
            </a:r>
            <a:r>
              <a:rPr lang="en-CA" sz="2800" dirty="0"/>
              <a:t> + 1.5 W</a:t>
            </a:r>
            <a:r>
              <a:rPr lang="en-CA" sz="2800" baseline="-25000" dirty="0"/>
              <a:t>L</a:t>
            </a:r>
            <a:r>
              <a:rPr lang="en-CA" sz="2800" dirty="0"/>
              <a:t> = 1.25 x 4.0 + 1.5 x 14.4 = 26.6 kN/m  </a:t>
            </a:r>
            <a:endParaRPr lang="fr-CA" sz="2800" dirty="0"/>
          </a:p>
          <a:p>
            <a:endParaRPr lang="en-CA" dirty="0"/>
          </a:p>
        </p:txBody>
      </p:sp>
      <p:sp>
        <p:nvSpPr>
          <p:cNvPr id="24" name="TextBox 23">
            <a:extLst>
              <a:ext uri="{FF2B5EF4-FFF2-40B4-BE49-F238E27FC236}">
                <a16:creationId xmlns:a16="http://schemas.microsoft.com/office/drawing/2014/main" id="{D0419AE5-619D-4FE7-8968-4DA65F245A09}"/>
              </a:ext>
            </a:extLst>
          </p:cNvPr>
          <p:cNvSpPr txBox="1"/>
          <p:nvPr/>
        </p:nvSpPr>
        <p:spPr>
          <a:xfrm>
            <a:off x="715135" y="5320348"/>
            <a:ext cx="11103599" cy="523220"/>
          </a:xfrm>
          <a:prstGeom prst="rect">
            <a:avLst/>
          </a:prstGeom>
          <a:noFill/>
        </p:spPr>
        <p:txBody>
          <a:bodyPr wrap="square" rtlCol="0">
            <a:spAutoFit/>
          </a:bodyPr>
          <a:lstStyle/>
          <a:p>
            <a:r>
              <a:rPr lang="en-CA" sz="2800" dirty="0"/>
              <a:t>M</a:t>
            </a:r>
            <a:r>
              <a:rPr lang="en-CA" sz="2800" baseline="-25000" dirty="0"/>
              <a:t>f</a:t>
            </a:r>
            <a:r>
              <a:rPr lang="en-CA" sz="2800" dirty="0"/>
              <a:t> = </a:t>
            </a:r>
            <a:r>
              <a:rPr lang="en-CA" sz="2800" dirty="0" err="1"/>
              <a:t>W</a:t>
            </a:r>
            <a:r>
              <a:rPr lang="en-CA" sz="2800" baseline="-25000" dirty="0" err="1"/>
              <a:t>f</a:t>
            </a:r>
            <a:r>
              <a:rPr lang="en-CA" sz="2800" baseline="-25000" dirty="0"/>
              <a:t>  </a:t>
            </a:r>
            <a:r>
              <a:rPr lang="en-CA" sz="2800" dirty="0"/>
              <a:t> L</a:t>
            </a:r>
            <a:r>
              <a:rPr lang="en-CA" sz="2800" baseline="30000" dirty="0"/>
              <a:t>2 </a:t>
            </a:r>
            <a:r>
              <a:rPr lang="en-CA" sz="2800" dirty="0"/>
              <a:t>/ 8 = 26.6 kN/m</a:t>
            </a:r>
            <a:r>
              <a:rPr lang="en-CA" sz="2800" baseline="-25000" dirty="0"/>
              <a:t> </a:t>
            </a:r>
            <a:r>
              <a:rPr lang="en-CA" sz="2800" dirty="0"/>
              <a:t>x 6m</a:t>
            </a:r>
            <a:r>
              <a:rPr lang="en-CA" sz="2800" baseline="30000" dirty="0"/>
              <a:t>2 </a:t>
            </a:r>
            <a:r>
              <a:rPr lang="en-CA" sz="2800" dirty="0"/>
              <a:t>/ 8 =120 kN m</a:t>
            </a:r>
            <a:r>
              <a:rPr lang="en-CA" sz="2800" baseline="30000" dirty="0"/>
              <a:t>    </a:t>
            </a:r>
            <a:r>
              <a:rPr lang="en-CA" sz="2800" baseline="-25000" dirty="0"/>
              <a:t>  </a:t>
            </a:r>
          </a:p>
        </p:txBody>
      </p:sp>
      <p:sp>
        <p:nvSpPr>
          <p:cNvPr id="7" name="Rectangle 6">
            <a:extLst>
              <a:ext uri="{FF2B5EF4-FFF2-40B4-BE49-F238E27FC236}">
                <a16:creationId xmlns:a16="http://schemas.microsoft.com/office/drawing/2014/main" id="{7302A309-771A-4F12-89EC-9FA28E54A148}"/>
              </a:ext>
            </a:extLst>
          </p:cNvPr>
          <p:cNvSpPr/>
          <p:nvPr/>
        </p:nvSpPr>
        <p:spPr>
          <a:xfrm>
            <a:off x="617041" y="1001803"/>
            <a:ext cx="6285695" cy="523220"/>
          </a:xfrm>
          <a:prstGeom prst="rect">
            <a:avLst/>
          </a:prstGeom>
        </p:spPr>
        <p:txBody>
          <a:bodyPr wrap="none">
            <a:spAutoFit/>
          </a:bodyPr>
          <a:lstStyle/>
          <a:p>
            <a:r>
              <a:rPr lang="en-CA" sz="2800" dirty="0"/>
              <a:t>Live load W</a:t>
            </a:r>
            <a:r>
              <a:rPr lang="en-CA" sz="2800" baseline="-25000" dirty="0"/>
              <a:t>L</a:t>
            </a:r>
            <a:r>
              <a:rPr lang="en-CA" sz="2800" dirty="0"/>
              <a:t> = 4.8 kPa x 3.0m = 14.4kN/m </a:t>
            </a:r>
          </a:p>
        </p:txBody>
      </p:sp>
      <p:sp>
        <p:nvSpPr>
          <p:cNvPr id="28" name="TextBox 27">
            <a:extLst>
              <a:ext uri="{FF2B5EF4-FFF2-40B4-BE49-F238E27FC236}">
                <a16:creationId xmlns:a16="http://schemas.microsoft.com/office/drawing/2014/main" id="{0D09E6D2-4738-4F43-BD6C-A3B21A498C11}"/>
              </a:ext>
            </a:extLst>
          </p:cNvPr>
          <p:cNvSpPr txBox="1"/>
          <p:nvPr/>
        </p:nvSpPr>
        <p:spPr>
          <a:xfrm>
            <a:off x="617041" y="1614220"/>
            <a:ext cx="6140986" cy="830997"/>
          </a:xfrm>
          <a:prstGeom prst="rect">
            <a:avLst/>
          </a:prstGeom>
          <a:noFill/>
        </p:spPr>
        <p:txBody>
          <a:bodyPr wrap="square" rtlCol="0">
            <a:spAutoFit/>
          </a:bodyPr>
          <a:lstStyle/>
          <a:p>
            <a:r>
              <a:rPr lang="en-CA" sz="2400" dirty="0"/>
              <a:t>Using the specified linear loads apply load case combination </a:t>
            </a:r>
            <a:r>
              <a:rPr lang="en-CA" sz="2400" b="1" dirty="0"/>
              <a:t>2</a:t>
            </a:r>
            <a:r>
              <a:rPr lang="en-CA" sz="2400" dirty="0"/>
              <a:t>  to find the factored design load  </a:t>
            </a:r>
          </a:p>
        </p:txBody>
      </p:sp>
      <p:sp>
        <p:nvSpPr>
          <p:cNvPr id="29" name="TextBox 28">
            <a:extLst>
              <a:ext uri="{FF2B5EF4-FFF2-40B4-BE49-F238E27FC236}">
                <a16:creationId xmlns:a16="http://schemas.microsoft.com/office/drawing/2014/main" id="{41ED2D3F-49D2-46F0-BD29-55D802FE6D1F}"/>
              </a:ext>
            </a:extLst>
          </p:cNvPr>
          <p:cNvSpPr txBox="1"/>
          <p:nvPr/>
        </p:nvSpPr>
        <p:spPr>
          <a:xfrm>
            <a:off x="626810" y="3353191"/>
            <a:ext cx="11103599" cy="830997"/>
          </a:xfrm>
          <a:prstGeom prst="rect">
            <a:avLst/>
          </a:prstGeom>
          <a:noFill/>
        </p:spPr>
        <p:txBody>
          <a:bodyPr wrap="square" rtlCol="0">
            <a:spAutoFit/>
          </a:bodyPr>
          <a:lstStyle/>
          <a:p>
            <a:r>
              <a:rPr lang="en-CA" sz="2400" dirty="0"/>
              <a:t>Using the design load find the </a:t>
            </a:r>
            <a:r>
              <a:rPr lang="en-CA" sz="2400" u="sng" dirty="0"/>
              <a:t>maximum factored shear force </a:t>
            </a:r>
            <a:r>
              <a:rPr lang="en-CA" sz="2400" dirty="0"/>
              <a:t>and the </a:t>
            </a:r>
            <a:r>
              <a:rPr lang="en-CA" sz="2400" u="sng" dirty="0"/>
              <a:t>maximum factored bending moment </a:t>
            </a:r>
          </a:p>
        </p:txBody>
      </p:sp>
      <p:sp>
        <p:nvSpPr>
          <p:cNvPr id="31" name="TextBox 30">
            <a:extLst>
              <a:ext uri="{FF2B5EF4-FFF2-40B4-BE49-F238E27FC236}">
                <a16:creationId xmlns:a16="http://schemas.microsoft.com/office/drawing/2014/main" id="{8F485378-3038-4E52-8E65-B159FDC9342B}"/>
              </a:ext>
            </a:extLst>
          </p:cNvPr>
          <p:cNvSpPr txBox="1"/>
          <p:nvPr/>
        </p:nvSpPr>
        <p:spPr>
          <a:xfrm>
            <a:off x="774029" y="4493605"/>
            <a:ext cx="11103599" cy="523220"/>
          </a:xfrm>
          <a:prstGeom prst="rect">
            <a:avLst/>
          </a:prstGeom>
          <a:noFill/>
        </p:spPr>
        <p:txBody>
          <a:bodyPr wrap="square" rtlCol="0">
            <a:spAutoFit/>
          </a:bodyPr>
          <a:lstStyle/>
          <a:p>
            <a:r>
              <a:rPr lang="en-CA" sz="2800" dirty="0"/>
              <a:t>V</a:t>
            </a:r>
            <a:r>
              <a:rPr lang="en-CA" sz="2800" baseline="-25000" dirty="0"/>
              <a:t>f</a:t>
            </a:r>
            <a:r>
              <a:rPr lang="en-CA" sz="2800" dirty="0"/>
              <a:t> = </a:t>
            </a:r>
            <a:r>
              <a:rPr lang="en-CA" sz="2800" dirty="0" err="1"/>
              <a:t>W</a:t>
            </a:r>
            <a:r>
              <a:rPr lang="en-CA" sz="2800" baseline="-25000" dirty="0" err="1"/>
              <a:t>f</a:t>
            </a:r>
            <a:r>
              <a:rPr lang="en-CA" sz="2800" baseline="-25000" dirty="0"/>
              <a:t>  </a:t>
            </a:r>
            <a:r>
              <a:rPr lang="en-CA" sz="2800" dirty="0"/>
              <a:t> L</a:t>
            </a:r>
            <a:r>
              <a:rPr lang="en-CA" sz="2800" baseline="30000" dirty="0"/>
              <a:t> </a:t>
            </a:r>
            <a:r>
              <a:rPr lang="en-CA" sz="2800" dirty="0"/>
              <a:t>/ 2 = 26.6 kN/m</a:t>
            </a:r>
            <a:r>
              <a:rPr lang="en-CA" sz="2800" baseline="-25000" dirty="0"/>
              <a:t> </a:t>
            </a:r>
            <a:r>
              <a:rPr lang="en-CA" sz="2800" dirty="0"/>
              <a:t>x 6m</a:t>
            </a:r>
            <a:r>
              <a:rPr lang="en-CA" sz="2800" baseline="30000" dirty="0"/>
              <a:t> </a:t>
            </a:r>
            <a:r>
              <a:rPr lang="en-CA" sz="2800" dirty="0"/>
              <a:t>/ 2 =79.8 kN</a:t>
            </a:r>
            <a:r>
              <a:rPr lang="en-CA" sz="2800" baseline="30000" dirty="0"/>
              <a:t>    </a:t>
            </a:r>
            <a:r>
              <a:rPr lang="en-CA" sz="2800" baseline="-25000" dirty="0"/>
              <a:t>  </a:t>
            </a:r>
          </a:p>
        </p:txBody>
      </p:sp>
      <p:sp>
        <p:nvSpPr>
          <p:cNvPr id="22" name="Title 5">
            <a:extLst>
              <a:ext uri="{FF2B5EF4-FFF2-40B4-BE49-F238E27FC236}">
                <a16:creationId xmlns:a16="http://schemas.microsoft.com/office/drawing/2014/main" id="{B5E64A14-3AE1-45EE-A0D3-610071E2458E}"/>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3: Bending</a:t>
            </a:r>
          </a:p>
        </p:txBody>
      </p:sp>
    </p:spTree>
    <p:extLst>
      <p:ext uri="{BB962C8B-B14F-4D97-AF65-F5344CB8AC3E}">
        <p14:creationId xmlns:p14="http://schemas.microsoft.com/office/powerpoint/2010/main" val="29511465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2" name="Footer Placeholder 1">
            <a:extLst>
              <a:ext uri="{FF2B5EF4-FFF2-40B4-BE49-F238E27FC236}">
                <a16:creationId xmlns:a16="http://schemas.microsoft.com/office/drawing/2014/main" id="{98BAF81B-CB1A-4980-AB23-D394AB88396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7: Design of Bending Members</a:t>
            </a:r>
            <a:endParaRPr lang="en-CA"/>
          </a:p>
        </p:txBody>
      </p:sp>
      <p:sp>
        <p:nvSpPr>
          <p:cNvPr id="21" name="TextBox 20">
            <a:extLst>
              <a:ext uri="{FF2B5EF4-FFF2-40B4-BE49-F238E27FC236}">
                <a16:creationId xmlns:a16="http://schemas.microsoft.com/office/drawing/2014/main" id="{A2F495BE-57E1-4D18-88E0-6EC967C10247}"/>
              </a:ext>
            </a:extLst>
          </p:cNvPr>
          <p:cNvSpPr txBox="1"/>
          <p:nvPr/>
        </p:nvSpPr>
        <p:spPr>
          <a:xfrm>
            <a:off x="521800" y="873536"/>
            <a:ext cx="11103599" cy="830997"/>
          </a:xfrm>
          <a:prstGeom prst="rect">
            <a:avLst/>
          </a:prstGeom>
          <a:noFill/>
        </p:spPr>
        <p:txBody>
          <a:bodyPr wrap="square" rtlCol="0">
            <a:spAutoFit/>
          </a:bodyPr>
          <a:lstStyle/>
          <a:p>
            <a:r>
              <a:rPr lang="en-CA" sz="2400" dirty="0"/>
              <a:t>As no additional information was given assume 1.0 for all modification factors excluding K</a:t>
            </a:r>
            <a:r>
              <a:rPr lang="en-CA" sz="2400" baseline="-25000" dirty="0"/>
              <a:t>L </a:t>
            </a:r>
            <a:r>
              <a:rPr lang="en-CA" sz="2400" dirty="0"/>
              <a:t>and K</a:t>
            </a:r>
            <a:r>
              <a:rPr lang="en-CA" sz="2400" baseline="-25000" dirty="0"/>
              <a:t>Zbg </a:t>
            </a:r>
            <a:r>
              <a:rPr lang="en-CA" sz="2400" dirty="0"/>
              <a:t>which will be calculated later</a:t>
            </a:r>
            <a:endParaRPr lang="en-CA" sz="2400" baseline="-25000" dirty="0"/>
          </a:p>
        </p:txBody>
      </p:sp>
      <p:sp>
        <p:nvSpPr>
          <p:cNvPr id="22" name="TextBox 21">
            <a:extLst>
              <a:ext uri="{FF2B5EF4-FFF2-40B4-BE49-F238E27FC236}">
                <a16:creationId xmlns:a16="http://schemas.microsoft.com/office/drawing/2014/main" id="{5D153B04-FD7D-4A3F-B6CB-D7D41D470E20}"/>
              </a:ext>
            </a:extLst>
          </p:cNvPr>
          <p:cNvSpPr txBox="1"/>
          <p:nvPr/>
        </p:nvSpPr>
        <p:spPr>
          <a:xfrm>
            <a:off x="234412" y="3063202"/>
            <a:ext cx="11198488" cy="461665"/>
          </a:xfrm>
          <a:prstGeom prst="rect">
            <a:avLst/>
          </a:prstGeom>
          <a:noFill/>
        </p:spPr>
        <p:txBody>
          <a:bodyPr wrap="square" rtlCol="0">
            <a:spAutoFit/>
          </a:bodyPr>
          <a:lstStyle/>
          <a:p>
            <a:r>
              <a:rPr lang="en-CA" sz="2400" dirty="0"/>
              <a:t>Use </a:t>
            </a:r>
            <a:r>
              <a:rPr lang="en-CA" sz="2400" b="1" dirty="0"/>
              <a:t>Table 7.3 </a:t>
            </a:r>
            <a:r>
              <a:rPr lang="en-CA" sz="2400" dirty="0"/>
              <a:t>of CSA O86 to find the specified strength for 20f-E Spruce- Pine Glulam</a:t>
            </a:r>
          </a:p>
        </p:txBody>
      </p:sp>
      <p:sp>
        <p:nvSpPr>
          <p:cNvPr id="23" name="TextBox 22">
            <a:extLst>
              <a:ext uri="{FF2B5EF4-FFF2-40B4-BE49-F238E27FC236}">
                <a16:creationId xmlns:a16="http://schemas.microsoft.com/office/drawing/2014/main" id="{51C4171F-72E8-428F-8073-6D4B077E3D00}"/>
              </a:ext>
            </a:extLst>
          </p:cNvPr>
          <p:cNvSpPr txBox="1"/>
          <p:nvPr/>
        </p:nvSpPr>
        <p:spPr>
          <a:xfrm>
            <a:off x="544200" y="1715224"/>
            <a:ext cx="11103599" cy="523220"/>
          </a:xfrm>
          <a:prstGeom prst="rect">
            <a:avLst/>
          </a:prstGeom>
          <a:noFill/>
        </p:spPr>
        <p:txBody>
          <a:bodyPr wrap="square" rtlCol="0">
            <a:spAutoFit/>
          </a:bodyPr>
          <a:lstStyle/>
          <a:p>
            <a:pPr algn="ctr"/>
            <a:r>
              <a:rPr lang="en-CA" sz="2800" dirty="0"/>
              <a:t>K</a:t>
            </a:r>
            <a:r>
              <a:rPr lang="en-CA" sz="2800" baseline="-25000" dirty="0"/>
              <a:t>D </a:t>
            </a:r>
            <a:r>
              <a:rPr lang="en-CA" sz="2800" dirty="0"/>
              <a:t>= K</a:t>
            </a:r>
            <a:r>
              <a:rPr lang="en-CA" sz="2800" baseline="-25000" dirty="0"/>
              <a:t>H</a:t>
            </a:r>
            <a:r>
              <a:rPr lang="en-CA" sz="2800" dirty="0"/>
              <a:t> = K</a:t>
            </a:r>
            <a:r>
              <a:rPr lang="en-CA" sz="2800" baseline="-25000" dirty="0"/>
              <a:t>Sb </a:t>
            </a:r>
            <a:r>
              <a:rPr lang="en-CA" sz="2800" dirty="0"/>
              <a:t>= </a:t>
            </a:r>
            <a:r>
              <a:rPr lang="en-CA" sz="2800" dirty="0" err="1"/>
              <a:t>K</a:t>
            </a:r>
            <a:r>
              <a:rPr lang="en-CA" sz="2800" baseline="-25000" dirty="0" err="1"/>
              <a:t>Sv</a:t>
            </a:r>
            <a:r>
              <a:rPr lang="en-CA" sz="2800" baseline="-25000" dirty="0"/>
              <a:t> </a:t>
            </a:r>
            <a:r>
              <a:rPr lang="en-CA" sz="2800" dirty="0"/>
              <a:t>= </a:t>
            </a:r>
            <a:r>
              <a:rPr lang="en-CA" sz="2800" dirty="0" err="1"/>
              <a:t>K</a:t>
            </a:r>
            <a:r>
              <a:rPr lang="en-CA" sz="2800" baseline="-25000" dirty="0" err="1"/>
              <a:t>Scp</a:t>
            </a:r>
            <a:r>
              <a:rPr lang="en-CA" sz="2800" baseline="-25000" dirty="0"/>
              <a:t> </a:t>
            </a:r>
            <a:r>
              <a:rPr lang="en-CA" sz="2800" dirty="0"/>
              <a:t>= K</a:t>
            </a:r>
            <a:r>
              <a:rPr lang="en-CA" sz="2800" baseline="-25000" dirty="0"/>
              <a:t>SE </a:t>
            </a:r>
            <a:r>
              <a:rPr lang="en-CA" sz="2800" dirty="0"/>
              <a:t>= K</a:t>
            </a:r>
            <a:r>
              <a:rPr lang="en-CA" sz="2800" baseline="-25000" dirty="0"/>
              <a:t>T </a:t>
            </a:r>
            <a:r>
              <a:rPr lang="en-CA" sz="2800" dirty="0"/>
              <a:t>=1.0 </a:t>
            </a:r>
            <a:endParaRPr lang="en-CA" sz="2800" baseline="-25000" dirty="0"/>
          </a:p>
        </p:txBody>
      </p:sp>
      <p:sp>
        <p:nvSpPr>
          <p:cNvPr id="26" name="TextBox 25">
            <a:extLst>
              <a:ext uri="{FF2B5EF4-FFF2-40B4-BE49-F238E27FC236}">
                <a16:creationId xmlns:a16="http://schemas.microsoft.com/office/drawing/2014/main" id="{284A3727-5BBF-4AB1-8433-C654F57A0E51}"/>
              </a:ext>
            </a:extLst>
          </p:cNvPr>
          <p:cNvSpPr txBox="1"/>
          <p:nvPr/>
        </p:nvSpPr>
        <p:spPr>
          <a:xfrm>
            <a:off x="397779" y="3662123"/>
            <a:ext cx="11198488" cy="461665"/>
          </a:xfrm>
          <a:prstGeom prst="rect">
            <a:avLst/>
          </a:prstGeom>
          <a:noFill/>
        </p:spPr>
        <p:txBody>
          <a:bodyPr wrap="square" rtlCol="0">
            <a:spAutoFit/>
          </a:bodyPr>
          <a:lstStyle/>
          <a:p>
            <a:r>
              <a:rPr lang="en-CA" sz="2400" dirty="0"/>
              <a:t>Notice note 2 at the bottom of the table </a:t>
            </a:r>
          </a:p>
        </p:txBody>
      </p:sp>
      <p:sp>
        <p:nvSpPr>
          <p:cNvPr id="27" name="TextBox 26">
            <a:extLst>
              <a:ext uri="{FF2B5EF4-FFF2-40B4-BE49-F238E27FC236}">
                <a16:creationId xmlns:a16="http://schemas.microsoft.com/office/drawing/2014/main" id="{43A17922-4669-4CCD-A046-A83F7BBBC5A6}"/>
              </a:ext>
            </a:extLst>
          </p:cNvPr>
          <p:cNvSpPr txBox="1"/>
          <p:nvPr/>
        </p:nvSpPr>
        <p:spPr>
          <a:xfrm>
            <a:off x="397779" y="5523844"/>
            <a:ext cx="11198488" cy="830997"/>
          </a:xfrm>
          <a:prstGeom prst="rect">
            <a:avLst/>
          </a:prstGeom>
          <a:noFill/>
        </p:spPr>
        <p:txBody>
          <a:bodyPr wrap="square" rtlCol="0">
            <a:spAutoFit/>
          </a:bodyPr>
          <a:lstStyle/>
          <a:p>
            <a:r>
              <a:rPr lang="en-CA" sz="2400" dirty="0"/>
              <a:t>If the modification factors did not equal one the values taken from the table would need to be multiplied to account for them </a:t>
            </a:r>
          </a:p>
        </p:txBody>
      </p:sp>
      <p:sp>
        <p:nvSpPr>
          <p:cNvPr id="30" name="TextBox 29">
            <a:extLst>
              <a:ext uri="{FF2B5EF4-FFF2-40B4-BE49-F238E27FC236}">
                <a16:creationId xmlns:a16="http://schemas.microsoft.com/office/drawing/2014/main" id="{6792A91B-897A-4FC4-8A34-6A27A1CEB89B}"/>
              </a:ext>
            </a:extLst>
          </p:cNvPr>
          <p:cNvSpPr txBox="1"/>
          <p:nvPr/>
        </p:nvSpPr>
        <p:spPr>
          <a:xfrm>
            <a:off x="1011105" y="4167366"/>
            <a:ext cx="11198488" cy="1200329"/>
          </a:xfrm>
          <a:prstGeom prst="rect">
            <a:avLst/>
          </a:prstGeom>
          <a:noFill/>
        </p:spPr>
        <p:txBody>
          <a:bodyPr wrap="square" rtlCol="0">
            <a:spAutoFit/>
          </a:bodyPr>
          <a:lstStyle/>
          <a:p>
            <a:r>
              <a:rPr lang="en-CA" sz="2400" b="1" dirty="0"/>
              <a:t>(2) Tabulated values are based on the following standard conditions: </a:t>
            </a:r>
          </a:p>
          <a:p>
            <a:r>
              <a:rPr lang="en-CA" sz="2400" b="1" dirty="0"/>
              <a:t>	(a) dry service conditions; and </a:t>
            </a:r>
          </a:p>
          <a:p>
            <a:r>
              <a:rPr lang="en-CA" sz="2400" b="1" dirty="0"/>
              <a:t>	(b) standard term duration of load. </a:t>
            </a:r>
          </a:p>
        </p:txBody>
      </p:sp>
      <p:sp>
        <p:nvSpPr>
          <p:cNvPr id="33" name="TextBox 32">
            <a:extLst>
              <a:ext uri="{FF2B5EF4-FFF2-40B4-BE49-F238E27FC236}">
                <a16:creationId xmlns:a16="http://schemas.microsoft.com/office/drawing/2014/main" id="{9CD3D400-6504-4E81-9EE9-F1186DAD080E}"/>
              </a:ext>
            </a:extLst>
          </p:cNvPr>
          <p:cNvSpPr txBox="1"/>
          <p:nvPr/>
        </p:nvSpPr>
        <p:spPr>
          <a:xfrm>
            <a:off x="597867" y="2339629"/>
            <a:ext cx="4456734" cy="461665"/>
          </a:xfrm>
          <a:prstGeom prst="rect">
            <a:avLst/>
          </a:prstGeom>
          <a:noFill/>
        </p:spPr>
        <p:txBody>
          <a:bodyPr wrap="square" rtlCol="0">
            <a:spAutoFit/>
          </a:bodyPr>
          <a:lstStyle/>
          <a:p>
            <a:r>
              <a:rPr lang="en-CA" sz="2400" dirty="0"/>
              <a:t>As the beam is a straight member </a:t>
            </a:r>
            <a:endParaRPr lang="en-CA" sz="2400" baseline="-25000" dirty="0"/>
          </a:p>
        </p:txBody>
      </p:sp>
      <p:sp>
        <p:nvSpPr>
          <p:cNvPr id="3" name="Rectangle 2">
            <a:extLst>
              <a:ext uri="{FF2B5EF4-FFF2-40B4-BE49-F238E27FC236}">
                <a16:creationId xmlns:a16="http://schemas.microsoft.com/office/drawing/2014/main" id="{BCC76CDA-0923-4E42-8EB6-B72309D7EDA8}"/>
              </a:ext>
            </a:extLst>
          </p:cNvPr>
          <p:cNvSpPr/>
          <p:nvPr/>
        </p:nvSpPr>
        <p:spPr>
          <a:xfrm>
            <a:off x="5054601" y="2361953"/>
            <a:ext cx="1268296" cy="523220"/>
          </a:xfrm>
          <a:prstGeom prst="rect">
            <a:avLst/>
          </a:prstGeom>
        </p:spPr>
        <p:txBody>
          <a:bodyPr wrap="none">
            <a:spAutoFit/>
          </a:bodyPr>
          <a:lstStyle/>
          <a:p>
            <a:r>
              <a:rPr lang="en-CA" sz="2800" dirty="0"/>
              <a:t>K</a:t>
            </a:r>
            <a:r>
              <a:rPr lang="en-CA" sz="2800" baseline="-25000" dirty="0"/>
              <a:t>X </a:t>
            </a:r>
            <a:r>
              <a:rPr lang="en-CA" sz="2800" dirty="0"/>
              <a:t>=1.0 </a:t>
            </a:r>
          </a:p>
        </p:txBody>
      </p:sp>
      <p:sp>
        <p:nvSpPr>
          <p:cNvPr id="25" name="Title 5">
            <a:extLst>
              <a:ext uri="{FF2B5EF4-FFF2-40B4-BE49-F238E27FC236}">
                <a16:creationId xmlns:a16="http://schemas.microsoft.com/office/drawing/2014/main" id="{AD742B0A-E542-4C9A-B52B-117C37A23182}"/>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3: Bending</a:t>
            </a:r>
          </a:p>
        </p:txBody>
      </p:sp>
    </p:spTree>
    <p:extLst>
      <p:ext uri="{BB962C8B-B14F-4D97-AF65-F5344CB8AC3E}">
        <p14:creationId xmlns:p14="http://schemas.microsoft.com/office/powerpoint/2010/main" val="3398364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23" name="Google Shape;111;gb732734625_0_0">
            <a:extLst>
              <a:ext uri="{FF2B5EF4-FFF2-40B4-BE49-F238E27FC236}">
                <a16:creationId xmlns:a16="http://schemas.microsoft.com/office/drawing/2014/main" id="{229CDB23-871A-4C43-B27B-01324374E4E7}"/>
              </a:ext>
            </a:extLst>
          </p:cNvPr>
          <p:cNvSpPr txBox="1"/>
          <p:nvPr/>
        </p:nvSpPr>
        <p:spPr>
          <a:xfrm>
            <a:off x="281476" y="74574"/>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latin typeface="Calibri"/>
                <a:ea typeface="Calibri"/>
                <a:cs typeface="Calibri"/>
                <a:sym typeface="Calibri"/>
              </a:rPr>
              <a:t>Glulam Beam Example – Specified Strength  </a:t>
            </a:r>
            <a:endParaRPr lang="en-CA" dirty="0"/>
          </a:p>
        </p:txBody>
      </p:sp>
      <p:pic>
        <p:nvPicPr>
          <p:cNvPr id="6" name="Picture 5">
            <a:extLst>
              <a:ext uri="{FF2B5EF4-FFF2-40B4-BE49-F238E27FC236}">
                <a16:creationId xmlns:a16="http://schemas.microsoft.com/office/drawing/2014/main" id="{18DB705C-0539-4121-9034-AED2948F4BBF}"/>
              </a:ext>
            </a:extLst>
          </p:cNvPr>
          <p:cNvPicPr>
            <a:picLocks noChangeAspect="1"/>
          </p:cNvPicPr>
          <p:nvPr/>
        </p:nvPicPr>
        <p:blipFill>
          <a:blip r:embed="rId3"/>
          <a:stretch>
            <a:fillRect/>
          </a:stretch>
        </p:blipFill>
        <p:spPr>
          <a:xfrm>
            <a:off x="61298" y="111278"/>
            <a:ext cx="4762500" cy="6686550"/>
          </a:xfrm>
          <a:prstGeom prst="rect">
            <a:avLst/>
          </a:prstGeom>
        </p:spPr>
      </p:pic>
      <p:pic>
        <p:nvPicPr>
          <p:cNvPr id="21" name="Picture 20">
            <a:extLst>
              <a:ext uri="{FF2B5EF4-FFF2-40B4-BE49-F238E27FC236}">
                <a16:creationId xmlns:a16="http://schemas.microsoft.com/office/drawing/2014/main" id="{66D24FE6-C77F-4638-90D0-DCF68C298DFD}"/>
              </a:ext>
            </a:extLst>
          </p:cNvPr>
          <p:cNvPicPr>
            <a:picLocks noChangeAspect="1"/>
          </p:cNvPicPr>
          <p:nvPr/>
        </p:nvPicPr>
        <p:blipFill rotWithShape="1">
          <a:blip r:embed="rId3"/>
          <a:srcRect t="49961" r="25249" b="10743"/>
          <a:stretch/>
        </p:blipFill>
        <p:spPr>
          <a:xfrm>
            <a:off x="4716447" y="223631"/>
            <a:ext cx="6885624" cy="5082015"/>
          </a:xfrm>
          <a:prstGeom prst="rect">
            <a:avLst/>
          </a:prstGeom>
          <a:ln w="57150">
            <a:solidFill>
              <a:srgbClr val="FFFF00"/>
            </a:solidFill>
          </a:ln>
        </p:spPr>
      </p:pic>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4">
              <a:alphaModFix/>
            </a:blip>
            <a:srcRect/>
            <a:stretch/>
          </p:blipFill>
          <p:spPr>
            <a:xfrm>
              <a:off x="7738393" y="5985465"/>
              <a:ext cx="2039765" cy="972056"/>
            </a:xfrm>
            <a:prstGeom prst="rect">
              <a:avLst/>
            </a:prstGeom>
            <a:noFill/>
            <a:ln>
              <a:noFill/>
            </a:ln>
          </p:spPr>
        </p:pic>
      </p:grpSp>
      <p:sp>
        <p:nvSpPr>
          <p:cNvPr id="2" name="Footer Placeholder 1">
            <a:extLst>
              <a:ext uri="{FF2B5EF4-FFF2-40B4-BE49-F238E27FC236}">
                <a16:creationId xmlns:a16="http://schemas.microsoft.com/office/drawing/2014/main" id="{98BAF81B-CB1A-4980-AB23-D394AB88396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7: Design of Bending Members</a:t>
            </a:r>
            <a:endParaRPr lang="en-CA"/>
          </a:p>
        </p:txBody>
      </p:sp>
      <p:sp>
        <p:nvSpPr>
          <p:cNvPr id="5" name="TextBox 4">
            <a:extLst>
              <a:ext uri="{FF2B5EF4-FFF2-40B4-BE49-F238E27FC236}">
                <a16:creationId xmlns:a16="http://schemas.microsoft.com/office/drawing/2014/main" id="{9B16152D-A78B-431C-8AF6-304BB522D01B}"/>
              </a:ext>
            </a:extLst>
          </p:cNvPr>
          <p:cNvSpPr txBox="1"/>
          <p:nvPr/>
        </p:nvSpPr>
        <p:spPr>
          <a:xfrm>
            <a:off x="5270643" y="5445628"/>
            <a:ext cx="6331428" cy="461665"/>
          </a:xfrm>
          <a:prstGeom prst="rect">
            <a:avLst/>
          </a:prstGeom>
          <a:noFill/>
        </p:spPr>
        <p:txBody>
          <a:bodyPr wrap="square" rtlCol="0">
            <a:spAutoFit/>
          </a:bodyPr>
          <a:lstStyle/>
          <a:p>
            <a:r>
              <a:rPr lang="en-CA" sz="2400" dirty="0"/>
              <a:t>f</a:t>
            </a:r>
            <a:r>
              <a:rPr lang="en-CA" sz="2400" baseline="-25000" dirty="0"/>
              <a:t>b </a:t>
            </a:r>
            <a:r>
              <a:rPr lang="en-CA" sz="2400" dirty="0"/>
              <a:t> = 25.6 MPa	</a:t>
            </a:r>
            <a:r>
              <a:rPr lang="en-CA" sz="2400" dirty="0" err="1"/>
              <a:t>f</a:t>
            </a:r>
            <a:r>
              <a:rPr lang="en-CA" sz="2400" baseline="-25000" dirty="0" err="1"/>
              <a:t>V</a:t>
            </a:r>
            <a:r>
              <a:rPr lang="en-CA" sz="2400" baseline="-25000" dirty="0"/>
              <a:t> </a:t>
            </a:r>
            <a:r>
              <a:rPr lang="en-CA" sz="2400" dirty="0"/>
              <a:t> = 1.75 </a:t>
            </a:r>
            <a:r>
              <a:rPr lang="en-CA" sz="2400" dirty="0" err="1"/>
              <a:t>Mpa</a:t>
            </a:r>
            <a:r>
              <a:rPr lang="en-CA" sz="2400" dirty="0"/>
              <a:t>    E=10300 MPa  </a:t>
            </a:r>
            <a:endParaRPr lang="fr-CA" sz="2400" dirty="0"/>
          </a:p>
        </p:txBody>
      </p:sp>
      <p:sp>
        <p:nvSpPr>
          <p:cNvPr id="7" name="Rectangle 6">
            <a:extLst>
              <a:ext uri="{FF2B5EF4-FFF2-40B4-BE49-F238E27FC236}">
                <a16:creationId xmlns:a16="http://schemas.microsoft.com/office/drawing/2014/main" id="{44A788D2-9E68-47FA-9CD3-511922515CB3}"/>
              </a:ext>
            </a:extLst>
          </p:cNvPr>
          <p:cNvSpPr/>
          <p:nvPr/>
        </p:nvSpPr>
        <p:spPr>
          <a:xfrm>
            <a:off x="148856" y="3454553"/>
            <a:ext cx="3455581" cy="261207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22CB42B7-C4A5-412A-B949-CACF121C66BF}"/>
              </a:ext>
            </a:extLst>
          </p:cNvPr>
          <p:cNvSpPr/>
          <p:nvPr/>
        </p:nvSpPr>
        <p:spPr>
          <a:xfrm>
            <a:off x="7846828" y="652728"/>
            <a:ext cx="616688" cy="346732"/>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10EEAF58-E8DD-475B-A967-4C4650725CFB}"/>
              </a:ext>
            </a:extLst>
          </p:cNvPr>
          <p:cNvSpPr/>
          <p:nvPr/>
        </p:nvSpPr>
        <p:spPr>
          <a:xfrm>
            <a:off x="4862597" y="927295"/>
            <a:ext cx="3636188" cy="346732"/>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532CEFB4-17FD-4D3E-B363-F2D3C538457F}"/>
              </a:ext>
            </a:extLst>
          </p:cNvPr>
          <p:cNvSpPr/>
          <p:nvPr/>
        </p:nvSpPr>
        <p:spPr>
          <a:xfrm>
            <a:off x="4852123" y="1609958"/>
            <a:ext cx="3636188" cy="346732"/>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46BCF2DF-3791-4AC6-B4C8-FE58FF4D119D}"/>
              </a:ext>
            </a:extLst>
          </p:cNvPr>
          <p:cNvSpPr/>
          <p:nvPr/>
        </p:nvSpPr>
        <p:spPr>
          <a:xfrm>
            <a:off x="4911356" y="4908383"/>
            <a:ext cx="3636188" cy="270959"/>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Arrow Connector 9">
            <a:extLst>
              <a:ext uri="{FF2B5EF4-FFF2-40B4-BE49-F238E27FC236}">
                <a16:creationId xmlns:a16="http://schemas.microsoft.com/office/drawing/2014/main" id="{2AA15CD9-A6D0-4FAE-82BC-D58B9E08EFDC}"/>
              </a:ext>
            </a:extLst>
          </p:cNvPr>
          <p:cNvCxnSpPr>
            <a:cxnSpLocks/>
          </p:cNvCxnSpPr>
          <p:nvPr/>
        </p:nvCxnSpPr>
        <p:spPr>
          <a:xfrm flipV="1">
            <a:off x="3650571" y="3668233"/>
            <a:ext cx="978318" cy="11869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155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2" name="Footer Placeholder 1">
            <a:extLst>
              <a:ext uri="{FF2B5EF4-FFF2-40B4-BE49-F238E27FC236}">
                <a16:creationId xmlns:a16="http://schemas.microsoft.com/office/drawing/2014/main" id="{A872DD7D-89A5-43FD-978D-BE47ECBD3B2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7: Design of Bending Members</a:t>
            </a:r>
            <a:endParaRPr lang="en-CA"/>
          </a:p>
        </p:txBody>
      </p:sp>
      <p:sp>
        <p:nvSpPr>
          <p:cNvPr id="23" name="TextBox 22">
            <a:extLst>
              <a:ext uri="{FF2B5EF4-FFF2-40B4-BE49-F238E27FC236}">
                <a16:creationId xmlns:a16="http://schemas.microsoft.com/office/drawing/2014/main" id="{D88D9663-6066-440A-942E-5754F5846519}"/>
              </a:ext>
            </a:extLst>
          </p:cNvPr>
          <p:cNvSpPr txBox="1"/>
          <p:nvPr/>
        </p:nvSpPr>
        <p:spPr>
          <a:xfrm>
            <a:off x="9407898" y="5941629"/>
            <a:ext cx="2410837" cy="379591"/>
          </a:xfrm>
          <a:prstGeom prst="rect">
            <a:avLst/>
          </a:prstGeom>
          <a:noFill/>
        </p:spPr>
        <p:txBody>
          <a:bodyPr wrap="square" rtlCol="0">
            <a:spAutoFit/>
          </a:bodyPr>
          <a:lstStyle/>
          <a:p>
            <a:r>
              <a:rPr lang="en-CA" sz="2800" baseline="30000" dirty="0"/>
              <a:t>Page 68 of WDM    </a:t>
            </a:r>
            <a:r>
              <a:rPr lang="en-CA" sz="2800" baseline="-25000" dirty="0"/>
              <a:t>  </a:t>
            </a:r>
          </a:p>
        </p:txBody>
      </p:sp>
      <p:sp>
        <p:nvSpPr>
          <p:cNvPr id="24" name="TextBox 23">
            <a:extLst>
              <a:ext uri="{FF2B5EF4-FFF2-40B4-BE49-F238E27FC236}">
                <a16:creationId xmlns:a16="http://schemas.microsoft.com/office/drawing/2014/main" id="{3DCF790D-C1D3-471C-9FD2-DEB5529548FF}"/>
              </a:ext>
            </a:extLst>
          </p:cNvPr>
          <p:cNvSpPr txBox="1"/>
          <p:nvPr/>
        </p:nvSpPr>
        <p:spPr>
          <a:xfrm>
            <a:off x="514015" y="1101268"/>
            <a:ext cx="4563920" cy="830997"/>
          </a:xfrm>
          <a:prstGeom prst="rect">
            <a:avLst/>
          </a:prstGeom>
          <a:noFill/>
        </p:spPr>
        <p:txBody>
          <a:bodyPr wrap="square" rtlCol="0">
            <a:spAutoFit/>
          </a:bodyPr>
          <a:lstStyle/>
          <a:p>
            <a:r>
              <a:rPr lang="en-CA" sz="2400" dirty="0"/>
              <a:t>The plan design was created with an assumed width of b = 130 mm  </a:t>
            </a:r>
            <a:r>
              <a:rPr lang="en-CA" sz="2400" baseline="30000" dirty="0"/>
              <a:t>    </a:t>
            </a:r>
            <a:r>
              <a:rPr lang="en-CA" sz="2400" baseline="-25000" dirty="0"/>
              <a:t>  </a:t>
            </a:r>
          </a:p>
        </p:txBody>
      </p:sp>
      <p:pic>
        <p:nvPicPr>
          <p:cNvPr id="25" name="Picture 24">
            <a:extLst>
              <a:ext uri="{FF2B5EF4-FFF2-40B4-BE49-F238E27FC236}">
                <a16:creationId xmlns:a16="http://schemas.microsoft.com/office/drawing/2014/main" id="{BE9C7822-6317-4DAE-A4AF-6188D75DE981}"/>
              </a:ext>
            </a:extLst>
          </p:cNvPr>
          <p:cNvPicPr>
            <a:picLocks noChangeAspect="1"/>
          </p:cNvPicPr>
          <p:nvPr/>
        </p:nvPicPr>
        <p:blipFill rotWithShape="1">
          <a:blip r:embed="rId4"/>
          <a:srcRect l="34878" t="9411" r="46449" b="41864"/>
          <a:stretch/>
        </p:blipFill>
        <p:spPr>
          <a:xfrm>
            <a:off x="4909188" y="929786"/>
            <a:ext cx="2204879" cy="931672"/>
          </a:xfrm>
          <a:prstGeom prst="rect">
            <a:avLst/>
          </a:prstGeom>
        </p:spPr>
      </p:pic>
      <p:sp>
        <p:nvSpPr>
          <p:cNvPr id="28" name="TextBox 27">
            <a:extLst>
              <a:ext uri="{FF2B5EF4-FFF2-40B4-BE49-F238E27FC236}">
                <a16:creationId xmlns:a16="http://schemas.microsoft.com/office/drawing/2014/main" id="{43914097-2CEA-435C-B6A0-DAFBFBA25774}"/>
              </a:ext>
            </a:extLst>
          </p:cNvPr>
          <p:cNvSpPr txBox="1"/>
          <p:nvPr/>
        </p:nvSpPr>
        <p:spPr>
          <a:xfrm>
            <a:off x="5826299" y="1914471"/>
            <a:ext cx="706745" cy="219551"/>
          </a:xfrm>
          <a:prstGeom prst="rect">
            <a:avLst/>
          </a:prstGeom>
          <a:noFill/>
        </p:spPr>
        <p:txBody>
          <a:bodyPr wrap="none" rtlCol="0">
            <a:spAutoFit/>
          </a:bodyPr>
          <a:lstStyle/>
          <a:p>
            <a:r>
              <a:rPr lang="en-CA" sz="1600" b="1" dirty="0"/>
              <a:t>130 mm</a:t>
            </a:r>
          </a:p>
        </p:txBody>
      </p:sp>
      <p:cxnSp>
        <p:nvCxnSpPr>
          <p:cNvPr id="11" name="Straight Arrow Connector 10">
            <a:extLst>
              <a:ext uri="{FF2B5EF4-FFF2-40B4-BE49-F238E27FC236}">
                <a16:creationId xmlns:a16="http://schemas.microsoft.com/office/drawing/2014/main" id="{C0F1C02F-505B-4248-9E6C-820B9CF99DC2}"/>
              </a:ext>
            </a:extLst>
          </p:cNvPr>
          <p:cNvCxnSpPr/>
          <p:nvPr/>
        </p:nvCxnSpPr>
        <p:spPr>
          <a:xfrm>
            <a:off x="5798957" y="1861458"/>
            <a:ext cx="21954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92E056C-0583-4A57-890E-3F5AE2BB10DF}"/>
              </a:ext>
            </a:extLst>
          </p:cNvPr>
          <p:cNvSpPr/>
          <p:nvPr/>
        </p:nvSpPr>
        <p:spPr>
          <a:xfrm>
            <a:off x="1856608" y="3239442"/>
            <a:ext cx="3174395" cy="523220"/>
          </a:xfrm>
          <a:prstGeom prst="rect">
            <a:avLst/>
          </a:prstGeom>
        </p:spPr>
        <p:txBody>
          <a:bodyPr wrap="none">
            <a:spAutoFit/>
          </a:bodyPr>
          <a:lstStyle/>
          <a:p>
            <a:r>
              <a:rPr lang="en-CA" sz="2800" dirty="0" err="1"/>
              <a:t>M’</a:t>
            </a:r>
            <a:r>
              <a:rPr lang="en-CA" sz="2800" baseline="-25000" dirty="0" err="1"/>
              <a:t>r</a:t>
            </a:r>
            <a:r>
              <a:rPr lang="en-CA" sz="2800" baseline="-25000" dirty="0"/>
              <a:t> </a:t>
            </a:r>
            <a:r>
              <a:rPr lang="fr-CA" sz="2800" dirty="0"/>
              <a:t> ≥ </a:t>
            </a:r>
            <a:r>
              <a:rPr lang="en-CA" sz="2800" baseline="-25000" dirty="0"/>
              <a:t> </a:t>
            </a:r>
            <a:r>
              <a:rPr lang="en-CA" sz="2800" dirty="0"/>
              <a:t>M</a:t>
            </a:r>
            <a:r>
              <a:rPr lang="en-CA" sz="2800" baseline="-25000" dirty="0"/>
              <a:t>f </a:t>
            </a:r>
            <a:r>
              <a:rPr lang="en-CA" sz="2800" dirty="0"/>
              <a:t>=120 kN m</a:t>
            </a:r>
            <a:r>
              <a:rPr lang="en-CA" sz="2800" baseline="30000" dirty="0"/>
              <a:t> </a:t>
            </a:r>
            <a:endParaRPr lang="en-CA" sz="2800" dirty="0"/>
          </a:p>
        </p:txBody>
      </p:sp>
      <p:sp>
        <p:nvSpPr>
          <p:cNvPr id="51" name="TextBox 50">
            <a:extLst>
              <a:ext uri="{FF2B5EF4-FFF2-40B4-BE49-F238E27FC236}">
                <a16:creationId xmlns:a16="http://schemas.microsoft.com/office/drawing/2014/main" id="{CA35D47A-CC27-4F7C-A612-0F14C2AA868E}"/>
              </a:ext>
            </a:extLst>
          </p:cNvPr>
          <p:cNvSpPr txBox="1"/>
          <p:nvPr/>
        </p:nvSpPr>
        <p:spPr>
          <a:xfrm>
            <a:off x="512506" y="2408445"/>
            <a:ext cx="7243404" cy="830997"/>
          </a:xfrm>
          <a:prstGeom prst="rect">
            <a:avLst/>
          </a:prstGeom>
          <a:noFill/>
        </p:spPr>
        <p:txBody>
          <a:bodyPr wrap="square" rtlCol="0">
            <a:spAutoFit/>
          </a:bodyPr>
          <a:lstStyle/>
          <a:p>
            <a:r>
              <a:rPr lang="en-CA" sz="2400" dirty="0"/>
              <a:t>Use the provided beam selection tables to find the depth of a 130 mm wide Spruce-Pine 20f-E member with</a:t>
            </a:r>
          </a:p>
        </p:txBody>
      </p:sp>
      <p:sp>
        <p:nvSpPr>
          <p:cNvPr id="53" name="Rectangle 52">
            <a:extLst>
              <a:ext uri="{FF2B5EF4-FFF2-40B4-BE49-F238E27FC236}">
                <a16:creationId xmlns:a16="http://schemas.microsoft.com/office/drawing/2014/main" id="{AA6BFFB4-5B1C-4B54-BB74-B24A792274E4}"/>
              </a:ext>
            </a:extLst>
          </p:cNvPr>
          <p:cNvSpPr/>
          <p:nvPr/>
        </p:nvSpPr>
        <p:spPr>
          <a:xfrm>
            <a:off x="2076893" y="6199542"/>
            <a:ext cx="1595309" cy="461665"/>
          </a:xfrm>
          <a:prstGeom prst="rect">
            <a:avLst/>
          </a:prstGeom>
        </p:spPr>
        <p:txBody>
          <a:bodyPr wrap="none">
            <a:spAutoFit/>
          </a:bodyPr>
          <a:lstStyle/>
          <a:p>
            <a:r>
              <a:rPr lang="en-CA" sz="2400" dirty="0"/>
              <a:t>d=608 mm </a:t>
            </a:r>
          </a:p>
        </p:txBody>
      </p:sp>
      <p:sp>
        <p:nvSpPr>
          <p:cNvPr id="37" name="Rectangle 36">
            <a:extLst>
              <a:ext uri="{FF2B5EF4-FFF2-40B4-BE49-F238E27FC236}">
                <a16:creationId xmlns:a16="http://schemas.microsoft.com/office/drawing/2014/main" id="{8B9FB127-849D-409D-8E1B-36FF33B54667}"/>
              </a:ext>
            </a:extLst>
          </p:cNvPr>
          <p:cNvSpPr/>
          <p:nvPr/>
        </p:nvSpPr>
        <p:spPr>
          <a:xfrm>
            <a:off x="1917883" y="4696503"/>
            <a:ext cx="2761525" cy="523220"/>
          </a:xfrm>
          <a:prstGeom prst="rect">
            <a:avLst/>
          </a:prstGeom>
        </p:spPr>
        <p:txBody>
          <a:bodyPr wrap="none">
            <a:spAutoFit/>
          </a:bodyPr>
          <a:lstStyle/>
          <a:p>
            <a:r>
              <a:rPr lang="en-CA" sz="2800" dirty="0"/>
              <a:t>V</a:t>
            </a:r>
            <a:r>
              <a:rPr lang="en-CA" sz="2800" baseline="-25000" dirty="0"/>
              <a:t>r </a:t>
            </a:r>
            <a:r>
              <a:rPr lang="fr-CA" sz="2800" dirty="0"/>
              <a:t>≥ </a:t>
            </a:r>
            <a:r>
              <a:rPr lang="en-CA" sz="2800" dirty="0"/>
              <a:t>V</a:t>
            </a:r>
            <a:r>
              <a:rPr lang="en-CA" sz="2800" baseline="-25000" dirty="0"/>
              <a:t>f</a:t>
            </a:r>
            <a:r>
              <a:rPr lang="en-CA" sz="2800" dirty="0"/>
              <a:t> =79.8 kN</a:t>
            </a:r>
            <a:r>
              <a:rPr lang="en-CA" sz="2800" baseline="30000" dirty="0"/>
              <a:t>    </a:t>
            </a:r>
            <a:r>
              <a:rPr lang="en-CA" sz="2800" baseline="-25000" dirty="0"/>
              <a:t>  </a:t>
            </a:r>
          </a:p>
        </p:txBody>
      </p:sp>
      <p:grpSp>
        <p:nvGrpSpPr>
          <p:cNvPr id="5" name="Group 4">
            <a:extLst>
              <a:ext uri="{FF2B5EF4-FFF2-40B4-BE49-F238E27FC236}">
                <a16:creationId xmlns:a16="http://schemas.microsoft.com/office/drawing/2014/main" id="{3C06730A-875F-45F8-97BE-25D7341FB322}"/>
              </a:ext>
            </a:extLst>
          </p:cNvPr>
          <p:cNvGrpSpPr/>
          <p:nvPr/>
        </p:nvGrpSpPr>
        <p:grpSpPr>
          <a:xfrm>
            <a:off x="7605335" y="884261"/>
            <a:ext cx="3641681" cy="4965209"/>
            <a:chOff x="8017095" y="884260"/>
            <a:chExt cx="3641681" cy="4799992"/>
          </a:xfrm>
        </p:grpSpPr>
        <p:grpSp>
          <p:nvGrpSpPr>
            <p:cNvPr id="15" name="Group 14">
              <a:extLst>
                <a:ext uri="{FF2B5EF4-FFF2-40B4-BE49-F238E27FC236}">
                  <a16:creationId xmlns:a16="http://schemas.microsoft.com/office/drawing/2014/main" id="{8AC31477-7693-498B-946D-DD1708413C1E}"/>
                </a:ext>
              </a:extLst>
            </p:cNvPr>
            <p:cNvGrpSpPr/>
            <p:nvPr/>
          </p:nvGrpSpPr>
          <p:grpSpPr>
            <a:xfrm>
              <a:off x="8017095" y="884260"/>
              <a:ext cx="3641681" cy="4799992"/>
              <a:chOff x="6471123" y="1495560"/>
              <a:chExt cx="2587735" cy="4489905"/>
            </a:xfrm>
          </p:grpSpPr>
          <p:pic>
            <p:nvPicPr>
              <p:cNvPr id="9" name="Picture 8">
                <a:extLst>
                  <a:ext uri="{FF2B5EF4-FFF2-40B4-BE49-F238E27FC236}">
                    <a16:creationId xmlns:a16="http://schemas.microsoft.com/office/drawing/2014/main" id="{DC54BB12-235F-4FD9-A31B-593A77596BB0}"/>
                  </a:ext>
                </a:extLst>
              </p:cNvPr>
              <p:cNvPicPr>
                <a:picLocks noChangeAspect="1"/>
              </p:cNvPicPr>
              <p:nvPr/>
            </p:nvPicPr>
            <p:blipFill rotWithShape="1">
              <a:blip r:embed="rId5"/>
              <a:srcRect r="59871"/>
              <a:stretch/>
            </p:blipFill>
            <p:spPr>
              <a:xfrm>
                <a:off x="6471144" y="1908765"/>
                <a:ext cx="2587714" cy="4076700"/>
              </a:xfrm>
              <a:prstGeom prst="rect">
                <a:avLst/>
              </a:prstGeom>
            </p:spPr>
          </p:pic>
          <p:pic>
            <p:nvPicPr>
              <p:cNvPr id="21" name="Picture 20">
                <a:extLst>
                  <a:ext uri="{FF2B5EF4-FFF2-40B4-BE49-F238E27FC236}">
                    <a16:creationId xmlns:a16="http://schemas.microsoft.com/office/drawing/2014/main" id="{18F0E8B5-7199-4A28-A462-0A7DDFAE838E}"/>
                  </a:ext>
                </a:extLst>
              </p:cNvPr>
              <p:cNvPicPr>
                <a:picLocks noChangeAspect="1"/>
              </p:cNvPicPr>
              <p:nvPr/>
            </p:nvPicPr>
            <p:blipFill rotWithShape="1">
              <a:blip r:embed="rId6"/>
              <a:srcRect t="25104" r="60048" b="52917"/>
              <a:stretch/>
            </p:blipFill>
            <p:spPr>
              <a:xfrm>
                <a:off x="6471143" y="1545498"/>
                <a:ext cx="2587714" cy="889737"/>
              </a:xfrm>
              <a:prstGeom prst="rect">
                <a:avLst/>
              </a:prstGeom>
            </p:spPr>
          </p:pic>
          <p:pic>
            <p:nvPicPr>
              <p:cNvPr id="22" name="Picture 21">
                <a:extLst>
                  <a:ext uri="{FF2B5EF4-FFF2-40B4-BE49-F238E27FC236}">
                    <a16:creationId xmlns:a16="http://schemas.microsoft.com/office/drawing/2014/main" id="{E0C4660A-AA7B-4223-953D-B3EC5591E3DF}"/>
                  </a:ext>
                </a:extLst>
              </p:cNvPr>
              <p:cNvPicPr>
                <a:picLocks noChangeAspect="1"/>
              </p:cNvPicPr>
              <p:nvPr/>
            </p:nvPicPr>
            <p:blipFill rotWithShape="1">
              <a:blip r:embed="rId5"/>
              <a:srcRect r="85049" b="87947"/>
              <a:stretch/>
            </p:blipFill>
            <p:spPr>
              <a:xfrm>
                <a:off x="6471123" y="1495560"/>
                <a:ext cx="842965" cy="429633"/>
              </a:xfrm>
              <a:prstGeom prst="rect">
                <a:avLst/>
              </a:prstGeom>
            </p:spPr>
          </p:pic>
        </p:grpSp>
        <p:sp>
          <p:nvSpPr>
            <p:cNvPr id="36" name="Rectangle 35">
              <a:extLst>
                <a:ext uri="{FF2B5EF4-FFF2-40B4-BE49-F238E27FC236}">
                  <a16:creationId xmlns:a16="http://schemas.microsoft.com/office/drawing/2014/main" id="{E5F85981-D1A4-4CDC-B3BD-C917323B6A10}"/>
                </a:ext>
              </a:extLst>
            </p:cNvPr>
            <p:cNvSpPr/>
            <p:nvPr/>
          </p:nvSpPr>
          <p:spPr>
            <a:xfrm>
              <a:off x="8118100" y="3837131"/>
              <a:ext cx="918570" cy="220361"/>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a:extLst>
                <a:ext uri="{FF2B5EF4-FFF2-40B4-BE49-F238E27FC236}">
                  <a16:creationId xmlns:a16="http://schemas.microsoft.com/office/drawing/2014/main" id="{E0532680-E3DA-4632-8774-F9E7FE032CEE}"/>
                </a:ext>
              </a:extLst>
            </p:cNvPr>
            <p:cNvSpPr/>
            <p:nvPr/>
          </p:nvSpPr>
          <p:spPr>
            <a:xfrm>
              <a:off x="9203389" y="1306880"/>
              <a:ext cx="489164" cy="459304"/>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0DCAD94D-90E0-4A5B-B1C3-CFE86D44900A}"/>
                </a:ext>
              </a:extLst>
            </p:cNvPr>
            <p:cNvSpPr/>
            <p:nvPr/>
          </p:nvSpPr>
          <p:spPr>
            <a:xfrm>
              <a:off x="9036862" y="3362723"/>
              <a:ext cx="655691" cy="2203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a:extLst>
                <a:ext uri="{FF2B5EF4-FFF2-40B4-BE49-F238E27FC236}">
                  <a16:creationId xmlns:a16="http://schemas.microsoft.com/office/drawing/2014/main" id="{37330B13-D365-4206-9618-C71DAFDA438A}"/>
                </a:ext>
              </a:extLst>
            </p:cNvPr>
            <p:cNvSpPr/>
            <p:nvPr/>
          </p:nvSpPr>
          <p:spPr>
            <a:xfrm>
              <a:off x="9681360" y="3861259"/>
              <a:ext cx="655691" cy="2203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Rectangle 38">
              <a:extLst>
                <a:ext uri="{FF2B5EF4-FFF2-40B4-BE49-F238E27FC236}">
                  <a16:creationId xmlns:a16="http://schemas.microsoft.com/office/drawing/2014/main" id="{AD60ACCD-7CE6-4A3E-8E79-3D9ED358DAFF}"/>
                </a:ext>
              </a:extLst>
            </p:cNvPr>
            <p:cNvSpPr/>
            <p:nvPr/>
          </p:nvSpPr>
          <p:spPr>
            <a:xfrm>
              <a:off x="8138865" y="3313794"/>
              <a:ext cx="918570" cy="220361"/>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0" name="TextBox 39">
            <a:extLst>
              <a:ext uri="{FF2B5EF4-FFF2-40B4-BE49-F238E27FC236}">
                <a16:creationId xmlns:a16="http://schemas.microsoft.com/office/drawing/2014/main" id="{FFA385E1-D07E-4F32-BA3D-D1F462D8C149}"/>
              </a:ext>
            </a:extLst>
          </p:cNvPr>
          <p:cNvSpPr txBox="1"/>
          <p:nvPr/>
        </p:nvSpPr>
        <p:spPr>
          <a:xfrm>
            <a:off x="482231" y="3775319"/>
            <a:ext cx="7493370" cy="830997"/>
          </a:xfrm>
          <a:prstGeom prst="rect">
            <a:avLst/>
          </a:prstGeom>
          <a:noFill/>
        </p:spPr>
        <p:txBody>
          <a:bodyPr wrap="square" rtlCol="0">
            <a:spAutoFit/>
          </a:bodyPr>
          <a:lstStyle/>
          <a:p>
            <a:r>
              <a:rPr lang="en-CA" sz="2400" dirty="0"/>
              <a:t>While the 130 x 494 member has sufficient moment resistance shear is the governing value in this case </a:t>
            </a:r>
          </a:p>
        </p:txBody>
      </p:sp>
      <p:sp>
        <p:nvSpPr>
          <p:cNvPr id="41" name="TextBox 40">
            <a:extLst>
              <a:ext uri="{FF2B5EF4-FFF2-40B4-BE49-F238E27FC236}">
                <a16:creationId xmlns:a16="http://schemas.microsoft.com/office/drawing/2014/main" id="{2CD42298-9CAF-473A-B89F-0BFB3EAA19EF}"/>
              </a:ext>
            </a:extLst>
          </p:cNvPr>
          <p:cNvSpPr txBox="1"/>
          <p:nvPr/>
        </p:nvSpPr>
        <p:spPr>
          <a:xfrm>
            <a:off x="516281" y="5274474"/>
            <a:ext cx="6735420" cy="830997"/>
          </a:xfrm>
          <a:prstGeom prst="rect">
            <a:avLst/>
          </a:prstGeom>
          <a:noFill/>
        </p:spPr>
        <p:txBody>
          <a:bodyPr wrap="square" rtlCol="0">
            <a:spAutoFit/>
          </a:bodyPr>
          <a:lstStyle/>
          <a:p>
            <a:r>
              <a:rPr lang="en-CA" sz="2400" dirty="0"/>
              <a:t>A 130 x 608 member will be sufficient for both moment and shear</a:t>
            </a:r>
          </a:p>
        </p:txBody>
      </p:sp>
      <p:sp>
        <p:nvSpPr>
          <p:cNvPr id="35" name="Title 5">
            <a:extLst>
              <a:ext uri="{FF2B5EF4-FFF2-40B4-BE49-F238E27FC236}">
                <a16:creationId xmlns:a16="http://schemas.microsoft.com/office/drawing/2014/main" id="{6EEA7EAE-8857-4772-A2E4-F4993867108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3: Bending</a:t>
            </a:r>
          </a:p>
        </p:txBody>
      </p:sp>
    </p:spTree>
    <p:extLst>
      <p:ext uri="{BB962C8B-B14F-4D97-AF65-F5344CB8AC3E}">
        <p14:creationId xmlns:p14="http://schemas.microsoft.com/office/powerpoint/2010/main" val="14243614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2" name="Footer Placeholder 1">
            <a:extLst>
              <a:ext uri="{FF2B5EF4-FFF2-40B4-BE49-F238E27FC236}">
                <a16:creationId xmlns:a16="http://schemas.microsoft.com/office/drawing/2014/main" id="{A872DD7D-89A5-43FD-978D-BE47ECBD3B2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7: Design of Bending Members</a:t>
            </a:r>
            <a:endParaRPr lang="en-CA"/>
          </a:p>
        </p:txBody>
      </p:sp>
      <p:sp>
        <p:nvSpPr>
          <p:cNvPr id="48" name="Rectangle 47">
            <a:extLst>
              <a:ext uri="{FF2B5EF4-FFF2-40B4-BE49-F238E27FC236}">
                <a16:creationId xmlns:a16="http://schemas.microsoft.com/office/drawing/2014/main" id="{D31A0AB2-32B7-4CF1-BA2E-4CA19F608EBD}"/>
              </a:ext>
            </a:extLst>
          </p:cNvPr>
          <p:cNvSpPr/>
          <p:nvPr/>
        </p:nvSpPr>
        <p:spPr>
          <a:xfrm>
            <a:off x="622284" y="2508280"/>
            <a:ext cx="6925294" cy="532903"/>
          </a:xfrm>
          <a:prstGeom prst="rect">
            <a:avLst/>
          </a:prstGeom>
        </p:spPr>
        <p:txBody>
          <a:bodyPr wrap="none">
            <a:spAutoFit/>
          </a:bodyPr>
          <a:lstStyle/>
          <a:p>
            <a:pPr>
              <a:lnSpc>
                <a:spcPct val="107000"/>
              </a:lnSpc>
              <a:spcBef>
                <a:spcPts val="600"/>
              </a:spcBef>
              <a:spcAft>
                <a:spcPts val="600"/>
              </a:spcAft>
            </a:pPr>
            <a:r>
              <a:rPr lang="en-CA" sz="2800" dirty="0">
                <a:ea typeface="Calibri" panose="020F0502020204030204" pitchFamily="34" charset="0"/>
                <a:cs typeface="Times New Roman" panose="02020603050405020304" pitchFamily="18" charset="0"/>
              </a:rPr>
              <a:t>K</a:t>
            </a:r>
            <a:r>
              <a:rPr lang="en-CA" sz="2800" baseline="-25000" dirty="0">
                <a:ea typeface="Calibri" panose="020F0502020204030204" pitchFamily="34" charset="0"/>
                <a:cs typeface="Times New Roman" panose="02020603050405020304" pitchFamily="18" charset="0"/>
              </a:rPr>
              <a:t>Zbg</a:t>
            </a:r>
            <a:r>
              <a:rPr lang="en-CA" sz="2800" dirty="0">
                <a:ea typeface="Calibri" panose="020F0502020204030204" pitchFamily="34" charset="0"/>
                <a:cs typeface="Times New Roman" panose="02020603050405020304" pitchFamily="18" charset="0"/>
              </a:rPr>
              <a:t> = (130/b)</a:t>
            </a:r>
            <a:r>
              <a:rPr lang="en-CA" sz="2800" baseline="30000" dirty="0">
                <a:ea typeface="Calibri" panose="020F0502020204030204" pitchFamily="34" charset="0"/>
                <a:cs typeface="Times New Roman" panose="02020603050405020304" pitchFamily="18" charset="0"/>
              </a:rPr>
              <a:t>0.1</a:t>
            </a:r>
            <a:r>
              <a:rPr lang="en-CA" sz="2800" dirty="0">
                <a:ea typeface="Calibri" panose="020F0502020204030204" pitchFamily="34" charset="0"/>
                <a:cs typeface="Times New Roman" panose="02020603050405020304" pitchFamily="18" charset="0"/>
              </a:rPr>
              <a:t> x (610/d)</a:t>
            </a:r>
            <a:r>
              <a:rPr lang="en-CA" sz="2800" baseline="30000" dirty="0">
                <a:ea typeface="Calibri" panose="020F0502020204030204" pitchFamily="34" charset="0"/>
                <a:cs typeface="Times New Roman" panose="02020603050405020304" pitchFamily="18" charset="0"/>
              </a:rPr>
              <a:t>0.1 </a:t>
            </a:r>
            <a:r>
              <a:rPr lang="en-CA" sz="2800" dirty="0">
                <a:ea typeface="Calibri" panose="020F0502020204030204" pitchFamily="34" charset="0"/>
                <a:cs typeface="Times New Roman" panose="02020603050405020304" pitchFamily="18" charset="0"/>
              </a:rPr>
              <a:t>x (9100/L)</a:t>
            </a:r>
            <a:r>
              <a:rPr lang="en-CA" sz="2800" baseline="30000" dirty="0">
                <a:ea typeface="Calibri" panose="020F0502020204030204" pitchFamily="34" charset="0"/>
                <a:cs typeface="Times New Roman" panose="02020603050405020304" pitchFamily="18" charset="0"/>
              </a:rPr>
              <a:t>0.1  </a:t>
            </a:r>
            <a:r>
              <a:rPr lang="fr-CA" sz="2800" dirty="0">
                <a:solidFill>
                  <a:srgbClr val="202124"/>
                </a:solidFill>
                <a:ea typeface="Calibri" panose="020F0502020204030204" pitchFamily="34" charset="0"/>
                <a:cs typeface="Times New Roman" panose="02020603050405020304" pitchFamily="18" charset="0"/>
              </a:rPr>
              <a:t>≤ 1.3 </a:t>
            </a:r>
            <a:endParaRPr lang="fr-CA" sz="1100" dirty="0">
              <a:effectLst/>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11C87867-F2E0-47A0-9F06-5B0516BBD646}"/>
              </a:ext>
            </a:extLst>
          </p:cNvPr>
          <p:cNvSpPr txBox="1"/>
          <p:nvPr/>
        </p:nvSpPr>
        <p:spPr>
          <a:xfrm>
            <a:off x="494036" y="844079"/>
            <a:ext cx="11103600" cy="830997"/>
          </a:xfrm>
          <a:prstGeom prst="rect">
            <a:avLst/>
          </a:prstGeom>
          <a:noFill/>
        </p:spPr>
        <p:txBody>
          <a:bodyPr wrap="square" rtlCol="0">
            <a:spAutoFit/>
          </a:bodyPr>
          <a:lstStyle/>
          <a:p>
            <a:r>
              <a:rPr lang="en-CA" sz="2400" dirty="0"/>
              <a:t>With all three dimensions of the beam known the size factor for bending of a glulam member can be calculated </a:t>
            </a:r>
          </a:p>
        </p:txBody>
      </p:sp>
      <p:sp>
        <p:nvSpPr>
          <p:cNvPr id="54" name="Rectangle 53">
            <a:extLst>
              <a:ext uri="{FF2B5EF4-FFF2-40B4-BE49-F238E27FC236}">
                <a16:creationId xmlns:a16="http://schemas.microsoft.com/office/drawing/2014/main" id="{4221AD85-B077-4456-A426-F23C79B76FCF}"/>
              </a:ext>
            </a:extLst>
          </p:cNvPr>
          <p:cNvSpPr/>
          <p:nvPr/>
        </p:nvSpPr>
        <p:spPr>
          <a:xfrm>
            <a:off x="664841" y="3162548"/>
            <a:ext cx="8488221" cy="532903"/>
          </a:xfrm>
          <a:prstGeom prst="rect">
            <a:avLst/>
          </a:prstGeom>
        </p:spPr>
        <p:txBody>
          <a:bodyPr wrap="none">
            <a:spAutoFit/>
          </a:bodyPr>
          <a:lstStyle/>
          <a:p>
            <a:pPr>
              <a:lnSpc>
                <a:spcPct val="107000"/>
              </a:lnSpc>
              <a:spcBef>
                <a:spcPts val="600"/>
              </a:spcBef>
              <a:spcAft>
                <a:spcPts val="600"/>
              </a:spcAft>
            </a:pPr>
            <a:r>
              <a:rPr lang="en-CA" sz="2800" dirty="0">
                <a:ea typeface="Calibri" panose="020F0502020204030204" pitchFamily="34" charset="0"/>
                <a:cs typeface="Times New Roman" panose="02020603050405020304" pitchFamily="18" charset="0"/>
              </a:rPr>
              <a:t>K</a:t>
            </a:r>
            <a:r>
              <a:rPr lang="en-CA" sz="2800" baseline="-25000" dirty="0">
                <a:ea typeface="Calibri" panose="020F0502020204030204" pitchFamily="34" charset="0"/>
                <a:cs typeface="Times New Roman" panose="02020603050405020304" pitchFamily="18" charset="0"/>
              </a:rPr>
              <a:t>Zbg</a:t>
            </a:r>
            <a:r>
              <a:rPr lang="en-CA" sz="2800" dirty="0">
                <a:ea typeface="Calibri" panose="020F0502020204030204" pitchFamily="34" charset="0"/>
                <a:cs typeface="Times New Roman" panose="02020603050405020304" pitchFamily="18" charset="0"/>
              </a:rPr>
              <a:t> = (130/130)</a:t>
            </a:r>
            <a:r>
              <a:rPr lang="en-CA" sz="2800" baseline="30000" dirty="0">
                <a:ea typeface="Calibri" panose="020F0502020204030204" pitchFamily="34" charset="0"/>
                <a:cs typeface="Times New Roman" panose="02020603050405020304" pitchFamily="18" charset="0"/>
              </a:rPr>
              <a:t>0.1</a:t>
            </a:r>
            <a:r>
              <a:rPr lang="en-CA" sz="2800" dirty="0">
                <a:ea typeface="Calibri" panose="020F0502020204030204" pitchFamily="34" charset="0"/>
                <a:cs typeface="Times New Roman" panose="02020603050405020304" pitchFamily="18" charset="0"/>
              </a:rPr>
              <a:t> x (610/608)</a:t>
            </a:r>
            <a:r>
              <a:rPr lang="en-CA" sz="2800" baseline="30000" dirty="0">
                <a:ea typeface="Calibri" panose="020F0502020204030204" pitchFamily="34" charset="0"/>
                <a:cs typeface="Times New Roman" panose="02020603050405020304" pitchFamily="18" charset="0"/>
              </a:rPr>
              <a:t>0.1 </a:t>
            </a:r>
            <a:r>
              <a:rPr lang="en-CA" sz="2800" dirty="0">
                <a:ea typeface="Calibri" panose="020F0502020204030204" pitchFamily="34" charset="0"/>
                <a:cs typeface="Times New Roman" panose="02020603050405020304" pitchFamily="18" charset="0"/>
              </a:rPr>
              <a:t>x (9100/6000)</a:t>
            </a:r>
            <a:r>
              <a:rPr lang="en-CA" sz="2800" baseline="30000" dirty="0">
                <a:ea typeface="Calibri" panose="020F0502020204030204" pitchFamily="34" charset="0"/>
                <a:cs typeface="Times New Roman" panose="02020603050405020304" pitchFamily="18" charset="0"/>
              </a:rPr>
              <a:t>0.1  </a:t>
            </a:r>
            <a:r>
              <a:rPr lang="fr-CA" sz="2800" dirty="0">
                <a:solidFill>
                  <a:srgbClr val="202124"/>
                </a:solidFill>
                <a:ea typeface="Calibri" panose="020F0502020204030204" pitchFamily="34" charset="0"/>
                <a:cs typeface="Times New Roman" panose="02020603050405020304" pitchFamily="18" charset="0"/>
              </a:rPr>
              <a:t>= 1.04  </a:t>
            </a:r>
            <a:endParaRPr lang="fr-CA" sz="1100" dirty="0">
              <a:effectLst/>
              <a:ea typeface="Calibri" panose="020F0502020204030204" pitchFamily="34" charset="0"/>
              <a:cs typeface="Times New Roman" panose="02020603050405020304" pitchFamily="18" charset="0"/>
            </a:endParaRPr>
          </a:p>
        </p:txBody>
      </p:sp>
      <p:sp>
        <p:nvSpPr>
          <p:cNvPr id="55" name="Rectangle 54">
            <a:extLst>
              <a:ext uri="{FF2B5EF4-FFF2-40B4-BE49-F238E27FC236}">
                <a16:creationId xmlns:a16="http://schemas.microsoft.com/office/drawing/2014/main" id="{8BA18540-2F22-462C-80A8-F70F615F54D9}"/>
              </a:ext>
            </a:extLst>
          </p:cNvPr>
          <p:cNvSpPr/>
          <p:nvPr/>
        </p:nvSpPr>
        <p:spPr>
          <a:xfrm>
            <a:off x="702869" y="3874387"/>
            <a:ext cx="4114800" cy="532903"/>
          </a:xfrm>
          <a:prstGeom prst="rect">
            <a:avLst/>
          </a:prstGeom>
        </p:spPr>
        <p:txBody>
          <a:bodyPr wrap="square">
            <a:spAutoFit/>
          </a:bodyPr>
          <a:lstStyle/>
          <a:p>
            <a:pPr>
              <a:lnSpc>
                <a:spcPct val="107000"/>
              </a:lnSpc>
              <a:spcBef>
                <a:spcPts val="600"/>
              </a:spcBef>
              <a:spcAft>
                <a:spcPts val="600"/>
              </a:spcAft>
            </a:pPr>
            <a:r>
              <a:rPr lang="en-CA" sz="2800" dirty="0">
                <a:ea typeface="Calibri" panose="020F0502020204030204" pitchFamily="34" charset="0"/>
                <a:cs typeface="Times New Roman" panose="02020603050405020304" pitchFamily="18" charset="0"/>
              </a:rPr>
              <a:t>K</a:t>
            </a:r>
            <a:r>
              <a:rPr lang="en-CA" sz="2800" baseline="-25000" dirty="0">
                <a:ea typeface="Calibri" panose="020F0502020204030204" pitchFamily="34" charset="0"/>
                <a:cs typeface="Times New Roman" panose="02020603050405020304" pitchFamily="18" charset="0"/>
              </a:rPr>
              <a:t>Zbg </a:t>
            </a:r>
            <a:r>
              <a:rPr lang="fr-CA" sz="2800" dirty="0">
                <a:solidFill>
                  <a:srgbClr val="202124"/>
                </a:solidFill>
                <a:ea typeface="Calibri" panose="020F0502020204030204" pitchFamily="34" charset="0"/>
                <a:cs typeface="Times New Roman" panose="02020603050405020304" pitchFamily="18" charset="0"/>
              </a:rPr>
              <a:t>= 1.04 ≤ 1.3 </a:t>
            </a:r>
            <a:r>
              <a:rPr lang="fr-CA" sz="2800" dirty="0" err="1">
                <a:solidFill>
                  <a:srgbClr val="202124"/>
                </a:solidFill>
                <a:ea typeface="Calibri" panose="020F0502020204030204" pitchFamily="34" charset="0"/>
                <a:cs typeface="Times New Roman" panose="02020603050405020304" pitchFamily="18" charset="0"/>
              </a:rPr>
              <a:t>Okay</a:t>
            </a:r>
            <a:r>
              <a:rPr lang="fr-CA" sz="2800" dirty="0">
                <a:solidFill>
                  <a:srgbClr val="202124"/>
                </a:solidFill>
                <a:ea typeface="Calibri" panose="020F0502020204030204" pitchFamily="34" charset="0"/>
                <a:cs typeface="Times New Roman" panose="02020603050405020304" pitchFamily="18" charset="0"/>
              </a:rPr>
              <a:t>   </a:t>
            </a:r>
            <a:endParaRPr lang="fr-CA" sz="1100" dirty="0">
              <a:effectLst/>
              <a:ea typeface="Calibri" panose="020F0502020204030204" pitchFamily="34" charset="0"/>
              <a:cs typeface="Times New Roman" panose="02020603050405020304" pitchFamily="18" charset="0"/>
            </a:endParaRPr>
          </a:p>
        </p:txBody>
      </p:sp>
      <p:sp>
        <p:nvSpPr>
          <p:cNvPr id="35" name="Rectangle 34">
            <a:extLst>
              <a:ext uri="{FF2B5EF4-FFF2-40B4-BE49-F238E27FC236}">
                <a16:creationId xmlns:a16="http://schemas.microsoft.com/office/drawing/2014/main" id="{7AF8D427-10E8-457B-B59A-06600C695705}"/>
              </a:ext>
            </a:extLst>
          </p:cNvPr>
          <p:cNvSpPr/>
          <p:nvPr/>
        </p:nvSpPr>
        <p:spPr>
          <a:xfrm>
            <a:off x="2380618" y="1836720"/>
            <a:ext cx="1838965" cy="523220"/>
          </a:xfrm>
          <a:prstGeom prst="rect">
            <a:avLst/>
          </a:prstGeom>
        </p:spPr>
        <p:txBody>
          <a:bodyPr wrap="none">
            <a:spAutoFit/>
          </a:bodyPr>
          <a:lstStyle/>
          <a:p>
            <a:r>
              <a:rPr lang="en-CA" sz="2800" dirty="0"/>
              <a:t>d=608 mm </a:t>
            </a:r>
          </a:p>
        </p:txBody>
      </p:sp>
      <p:sp>
        <p:nvSpPr>
          <p:cNvPr id="37" name="Rectangle 36">
            <a:extLst>
              <a:ext uri="{FF2B5EF4-FFF2-40B4-BE49-F238E27FC236}">
                <a16:creationId xmlns:a16="http://schemas.microsoft.com/office/drawing/2014/main" id="{6DB94A17-83BE-4629-9296-F0F0743B919D}"/>
              </a:ext>
            </a:extLst>
          </p:cNvPr>
          <p:cNvSpPr/>
          <p:nvPr/>
        </p:nvSpPr>
        <p:spPr>
          <a:xfrm>
            <a:off x="494036" y="1865021"/>
            <a:ext cx="1838965" cy="523220"/>
          </a:xfrm>
          <a:prstGeom prst="rect">
            <a:avLst/>
          </a:prstGeom>
        </p:spPr>
        <p:txBody>
          <a:bodyPr wrap="none">
            <a:spAutoFit/>
          </a:bodyPr>
          <a:lstStyle/>
          <a:p>
            <a:r>
              <a:rPr lang="en-CA" sz="2800" dirty="0"/>
              <a:t>b=130 mm </a:t>
            </a:r>
          </a:p>
        </p:txBody>
      </p:sp>
      <p:sp>
        <p:nvSpPr>
          <p:cNvPr id="38" name="Rectangle 37">
            <a:extLst>
              <a:ext uri="{FF2B5EF4-FFF2-40B4-BE49-F238E27FC236}">
                <a16:creationId xmlns:a16="http://schemas.microsoft.com/office/drawing/2014/main" id="{D4254CA6-5650-422C-8052-6C23A40C3515}"/>
              </a:ext>
            </a:extLst>
          </p:cNvPr>
          <p:cNvSpPr/>
          <p:nvPr/>
        </p:nvSpPr>
        <p:spPr>
          <a:xfrm>
            <a:off x="4410103" y="1836720"/>
            <a:ext cx="1983235" cy="523220"/>
          </a:xfrm>
          <a:prstGeom prst="rect">
            <a:avLst/>
          </a:prstGeom>
        </p:spPr>
        <p:txBody>
          <a:bodyPr wrap="none">
            <a:spAutoFit/>
          </a:bodyPr>
          <a:lstStyle/>
          <a:p>
            <a:r>
              <a:rPr lang="en-CA" sz="2800" dirty="0"/>
              <a:t>L=6000 mm </a:t>
            </a:r>
          </a:p>
        </p:txBody>
      </p:sp>
      <p:sp>
        <p:nvSpPr>
          <p:cNvPr id="40" name="Google Shape;111;gb732734625_0_0">
            <a:extLst>
              <a:ext uri="{FF2B5EF4-FFF2-40B4-BE49-F238E27FC236}">
                <a16:creationId xmlns:a16="http://schemas.microsoft.com/office/drawing/2014/main" id="{1DCDDF9C-2D25-4101-AE83-CA466E7BE2DD}"/>
              </a:ext>
            </a:extLst>
          </p:cNvPr>
          <p:cNvSpPr txBox="1"/>
          <p:nvPr/>
        </p:nvSpPr>
        <p:spPr>
          <a:xfrm>
            <a:off x="281476" y="74574"/>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latin typeface="Calibri"/>
                <a:ea typeface="Calibri"/>
                <a:cs typeface="Calibri"/>
                <a:sym typeface="Calibri"/>
              </a:rPr>
              <a:t>Glulam Beam Example – Size Factor for Bending  </a:t>
            </a:r>
            <a:endParaRPr lang="en-CA" dirty="0"/>
          </a:p>
        </p:txBody>
      </p:sp>
      <p:sp>
        <p:nvSpPr>
          <p:cNvPr id="21" name="TextBox 20">
            <a:extLst>
              <a:ext uri="{FF2B5EF4-FFF2-40B4-BE49-F238E27FC236}">
                <a16:creationId xmlns:a16="http://schemas.microsoft.com/office/drawing/2014/main" id="{AD73851D-40CA-4479-9324-427B95866D96}"/>
              </a:ext>
            </a:extLst>
          </p:cNvPr>
          <p:cNvSpPr txBox="1"/>
          <p:nvPr/>
        </p:nvSpPr>
        <p:spPr>
          <a:xfrm>
            <a:off x="544200" y="4588573"/>
            <a:ext cx="11103600" cy="830997"/>
          </a:xfrm>
          <a:prstGeom prst="rect">
            <a:avLst/>
          </a:prstGeom>
          <a:noFill/>
        </p:spPr>
        <p:txBody>
          <a:bodyPr wrap="square" rtlCol="0">
            <a:spAutoFit/>
          </a:bodyPr>
          <a:lstStyle/>
          <a:p>
            <a:r>
              <a:rPr lang="en-CA" sz="2400" dirty="0"/>
              <a:t>Additionally volume needs to be calculated to verify if the simplified shear method can be used, as volume is less than 2 m</a:t>
            </a:r>
            <a:r>
              <a:rPr lang="en-CA" sz="2400" baseline="30000" dirty="0"/>
              <a:t>3  </a:t>
            </a:r>
            <a:r>
              <a:rPr lang="en-CA" sz="2400" dirty="0"/>
              <a:t>the simplified method can be used </a:t>
            </a:r>
          </a:p>
        </p:txBody>
      </p:sp>
      <p:sp>
        <p:nvSpPr>
          <p:cNvPr id="22" name="Rectangle 21">
            <a:extLst>
              <a:ext uri="{FF2B5EF4-FFF2-40B4-BE49-F238E27FC236}">
                <a16:creationId xmlns:a16="http://schemas.microsoft.com/office/drawing/2014/main" id="{B37691C5-B7EF-46D8-82F1-2E92F5018DF0}"/>
              </a:ext>
            </a:extLst>
          </p:cNvPr>
          <p:cNvSpPr/>
          <p:nvPr/>
        </p:nvSpPr>
        <p:spPr>
          <a:xfrm>
            <a:off x="702869" y="5584217"/>
            <a:ext cx="8760866" cy="532903"/>
          </a:xfrm>
          <a:prstGeom prst="rect">
            <a:avLst/>
          </a:prstGeom>
        </p:spPr>
        <p:txBody>
          <a:bodyPr wrap="square">
            <a:spAutoFit/>
          </a:bodyPr>
          <a:lstStyle/>
          <a:p>
            <a:pPr>
              <a:lnSpc>
                <a:spcPct val="107000"/>
              </a:lnSpc>
              <a:spcBef>
                <a:spcPts val="600"/>
              </a:spcBef>
              <a:spcAft>
                <a:spcPts val="600"/>
              </a:spcAft>
            </a:pPr>
            <a:r>
              <a:rPr lang="en-CA" sz="2800" dirty="0">
                <a:solidFill>
                  <a:srgbClr val="202124"/>
                </a:solidFill>
                <a:ea typeface="Calibri" panose="020F0502020204030204" pitchFamily="34" charset="0"/>
                <a:cs typeface="Times New Roman" panose="02020603050405020304" pitchFamily="18" charset="0"/>
              </a:rPr>
              <a:t>V</a:t>
            </a:r>
            <a:r>
              <a:rPr lang="fr-CA" sz="2800" dirty="0">
                <a:solidFill>
                  <a:srgbClr val="202124"/>
                </a:solidFill>
                <a:ea typeface="Calibri" panose="020F0502020204030204" pitchFamily="34" charset="0"/>
                <a:cs typeface="Times New Roman" panose="02020603050405020304" pitchFamily="18" charset="0"/>
              </a:rPr>
              <a:t>= b x d x L = 0.13 x 0.608  x  6.0 = 0.47 </a:t>
            </a:r>
            <a:r>
              <a:rPr lang="en-CA" sz="2800" dirty="0"/>
              <a:t>m</a:t>
            </a:r>
            <a:r>
              <a:rPr lang="en-CA" sz="2800" baseline="30000" dirty="0"/>
              <a:t>3</a:t>
            </a:r>
            <a:endParaRPr lang="fr-CA"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53575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2" name="Footer Placeholder 1">
            <a:extLst>
              <a:ext uri="{FF2B5EF4-FFF2-40B4-BE49-F238E27FC236}">
                <a16:creationId xmlns:a16="http://schemas.microsoft.com/office/drawing/2014/main" id="{A872DD7D-89A5-43FD-978D-BE47ECBD3B2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7: Design of Bending Members</a:t>
            </a:r>
            <a:endParaRPr lang="en-CA"/>
          </a:p>
        </p:txBody>
      </p:sp>
      <p:grpSp>
        <p:nvGrpSpPr>
          <p:cNvPr id="3" name="Group 2">
            <a:extLst>
              <a:ext uri="{FF2B5EF4-FFF2-40B4-BE49-F238E27FC236}">
                <a16:creationId xmlns:a16="http://schemas.microsoft.com/office/drawing/2014/main" id="{37CA47B4-8D22-4ED7-97C0-DE8D21A74DC6}"/>
              </a:ext>
            </a:extLst>
          </p:cNvPr>
          <p:cNvGrpSpPr/>
          <p:nvPr/>
        </p:nvGrpSpPr>
        <p:grpSpPr>
          <a:xfrm>
            <a:off x="6544677" y="3183952"/>
            <a:ext cx="5263539" cy="2319213"/>
            <a:chOff x="533400" y="1765300"/>
            <a:chExt cx="4876800" cy="2235200"/>
          </a:xfrm>
        </p:grpSpPr>
        <p:pic>
          <p:nvPicPr>
            <p:cNvPr id="16" name="Picture 15">
              <a:extLst>
                <a:ext uri="{FF2B5EF4-FFF2-40B4-BE49-F238E27FC236}">
                  <a16:creationId xmlns:a16="http://schemas.microsoft.com/office/drawing/2014/main" id="{9B471950-49E6-4548-AC36-0C1E590CA4AE}"/>
                </a:ext>
              </a:extLst>
            </p:cNvPr>
            <p:cNvPicPr>
              <a:picLocks noChangeAspect="1"/>
            </p:cNvPicPr>
            <p:nvPr/>
          </p:nvPicPr>
          <p:blipFill rotWithShape="1">
            <a:blip r:embed="rId4"/>
            <a:srcRect l="16056" t="22358" r="14754" b="44543"/>
            <a:stretch/>
          </p:blipFill>
          <p:spPr>
            <a:xfrm>
              <a:off x="533400" y="1765300"/>
              <a:ext cx="4876800" cy="2235200"/>
            </a:xfrm>
            <a:prstGeom prst="rect">
              <a:avLst/>
            </a:prstGeom>
          </p:spPr>
        </p:pic>
        <p:sp>
          <p:nvSpPr>
            <p:cNvPr id="17" name="Rectangle 16">
              <a:extLst>
                <a:ext uri="{FF2B5EF4-FFF2-40B4-BE49-F238E27FC236}">
                  <a16:creationId xmlns:a16="http://schemas.microsoft.com/office/drawing/2014/main" id="{9307076A-F748-49C7-B0FB-4C246EE0B822}"/>
                </a:ext>
              </a:extLst>
            </p:cNvPr>
            <p:cNvSpPr/>
            <p:nvPr/>
          </p:nvSpPr>
          <p:spPr>
            <a:xfrm>
              <a:off x="895349" y="3505200"/>
              <a:ext cx="1720851" cy="228600"/>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68250126-86C7-4FA4-8D35-F35E108B3A51}"/>
                </a:ext>
              </a:extLst>
            </p:cNvPr>
            <p:cNvSpPr/>
            <p:nvPr/>
          </p:nvSpPr>
          <p:spPr>
            <a:xfrm>
              <a:off x="4549775" y="2768600"/>
              <a:ext cx="371476" cy="209550"/>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A4156AFC-24D7-4DEE-8B5A-8BAEC85B7581}"/>
                </a:ext>
              </a:extLst>
            </p:cNvPr>
            <p:cNvSpPr/>
            <p:nvPr/>
          </p:nvSpPr>
          <p:spPr>
            <a:xfrm>
              <a:off x="4549774" y="3524250"/>
              <a:ext cx="663575" cy="228600"/>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23" name="Picture 22">
            <a:extLst>
              <a:ext uri="{FF2B5EF4-FFF2-40B4-BE49-F238E27FC236}">
                <a16:creationId xmlns:a16="http://schemas.microsoft.com/office/drawing/2014/main" id="{C1317B70-106D-4F41-8D24-0C8A61D9F44B}"/>
              </a:ext>
            </a:extLst>
          </p:cNvPr>
          <p:cNvPicPr>
            <a:picLocks noChangeAspect="1"/>
          </p:cNvPicPr>
          <p:nvPr/>
        </p:nvPicPr>
        <p:blipFill rotWithShape="1">
          <a:blip r:embed="rId5"/>
          <a:srcRect l="61457" t="72875" r="10382" b="13342"/>
          <a:stretch/>
        </p:blipFill>
        <p:spPr>
          <a:xfrm>
            <a:off x="7000151" y="1098601"/>
            <a:ext cx="4233243" cy="1761547"/>
          </a:xfrm>
          <a:prstGeom prst="rect">
            <a:avLst/>
          </a:prstGeom>
        </p:spPr>
      </p:pic>
      <p:sp>
        <p:nvSpPr>
          <p:cNvPr id="34" name="TextBox 33">
            <a:extLst>
              <a:ext uri="{FF2B5EF4-FFF2-40B4-BE49-F238E27FC236}">
                <a16:creationId xmlns:a16="http://schemas.microsoft.com/office/drawing/2014/main" id="{7020ACC2-F2DA-47B8-B378-EA3BF2473A36}"/>
              </a:ext>
            </a:extLst>
          </p:cNvPr>
          <p:cNvSpPr txBox="1"/>
          <p:nvPr/>
        </p:nvSpPr>
        <p:spPr>
          <a:xfrm>
            <a:off x="426420" y="970986"/>
            <a:ext cx="5669580" cy="830997"/>
          </a:xfrm>
          <a:prstGeom prst="rect">
            <a:avLst/>
          </a:prstGeom>
          <a:noFill/>
        </p:spPr>
        <p:txBody>
          <a:bodyPr wrap="square" rtlCol="0">
            <a:spAutoFit/>
          </a:bodyPr>
          <a:lstStyle/>
          <a:p>
            <a:r>
              <a:rPr lang="en-CA" sz="2400" dirty="0"/>
              <a:t>Per the plan we can see the distance between supports L</a:t>
            </a:r>
            <a:r>
              <a:rPr lang="en-CA" sz="2400" baseline="-25000" dirty="0"/>
              <a:t>u </a:t>
            </a:r>
            <a:r>
              <a:rPr lang="en-CA" sz="2400" dirty="0"/>
              <a:t>= 400 mm </a:t>
            </a:r>
            <a:endParaRPr lang="en-CA" sz="2400" baseline="-25000" dirty="0"/>
          </a:p>
        </p:txBody>
      </p:sp>
      <p:sp>
        <p:nvSpPr>
          <p:cNvPr id="35" name="TextBox 34">
            <a:extLst>
              <a:ext uri="{FF2B5EF4-FFF2-40B4-BE49-F238E27FC236}">
                <a16:creationId xmlns:a16="http://schemas.microsoft.com/office/drawing/2014/main" id="{3375A1A7-DF77-4E41-920D-E2DF69DB2951}"/>
              </a:ext>
            </a:extLst>
          </p:cNvPr>
          <p:cNvSpPr txBox="1"/>
          <p:nvPr/>
        </p:nvSpPr>
        <p:spPr>
          <a:xfrm>
            <a:off x="541360" y="2138298"/>
            <a:ext cx="4882170" cy="461665"/>
          </a:xfrm>
          <a:prstGeom prst="rect">
            <a:avLst/>
          </a:prstGeom>
          <a:noFill/>
        </p:spPr>
        <p:txBody>
          <a:bodyPr wrap="square" rtlCol="0">
            <a:spAutoFit/>
          </a:bodyPr>
          <a:lstStyle/>
          <a:p>
            <a:r>
              <a:rPr lang="en-CA" sz="2400" dirty="0"/>
              <a:t>Referring to </a:t>
            </a:r>
            <a:r>
              <a:rPr lang="en-CA" sz="2400" b="1" dirty="0"/>
              <a:t>Table 7.5.6.4.3</a:t>
            </a:r>
            <a:r>
              <a:rPr lang="en-CA" sz="2400" dirty="0"/>
              <a:t> </a:t>
            </a:r>
            <a:r>
              <a:rPr lang="en-CA" sz="2400" b="1" dirty="0"/>
              <a:t> </a:t>
            </a:r>
            <a:endParaRPr lang="en-CA" sz="2400" b="1" baseline="-25000" dirty="0"/>
          </a:p>
        </p:txBody>
      </p:sp>
      <p:sp>
        <p:nvSpPr>
          <p:cNvPr id="36" name="TextBox 35">
            <a:extLst>
              <a:ext uri="{FF2B5EF4-FFF2-40B4-BE49-F238E27FC236}">
                <a16:creationId xmlns:a16="http://schemas.microsoft.com/office/drawing/2014/main" id="{751A8206-7D87-4596-98AB-48678736AF9C}"/>
              </a:ext>
            </a:extLst>
          </p:cNvPr>
          <p:cNvSpPr txBox="1"/>
          <p:nvPr/>
        </p:nvSpPr>
        <p:spPr>
          <a:xfrm>
            <a:off x="605757" y="3783297"/>
            <a:ext cx="3750344" cy="461665"/>
          </a:xfrm>
          <a:prstGeom prst="rect">
            <a:avLst/>
          </a:prstGeom>
          <a:noFill/>
        </p:spPr>
        <p:txBody>
          <a:bodyPr wrap="square" rtlCol="0">
            <a:spAutoFit/>
          </a:bodyPr>
          <a:lstStyle/>
          <a:p>
            <a:r>
              <a:rPr lang="en-CA" sz="2400" dirty="0"/>
              <a:t>The effective length</a:t>
            </a:r>
          </a:p>
        </p:txBody>
      </p:sp>
      <p:sp>
        <p:nvSpPr>
          <p:cNvPr id="37" name="TextBox 36">
            <a:extLst>
              <a:ext uri="{FF2B5EF4-FFF2-40B4-BE49-F238E27FC236}">
                <a16:creationId xmlns:a16="http://schemas.microsoft.com/office/drawing/2014/main" id="{7B16E92E-AA5C-49A4-82F2-8B6BF25FA834}"/>
              </a:ext>
            </a:extLst>
          </p:cNvPr>
          <p:cNvSpPr txBox="1"/>
          <p:nvPr/>
        </p:nvSpPr>
        <p:spPr>
          <a:xfrm>
            <a:off x="718854" y="5427509"/>
            <a:ext cx="6479331" cy="523220"/>
          </a:xfrm>
          <a:prstGeom prst="rect">
            <a:avLst/>
          </a:prstGeom>
          <a:noFill/>
        </p:spPr>
        <p:txBody>
          <a:bodyPr wrap="square" rtlCol="0">
            <a:spAutoFit/>
          </a:bodyPr>
          <a:lstStyle/>
          <a:p>
            <a:r>
              <a:rPr lang="en-CA" sz="2800" dirty="0"/>
              <a:t>C</a:t>
            </a:r>
            <a:r>
              <a:rPr lang="en-CA" sz="2800" baseline="-25000" dirty="0"/>
              <a:t>B </a:t>
            </a:r>
            <a:r>
              <a:rPr lang="en-CA" sz="2800" dirty="0"/>
              <a:t>= (L</a:t>
            </a:r>
            <a:r>
              <a:rPr lang="en-CA" sz="2800" baseline="-25000" dirty="0"/>
              <a:t>e </a:t>
            </a:r>
            <a:r>
              <a:rPr lang="en-CA" sz="2800" dirty="0"/>
              <a:t>d / </a:t>
            </a:r>
            <a:r>
              <a:rPr lang="fr-CA" sz="2800" dirty="0"/>
              <a:t>b</a:t>
            </a:r>
            <a:r>
              <a:rPr lang="en-CA" sz="2800" baseline="30000" dirty="0"/>
              <a:t>2</a:t>
            </a:r>
            <a:r>
              <a:rPr lang="en-CA" sz="2800" dirty="0"/>
              <a:t> )</a:t>
            </a:r>
            <a:r>
              <a:rPr lang="en-CA" sz="2800" baseline="30000" dirty="0"/>
              <a:t>0.5</a:t>
            </a:r>
            <a:r>
              <a:rPr lang="en-CA" sz="2800" dirty="0"/>
              <a:t> = (768 x 608 / 130</a:t>
            </a:r>
            <a:r>
              <a:rPr lang="en-CA" sz="2800" baseline="30000" dirty="0"/>
              <a:t>2</a:t>
            </a:r>
            <a:r>
              <a:rPr lang="en-CA" sz="2800" dirty="0"/>
              <a:t> )</a:t>
            </a:r>
            <a:r>
              <a:rPr lang="en-CA" sz="2800" baseline="30000" dirty="0"/>
              <a:t>0.5</a:t>
            </a:r>
            <a:r>
              <a:rPr lang="en-CA" sz="2800" dirty="0"/>
              <a:t>  </a:t>
            </a:r>
            <a:endParaRPr lang="en-CA" sz="2800" baseline="-25000" dirty="0"/>
          </a:p>
        </p:txBody>
      </p:sp>
      <p:sp>
        <p:nvSpPr>
          <p:cNvPr id="38" name="TextBox 37">
            <a:extLst>
              <a:ext uri="{FF2B5EF4-FFF2-40B4-BE49-F238E27FC236}">
                <a16:creationId xmlns:a16="http://schemas.microsoft.com/office/drawing/2014/main" id="{0592EAF0-B4EA-42F7-88F1-6E9085AAFD8F}"/>
              </a:ext>
            </a:extLst>
          </p:cNvPr>
          <p:cNvSpPr txBox="1"/>
          <p:nvPr/>
        </p:nvSpPr>
        <p:spPr>
          <a:xfrm>
            <a:off x="718854" y="5998624"/>
            <a:ext cx="4322312" cy="523220"/>
          </a:xfrm>
          <a:prstGeom prst="rect">
            <a:avLst/>
          </a:prstGeom>
          <a:noFill/>
        </p:spPr>
        <p:txBody>
          <a:bodyPr wrap="square" rtlCol="0">
            <a:spAutoFit/>
          </a:bodyPr>
          <a:lstStyle/>
          <a:p>
            <a:r>
              <a:rPr lang="en-CA" sz="2800" dirty="0"/>
              <a:t>C</a:t>
            </a:r>
            <a:r>
              <a:rPr lang="en-CA" sz="2800" baseline="-25000" dirty="0"/>
              <a:t>B </a:t>
            </a:r>
            <a:r>
              <a:rPr lang="en-CA" sz="2800" dirty="0"/>
              <a:t>= 5.3</a:t>
            </a:r>
            <a:endParaRPr lang="en-CA" sz="2800" baseline="-25000" dirty="0"/>
          </a:p>
        </p:txBody>
      </p:sp>
      <p:sp>
        <p:nvSpPr>
          <p:cNvPr id="42" name="TextBox 41">
            <a:extLst>
              <a:ext uri="{FF2B5EF4-FFF2-40B4-BE49-F238E27FC236}">
                <a16:creationId xmlns:a16="http://schemas.microsoft.com/office/drawing/2014/main" id="{CE003209-34A2-47A1-B784-4692E52C7881}"/>
              </a:ext>
            </a:extLst>
          </p:cNvPr>
          <p:cNvSpPr txBox="1"/>
          <p:nvPr/>
        </p:nvSpPr>
        <p:spPr>
          <a:xfrm>
            <a:off x="605756" y="4246773"/>
            <a:ext cx="6994291" cy="523220"/>
          </a:xfrm>
          <a:prstGeom prst="rect">
            <a:avLst/>
          </a:prstGeom>
          <a:noFill/>
        </p:spPr>
        <p:txBody>
          <a:bodyPr wrap="square" rtlCol="0">
            <a:spAutoFit/>
          </a:bodyPr>
          <a:lstStyle/>
          <a:p>
            <a:r>
              <a:rPr lang="en-CA" sz="2800" dirty="0"/>
              <a:t>L</a:t>
            </a:r>
            <a:r>
              <a:rPr lang="en-CA" sz="2800" baseline="-25000" dirty="0"/>
              <a:t>e </a:t>
            </a:r>
            <a:r>
              <a:rPr lang="en-CA" sz="2800" dirty="0"/>
              <a:t>= 1.92 L</a:t>
            </a:r>
            <a:r>
              <a:rPr lang="en-CA" sz="2800" baseline="-25000" dirty="0"/>
              <a:t>u </a:t>
            </a:r>
            <a:r>
              <a:rPr lang="en-CA" sz="2800" dirty="0"/>
              <a:t>= 1.92 x 400 = 768 mm  </a:t>
            </a:r>
            <a:endParaRPr lang="en-CA" sz="2800" baseline="-25000" dirty="0"/>
          </a:p>
        </p:txBody>
      </p:sp>
      <p:sp>
        <p:nvSpPr>
          <p:cNvPr id="43" name="TextBox 42">
            <a:extLst>
              <a:ext uri="{FF2B5EF4-FFF2-40B4-BE49-F238E27FC236}">
                <a16:creationId xmlns:a16="http://schemas.microsoft.com/office/drawing/2014/main" id="{172D5C55-4CA6-4E46-9E70-A1241FC6FD79}"/>
              </a:ext>
            </a:extLst>
          </p:cNvPr>
          <p:cNvSpPr txBox="1"/>
          <p:nvPr/>
        </p:nvSpPr>
        <p:spPr>
          <a:xfrm>
            <a:off x="605756" y="4954686"/>
            <a:ext cx="6994291" cy="461665"/>
          </a:xfrm>
          <a:prstGeom prst="rect">
            <a:avLst/>
          </a:prstGeom>
          <a:noFill/>
        </p:spPr>
        <p:txBody>
          <a:bodyPr wrap="square" rtlCol="0">
            <a:spAutoFit/>
          </a:bodyPr>
          <a:lstStyle/>
          <a:p>
            <a:r>
              <a:rPr lang="en-CA" sz="2400" dirty="0"/>
              <a:t>The slenderness ratio </a:t>
            </a:r>
          </a:p>
        </p:txBody>
      </p:sp>
      <p:sp>
        <p:nvSpPr>
          <p:cNvPr id="27" name="Google Shape;111;gb732734625_0_0">
            <a:extLst>
              <a:ext uri="{FF2B5EF4-FFF2-40B4-BE49-F238E27FC236}">
                <a16:creationId xmlns:a16="http://schemas.microsoft.com/office/drawing/2014/main" id="{BCC06621-40EE-408B-AB12-AFD01BD1E043}"/>
              </a:ext>
            </a:extLst>
          </p:cNvPr>
          <p:cNvSpPr txBox="1"/>
          <p:nvPr/>
        </p:nvSpPr>
        <p:spPr>
          <a:xfrm>
            <a:off x="281476" y="74574"/>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latin typeface="Calibri"/>
                <a:ea typeface="Calibri"/>
                <a:cs typeface="Calibri"/>
                <a:sym typeface="Calibri"/>
              </a:rPr>
              <a:t>Glulam Beam Example – Effective Length</a:t>
            </a:r>
            <a:endParaRPr lang="en-CA" dirty="0"/>
          </a:p>
        </p:txBody>
      </p:sp>
      <p:sp>
        <p:nvSpPr>
          <p:cNvPr id="28" name="TextBox 27">
            <a:extLst>
              <a:ext uri="{FF2B5EF4-FFF2-40B4-BE49-F238E27FC236}">
                <a16:creationId xmlns:a16="http://schemas.microsoft.com/office/drawing/2014/main" id="{C479F91D-D612-4B08-9629-768019E812F7}"/>
              </a:ext>
            </a:extLst>
          </p:cNvPr>
          <p:cNvSpPr txBox="1"/>
          <p:nvPr/>
        </p:nvSpPr>
        <p:spPr>
          <a:xfrm>
            <a:off x="605757" y="2678408"/>
            <a:ext cx="5490244" cy="830997"/>
          </a:xfrm>
          <a:prstGeom prst="rect">
            <a:avLst/>
          </a:prstGeom>
          <a:noFill/>
        </p:spPr>
        <p:txBody>
          <a:bodyPr wrap="square" rtlCol="0">
            <a:spAutoFit/>
          </a:bodyPr>
          <a:lstStyle/>
          <a:p>
            <a:r>
              <a:rPr lang="en-CA" sz="2400" dirty="0"/>
              <a:t>For a </a:t>
            </a:r>
            <a:r>
              <a:rPr lang="en-CA" sz="2400" u="sng" dirty="0"/>
              <a:t>uniformly distributed load </a:t>
            </a:r>
            <a:r>
              <a:rPr lang="en-CA" sz="2400" dirty="0"/>
              <a:t>with no </a:t>
            </a:r>
            <a:r>
              <a:rPr lang="en-CA" sz="2400" u="sng" dirty="0"/>
              <a:t>intermediate supports </a:t>
            </a:r>
          </a:p>
        </p:txBody>
      </p:sp>
    </p:spTree>
    <p:extLst>
      <p:ext uri="{BB962C8B-B14F-4D97-AF65-F5344CB8AC3E}">
        <p14:creationId xmlns:p14="http://schemas.microsoft.com/office/powerpoint/2010/main" val="38259269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26" name="Picture 25">
            <a:extLst>
              <a:ext uri="{FF2B5EF4-FFF2-40B4-BE49-F238E27FC236}">
                <a16:creationId xmlns:a16="http://schemas.microsoft.com/office/drawing/2014/main" id="{E98D023D-8CD5-4F99-A7AD-237A547B024D}"/>
              </a:ext>
            </a:extLst>
          </p:cNvPr>
          <p:cNvPicPr>
            <a:picLocks noChangeAspect="1"/>
          </p:cNvPicPr>
          <p:nvPr/>
        </p:nvPicPr>
        <p:blipFill rotWithShape="1">
          <a:blip r:embed="rId3"/>
          <a:srcRect r="19174"/>
          <a:stretch/>
        </p:blipFill>
        <p:spPr>
          <a:xfrm>
            <a:off x="6671340" y="965641"/>
            <a:ext cx="5314778" cy="4926717"/>
          </a:xfrm>
          <a:prstGeom prst="rect">
            <a:avLst/>
          </a:prstGeom>
        </p:spPr>
      </p:pic>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4">
              <a:alphaModFix/>
            </a:blip>
            <a:srcRect/>
            <a:stretch/>
          </p:blipFill>
          <p:spPr>
            <a:xfrm>
              <a:off x="7738393" y="5985465"/>
              <a:ext cx="2039765" cy="972056"/>
            </a:xfrm>
            <a:prstGeom prst="rect">
              <a:avLst/>
            </a:prstGeom>
            <a:noFill/>
            <a:ln>
              <a:noFill/>
            </a:ln>
          </p:spPr>
        </p:pic>
      </p:grpSp>
      <p:sp>
        <p:nvSpPr>
          <p:cNvPr id="2" name="Footer Placeholder 1">
            <a:extLst>
              <a:ext uri="{FF2B5EF4-FFF2-40B4-BE49-F238E27FC236}">
                <a16:creationId xmlns:a16="http://schemas.microsoft.com/office/drawing/2014/main" id="{A872DD7D-89A5-43FD-978D-BE47ECBD3B2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7: Design of Bending Members</a:t>
            </a:r>
            <a:endParaRPr lang="en-CA"/>
          </a:p>
        </p:txBody>
      </p:sp>
      <p:sp>
        <p:nvSpPr>
          <p:cNvPr id="27" name="TextBox 26">
            <a:extLst>
              <a:ext uri="{FF2B5EF4-FFF2-40B4-BE49-F238E27FC236}">
                <a16:creationId xmlns:a16="http://schemas.microsoft.com/office/drawing/2014/main" id="{9B37C6C9-B850-45C4-B435-8A5D3AF40647}"/>
              </a:ext>
            </a:extLst>
          </p:cNvPr>
          <p:cNvSpPr txBox="1"/>
          <p:nvPr/>
        </p:nvSpPr>
        <p:spPr>
          <a:xfrm>
            <a:off x="401839" y="979155"/>
            <a:ext cx="5881515" cy="461665"/>
          </a:xfrm>
          <a:prstGeom prst="rect">
            <a:avLst/>
          </a:prstGeom>
          <a:noFill/>
        </p:spPr>
        <p:txBody>
          <a:bodyPr wrap="square" rtlCol="0">
            <a:spAutoFit/>
          </a:bodyPr>
          <a:lstStyle/>
          <a:p>
            <a:r>
              <a:rPr lang="en-CA" sz="2400" dirty="0"/>
              <a:t>Look to </a:t>
            </a:r>
            <a:r>
              <a:rPr lang="en-CA" sz="2400" b="1" dirty="0"/>
              <a:t>Clause 7.5.6.4.4</a:t>
            </a:r>
            <a:r>
              <a:rPr lang="en-CA" sz="2400" dirty="0"/>
              <a:t> for determining  K</a:t>
            </a:r>
            <a:r>
              <a:rPr lang="en-CA" sz="2400" baseline="-25000" dirty="0"/>
              <a:t>L</a:t>
            </a:r>
          </a:p>
        </p:txBody>
      </p:sp>
      <p:sp>
        <p:nvSpPr>
          <p:cNvPr id="28" name="TextBox 27">
            <a:extLst>
              <a:ext uri="{FF2B5EF4-FFF2-40B4-BE49-F238E27FC236}">
                <a16:creationId xmlns:a16="http://schemas.microsoft.com/office/drawing/2014/main" id="{AF8E5FEC-786F-42E1-8745-41DF1F95842F}"/>
              </a:ext>
            </a:extLst>
          </p:cNvPr>
          <p:cNvSpPr txBox="1"/>
          <p:nvPr/>
        </p:nvSpPr>
        <p:spPr>
          <a:xfrm>
            <a:off x="3696691" y="1488930"/>
            <a:ext cx="1370609" cy="523220"/>
          </a:xfrm>
          <a:prstGeom prst="rect">
            <a:avLst/>
          </a:prstGeom>
          <a:noFill/>
        </p:spPr>
        <p:txBody>
          <a:bodyPr wrap="square" rtlCol="0">
            <a:spAutoFit/>
          </a:bodyPr>
          <a:lstStyle/>
          <a:p>
            <a:r>
              <a:rPr lang="en-CA" sz="2800" dirty="0"/>
              <a:t>K</a:t>
            </a:r>
            <a:r>
              <a:rPr lang="en-CA" sz="2800" baseline="-25000" dirty="0"/>
              <a:t>L </a:t>
            </a:r>
            <a:r>
              <a:rPr lang="en-CA" sz="2800" dirty="0"/>
              <a:t>= 1.0 </a:t>
            </a:r>
            <a:endParaRPr lang="en-CA" sz="2800" baseline="-25000" dirty="0"/>
          </a:p>
        </p:txBody>
      </p:sp>
      <p:sp>
        <p:nvSpPr>
          <p:cNvPr id="29" name="Rectangle 28">
            <a:extLst>
              <a:ext uri="{FF2B5EF4-FFF2-40B4-BE49-F238E27FC236}">
                <a16:creationId xmlns:a16="http://schemas.microsoft.com/office/drawing/2014/main" id="{5DA9EE4A-B6DB-4DC8-91DB-1495C233E0AB}"/>
              </a:ext>
            </a:extLst>
          </p:cNvPr>
          <p:cNvSpPr/>
          <p:nvPr/>
        </p:nvSpPr>
        <p:spPr>
          <a:xfrm>
            <a:off x="6890028" y="1515985"/>
            <a:ext cx="2431658" cy="555025"/>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TextBox 29">
            <a:extLst>
              <a:ext uri="{FF2B5EF4-FFF2-40B4-BE49-F238E27FC236}">
                <a16:creationId xmlns:a16="http://schemas.microsoft.com/office/drawing/2014/main" id="{9CC16222-7CB5-4518-B72C-10D4FE14994D}"/>
              </a:ext>
            </a:extLst>
          </p:cNvPr>
          <p:cNvSpPr txBox="1"/>
          <p:nvPr/>
        </p:nvSpPr>
        <p:spPr>
          <a:xfrm>
            <a:off x="543068" y="1549568"/>
            <a:ext cx="1971532" cy="523220"/>
          </a:xfrm>
          <a:prstGeom prst="rect">
            <a:avLst/>
          </a:prstGeom>
          <a:noFill/>
        </p:spPr>
        <p:txBody>
          <a:bodyPr wrap="square" rtlCol="0">
            <a:spAutoFit/>
          </a:bodyPr>
          <a:lstStyle/>
          <a:p>
            <a:r>
              <a:rPr lang="en-CA" sz="2800" dirty="0"/>
              <a:t>C</a:t>
            </a:r>
            <a:r>
              <a:rPr lang="en-CA" sz="2800" baseline="-25000" dirty="0"/>
              <a:t>B </a:t>
            </a:r>
            <a:r>
              <a:rPr lang="en-CA" sz="2800" dirty="0"/>
              <a:t>= 5.3 &lt; 10 </a:t>
            </a:r>
            <a:endParaRPr lang="en-CA" sz="2800" baseline="-25000" dirty="0"/>
          </a:p>
        </p:txBody>
      </p:sp>
      <p:sp>
        <p:nvSpPr>
          <p:cNvPr id="33" name="TextBox 32">
            <a:extLst>
              <a:ext uri="{FF2B5EF4-FFF2-40B4-BE49-F238E27FC236}">
                <a16:creationId xmlns:a16="http://schemas.microsoft.com/office/drawing/2014/main" id="{856DC878-3951-48CD-8BAF-0DA80D566D29}"/>
              </a:ext>
            </a:extLst>
          </p:cNvPr>
          <p:cNvSpPr txBox="1"/>
          <p:nvPr/>
        </p:nvSpPr>
        <p:spPr>
          <a:xfrm>
            <a:off x="543068" y="2257490"/>
            <a:ext cx="6994291" cy="461665"/>
          </a:xfrm>
          <a:prstGeom prst="rect">
            <a:avLst/>
          </a:prstGeom>
          <a:noFill/>
        </p:spPr>
        <p:txBody>
          <a:bodyPr wrap="square" rtlCol="0">
            <a:spAutoFit/>
          </a:bodyPr>
          <a:lstStyle/>
          <a:p>
            <a:r>
              <a:rPr lang="en-CA" sz="2400" dirty="0"/>
              <a:t>The section modulus </a:t>
            </a:r>
          </a:p>
        </p:txBody>
      </p:sp>
      <p:sp>
        <p:nvSpPr>
          <p:cNvPr id="39" name="TextBox 38">
            <a:extLst>
              <a:ext uri="{FF2B5EF4-FFF2-40B4-BE49-F238E27FC236}">
                <a16:creationId xmlns:a16="http://schemas.microsoft.com/office/drawing/2014/main" id="{8D85DE1E-13B7-4948-9C15-FBE5D10F18C6}"/>
              </a:ext>
            </a:extLst>
          </p:cNvPr>
          <p:cNvSpPr txBox="1"/>
          <p:nvPr/>
        </p:nvSpPr>
        <p:spPr>
          <a:xfrm>
            <a:off x="682835" y="2853133"/>
            <a:ext cx="4710397" cy="523220"/>
          </a:xfrm>
          <a:prstGeom prst="rect">
            <a:avLst/>
          </a:prstGeom>
          <a:noFill/>
        </p:spPr>
        <p:txBody>
          <a:bodyPr wrap="square" rtlCol="0">
            <a:spAutoFit/>
          </a:bodyPr>
          <a:lstStyle/>
          <a:p>
            <a:r>
              <a:rPr lang="en-CA" sz="2800" dirty="0"/>
              <a:t>S =  b x </a:t>
            </a:r>
            <a:r>
              <a:rPr lang="fr-CA" sz="2800" dirty="0"/>
              <a:t>d</a:t>
            </a:r>
            <a:r>
              <a:rPr lang="en-CA" sz="2800" baseline="30000" dirty="0"/>
              <a:t>2</a:t>
            </a:r>
            <a:r>
              <a:rPr lang="en-CA" sz="2800" dirty="0"/>
              <a:t> / 6 = 130 x </a:t>
            </a:r>
            <a:r>
              <a:rPr lang="fr-CA" sz="2800" dirty="0"/>
              <a:t>608</a:t>
            </a:r>
            <a:r>
              <a:rPr lang="en-CA" sz="2800" baseline="30000" dirty="0"/>
              <a:t>2</a:t>
            </a:r>
            <a:r>
              <a:rPr lang="en-CA" sz="2800" dirty="0"/>
              <a:t> / 6</a:t>
            </a:r>
          </a:p>
        </p:txBody>
      </p:sp>
      <p:sp>
        <p:nvSpPr>
          <p:cNvPr id="40" name="TextBox 39">
            <a:extLst>
              <a:ext uri="{FF2B5EF4-FFF2-40B4-BE49-F238E27FC236}">
                <a16:creationId xmlns:a16="http://schemas.microsoft.com/office/drawing/2014/main" id="{F5F5EBD5-81AE-4929-84CC-30D3169BE5FC}"/>
              </a:ext>
            </a:extLst>
          </p:cNvPr>
          <p:cNvSpPr txBox="1"/>
          <p:nvPr/>
        </p:nvSpPr>
        <p:spPr>
          <a:xfrm>
            <a:off x="682835" y="3417224"/>
            <a:ext cx="3152565" cy="523220"/>
          </a:xfrm>
          <a:prstGeom prst="rect">
            <a:avLst/>
          </a:prstGeom>
          <a:noFill/>
        </p:spPr>
        <p:txBody>
          <a:bodyPr wrap="square" rtlCol="0">
            <a:spAutoFit/>
          </a:bodyPr>
          <a:lstStyle/>
          <a:p>
            <a:r>
              <a:rPr lang="en-CA" sz="2800" dirty="0"/>
              <a:t>S = 8.01 x </a:t>
            </a:r>
            <a:r>
              <a:rPr lang="fr-CA" sz="2800" dirty="0"/>
              <a:t>10</a:t>
            </a:r>
            <a:r>
              <a:rPr lang="en-CA" sz="2800" baseline="30000" dirty="0"/>
              <a:t>6 </a:t>
            </a:r>
            <a:r>
              <a:rPr lang="en-CA" sz="2800" dirty="0"/>
              <a:t> mm</a:t>
            </a:r>
            <a:r>
              <a:rPr lang="en-CA" sz="2800" baseline="30000" dirty="0"/>
              <a:t>3</a:t>
            </a:r>
            <a:r>
              <a:rPr lang="en-CA" sz="2800" dirty="0"/>
              <a:t>  </a:t>
            </a:r>
          </a:p>
        </p:txBody>
      </p:sp>
      <p:sp>
        <p:nvSpPr>
          <p:cNvPr id="42" name="TextBox 41">
            <a:extLst>
              <a:ext uri="{FF2B5EF4-FFF2-40B4-BE49-F238E27FC236}">
                <a16:creationId xmlns:a16="http://schemas.microsoft.com/office/drawing/2014/main" id="{46060CC5-5910-40EE-8679-A03E480272C6}"/>
              </a:ext>
            </a:extLst>
          </p:cNvPr>
          <p:cNvSpPr txBox="1"/>
          <p:nvPr/>
        </p:nvSpPr>
        <p:spPr>
          <a:xfrm>
            <a:off x="543068" y="4071472"/>
            <a:ext cx="6994291" cy="461665"/>
          </a:xfrm>
          <a:prstGeom prst="rect">
            <a:avLst/>
          </a:prstGeom>
          <a:noFill/>
        </p:spPr>
        <p:txBody>
          <a:bodyPr wrap="square" rtlCol="0">
            <a:spAutoFit/>
          </a:bodyPr>
          <a:lstStyle/>
          <a:p>
            <a:r>
              <a:rPr lang="en-CA" sz="2400" dirty="0"/>
              <a:t>The factored bending strength  </a:t>
            </a:r>
          </a:p>
        </p:txBody>
      </p:sp>
      <p:sp>
        <p:nvSpPr>
          <p:cNvPr id="43" name="TextBox 42">
            <a:extLst>
              <a:ext uri="{FF2B5EF4-FFF2-40B4-BE49-F238E27FC236}">
                <a16:creationId xmlns:a16="http://schemas.microsoft.com/office/drawing/2014/main" id="{23B35365-050C-47B9-B5CD-5DE20F23165D}"/>
              </a:ext>
            </a:extLst>
          </p:cNvPr>
          <p:cNvSpPr txBox="1"/>
          <p:nvPr/>
        </p:nvSpPr>
        <p:spPr>
          <a:xfrm>
            <a:off x="715962" y="4664166"/>
            <a:ext cx="5961458" cy="523220"/>
          </a:xfrm>
          <a:prstGeom prst="rect">
            <a:avLst/>
          </a:prstGeom>
          <a:noFill/>
        </p:spPr>
        <p:txBody>
          <a:bodyPr wrap="square" rtlCol="0">
            <a:spAutoFit/>
          </a:bodyPr>
          <a:lstStyle/>
          <a:p>
            <a:r>
              <a:rPr lang="en-CA" sz="2800" dirty="0"/>
              <a:t>F</a:t>
            </a:r>
            <a:r>
              <a:rPr lang="en-CA" sz="2800" baseline="-25000" dirty="0"/>
              <a:t>b </a:t>
            </a:r>
            <a:r>
              <a:rPr lang="en-CA" sz="2800" dirty="0"/>
              <a:t>= f</a:t>
            </a:r>
            <a:r>
              <a:rPr lang="en-CA" sz="2800" baseline="-25000" dirty="0"/>
              <a:t>b</a:t>
            </a:r>
            <a:r>
              <a:rPr lang="en-CA" sz="2800" dirty="0"/>
              <a:t> (K</a:t>
            </a:r>
            <a:r>
              <a:rPr lang="en-CA" sz="2800" baseline="-25000" dirty="0"/>
              <a:t>D  </a:t>
            </a:r>
            <a:r>
              <a:rPr lang="en-CA" sz="2800" dirty="0"/>
              <a:t>K</a:t>
            </a:r>
            <a:r>
              <a:rPr lang="en-CA" sz="2800" baseline="-25000" dirty="0"/>
              <a:t>H</a:t>
            </a:r>
            <a:r>
              <a:rPr lang="en-CA" sz="2800" dirty="0"/>
              <a:t>  K</a:t>
            </a:r>
            <a:r>
              <a:rPr lang="en-CA" sz="2800" baseline="-25000" dirty="0"/>
              <a:t>Sb</a:t>
            </a:r>
            <a:r>
              <a:rPr lang="en-CA" sz="2800" dirty="0"/>
              <a:t> K</a:t>
            </a:r>
            <a:r>
              <a:rPr lang="en-CA" sz="2800" baseline="-25000" dirty="0"/>
              <a:t>T</a:t>
            </a:r>
            <a:r>
              <a:rPr lang="en-CA" sz="2800" dirty="0"/>
              <a:t>) = 25.6 (1 x 1 x 1 x1) </a:t>
            </a:r>
            <a:endParaRPr lang="en-CA" sz="2800" baseline="-25000" dirty="0"/>
          </a:p>
        </p:txBody>
      </p:sp>
      <p:sp>
        <p:nvSpPr>
          <p:cNvPr id="44" name="TextBox 43">
            <a:extLst>
              <a:ext uri="{FF2B5EF4-FFF2-40B4-BE49-F238E27FC236}">
                <a16:creationId xmlns:a16="http://schemas.microsoft.com/office/drawing/2014/main" id="{9209AB28-FFC2-4129-A576-223E099F56B2}"/>
              </a:ext>
            </a:extLst>
          </p:cNvPr>
          <p:cNvSpPr txBox="1"/>
          <p:nvPr/>
        </p:nvSpPr>
        <p:spPr>
          <a:xfrm>
            <a:off x="709872" y="5277320"/>
            <a:ext cx="5961458" cy="523220"/>
          </a:xfrm>
          <a:prstGeom prst="rect">
            <a:avLst/>
          </a:prstGeom>
          <a:noFill/>
        </p:spPr>
        <p:txBody>
          <a:bodyPr wrap="square" rtlCol="0">
            <a:spAutoFit/>
          </a:bodyPr>
          <a:lstStyle/>
          <a:p>
            <a:r>
              <a:rPr lang="en-CA" sz="2800" dirty="0"/>
              <a:t>F</a:t>
            </a:r>
            <a:r>
              <a:rPr lang="en-CA" sz="2800" baseline="-25000" dirty="0"/>
              <a:t>b </a:t>
            </a:r>
            <a:r>
              <a:rPr lang="en-CA" sz="2800" dirty="0"/>
              <a:t>= 25.6 MPa  </a:t>
            </a:r>
            <a:endParaRPr lang="en-CA" sz="2800" baseline="-25000" dirty="0"/>
          </a:p>
        </p:txBody>
      </p:sp>
      <p:sp>
        <p:nvSpPr>
          <p:cNvPr id="25" name="Google Shape;111;gb732734625_0_0">
            <a:extLst>
              <a:ext uri="{FF2B5EF4-FFF2-40B4-BE49-F238E27FC236}">
                <a16:creationId xmlns:a16="http://schemas.microsoft.com/office/drawing/2014/main" id="{B033714E-A520-4E73-9B5F-EBE45A36649B}"/>
              </a:ext>
            </a:extLst>
          </p:cNvPr>
          <p:cNvSpPr txBox="1"/>
          <p:nvPr/>
        </p:nvSpPr>
        <p:spPr>
          <a:xfrm>
            <a:off x="281476" y="74574"/>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latin typeface="Calibri"/>
                <a:ea typeface="Calibri"/>
                <a:cs typeface="Calibri"/>
                <a:sym typeface="Calibri"/>
              </a:rPr>
              <a:t>Glulam Beam Example – Lateral Stability Factor  </a:t>
            </a:r>
            <a:endParaRPr lang="en-CA" dirty="0"/>
          </a:p>
        </p:txBody>
      </p:sp>
    </p:spTree>
    <p:extLst>
      <p:ext uri="{BB962C8B-B14F-4D97-AF65-F5344CB8AC3E}">
        <p14:creationId xmlns:p14="http://schemas.microsoft.com/office/powerpoint/2010/main" val="2434738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BA9976-2D69-40D3-AC0A-98360BFBB522}"/>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pic>
        <p:nvPicPr>
          <p:cNvPr id="9" name="Picture 8">
            <a:extLst>
              <a:ext uri="{FF2B5EF4-FFF2-40B4-BE49-F238E27FC236}">
                <a16:creationId xmlns:a16="http://schemas.microsoft.com/office/drawing/2014/main" id="{C407F33D-FA16-40FE-A755-6DA5D77F1E30}"/>
              </a:ext>
            </a:extLst>
          </p:cNvPr>
          <p:cNvPicPr>
            <a:picLocks noChangeAspect="1"/>
          </p:cNvPicPr>
          <p:nvPr/>
        </p:nvPicPr>
        <p:blipFill>
          <a:blip r:embed="rId2"/>
          <a:stretch>
            <a:fillRect/>
          </a:stretch>
        </p:blipFill>
        <p:spPr>
          <a:xfrm>
            <a:off x="817102" y="2642553"/>
            <a:ext cx="3497703" cy="2193950"/>
          </a:xfrm>
          <a:prstGeom prst="rect">
            <a:avLst/>
          </a:prstGeom>
        </p:spPr>
      </p:pic>
      <p:pic>
        <p:nvPicPr>
          <p:cNvPr id="10" name="Picture 9">
            <a:extLst>
              <a:ext uri="{FF2B5EF4-FFF2-40B4-BE49-F238E27FC236}">
                <a16:creationId xmlns:a16="http://schemas.microsoft.com/office/drawing/2014/main" id="{3BA8C524-F5C3-4099-A706-479D15905206}"/>
              </a:ext>
            </a:extLst>
          </p:cNvPr>
          <p:cNvPicPr>
            <a:picLocks noChangeAspect="1"/>
          </p:cNvPicPr>
          <p:nvPr/>
        </p:nvPicPr>
        <p:blipFill>
          <a:blip r:embed="rId3"/>
          <a:stretch>
            <a:fillRect/>
          </a:stretch>
        </p:blipFill>
        <p:spPr>
          <a:xfrm>
            <a:off x="4485459" y="2622277"/>
            <a:ext cx="3497287" cy="2193950"/>
          </a:xfrm>
          <a:prstGeom prst="rect">
            <a:avLst/>
          </a:prstGeom>
        </p:spPr>
      </p:pic>
      <p:pic>
        <p:nvPicPr>
          <p:cNvPr id="11" name="Picture 10">
            <a:extLst>
              <a:ext uri="{FF2B5EF4-FFF2-40B4-BE49-F238E27FC236}">
                <a16:creationId xmlns:a16="http://schemas.microsoft.com/office/drawing/2014/main" id="{96B14112-45D0-4920-9BF0-5FAA0433A24F}"/>
              </a:ext>
            </a:extLst>
          </p:cNvPr>
          <p:cNvPicPr>
            <a:picLocks noChangeAspect="1"/>
          </p:cNvPicPr>
          <p:nvPr/>
        </p:nvPicPr>
        <p:blipFill>
          <a:blip r:embed="rId4"/>
          <a:stretch>
            <a:fillRect/>
          </a:stretch>
        </p:blipFill>
        <p:spPr>
          <a:xfrm>
            <a:off x="8153400" y="2538643"/>
            <a:ext cx="2978303" cy="2463927"/>
          </a:xfrm>
          <a:prstGeom prst="rect">
            <a:avLst/>
          </a:prstGeom>
        </p:spPr>
      </p:pic>
      <p:sp>
        <p:nvSpPr>
          <p:cNvPr id="12" name="Google Shape;410;gb732734625_0_263">
            <a:extLst>
              <a:ext uri="{FF2B5EF4-FFF2-40B4-BE49-F238E27FC236}">
                <a16:creationId xmlns:a16="http://schemas.microsoft.com/office/drawing/2014/main" id="{068185C0-4D59-4168-925C-5A262662D707}"/>
              </a:ext>
            </a:extLst>
          </p:cNvPr>
          <p:cNvSpPr txBox="1"/>
          <p:nvPr/>
        </p:nvSpPr>
        <p:spPr>
          <a:xfrm>
            <a:off x="250165" y="279955"/>
            <a:ext cx="11103600" cy="802200"/>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r>
              <a:rPr lang="en-US" sz="3600" b="1" dirty="0">
                <a:ea typeface="Calibri"/>
                <a:cs typeface="Calibri"/>
                <a:sym typeface="Calibri"/>
              </a:rPr>
              <a:t>Considerations for CLT (compression walls)</a:t>
            </a:r>
            <a:endParaRPr lang="en-US" sz="3600" dirty="0"/>
          </a:p>
        </p:txBody>
      </p:sp>
      <p:pic>
        <p:nvPicPr>
          <p:cNvPr id="13" name="Picture 12">
            <a:extLst>
              <a:ext uri="{FF2B5EF4-FFF2-40B4-BE49-F238E27FC236}">
                <a16:creationId xmlns:a16="http://schemas.microsoft.com/office/drawing/2014/main" id="{7455F5B8-B766-4124-A7A2-BF6B7358DB69}"/>
              </a:ext>
            </a:extLst>
          </p:cNvPr>
          <p:cNvPicPr>
            <a:picLocks noChangeAspect="1"/>
          </p:cNvPicPr>
          <p:nvPr/>
        </p:nvPicPr>
        <p:blipFill>
          <a:blip r:embed="rId5"/>
          <a:stretch>
            <a:fillRect/>
          </a:stretch>
        </p:blipFill>
        <p:spPr>
          <a:xfrm>
            <a:off x="817102" y="1212678"/>
            <a:ext cx="3451322" cy="1119347"/>
          </a:xfrm>
          <a:prstGeom prst="rect">
            <a:avLst/>
          </a:prstGeom>
        </p:spPr>
      </p:pic>
    </p:spTree>
    <p:extLst>
      <p:ext uri="{BB962C8B-B14F-4D97-AF65-F5344CB8AC3E}">
        <p14:creationId xmlns:p14="http://schemas.microsoft.com/office/powerpoint/2010/main" val="25565588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2" name="Footer Placeholder 1">
            <a:extLst>
              <a:ext uri="{FF2B5EF4-FFF2-40B4-BE49-F238E27FC236}">
                <a16:creationId xmlns:a16="http://schemas.microsoft.com/office/drawing/2014/main" id="{A872DD7D-89A5-43FD-978D-BE47ECBD3B2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7: Design of Bending Members</a:t>
            </a:r>
            <a:endParaRPr lang="en-CA" dirty="0"/>
          </a:p>
        </p:txBody>
      </p:sp>
      <p:sp>
        <p:nvSpPr>
          <p:cNvPr id="33" name="TextBox 32">
            <a:extLst>
              <a:ext uri="{FF2B5EF4-FFF2-40B4-BE49-F238E27FC236}">
                <a16:creationId xmlns:a16="http://schemas.microsoft.com/office/drawing/2014/main" id="{856DC878-3951-48CD-8BAF-0DA80D566D29}"/>
              </a:ext>
            </a:extLst>
          </p:cNvPr>
          <p:cNvSpPr txBox="1"/>
          <p:nvPr/>
        </p:nvSpPr>
        <p:spPr>
          <a:xfrm>
            <a:off x="365268" y="896335"/>
            <a:ext cx="5900970" cy="461665"/>
          </a:xfrm>
          <a:prstGeom prst="rect">
            <a:avLst/>
          </a:prstGeom>
          <a:noFill/>
        </p:spPr>
        <p:txBody>
          <a:bodyPr wrap="square" rtlCol="0">
            <a:spAutoFit/>
          </a:bodyPr>
          <a:lstStyle/>
          <a:p>
            <a:r>
              <a:rPr lang="en-CA" sz="2400" dirty="0"/>
              <a:t>The factored bending moment resistance  </a:t>
            </a:r>
          </a:p>
        </p:txBody>
      </p:sp>
      <p:sp>
        <p:nvSpPr>
          <p:cNvPr id="3" name="Rectangle 2">
            <a:extLst>
              <a:ext uri="{FF2B5EF4-FFF2-40B4-BE49-F238E27FC236}">
                <a16:creationId xmlns:a16="http://schemas.microsoft.com/office/drawing/2014/main" id="{F8A0D98D-2F87-4F17-93B0-913C485BBC4E}"/>
              </a:ext>
            </a:extLst>
          </p:cNvPr>
          <p:cNvSpPr/>
          <p:nvPr/>
        </p:nvSpPr>
        <p:spPr>
          <a:xfrm>
            <a:off x="802132" y="1377561"/>
            <a:ext cx="3962230" cy="523220"/>
          </a:xfrm>
          <a:prstGeom prst="rect">
            <a:avLst/>
          </a:prstGeom>
        </p:spPr>
        <p:txBody>
          <a:bodyPr wrap="square">
            <a:spAutoFit/>
          </a:bodyPr>
          <a:lstStyle/>
          <a:p>
            <a:r>
              <a:rPr lang="en-CA" sz="2800" dirty="0"/>
              <a:t>M</a:t>
            </a:r>
            <a:r>
              <a:rPr lang="en-CA" sz="2800" baseline="-25000" dirty="0"/>
              <a:t>r1</a:t>
            </a:r>
            <a:r>
              <a:rPr lang="en-CA" sz="2800" dirty="0"/>
              <a:t> = φ F</a:t>
            </a:r>
            <a:r>
              <a:rPr lang="en-CA" sz="2800" baseline="-25000" dirty="0"/>
              <a:t>b </a:t>
            </a:r>
            <a:r>
              <a:rPr lang="en-CA" sz="2800" dirty="0"/>
              <a:t> S </a:t>
            </a:r>
            <a:r>
              <a:rPr lang="en-CA" sz="2800" b="1" dirty="0">
                <a:ea typeface="Calibri" panose="020F0502020204030204" pitchFamily="34" charset="0"/>
                <a:cs typeface="Times New Roman" panose="02020603050405020304" pitchFamily="18" charset="0"/>
              </a:rPr>
              <a:t>K</a:t>
            </a:r>
            <a:r>
              <a:rPr lang="en-CA" sz="2800" b="1" baseline="-25000" dirty="0">
                <a:ea typeface="Calibri" panose="020F0502020204030204" pitchFamily="34" charset="0"/>
                <a:cs typeface="Times New Roman" panose="02020603050405020304" pitchFamily="18" charset="0"/>
              </a:rPr>
              <a:t>Zbg </a:t>
            </a:r>
            <a:r>
              <a:rPr lang="en-CA" sz="2800" dirty="0">
                <a:ea typeface="Calibri" panose="020F0502020204030204" pitchFamily="34" charset="0"/>
                <a:cs typeface="Times New Roman" panose="02020603050405020304" pitchFamily="18" charset="0"/>
              </a:rPr>
              <a:t>K</a:t>
            </a:r>
            <a:r>
              <a:rPr lang="en-CA" sz="2800" baseline="-25000" dirty="0">
                <a:ea typeface="Calibri" panose="020F0502020204030204" pitchFamily="34" charset="0"/>
                <a:cs typeface="Times New Roman" panose="02020603050405020304" pitchFamily="18" charset="0"/>
              </a:rPr>
              <a:t>X</a:t>
            </a:r>
            <a:endParaRPr lang="en-CA" sz="2800" dirty="0"/>
          </a:p>
        </p:txBody>
      </p:sp>
      <p:sp>
        <p:nvSpPr>
          <p:cNvPr id="32" name="Rectangle 31">
            <a:extLst>
              <a:ext uri="{FF2B5EF4-FFF2-40B4-BE49-F238E27FC236}">
                <a16:creationId xmlns:a16="http://schemas.microsoft.com/office/drawing/2014/main" id="{DB806FEC-C458-4921-8A34-A1B5C9EE6F4C}"/>
              </a:ext>
            </a:extLst>
          </p:cNvPr>
          <p:cNvSpPr/>
          <p:nvPr/>
        </p:nvSpPr>
        <p:spPr>
          <a:xfrm>
            <a:off x="802132" y="1997873"/>
            <a:ext cx="8993543" cy="523220"/>
          </a:xfrm>
          <a:prstGeom prst="rect">
            <a:avLst/>
          </a:prstGeom>
        </p:spPr>
        <p:txBody>
          <a:bodyPr wrap="square">
            <a:spAutoFit/>
          </a:bodyPr>
          <a:lstStyle/>
          <a:p>
            <a:r>
              <a:rPr lang="en-CA" sz="2800" dirty="0"/>
              <a:t>M</a:t>
            </a:r>
            <a:r>
              <a:rPr lang="en-CA" sz="2800" baseline="-25000" dirty="0"/>
              <a:t>r1</a:t>
            </a:r>
            <a:r>
              <a:rPr lang="en-CA" sz="2800" dirty="0"/>
              <a:t> = 0.9 x 25.6 x 8.01 x </a:t>
            </a:r>
            <a:r>
              <a:rPr lang="fr-CA" sz="2800" dirty="0"/>
              <a:t>10</a:t>
            </a:r>
            <a:r>
              <a:rPr lang="en-CA" sz="2800" baseline="30000" dirty="0"/>
              <a:t>6 </a:t>
            </a:r>
            <a:r>
              <a:rPr lang="en-CA" sz="2800" dirty="0">
                <a:ea typeface="Calibri" panose="020F0502020204030204" pitchFamily="34" charset="0"/>
                <a:cs typeface="Times New Roman" panose="02020603050405020304" pitchFamily="18" charset="0"/>
              </a:rPr>
              <a:t>x 1.04 x 1.0 = 192 </a:t>
            </a:r>
            <a:r>
              <a:rPr lang="en-CA" sz="2800" baseline="-25000" dirty="0">
                <a:ea typeface="Calibri" panose="020F0502020204030204" pitchFamily="34" charset="0"/>
                <a:cs typeface="Times New Roman" panose="02020603050405020304" pitchFamily="18" charset="0"/>
              </a:rPr>
              <a:t> </a:t>
            </a:r>
            <a:r>
              <a:rPr lang="en-CA" sz="2800" dirty="0"/>
              <a:t>x </a:t>
            </a:r>
            <a:r>
              <a:rPr lang="fr-CA" sz="2800" dirty="0"/>
              <a:t>10</a:t>
            </a:r>
            <a:r>
              <a:rPr lang="en-CA" sz="2800" baseline="30000" dirty="0"/>
              <a:t>6</a:t>
            </a:r>
            <a:r>
              <a:rPr lang="en-CA" sz="2800" baseline="-25000" dirty="0">
                <a:ea typeface="Calibri" panose="020F0502020204030204" pitchFamily="34" charset="0"/>
                <a:cs typeface="Times New Roman" panose="02020603050405020304" pitchFamily="18" charset="0"/>
              </a:rPr>
              <a:t> </a:t>
            </a:r>
            <a:r>
              <a:rPr lang="en-CA" sz="2800" dirty="0"/>
              <a:t>N mm</a:t>
            </a:r>
            <a:r>
              <a:rPr lang="en-CA" sz="2800" dirty="0">
                <a:ea typeface="Calibri" panose="020F0502020204030204" pitchFamily="34" charset="0"/>
                <a:cs typeface="Times New Roman" panose="02020603050405020304" pitchFamily="18" charset="0"/>
              </a:rPr>
              <a:t> </a:t>
            </a:r>
            <a:endParaRPr lang="en-CA" sz="2800" dirty="0"/>
          </a:p>
        </p:txBody>
      </p:sp>
      <p:sp>
        <p:nvSpPr>
          <p:cNvPr id="34" name="Rectangle 33">
            <a:extLst>
              <a:ext uri="{FF2B5EF4-FFF2-40B4-BE49-F238E27FC236}">
                <a16:creationId xmlns:a16="http://schemas.microsoft.com/office/drawing/2014/main" id="{24EF000C-17BE-4A6B-8BA4-71C63887EE28}"/>
              </a:ext>
            </a:extLst>
          </p:cNvPr>
          <p:cNvSpPr/>
          <p:nvPr/>
        </p:nvSpPr>
        <p:spPr>
          <a:xfrm>
            <a:off x="802131" y="2607787"/>
            <a:ext cx="2555733" cy="523220"/>
          </a:xfrm>
          <a:prstGeom prst="rect">
            <a:avLst/>
          </a:prstGeom>
        </p:spPr>
        <p:txBody>
          <a:bodyPr wrap="square">
            <a:spAutoFit/>
          </a:bodyPr>
          <a:lstStyle/>
          <a:p>
            <a:r>
              <a:rPr lang="en-CA" sz="2800" dirty="0"/>
              <a:t>M</a:t>
            </a:r>
            <a:r>
              <a:rPr lang="en-CA" sz="2800" baseline="-25000" dirty="0"/>
              <a:t>r1</a:t>
            </a:r>
            <a:r>
              <a:rPr lang="en-CA" sz="2800" dirty="0"/>
              <a:t> =192 kN m </a:t>
            </a:r>
          </a:p>
        </p:txBody>
      </p:sp>
      <p:sp>
        <p:nvSpPr>
          <p:cNvPr id="4" name="Rectangle 3">
            <a:extLst>
              <a:ext uri="{FF2B5EF4-FFF2-40B4-BE49-F238E27FC236}">
                <a16:creationId xmlns:a16="http://schemas.microsoft.com/office/drawing/2014/main" id="{E9892AAA-27A9-4ADD-828E-44858C290865}"/>
              </a:ext>
            </a:extLst>
          </p:cNvPr>
          <p:cNvSpPr/>
          <p:nvPr/>
        </p:nvSpPr>
        <p:spPr>
          <a:xfrm>
            <a:off x="3223666" y="2574042"/>
            <a:ext cx="3531736" cy="523220"/>
          </a:xfrm>
          <a:prstGeom prst="rect">
            <a:avLst/>
          </a:prstGeom>
        </p:spPr>
        <p:txBody>
          <a:bodyPr wrap="none">
            <a:spAutoFit/>
          </a:bodyPr>
          <a:lstStyle/>
          <a:p>
            <a:r>
              <a:rPr lang="fr-CA" sz="2800" dirty="0"/>
              <a:t>≥ </a:t>
            </a:r>
            <a:r>
              <a:rPr lang="en-CA" sz="2800" baseline="-25000" dirty="0"/>
              <a:t> </a:t>
            </a:r>
            <a:r>
              <a:rPr lang="en-CA" sz="2800" dirty="0"/>
              <a:t>M</a:t>
            </a:r>
            <a:r>
              <a:rPr lang="en-CA" sz="2800" baseline="-25000" dirty="0"/>
              <a:t>f </a:t>
            </a:r>
            <a:r>
              <a:rPr lang="en-CA" sz="2800" dirty="0"/>
              <a:t>=120 kN m  </a:t>
            </a:r>
            <a:r>
              <a:rPr lang="en-CA" sz="2800" b="1" dirty="0"/>
              <a:t>Okay </a:t>
            </a:r>
            <a:r>
              <a:rPr lang="en-CA" sz="2800" baseline="30000" dirty="0"/>
              <a:t> </a:t>
            </a:r>
            <a:endParaRPr lang="en-CA" sz="2800" dirty="0"/>
          </a:p>
        </p:txBody>
      </p:sp>
      <p:sp>
        <p:nvSpPr>
          <p:cNvPr id="35" name="Rectangle 34">
            <a:extLst>
              <a:ext uri="{FF2B5EF4-FFF2-40B4-BE49-F238E27FC236}">
                <a16:creationId xmlns:a16="http://schemas.microsoft.com/office/drawing/2014/main" id="{4B3D8822-4B9C-4A88-86C5-AA19FD3938BA}"/>
              </a:ext>
            </a:extLst>
          </p:cNvPr>
          <p:cNvSpPr/>
          <p:nvPr/>
        </p:nvSpPr>
        <p:spPr>
          <a:xfrm>
            <a:off x="801900" y="3382311"/>
            <a:ext cx="3962230" cy="523220"/>
          </a:xfrm>
          <a:prstGeom prst="rect">
            <a:avLst/>
          </a:prstGeom>
        </p:spPr>
        <p:txBody>
          <a:bodyPr wrap="square">
            <a:spAutoFit/>
          </a:bodyPr>
          <a:lstStyle/>
          <a:p>
            <a:r>
              <a:rPr lang="en-CA" sz="2800" dirty="0"/>
              <a:t>M</a:t>
            </a:r>
            <a:r>
              <a:rPr lang="en-CA" sz="2800" baseline="-25000" dirty="0"/>
              <a:t>r2</a:t>
            </a:r>
            <a:r>
              <a:rPr lang="en-CA" sz="2800" dirty="0"/>
              <a:t> = φ F</a:t>
            </a:r>
            <a:r>
              <a:rPr lang="en-CA" sz="2800" baseline="-25000" dirty="0"/>
              <a:t>b </a:t>
            </a:r>
            <a:r>
              <a:rPr lang="en-CA" sz="2800" dirty="0"/>
              <a:t> S </a:t>
            </a:r>
            <a:r>
              <a:rPr lang="en-CA" sz="2800" b="1" dirty="0">
                <a:ea typeface="Calibri" panose="020F0502020204030204" pitchFamily="34" charset="0"/>
                <a:cs typeface="Times New Roman" panose="02020603050405020304" pitchFamily="18" charset="0"/>
              </a:rPr>
              <a:t>K</a:t>
            </a:r>
            <a:r>
              <a:rPr lang="en-CA" sz="2800" b="1" baseline="-25000" dirty="0">
                <a:ea typeface="Calibri" panose="020F0502020204030204" pitchFamily="34" charset="0"/>
                <a:cs typeface="Times New Roman" panose="02020603050405020304" pitchFamily="18" charset="0"/>
              </a:rPr>
              <a:t>L</a:t>
            </a:r>
            <a:r>
              <a:rPr lang="en-CA" sz="2800" baseline="-25000" dirty="0">
                <a:ea typeface="Calibri" panose="020F0502020204030204" pitchFamily="34" charset="0"/>
                <a:cs typeface="Times New Roman" panose="02020603050405020304" pitchFamily="18" charset="0"/>
              </a:rPr>
              <a:t> </a:t>
            </a:r>
            <a:r>
              <a:rPr lang="en-CA" sz="2800" dirty="0">
                <a:ea typeface="Calibri" panose="020F0502020204030204" pitchFamily="34" charset="0"/>
                <a:cs typeface="Times New Roman" panose="02020603050405020304" pitchFamily="18" charset="0"/>
              </a:rPr>
              <a:t>K</a:t>
            </a:r>
            <a:r>
              <a:rPr lang="en-CA" sz="2800" baseline="-25000" dirty="0">
                <a:ea typeface="Calibri" panose="020F0502020204030204" pitchFamily="34" charset="0"/>
                <a:cs typeface="Times New Roman" panose="02020603050405020304" pitchFamily="18" charset="0"/>
              </a:rPr>
              <a:t>X</a:t>
            </a:r>
            <a:endParaRPr lang="en-CA" sz="2800" dirty="0"/>
          </a:p>
        </p:txBody>
      </p:sp>
      <p:sp>
        <p:nvSpPr>
          <p:cNvPr id="36" name="Rectangle 35">
            <a:extLst>
              <a:ext uri="{FF2B5EF4-FFF2-40B4-BE49-F238E27FC236}">
                <a16:creationId xmlns:a16="http://schemas.microsoft.com/office/drawing/2014/main" id="{22A3AFA8-6282-49C1-A68C-D6FCC4C69E0E}"/>
              </a:ext>
            </a:extLst>
          </p:cNvPr>
          <p:cNvSpPr/>
          <p:nvPr/>
        </p:nvSpPr>
        <p:spPr>
          <a:xfrm>
            <a:off x="801618" y="3920657"/>
            <a:ext cx="9704671" cy="523220"/>
          </a:xfrm>
          <a:prstGeom prst="rect">
            <a:avLst/>
          </a:prstGeom>
        </p:spPr>
        <p:txBody>
          <a:bodyPr wrap="square">
            <a:spAutoFit/>
          </a:bodyPr>
          <a:lstStyle/>
          <a:p>
            <a:r>
              <a:rPr lang="en-CA" sz="2800" dirty="0"/>
              <a:t>M</a:t>
            </a:r>
            <a:r>
              <a:rPr lang="en-CA" sz="2800" baseline="-25000" dirty="0"/>
              <a:t>r2</a:t>
            </a:r>
            <a:r>
              <a:rPr lang="en-CA" sz="2800" dirty="0"/>
              <a:t> = 0.9 x 25.6 x 8.01 x </a:t>
            </a:r>
            <a:r>
              <a:rPr lang="fr-CA" sz="2800" dirty="0"/>
              <a:t>10</a:t>
            </a:r>
            <a:r>
              <a:rPr lang="en-CA" sz="2800" baseline="30000" dirty="0"/>
              <a:t>6 </a:t>
            </a:r>
            <a:r>
              <a:rPr lang="en-CA" sz="2800" dirty="0">
                <a:ea typeface="Calibri" panose="020F0502020204030204" pitchFamily="34" charset="0"/>
                <a:cs typeface="Times New Roman" panose="02020603050405020304" pitchFamily="18" charset="0"/>
              </a:rPr>
              <a:t>x 1.0 x 1.0 = 185 </a:t>
            </a:r>
            <a:r>
              <a:rPr lang="en-CA" sz="2800" baseline="-25000" dirty="0">
                <a:ea typeface="Calibri" panose="020F0502020204030204" pitchFamily="34" charset="0"/>
                <a:cs typeface="Times New Roman" panose="02020603050405020304" pitchFamily="18" charset="0"/>
              </a:rPr>
              <a:t> </a:t>
            </a:r>
            <a:r>
              <a:rPr lang="en-CA" sz="2800" dirty="0"/>
              <a:t>x </a:t>
            </a:r>
            <a:r>
              <a:rPr lang="fr-CA" sz="2800" dirty="0"/>
              <a:t>10</a:t>
            </a:r>
            <a:r>
              <a:rPr lang="en-CA" sz="2800" baseline="30000" dirty="0"/>
              <a:t>6</a:t>
            </a:r>
            <a:r>
              <a:rPr lang="en-CA" sz="2800" baseline="-25000" dirty="0">
                <a:ea typeface="Calibri" panose="020F0502020204030204" pitchFamily="34" charset="0"/>
                <a:cs typeface="Times New Roman" panose="02020603050405020304" pitchFamily="18" charset="0"/>
              </a:rPr>
              <a:t> </a:t>
            </a:r>
            <a:r>
              <a:rPr lang="en-CA" sz="2800" dirty="0"/>
              <a:t>N mm</a:t>
            </a:r>
            <a:r>
              <a:rPr lang="en-CA" sz="2800" dirty="0">
                <a:ea typeface="Calibri" panose="020F0502020204030204" pitchFamily="34" charset="0"/>
                <a:cs typeface="Times New Roman" panose="02020603050405020304" pitchFamily="18" charset="0"/>
              </a:rPr>
              <a:t> </a:t>
            </a:r>
            <a:endParaRPr lang="en-CA" sz="2800" dirty="0"/>
          </a:p>
        </p:txBody>
      </p:sp>
      <p:sp>
        <p:nvSpPr>
          <p:cNvPr id="37" name="Rectangle 36">
            <a:extLst>
              <a:ext uri="{FF2B5EF4-FFF2-40B4-BE49-F238E27FC236}">
                <a16:creationId xmlns:a16="http://schemas.microsoft.com/office/drawing/2014/main" id="{FC3BE2A8-4C45-4CAB-82FB-474E250B1BA4}"/>
              </a:ext>
            </a:extLst>
          </p:cNvPr>
          <p:cNvSpPr/>
          <p:nvPr/>
        </p:nvSpPr>
        <p:spPr>
          <a:xfrm>
            <a:off x="801619" y="4612537"/>
            <a:ext cx="2556245" cy="523220"/>
          </a:xfrm>
          <a:prstGeom prst="rect">
            <a:avLst/>
          </a:prstGeom>
        </p:spPr>
        <p:txBody>
          <a:bodyPr wrap="square">
            <a:spAutoFit/>
          </a:bodyPr>
          <a:lstStyle/>
          <a:p>
            <a:r>
              <a:rPr lang="en-CA" sz="2800" dirty="0"/>
              <a:t>M</a:t>
            </a:r>
            <a:r>
              <a:rPr lang="en-CA" sz="2800" baseline="-25000" dirty="0"/>
              <a:t>r2</a:t>
            </a:r>
            <a:r>
              <a:rPr lang="en-CA" sz="2800" dirty="0"/>
              <a:t> = 185 kN m </a:t>
            </a:r>
          </a:p>
        </p:txBody>
      </p:sp>
      <p:sp>
        <p:nvSpPr>
          <p:cNvPr id="38" name="Rectangle 37">
            <a:extLst>
              <a:ext uri="{FF2B5EF4-FFF2-40B4-BE49-F238E27FC236}">
                <a16:creationId xmlns:a16="http://schemas.microsoft.com/office/drawing/2014/main" id="{53F9312C-6452-41F2-9384-6F92ACFF037D}"/>
              </a:ext>
            </a:extLst>
          </p:cNvPr>
          <p:cNvSpPr/>
          <p:nvPr/>
        </p:nvSpPr>
        <p:spPr>
          <a:xfrm>
            <a:off x="3223666" y="4578792"/>
            <a:ext cx="3531736" cy="523220"/>
          </a:xfrm>
          <a:prstGeom prst="rect">
            <a:avLst/>
          </a:prstGeom>
        </p:spPr>
        <p:txBody>
          <a:bodyPr wrap="none">
            <a:spAutoFit/>
          </a:bodyPr>
          <a:lstStyle/>
          <a:p>
            <a:r>
              <a:rPr lang="fr-CA" sz="2800" dirty="0"/>
              <a:t>≥ </a:t>
            </a:r>
            <a:r>
              <a:rPr lang="en-CA" sz="2800" baseline="-25000" dirty="0"/>
              <a:t> </a:t>
            </a:r>
            <a:r>
              <a:rPr lang="en-CA" sz="2800" dirty="0"/>
              <a:t>M</a:t>
            </a:r>
            <a:r>
              <a:rPr lang="en-CA" sz="2800" baseline="-25000" dirty="0"/>
              <a:t>f </a:t>
            </a:r>
            <a:r>
              <a:rPr lang="en-CA" sz="2800" dirty="0"/>
              <a:t>=120 kN m  </a:t>
            </a:r>
            <a:r>
              <a:rPr lang="en-CA" sz="2800" b="1" dirty="0"/>
              <a:t>Okay </a:t>
            </a:r>
            <a:r>
              <a:rPr lang="en-CA" sz="2800" baseline="30000" dirty="0"/>
              <a:t> </a:t>
            </a:r>
            <a:endParaRPr lang="en-CA" sz="2800" dirty="0"/>
          </a:p>
        </p:txBody>
      </p:sp>
      <p:sp>
        <p:nvSpPr>
          <p:cNvPr id="47" name="Rectangle 46">
            <a:extLst>
              <a:ext uri="{FF2B5EF4-FFF2-40B4-BE49-F238E27FC236}">
                <a16:creationId xmlns:a16="http://schemas.microsoft.com/office/drawing/2014/main" id="{E0C904DE-727C-4456-A769-74EB14E1391D}"/>
              </a:ext>
            </a:extLst>
          </p:cNvPr>
          <p:cNvSpPr/>
          <p:nvPr/>
        </p:nvSpPr>
        <p:spPr>
          <a:xfrm>
            <a:off x="509518" y="5461649"/>
            <a:ext cx="8443981" cy="523220"/>
          </a:xfrm>
          <a:prstGeom prst="rect">
            <a:avLst/>
          </a:prstGeom>
        </p:spPr>
        <p:txBody>
          <a:bodyPr wrap="square">
            <a:spAutoFit/>
          </a:bodyPr>
          <a:lstStyle/>
          <a:p>
            <a:r>
              <a:rPr lang="en-CA" sz="2800" dirty="0"/>
              <a:t>Notice M</a:t>
            </a:r>
            <a:r>
              <a:rPr lang="en-CA" sz="2800" baseline="-25000" dirty="0"/>
              <a:t>r1</a:t>
            </a:r>
            <a:r>
              <a:rPr lang="en-CA" sz="2800" dirty="0"/>
              <a:t> = 192 kN m &gt;  M</a:t>
            </a:r>
            <a:r>
              <a:rPr lang="en-CA" sz="2800" baseline="-25000" dirty="0"/>
              <a:t>r2</a:t>
            </a:r>
            <a:r>
              <a:rPr lang="en-CA" sz="2800" dirty="0"/>
              <a:t> = 185 kN m , M</a:t>
            </a:r>
            <a:r>
              <a:rPr lang="en-CA" sz="2800" baseline="-25000" dirty="0"/>
              <a:t>r2  </a:t>
            </a:r>
            <a:r>
              <a:rPr lang="en-CA" sz="2800" u="sng" dirty="0"/>
              <a:t>governs </a:t>
            </a:r>
            <a:r>
              <a:rPr lang="en-CA" sz="2800" dirty="0"/>
              <a:t> </a:t>
            </a:r>
          </a:p>
        </p:txBody>
      </p:sp>
      <p:sp>
        <p:nvSpPr>
          <p:cNvPr id="24" name="Google Shape;111;gb732734625_0_0">
            <a:extLst>
              <a:ext uri="{FF2B5EF4-FFF2-40B4-BE49-F238E27FC236}">
                <a16:creationId xmlns:a16="http://schemas.microsoft.com/office/drawing/2014/main" id="{A3BC2B73-7E89-46E6-972D-4FCCAE5E320C}"/>
              </a:ext>
            </a:extLst>
          </p:cNvPr>
          <p:cNvSpPr txBox="1"/>
          <p:nvPr/>
        </p:nvSpPr>
        <p:spPr>
          <a:xfrm>
            <a:off x="281476" y="74574"/>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latin typeface="Calibri"/>
                <a:ea typeface="Calibri"/>
                <a:cs typeface="Calibri"/>
                <a:sym typeface="Calibri"/>
              </a:rPr>
              <a:t>Glulam Beam Example – Moment Calculations  </a:t>
            </a:r>
            <a:endParaRPr lang="en-CA" dirty="0"/>
          </a:p>
        </p:txBody>
      </p:sp>
    </p:spTree>
    <p:extLst>
      <p:ext uri="{BB962C8B-B14F-4D97-AF65-F5344CB8AC3E}">
        <p14:creationId xmlns:p14="http://schemas.microsoft.com/office/powerpoint/2010/main" val="20087651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3" name="Footer Placeholder 2">
            <a:extLst>
              <a:ext uri="{FF2B5EF4-FFF2-40B4-BE49-F238E27FC236}">
                <a16:creationId xmlns:a16="http://schemas.microsoft.com/office/drawing/2014/main" id="{2DA7032A-F3D6-46F2-8D47-31B477A2D3C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7: Design of Bending Members</a:t>
            </a:r>
            <a:endParaRPr lang="en-CA"/>
          </a:p>
        </p:txBody>
      </p:sp>
      <p:sp>
        <p:nvSpPr>
          <p:cNvPr id="15" name="TextBox 14">
            <a:extLst>
              <a:ext uri="{FF2B5EF4-FFF2-40B4-BE49-F238E27FC236}">
                <a16:creationId xmlns:a16="http://schemas.microsoft.com/office/drawing/2014/main" id="{CA2DAB1F-2157-4E20-95E7-575D1319DA4F}"/>
              </a:ext>
            </a:extLst>
          </p:cNvPr>
          <p:cNvSpPr txBox="1"/>
          <p:nvPr/>
        </p:nvSpPr>
        <p:spPr>
          <a:xfrm>
            <a:off x="869598" y="4323883"/>
            <a:ext cx="11103599" cy="584775"/>
          </a:xfrm>
          <a:prstGeom prst="rect">
            <a:avLst/>
          </a:prstGeom>
          <a:noFill/>
        </p:spPr>
        <p:txBody>
          <a:bodyPr wrap="square" rtlCol="0">
            <a:spAutoFit/>
          </a:bodyPr>
          <a:lstStyle/>
          <a:p>
            <a:r>
              <a:rPr lang="en-CA" sz="3200" dirty="0"/>
              <a:t>V</a:t>
            </a:r>
            <a:r>
              <a:rPr lang="en-CA" sz="3200" baseline="-25000" dirty="0"/>
              <a:t>r</a:t>
            </a:r>
            <a:r>
              <a:rPr lang="en-CA" sz="3200" dirty="0"/>
              <a:t> = 0.9 x 1.75 (2 x 130 x 608 /3 ) = 83000 N =83.0 kN </a:t>
            </a:r>
            <a:endParaRPr lang="en-CA" sz="3200" baseline="-25000" dirty="0"/>
          </a:p>
        </p:txBody>
      </p:sp>
      <p:sp>
        <p:nvSpPr>
          <p:cNvPr id="17" name="TextBox 16">
            <a:extLst>
              <a:ext uri="{FF2B5EF4-FFF2-40B4-BE49-F238E27FC236}">
                <a16:creationId xmlns:a16="http://schemas.microsoft.com/office/drawing/2014/main" id="{68461D40-4E67-40C7-A311-87B0C9FB07B7}"/>
              </a:ext>
            </a:extLst>
          </p:cNvPr>
          <p:cNvSpPr txBox="1"/>
          <p:nvPr/>
        </p:nvSpPr>
        <p:spPr>
          <a:xfrm>
            <a:off x="869598" y="3429126"/>
            <a:ext cx="10743993" cy="769441"/>
          </a:xfrm>
          <a:prstGeom prst="rect">
            <a:avLst/>
          </a:prstGeom>
          <a:noFill/>
        </p:spPr>
        <p:txBody>
          <a:bodyPr wrap="square" rtlCol="0">
            <a:spAutoFit/>
          </a:bodyPr>
          <a:lstStyle/>
          <a:p>
            <a:r>
              <a:rPr lang="en-CA" sz="3200" dirty="0"/>
              <a:t>V</a:t>
            </a:r>
            <a:r>
              <a:rPr lang="en-CA" sz="3200" baseline="-25000" dirty="0"/>
              <a:t>r</a:t>
            </a:r>
            <a:r>
              <a:rPr lang="en-CA" sz="3200" dirty="0"/>
              <a:t> =</a:t>
            </a:r>
            <a:r>
              <a:rPr lang="en-CA" sz="3600" dirty="0"/>
              <a:t> φ</a:t>
            </a:r>
            <a:r>
              <a:rPr lang="en-CA" sz="4400" dirty="0"/>
              <a:t> </a:t>
            </a:r>
            <a:r>
              <a:rPr lang="en-CA" sz="3200" dirty="0"/>
              <a:t>F</a:t>
            </a:r>
            <a:r>
              <a:rPr lang="en-CA" sz="3200" baseline="-25000" dirty="0"/>
              <a:t>v </a:t>
            </a:r>
            <a:r>
              <a:rPr lang="en-CA" sz="3200" dirty="0"/>
              <a:t>(2 x b x d /3)</a:t>
            </a:r>
            <a:endParaRPr lang="en-CA" sz="3200" baseline="-25000" dirty="0"/>
          </a:p>
        </p:txBody>
      </p:sp>
      <p:sp>
        <p:nvSpPr>
          <p:cNvPr id="21" name="TextBox 20">
            <a:extLst>
              <a:ext uri="{FF2B5EF4-FFF2-40B4-BE49-F238E27FC236}">
                <a16:creationId xmlns:a16="http://schemas.microsoft.com/office/drawing/2014/main" id="{5863C1A3-6977-4E0B-AD55-0A8538ADACB1}"/>
              </a:ext>
            </a:extLst>
          </p:cNvPr>
          <p:cNvSpPr txBox="1"/>
          <p:nvPr/>
        </p:nvSpPr>
        <p:spPr>
          <a:xfrm>
            <a:off x="869597" y="5104281"/>
            <a:ext cx="11103599" cy="584775"/>
          </a:xfrm>
          <a:prstGeom prst="rect">
            <a:avLst/>
          </a:prstGeom>
          <a:noFill/>
        </p:spPr>
        <p:txBody>
          <a:bodyPr wrap="square" rtlCol="0">
            <a:spAutoFit/>
          </a:bodyPr>
          <a:lstStyle/>
          <a:p>
            <a:r>
              <a:rPr lang="en-CA" sz="3200" dirty="0"/>
              <a:t>V</a:t>
            </a:r>
            <a:r>
              <a:rPr lang="en-CA" sz="3200" baseline="-25000" dirty="0"/>
              <a:t>r</a:t>
            </a:r>
            <a:r>
              <a:rPr lang="en-CA" sz="3200" dirty="0"/>
              <a:t> = 83.0 kN </a:t>
            </a:r>
            <a:r>
              <a:rPr lang="fr-CA" sz="3200" dirty="0"/>
              <a:t>≥  </a:t>
            </a:r>
            <a:r>
              <a:rPr lang="en-CA" sz="3200" dirty="0"/>
              <a:t>V</a:t>
            </a:r>
            <a:r>
              <a:rPr lang="en-CA" sz="3200" baseline="-25000" dirty="0"/>
              <a:t>f</a:t>
            </a:r>
            <a:r>
              <a:rPr lang="en-CA" sz="3200" dirty="0"/>
              <a:t> = 79.8 kN    </a:t>
            </a:r>
            <a:r>
              <a:rPr lang="en-CA" sz="3200" b="1" dirty="0"/>
              <a:t>Okay</a:t>
            </a:r>
            <a:endParaRPr lang="en-CA" sz="3200" b="1" baseline="-25000" dirty="0"/>
          </a:p>
        </p:txBody>
      </p:sp>
      <p:sp>
        <p:nvSpPr>
          <p:cNvPr id="20" name="TextBox 19">
            <a:extLst>
              <a:ext uri="{FF2B5EF4-FFF2-40B4-BE49-F238E27FC236}">
                <a16:creationId xmlns:a16="http://schemas.microsoft.com/office/drawing/2014/main" id="{E0D38942-45C1-4169-8D7C-2DE1073E6C97}"/>
              </a:ext>
            </a:extLst>
          </p:cNvPr>
          <p:cNvSpPr txBox="1"/>
          <p:nvPr/>
        </p:nvSpPr>
        <p:spPr>
          <a:xfrm>
            <a:off x="541454" y="889484"/>
            <a:ext cx="6994291" cy="461665"/>
          </a:xfrm>
          <a:prstGeom prst="rect">
            <a:avLst/>
          </a:prstGeom>
          <a:noFill/>
        </p:spPr>
        <p:txBody>
          <a:bodyPr wrap="square" rtlCol="0">
            <a:spAutoFit/>
          </a:bodyPr>
          <a:lstStyle/>
          <a:p>
            <a:r>
              <a:rPr lang="en-CA" sz="2400" dirty="0"/>
              <a:t>The factored shear strength  </a:t>
            </a:r>
          </a:p>
        </p:txBody>
      </p:sp>
      <p:sp>
        <p:nvSpPr>
          <p:cNvPr id="22" name="TextBox 21">
            <a:extLst>
              <a:ext uri="{FF2B5EF4-FFF2-40B4-BE49-F238E27FC236}">
                <a16:creationId xmlns:a16="http://schemas.microsoft.com/office/drawing/2014/main" id="{DABF61AB-988A-4EAB-800E-4D54C13139FE}"/>
              </a:ext>
            </a:extLst>
          </p:cNvPr>
          <p:cNvSpPr txBox="1"/>
          <p:nvPr/>
        </p:nvSpPr>
        <p:spPr>
          <a:xfrm>
            <a:off x="761618" y="1508742"/>
            <a:ext cx="7391781" cy="584775"/>
          </a:xfrm>
          <a:prstGeom prst="rect">
            <a:avLst/>
          </a:prstGeom>
          <a:noFill/>
        </p:spPr>
        <p:txBody>
          <a:bodyPr wrap="square" rtlCol="0">
            <a:spAutoFit/>
          </a:bodyPr>
          <a:lstStyle/>
          <a:p>
            <a:r>
              <a:rPr lang="en-CA" sz="3200" dirty="0"/>
              <a:t>F</a:t>
            </a:r>
            <a:r>
              <a:rPr lang="en-CA" sz="3200" baseline="-25000" dirty="0"/>
              <a:t>v </a:t>
            </a:r>
            <a:r>
              <a:rPr lang="en-CA" sz="3200" dirty="0"/>
              <a:t>= f</a:t>
            </a:r>
            <a:r>
              <a:rPr lang="en-CA" sz="3200" baseline="-25000" dirty="0"/>
              <a:t>v</a:t>
            </a:r>
            <a:r>
              <a:rPr lang="en-CA" sz="3200" dirty="0"/>
              <a:t> (K</a:t>
            </a:r>
            <a:r>
              <a:rPr lang="en-CA" sz="3200" baseline="-25000" dirty="0"/>
              <a:t>D  </a:t>
            </a:r>
            <a:r>
              <a:rPr lang="en-CA" sz="3200" dirty="0"/>
              <a:t>K</a:t>
            </a:r>
            <a:r>
              <a:rPr lang="en-CA" sz="3200" baseline="-25000" dirty="0"/>
              <a:t>H</a:t>
            </a:r>
            <a:r>
              <a:rPr lang="en-CA" sz="3200" dirty="0"/>
              <a:t>  K</a:t>
            </a:r>
            <a:r>
              <a:rPr lang="en-CA" sz="3200" baseline="-25000" dirty="0"/>
              <a:t>Sb</a:t>
            </a:r>
            <a:r>
              <a:rPr lang="en-CA" sz="3200" dirty="0"/>
              <a:t> K</a:t>
            </a:r>
            <a:r>
              <a:rPr lang="en-CA" sz="3200" baseline="-25000" dirty="0"/>
              <a:t>T</a:t>
            </a:r>
            <a:r>
              <a:rPr lang="en-CA" sz="3200" dirty="0"/>
              <a:t>) = 1.75 (1 x 1 x 1 x1) </a:t>
            </a:r>
            <a:endParaRPr lang="en-CA" sz="3200" baseline="-25000" dirty="0"/>
          </a:p>
        </p:txBody>
      </p:sp>
      <p:sp>
        <p:nvSpPr>
          <p:cNvPr id="23" name="TextBox 22">
            <a:extLst>
              <a:ext uri="{FF2B5EF4-FFF2-40B4-BE49-F238E27FC236}">
                <a16:creationId xmlns:a16="http://schemas.microsoft.com/office/drawing/2014/main" id="{BAAADB1D-5B57-45E6-8E14-62C7D899634D}"/>
              </a:ext>
            </a:extLst>
          </p:cNvPr>
          <p:cNvSpPr txBox="1"/>
          <p:nvPr/>
        </p:nvSpPr>
        <p:spPr>
          <a:xfrm>
            <a:off x="761619" y="2254547"/>
            <a:ext cx="5961458" cy="584775"/>
          </a:xfrm>
          <a:prstGeom prst="rect">
            <a:avLst/>
          </a:prstGeom>
          <a:noFill/>
        </p:spPr>
        <p:txBody>
          <a:bodyPr wrap="square" rtlCol="0">
            <a:spAutoFit/>
          </a:bodyPr>
          <a:lstStyle/>
          <a:p>
            <a:r>
              <a:rPr lang="en-CA" sz="3200" dirty="0"/>
              <a:t>F</a:t>
            </a:r>
            <a:r>
              <a:rPr lang="en-CA" sz="3200" baseline="-25000" dirty="0"/>
              <a:t>v </a:t>
            </a:r>
            <a:r>
              <a:rPr lang="en-CA" sz="3200" dirty="0"/>
              <a:t>= 1.75 MPa  </a:t>
            </a:r>
            <a:endParaRPr lang="en-CA" sz="3200" baseline="-25000" dirty="0"/>
          </a:p>
        </p:txBody>
      </p:sp>
      <p:sp>
        <p:nvSpPr>
          <p:cNvPr id="24" name="TextBox 23">
            <a:extLst>
              <a:ext uri="{FF2B5EF4-FFF2-40B4-BE49-F238E27FC236}">
                <a16:creationId xmlns:a16="http://schemas.microsoft.com/office/drawing/2014/main" id="{58B3AE12-9F84-481D-A609-15740FFCB50C}"/>
              </a:ext>
            </a:extLst>
          </p:cNvPr>
          <p:cNvSpPr txBox="1"/>
          <p:nvPr/>
        </p:nvSpPr>
        <p:spPr>
          <a:xfrm>
            <a:off x="660019" y="3005795"/>
            <a:ext cx="6994291" cy="461665"/>
          </a:xfrm>
          <a:prstGeom prst="rect">
            <a:avLst/>
          </a:prstGeom>
          <a:noFill/>
        </p:spPr>
        <p:txBody>
          <a:bodyPr wrap="square" rtlCol="0">
            <a:spAutoFit/>
          </a:bodyPr>
          <a:lstStyle/>
          <a:p>
            <a:r>
              <a:rPr lang="en-CA" sz="2400" dirty="0"/>
              <a:t>The factored shear resistance  </a:t>
            </a:r>
          </a:p>
        </p:txBody>
      </p:sp>
      <p:sp>
        <p:nvSpPr>
          <p:cNvPr id="25" name="Google Shape;111;gb732734625_0_0">
            <a:extLst>
              <a:ext uri="{FF2B5EF4-FFF2-40B4-BE49-F238E27FC236}">
                <a16:creationId xmlns:a16="http://schemas.microsoft.com/office/drawing/2014/main" id="{7E2597DB-1CA7-499E-A6F6-005FED3987FF}"/>
              </a:ext>
            </a:extLst>
          </p:cNvPr>
          <p:cNvSpPr txBox="1"/>
          <p:nvPr/>
        </p:nvSpPr>
        <p:spPr>
          <a:xfrm>
            <a:off x="281476" y="74574"/>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latin typeface="Calibri"/>
                <a:ea typeface="Calibri"/>
                <a:cs typeface="Calibri"/>
                <a:sym typeface="Calibri"/>
              </a:rPr>
              <a:t>Glulam Beam Example – Shear Calculations  </a:t>
            </a:r>
            <a:endParaRPr lang="en-CA" dirty="0"/>
          </a:p>
        </p:txBody>
      </p:sp>
    </p:spTree>
    <p:extLst>
      <p:ext uri="{BB962C8B-B14F-4D97-AF65-F5344CB8AC3E}">
        <p14:creationId xmlns:p14="http://schemas.microsoft.com/office/powerpoint/2010/main" val="9077999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3" name="Footer Placeholder 2">
            <a:extLst>
              <a:ext uri="{FF2B5EF4-FFF2-40B4-BE49-F238E27FC236}">
                <a16:creationId xmlns:a16="http://schemas.microsoft.com/office/drawing/2014/main" id="{13ED0A06-2577-4780-82A0-03B6778C131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7: Design of Bending Members</a:t>
            </a:r>
            <a:endParaRPr lang="en-CA"/>
          </a:p>
        </p:txBody>
      </p:sp>
      <p:sp>
        <p:nvSpPr>
          <p:cNvPr id="6" name="TextBox 5">
            <a:extLst>
              <a:ext uri="{FF2B5EF4-FFF2-40B4-BE49-F238E27FC236}">
                <a16:creationId xmlns:a16="http://schemas.microsoft.com/office/drawing/2014/main" id="{E262F3BC-BF4B-4F79-B7DB-A79901638B30}"/>
              </a:ext>
            </a:extLst>
          </p:cNvPr>
          <p:cNvSpPr txBox="1"/>
          <p:nvPr/>
        </p:nvSpPr>
        <p:spPr>
          <a:xfrm>
            <a:off x="389699" y="912895"/>
            <a:ext cx="11429035" cy="830997"/>
          </a:xfrm>
          <a:prstGeom prst="rect">
            <a:avLst/>
          </a:prstGeom>
          <a:noFill/>
        </p:spPr>
        <p:txBody>
          <a:bodyPr wrap="square" rtlCol="0">
            <a:spAutoFit/>
          </a:bodyPr>
          <a:lstStyle/>
          <a:p>
            <a:r>
              <a:rPr lang="en-CA" sz="2400" dirty="0"/>
              <a:t>The deflection limit for </a:t>
            </a:r>
            <a:r>
              <a:rPr lang="en-CA" sz="2400" b="1" dirty="0"/>
              <a:t>floors </a:t>
            </a:r>
            <a:r>
              <a:rPr lang="en-CA" sz="2400" dirty="0"/>
              <a:t>is suggested to be  L/360 for the </a:t>
            </a:r>
            <a:r>
              <a:rPr lang="en-CA" sz="2400" b="1" dirty="0"/>
              <a:t>specified</a:t>
            </a:r>
            <a:r>
              <a:rPr lang="en-CA" sz="2400" dirty="0"/>
              <a:t>  (unfactored) live loads . See </a:t>
            </a:r>
            <a:r>
              <a:rPr lang="en-CA" sz="2400" b="1" dirty="0"/>
              <a:t>Table 2.1 </a:t>
            </a:r>
            <a:r>
              <a:rPr lang="en-CA" sz="2400" dirty="0"/>
              <a:t>of the WDM for different deflection criteria for different systems   </a:t>
            </a:r>
          </a:p>
        </p:txBody>
      </p:sp>
      <p:sp>
        <p:nvSpPr>
          <p:cNvPr id="7" name="Rectangle 6">
            <a:extLst>
              <a:ext uri="{FF2B5EF4-FFF2-40B4-BE49-F238E27FC236}">
                <a16:creationId xmlns:a16="http://schemas.microsoft.com/office/drawing/2014/main" id="{B4668034-952D-452B-9380-E9A5EF1DA48D}"/>
              </a:ext>
            </a:extLst>
          </p:cNvPr>
          <p:cNvSpPr/>
          <p:nvPr/>
        </p:nvSpPr>
        <p:spPr>
          <a:xfrm>
            <a:off x="648497" y="1808002"/>
            <a:ext cx="4855368" cy="532903"/>
          </a:xfrm>
          <a:prstGeom prst="rect">
            <a:avLst/>
          </a:prstGeom>
        </p:spPr>
        <p:txBody>
          <a:bodyPr wrap="none">
            <a:spAutoFit/>
          </a:bodyPr>
          <a:lstStyle/>
          <a:p>
            <a:pPr>
              <a:lnSpc>
                <a:spcPct val="107000"/>
              </a:lnSpc>
              <a:spcBef>
                <a:spcPts val="600"/>
              </a:spcBef>
              <a:spcAft>
                <a:spcPts val="600"/>
              </a:spcAft>
            </a:pPr>
            <a:r>
              <a:rPr lang="en-CA" sz="2800" dirty="0">
                <a:latin typeface="Calibri" panose="020F0502020204030204" pitchFamily="34" charset="0"/>
                <a:ea typeface="Calibri" panose="020F0502020204030204" pitchFamily="34" charset="0"/>
                <a:cs typeface="Calibri" panose="020F0502020204030204" pitchFamily="34" charset="0"/>
              </a:rPr>
              <a:t>Δ</a:t>
            </a:r>
            <a:r>
              <a:rPr lang="en-CA" sz="2800" baseline="-25000" dirty="0">
                <a:latin typeface="Calibri" panose="020F0502020204030204" pitchFamily="34" charset="0"/>
                <a:ea typeface="Calibri" panose="020F0502020204030204" pitchFamily="34" charset="0"/>
                <a:cs typeface="Calibri" panose="020F0502020204030204" pitchFamily="34" charset="0"/>
              </a:rPr>
              <a:t>allowable </a:t>
            </a:r>
            <a:r>
              <a:rPr lang="en-CA" sz="2800" dirty="0"/>
              <a:t>= 6000 /360 = 16.7 mm </a:t>
            </a:r>
            <a:endParaRPr lang="fr-CA"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702C7C7D-8B09-475E-BF32-D3DA0D130951}"/>
              </a:ext>
            </a:extLst>
          </p:cNvPr>
          <p:cNvSpPr/>
          <p:nvPr/>
        </p:nvSpPr>
        <p:spPr>
          <a:xfrm>
            <a:off x="826023" y="4806897"/>
            <a:ext cx="3140603" cy="532903"/>
          </a:xfrm>
          <a:prstGeom prst="rect">
            <a:avLst/>
          </a:prstGeom>
        </p:spPr>
        <p:txBody>
          <a:bodyPr wrap="none">
            <a:spAutoFit/>
          </a:bodyPr>
          <a:lstStyle/>
          <a:p>
            <a:pPr>
              <a:lnSpc>
                <a:spcPct val="107000"/>
              </a:lnSpc>
              <a:spcBef>
                <a:spcPts val="600"/>
              </a:spcBef>
              <a:spcAft>
                <a:spcPts val="600"/>
              </a:spcAft>
            </a:pPr>
            <a:r>
              <a:rPr lang="en-CA" sz="2800" dirty="0">
                <a:latin typeface="Calibri" panose="020F0502020204030204" pitchFamily="34" charset="0"/>
                <a:ea typeface="Calibri" panose="020F0502020204030204" pitchFamily="34" charset="0"/>
                <a:cs typeface="Calibri" panose="020F0502020204030204" pitchFamily="34" charset="0"/>
              </a:rPr>
              <a:t>Δ</a:t>
            </a:r>
            <a:r>
              <a:rPr lang="en-CA" sz="2800" baseline="-25000" dirty="0">
                <a:latin typeface="Calibri" panose="020F0502020204030204" pitchFamily="34" charset="0"/>
                <a:ea typeface="Calibri" panose="020F0502020204030204" pitchFamily="34" charset="0"/>
                <a:cs typeface="Calibri" panose="020F0502020204030204" pitchFamily="34" charset="0"/>
              </a:rPr>
              <a:t> </a:t>
            </a:r>
            <a:r>
              <a:rPr lang="en-CA" sz="2800" dirty="0"/>
              <a:t>= 5 W</a:t>
            </a:r>
            <a:r>
              <a:rPr lang="en-CA" sz="2800" baseline="-25000" dirty="0"/>
              <a:t>L </a:t>
            </a:r>
            <a:r>
              <a:rPr lang="en-CA" sz="2800" dirty="0"/>
              <a:t> L</a:t>
            </a:r>
            <a:r>
              <a:rPr lang="en-CA" sz="2800" baseline="30000" dirty="0"/>
              <a:t>4 </a:t>
            </a:r>
            <a:r>
              <a:rPr lang="en-CA" sz="2800" dirty="0"/>
              <a:t>/384 E</a:t>
            </a:r>
            <a:r>
              <a:rPr lang="en-CA" sz="2800" baseline="-25000" dirty="0"/>
              <a:t>s</a:t>
            </a:r>
            <a:r>
              <a:rPr lang="en-CA" sz="2800" dirty="0"/>
              <a:t> I </a:t>
            </a:r>
            <a:endParaRPr lang="fr-CA"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4CA2C722-266F-4D74-9136-A31DA17CF614}"/>
              </a:ext>
            </a:extLst>
          </p:cNvPr>
          <p:cNvSpPr/>
          <p:nvPr/>
        </p:nvSpPr>
        <p:spPr>
          <a:xfrm>
            <a:off x="826023" y="5394517"/>
            <a:ext cx="6614311" cy="532903"/>
          </a:xfrm>
          <a:prstGeom prst="rect">
            <a:avLst/>
          </a:prstGeom>
        </p:spPr>
        <p:txBody>
          <a:bodyPr wrap="none">
            <a:spAutoFit/>
          </a:bodyPr>
          <a:lstStyle/>
          <a:p>
            <a:pPr>
              <a:lnSpc>
                <a:spcPct val="107000"/>
              </a:lnSpc>
              <a:spcBef>
                <a:spcPts val="600"/>
              </a:spcBef>
              <a:spcAft>
                <a:spcPts val="600"/>
              </a:spcAft>
            </a:pPr>
            <a:r>
              <a:rPr lang="en-CA" sz="2800" dirty="0">
                <a:latin typeface="Calibri" panose="020F0502020204030204" pitchFamily="34" charset="0"/>
                <a:ea typeface="Calibri" panose="020F0502020204030204" pitchFamily="34" charset="0"/>
                <a:cs typeface="Calibri" panose="020F0502020204030204" pitchFamily="34" charset="0"/>
              </a:rPr>
              <a:t>Δ</a:t>
            </a:r>
            <a:r>
              <a:rPr lang="en-CA" sz="2800" baseline="-25000" dirty="0">
                <a:latin typeface="Calibri" panose="020F0502020204030204" pitchFamily="34" charset="0"/>
                <a:ea typeface="Calibri" panose="020F0502020204030204" pitchFamily="34" charset="0"/>
                <a:cs typeface="Calibri" panose="020F0502020204030204" pitchFamily="34" charset="0"/>
              </a:rPr>
              <a:t> </a:t>
            </a:r>
            <a:r>
              <a:rPr lang="en-CA" sz="2800" dirty="0"/>
              <a:t>= ( 5 x 14.4</a:t>
            </a:r>
            <a:r>
              <a:rPr lang="en-CA" sz="2800" baseline="-25000" dirty="0"/>
              <a:t> </a:t>
            </a:r>
            <a:r>
              <a:rPr lang="en-CA" sz="2800" dirty="0"/>
              <a:t>x 6000</a:t>
            </a:r>
            <a:r>
              <a:rPr lang="en-CA" sz="2800" baseline="30000" dirty="0"/>
              <a:t>4 </a:t>
            </a:r>
            <a:r>
              <a:rPr lang="en-CA" sz="2800" dirty="0"/>
              <a:t>) / (384 x 25100 </a:t>
            </a:r>
            <a:r>
              <a:rPr lang="fr-CA" sz="2800" dirty="0"/>
              <a:t>x 10</a:t>
            </a:r>
            <a:r>
              <a:rPr lang="en-CA" sz="2800" baseline="30000" dirty="0"/>
              <a:t>9 </a:t>
            </a:r>
            <a:r>
              <a:rPr lang="en-CA" sz="2800" dirty="0"/>
              <a:t>)</a:t>
            </a:r>
            <a:r>
              <a:rPr lang="en-CA" sz="2800" baseline="30000" dirty="0"/>
              <a:t>  </a:t>
            </a:r>
            <a:endParaRPr lang="fr-CA"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BD7A4D81-AB5D-4DE6-8C86-EF86682E0EED}"/>
              </a:ext>
            </a:extLst>
          </p:cNvPr>
          <p:cNvSpPr/>
          <p:nvPr/>
        </p:nvSpPr>
        <p:spPr>
          <a:xfrm>
            <a:off x="826023" y="5890956"/>
            <a:ext cx="6083653" cy="532903"/>
          </a:xfrm>
          <a:prstGeom prst="rect">
            <a:avLst/>
          </a:prstGeom>
        </p:spPr>
        <p:txBody>
          <a:bodyPr wrap="none">
            <a:spAutoFit/>
          </a:bodyPr>
          <a:lstStyle/>
          <a:p>
            <a:pPr>
              <a:lnSpc>
                <a:spcPct val="107000"/>
              </a:lnSpc>
              <a:spcBef>
                <a:spcPts val="600"/>
              </a:spcBef>
              <a:spcAft>
                <a:spcPts val="600"/>
              </a:spcAft>
            </a:pPr>
            <a:r>
              <a:rPr lang="en-CA" sz="2800" dirty="0">
                <a:latin typeface="Calibri" panose="020F0502020204030204" pitchFamily="34" charset="0"/>
                <a:ea typeface="Calibri" panose="020F0502020204030204" pitchFamily="34" charset="0"/>
                <a:cs typeface="Calibri" panose="020F0502020204030204" pitchFamily="34" charset="0"/>
              </a:rPr>
              <a:t>Δ</a:t>
            </a:r>
            <a:r>
              <a:rPr lang="en-CA" sz="2800" baseline="-25000" dirty="0">
                <a:latin typeface="Calibri" panose="020F0502020204030204" pitchFamily="34" charset="0"/>
                <a:ea typeface="Calibri" panose="020F0502020204030204" pitchFamily="34" charset="0"/>
                <a:cs typeface="Calibri" panose="020F0502020204030204" pitchFamily="34" charset="0"/>
              </a:rPr>
              <a:t> </a:t>
            </a:r>
            <a:r>
              <a:rPr lang="en-CA" sz="2800" dirty="0"/>
              <a:t>= 9.68 mm </a:t>
            </a:r>
            <a:r>
              <a:rPr lang="fr-CA" sz="2800" dirty="0"/>
              <a:t>&lt; </a:t>
            </a:r>
            <a:r>
              <a:rPr lang="en-CA" sz="2800" dirty="0">
                <a:latin typeface="Calibri" panose="020F0502020204030204" pitchFamily="34" charset="0"/>
                <a:ea typeface="Calibri" panose="020F0502020204030204" pitchFamily="34" charset="0"/>
                <a:cs typeface="Calibri" panose="020F0502020204030204" pitchFamily="34" charset="0"/>
              </a:rPr>
              <a:t>Δ</a:t>
            </a:r>
            <a:r>
              <a:rPr lang="en-CA" sz="2800" baseline="-25000" dirty="0">
                <a:latin typeface="Calibri" panose="020F0502020204030204" pitchFamily="34" charset="0"/>
                <a:ea typeface="Calibri" panose="020F0502020204030204" pitchFamily="34" charset="0"/>
                <a:cs typeface="Calibri" panose="020F0502020204030204" pitchFamily="34" charset="0"/>
              </a:rPr>
              <a:t>allowable </a:t>
            </a:r>
            <a:r>
              <a:rPr lang="fr-CA" sz="2800" dirty="0"/>
              <a:t>=16.7 mm  </a:t>
            </a:r>
            <a:r>
              <a:rPr lang="en-CA" sz="2800" b="1" dirty="0"/>
              <a:t>Okay</a:t>
            </a:r>
            <a:r>
              <a:rPr lang="fr-CA" sz="2800" b="1" dirty="0"/>
              <a:t> </a:t>
            </a:r>
            <a:r>
              <a:rPr lang="en-CA" sz="2800" b="1" dirty="0"/>
              <a:t> </a:t>
            </a:r>
            <a:endParaRPr lang="fr-CA"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80AD548A-E109-47F6-B795-DF08702E84AD}"/>
              </a:ext>
            </a:extLst>
          </p:cNvPr>
          <p:cNvSpPr txBox="1"/>
          <p:nvPr/>
        </p:nvSpPr>
        <p:spPr>
          <a:xfrm>
            <a:off x="389700" y="4320391"/>
            <a:ext cx="4910832" cy="461665"/>
          </a:xfrm>
          <a:prstGeom prst="rect">
            <a:avLst/>
          </a:prstGeom>
          <a:noFill/>
        </p:spPr>
        <p:txBody>
          <a:bodyPr wrap="none" rtlCol="0">
            <a:spAutoFit/>
          </a:bodyPr>
          <a:lstStyle/>
          <a:p>
            <a:r>
              <a:rPr lang="en-CA" sz="2400" dirty="0"/>
              <a:t>The deflection of the 130 x 608 beam </a:t>
            </a:r>
          </a:p>
        </p:txBody>
      </p:sp>
      <p:sp>
        <p:nvSpPr>
          <p:cNvPr id="30" name="TextBox 29">
            <a:extLst>
              <a:ext uri="{FF2B5EF4-FFF2-40B4-BE49-F238E27FC236}">
                <a16:creationId xmlns:a16="http://schemas.microsoft.com/office/drawing/2014/main" id="{1A13CF7A-5B34-42FD-AA65-DA8489754371}"/>
              </a:ext>
            </a:extLst>
          </p:cNvPr>
          <p:cNvSpPr txBox="1"/>
          <p:nvPr/>
        </p:nvSpPr>
        <p:spPr>
          <a:xfrm>
            <a:off x="648497" y="3158281"/>
            <a:ext cx="9042238" cy="523220"/>
          </a:xfrm>
          <a:prstGeom prst="rect">
            <a:avLst/>
          </a:prstGeom>
          <a:noFill/>
        </p:spPr>
        <p:txBody>
          <a:bodyPr wrap="square" rtlCol="0">
            <a:spAutoFit/>
          </a:bodyPr>
          <a:lstStyle/>
          <a:p>
            <a:r>
              <a:rPr lang="en-CA" sz="2800" dirty="0"/>
              <a:t>E</a:t>
            </a:r>
            <a:r>
              <a:rPr lang="en-CA" sz="2800" baseline="-25000" dirty="0"/>
              <a:t>s</a:t>
            </a:r>
            <a:r>
              <a:rPr lang="en-CA" sz="2800" dirty="0"/>
              <a:t> I= E  (K</a:t>
            </a:r>
            <a:r>
              <a:rPr lang="en-CA" sz="2800" baseline="-25000" dirty="0"/>
              <a:t>SE</a:t>
            </a:r>
            <a:r>
              <a:rPr lang="en-CA" sz="2800" dirty="0"/>
              <a:t> x K</a:t>
            </a:r>
            <a:r>
              <a:rPr lang="en-CA" sz="2800" baseline="-25000" dirty="0"/>
              <a:t>T</a:t>
            </a:r>
            <a:r>
              <a:rPr lang="en-CA" sz="2800" dirty="0"/>
              <a:t> ) ( b x </a:t>
            </a:r>
            <a:r>
              <a:rPr lang="fr-CA" sz="2800" dirty="0"/>
              <a:t>d</a:t>
            </a:r>
            <a:r>
              <a:rPr lang="en-CA" sz="2800" baseline="30000" dirty="0"/>
              <a:t>3</a:t>
            </a:r>
            <a:r>
              <a:rPr lang="en-CA" sz="2800" dirty="0"/>
              <a:t> /12) </a:t>
            </a:r>
          </a:p>
        </p:txBody>
      </p:sp>
      <p:sp>
        <p:nvSpPr>
          <p:cNvPr id="31" name="TextBox 30">
            <a:extLst>
              <a:ext uri="{FF2B5EF4-FFF2-40B4-BE49-F238E27FC236}">
                <a16:creationId xmlns:a16="http://schemas.microsoft.com/office/drawing/2014/main" id="{2783EEB1-39B6-4272-8FD4-823C29323DEC}"/>
              </a:ext>
            </a:extLst>
          </p:cNvPr>
          <p:cNvSpPr txBox="1"/>
          <p:nvPr/>
        </p:nvSpPr>
        <p:spPr>
          <a:xfrm>
            <a:off x="692457" y="3759880"/>
            <a:ext cx="10264539" cy="523220"/>
          </a:xfrm>
          <a:prstGeom prst="rect">
            <a:avLst/>
          </a:prstGeom>
          <a:noFill/>
        </p:spPr>
        <p:txBody>
          <a:bodyPr wrap="square" rtlCol="0">
            <a:spAutoFit/>
          </a:bodyPr>
          <a:lstStyle/>
          <a:p>
            <a:r>
              <a:rPr lang="en-CA" sz="2800" dirty="0"/>
              <a:t>E</a:t>
            </a:r>
            <a:r>
              <a:rPr lang="en-CA" sz="2800" baseline="-25000" dirty="0"/>
              <a:t>s</a:t>
            </a:r>
            <a:r>
              <a:rPr lang="en-CA" sz="2800" dirty="0"/>
              <a:t> I= 10300 ( 1 x 1 )( 130 x </a:t>
            </a:r>
            <a:r>
              <a:rPr lang="fr-CA" sz="2800" dirty="0"/>
              <a:t>608</a:t>
            </a:r>
            <a:r>
              <a:rPr lang="en-CA" sz="2800" baseline="30000" dirty="0"/>
              <a:t>3</a:t>
            </a:r>
            <a:r>
              <a:rPr lang="en-CA" sz="2800" dirty="0"/>
              <a:t> /12) = 25100 </a:t>
            </a:r>
            <a:r>
              <a:rPr lang="fr-CA" sz="2800" dirty="0"/>
              <a:t>x 10</a:t>
            </a:r>
            <a:r>
              <a:rPr lang="en-CA" sz="2800" baseline="30000" dirty="0"/>
              <a:t>9 </a:t>
            </a:r>
            <a:r>
              <a:rPr lang="en-CA" sz="2800" dirty="0"/>
              <a:t>N mm</a:t>
            </a:r>
            <a:r>
              <a:rPr lang="en-CA" sz="2800" baseline="30000" dirty="0"/>
              <a:t>2  </a:t>
            </a:r>
            <a:r>
              <a:rPr lang="en-CA" sz="2800" dirty="0"/>
              <a:t> </a:t>
            </a:r>
          </a:p>
        </p:txBody>
      </p:sp>
      <p:sp>
        <p:nvSpPr>
          <p:cNvPr id="34" name="TextBox 33">
            <a:extLst>
              <a:ext uri="{FF2B5EF4-FFF2-40B4-BE49-F238E27FC236}">
                <a16:creationId xmlns:a16="http://schemas.microsoft.com/office/drawing/2014/main" id="{C4530046-A6A3-4136-B122-7654791C0232}"/>
              </a:ext>
            </a:extLst>
          </p:cNvPr>
          <p:cNvSpPr txBox="1"/>
          <p:nvPr/>
        </p:nvSpPr>
        <p:spPr>
          <a:xfrm>
            <a:off x="389700" y="2584210"/>
            <a:ext cx="5513497" cy="461665"/>
          </a:xfrm>
          <a:prstGeom prst="rect">
            <a:avLst/>
          </a:prstGeom>
          <a:noFill/>
        </p:spPr>
        <p:txBody>
          <a:bodyPr wrap="none" rtlCol="0">
            <a:spAutoFit/>
          </a:bodyPr>
          <a:lstStyle/>
          <a:p>
            <a:r>
              <a:rPr lang="en-CA" sz="2400" dirty="0"/>
              <a:t>The  flexural rigidity of the 130 x 608 beam</a:t>
            </a:r>
          </a:p>
        </p:txBody>
      </p:sp>
      <p:sp>
        <p:nvSpPr>
          <p:cNvPr id="35" name="Google Shape;111;gb732734625_0_0">
            <a:extLst>
              <a:ext uri="{FF2B5EF4-FFF2-40B4-BE49-F238E27FC236}">
                <a16:creationId xmlns:a16="http://schemas.microsoft.com/office/drawing/2014/main" id="{49C110BC-A9D5-40B1-878C-27B54F6BA8B2}"/>
              </a:ext>
            </a:extLst>
          </p:cNvPr>
          <p:cNvSpPr txBox="1"/>
          <p:nvPr/>
        </p:nvSpPr>
        <p:spPr>
          <a:xfrm>
            <a:off x="281476" y="74574"/>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latin typeface="Calibri"/>
                <a:ea typeface="Calibri"/>
                <a:cs typeface="Calibri"/>
                <a:sym typeface="Calibri"/>
              </a:rPr>
              <a:t>Glulam Beam Example – Deflection Calculations  </a:t>
            </a:r>
            <a:endParaRPr lang="en-CA" dirty="0"/>
          </a:p>
        </p:txBody>
      </p:sp>
    </p:spTree>
    <p:extLst>
      <p:ext uri="{BB962C8B-B14F-4D97-AF65-F5344CB8AC3E}">
        <p14:creationId xmlns:p14="http://schemas.microsoft.com/office/powerpoint/2010/main" val="30061878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3" name="Footer Placeholder 2">
            <a:extLst>
              <a:ext uri="{FF2B5EF4-FFF2-40B4-BE49-F238E27FC236}">
                <a16:creationId xmlns:a16="http://schemas.microsoft.com/office/drawing/2014/main" id="{13ED0A06-2577-4780-82A0-03B6778C131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7: Design of Bending Members</a:t>
            </a:r>
            <a:endParaRPr lang="en-CA"/>
          </a:p>
        </p:txBody>
      </p:sp>
      <p:sp>
        <p:nvSpPr>
          <p:cNvPr id="6" name="TextBox 5">
            <a:extLst>
              <a:ext uri="{FF2B5EF4-FFF2-40B4-BE49-F238E27FC236}">
                <a16:creationId xmlns:a16="http://schemas.microsoft.com/office/drawing/2014/main" id="{E262F3BC-BF4B-4F79-B7DB-A79901638B30}"/>
              </a:ext>
            </a:extLst>
          </p:cNvPr>
          <p:cNvSpPr txBox="1"/>
          <p:nvPr/>
        </p:nvSpPr>
        <p:spPr>
          <a:xfrm>
            <a:off x="491445" y="890635"/>
            <a:ext cx="1729833" cy="461665"/>
          </a:xfrm>
          <a:prstGeom prst="rect">
            <a:avLst/>
          </a:prstGeom>
          <a:noFill/>
        </p:spPr>
        <p:txBody>
          <a:bodyPr wrap="none" rtlCol="0">
            <a:spAutoFit/>
          </a:bodyPr>
          <a:lstStyle/>
          <a:p>
            <a:r>
              <a:rPr lang="en-CA" sz="2400" dirty="0"/>
              <a:t>In summary </a:t>
            </a:r>
          </a:p>
        </p:txBody>
      </p:sp>
      <p:sp>
        <p:nvSpPr>
          <p:cNvPr id="23" name="Rectangle 22">
            <a:extLst>
              <a:ext uri="{FF2B5EF4-FFF2-40B4-BE49-F238E27FC236}">
                <a16:creationId xmlns:a16="http://schemas.microsoft.com/office/drawing/2014/main" id="{BD7A4D81-AB5D-4DE6-8C86-EF86682E0EED}"/>
              </a:ext>
            </a:extLst>
          </p:cNvPr>
          <p:cNvSpPr/>
          <p:nvPr/>
        </p:nvSpPr>
        <p:spPr>
          <a:xfrm>
            <a:off x="1181794" y="3021304"/>
            <a:ext cx="4715137" cy="532903"/>
          </a:xfrm>
          <a:prstGeom prst="rect">
            <a:avLst/>
          </a:prstGeom>
        </p:spPr>
        <p:txBody>
          <a:bodyPr wrap="none">
            <a:spAutoFit/>
          </a:bodyPr>
          <a:lstStyle/>
          <a:p>
            <a:pPr>
              <a:lnSpc>
                <a:spcPct val="107000"/>
              </a:lnSpc>
              <a:spcBef>
                <a:spcPts val="600"/>
              </a:spcBef>
              <a:spcAft>
                <a:spcPts val="600"/>
              </a:spcAft>
            </a:pPr>
            <a:r>
              <a:rPr lang="en-CA" sz="2800" dirty="0">
                <a:latin typeface="Calibri" panose="020F0502020204030204" pitchFamily="34" charset="0"/>
                <a:ea typeface="Calibri" panose="020F0502020204030204" pitchFamily="34" charset="0"/>
                <a:cs typeface="Calibri" panose="020F0502020204030204" pitchFamily="34" charset="0"/>
              </a:rPr>
              <a:t>Δ</a:t>
            </a:r>
            <a:r>
              <a:rPr lang="en-CA" sz="2800" baseline="-25000" dirty="0">
                <a:latin typeface="Calibri" panose="020F0502020204030204" pitchFamily="34" charset="0"/>
                <a:ea typeface="Calibri" panose="020F0502020204030204" pitchFamily="34" charset="0"/>
                <a:cs typeface="Calibri" panose="020F0502020204030204" pitchFamily="34" charset="0"/>
              </a:rPr>
              <a:t> </a:t>
            </a:r>
            <a:r>
              <a:rPr lang="en-CA" sz="2800" dirty="0"/>
              <a:t>= 9.68 mm </a:t>
            </a:r>
            <a:r>
              <a:rPr lang="fr-CA" sz="2800" dirty="0"/>
              <a:t>&lt; 16.7 mm  </a:t>
            </a:r>
            <a:r>
              <a:rPr lang="en-CA" sz="2800" b="1" dirty="0"/>
              <a:t>Okay</a:t>
            </a:r>
            <a:r>
              <a:rPr lang="fr-CA" sz="2800" b="1" dirty="0"/>
              <a:t> </a:t>
            </a:r>
            <a:r>
              <a:rPr lang="en-CA" sz="2800" b="1" dirty="0"/>
              <a:t> </a:t>
            </a:r>
            <a:endParaRPr lang="fr-CA"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6844708A-CA31-44EC-A015-25B2C6798BDD}"/>
              </a:ext>
            </a:extLst>
          </p:cNvPr>
          <p:cNvSpPr/>
          <p:nvPr/>
        </p:nvSpPr>
        <p:spPr>
          <a:xfrm>
            <a:off x="1110056" y="2247074"/>
            <a:ext cx="5164812" cy="523220"/>
          </a:xfrm>
          <a:prstGeom prst="rect">
            <a:avLst/>
          </a:prstGeom>
        </p:spPr>
        <p:txBody>
          <a:bodyPr wrap="none">
            <a:spAutoFit/>
          </a:bodyPr>
          <a:lstStyle/>
          <a:p>
            <a:r>
              <a:rPr lang="en-CA" sz="2800" dirty="0"/>
              <a:t>V</a:t>
            </a:r>
            <a:r>
              <a:rPr lang="en-CA" sz="2800" baseline="-25000" dirty="0"/>
              <a:t>r</a:t>
            </a:r>
            <a:r>
              <a:rPr lang="en-CA" sz="2800" dirty="0"/>
              <a:t> = 83.0 kN </a:t>
            </a:r>
            <a:r>
              <a:rPr lang="fr-CA" sz="2800" dirty="0"/>
              <a:t>≥  </a:t>
            </a:r>
            <a:r>
              <a:rPr lang="en-CA" sz="2800" dirty="0"/>
              <a:t>V</a:t>
            </a:r>
            <a:r>
              <a:rPr lang="en-CA" sz="2800" baseline="-25000" dirty="0"/>
              <a:t>f</a:t>
            </a:r>
            <a:r>
              <a:rPr lang="en-CA" sz="2800" dirty="0"/>
              <a:t> = 79.8 kN    </a:t>
            </a:r>
            <a:r>
              <a:rPr lang="en-CA" sz="2800" b="1" dirty="0"/>
              <a:t>Okay</a:t>
            </a:r>
            <a:endParaRPr lang="en-CA" sz="2800" b="1" baseline="-25000" dirty="0"/>
          </a:p>
        </p:txBody>
      </p:sp>
      <p:sp>
        <p:nvSpPr>
          <p:cNvPr id="21" name="Rectangle 20">
            <a:extLst>
              <a:ext uri="{FF2B5EF4-FFF2-40B4-BE49-F238E27FC236}">
                <a16:creationId xmlns:a16="http://schemas.microsoft.com/office/drawing/2014/main" id="{E9F6C72A-6D39-4302-A630-0CBE57ADDAEF}"/>
              </a:ext>
            </a:extLst>
          </p:cNvPr>
          <p:cNvSpPr/>
          <p:nvPr/>
        </p:nvSpPr>
        <p:spPr>
          <a:xfrm>
            <a:off x="1110056" y="1485245"/>
            <a:ext cx="8443981" cy="523220"/>
          </a:xfrm>
          <a:prstGeom prst="rect">
            <a:avLst/>
          </a:prstGeom>
        </p:spPr>
        <p:txBody>
          <a:bodyPr wrap="square">
            <a:spAutoFit/>
          </a:bodyPr>
          <a:lstStyle/>
          <a:p>
            <a:r>
              <a:rPr lang="en-CA" sz="2800" dirty="0"/>
              <a:t>M</a:t>
            </a:r>
            <a:r>
              <a:rPr lang="en-CA" sz="2800" baseline="-25000" dirty="0"/>
              <a:t>r1</a:t>
            </a:r>
            <a:r>
              <a:rPr lang="en-CA" sz="2800" dirty="0"/>
              <a:t> = 192 kN m &gt;  M</a:t>
            </a:r>
            <a:r>
              <a:rPr lang="en-CA" sz="2800" baseline="-25000" dirty="0"/>
              <a:t>r2</a:t>
            </a:r>
            <a:r>
              <a:rPr lang="en-CA" sz="2800" dirty="0"/>
              <a:t> = 185 kN m &gt; M</a:t>
            </a:r>
            <a:r>
              <a:rPr lang="en-CA" sz="2800" baseline="-25000" dirty="0"/>
              <a:t>f </a:t>
            </a:r>
            <a:r>
              <a:rPr lang="en-CA" sz="2800" dirty="0"/>
              <a:t>=120 kN m </a:t>
            </a:r>
            <a:r>
              <a:rPr lang="en-CA" sz="2800" b="1" dirty="0"/>
              <a:t>Okay</a:t>
            </a:r>
          </a:p>
        </p:txBody>
      </p:sp>
      <p:sp>
        <p:nvSpPr>
          <p:cNvPr id="26" name="TextBox 25">
            <a:extLst>
              <a:ext uri="{FF2B5EF4-FFF2-40B4-BE49-F238E27FC236}">
                <a16:creationId xmlns:a16="http://schemas.microsoft.com/office/drawing/2014/main" id="{DB242611-FAB8-4B7C-90E1-FAE9D4149004}"/>
              </a:ext>
            </a:extLst>
          </p:cNvPr>
          <p:cNvSpPr txBox="1"/>
          <p:nvPr/>
        </p:nvSpPr>
        <p:spPr>
          <a:xfrm>
            <a:off x="589356" y="3836696"/>
            <a:ext cx="9839400" cy="830997"/>
          </a:xfrm>
          <a:prstGeom prst="rect">
            <a:avLst/>
          </a:prstGeom>
          <a:noFill/>
        </p:spPr>
        <p:txBody>
          <a:bodyPr wrap="square" rtlCol="0">
            <a:spAutoFit/>
          </a:bodyPr>
          <a:lstStyle/>
          <a:p>
            <a:r>
              <a:rPr lang="en-CA" sz="2400" dirty="0"/>
              <a:t>Therefore a </a:t>
            </a:r>
            <a:r>
              <a:rPr lang="en-CA" sz="2400" b="1" dirty="0"/>
              <a:t>130 x 608 </a:t>
            </a:r>
            <a:r>
              <a:rPr lang="en-CA" sz="2400" dirty="0"/>
              <a:t>beam is adequate for </a:t>
            </a:r>
            <a:r>
              <a:rPr lang="en-CA" sz="2400" u="sng" dirty="0"/>
              <a:t>bending moment</a:t>
            </a:r>
            <a:r>
              <a:rPr lang="en-CA" sz="2400" dirty="0"/>
              <a:t>, </a:t>
            </a:r>
            <a:r>
              <a:rPr lang="en-CA" sz="2400" u="sng" dirty="0"/>
              <a:t>shear</a:t>
            </a:r>
            <a:r>
              <a:rPr lang="en-CA" sz="2400" dirty="0"/>
              <a:t> and </a:t>
            </a:r>
            <a:r>
              <a:rPr lang="en-CA" sz="2400" u="sng" dirty="0"/>
              <a:t>deflection</a:t>
            </a:r>
            <a:r>
              <a:rPr lang="en-CA" sz="2400" dirty="0"/>
              <a:t> additional </a:t>
            </a:r>
            <a:r>
              <a:rPr lang="en-CA" sz="2400" u="sng" dirty="0"/>
              <a:t>bearing</a:t>
            </a:r>
            <a:r>
              <a:rPr lang="en-CA" sz="2400" dirty="0"/>
              <a:t> calculations would also be required </a:t>
            </a:r>
          </a:p>
        </p:txBody>
      </p:sp>
      <p:sp>
        <p:nvSpPr>
          <p:cNvPr id="27" name="Google Shape;111;gb732734625_0_0">
            <a:extLst>
              <a:ext uri="{FF2B5EF4-FFF2-40B4-BE49-F238E27FC236}">
                <a16:creationId xmlns:a16="http://schemas.microsoft.com/office/drawing/2014/main" id="{FF9F2657-F20B-4921-9F82-D5D7B5B6EC61}"/>
              </a:ext>
            </a:extLst>
          </p:cNvPr>
          <p:cNvSpPr txBox="1"/>
          <p:nvPr/>
        </p:nvSpPr>
        <p:spPr>
          <a:xfrm>
            <a:off x="281476" y="74574"/>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latin typeface="Calibri"/>
                <a:ea typeface="Calibri"/>
                <a:cs typeface="Calibri"/>
                <a:sym typeface="Calibri"/>
              </a:rPr>
              <a:t>Glulam Beam Example – Summary</a:t>
            </a:r>
            <a:endParaRPr lang="en-CA" dirty="0"/>
          </a:p>
        </p:txBody>
      </p:sp>
    </p:spTree>
    <p:extLst>
      <p:ext uri="{BB962C8B-B14F-4D97-AF65-F5344CB8AC3E}">
        <p14:creationId xmlns:p14="http://schemas.microsoft.com/office/powerpoint/2010/main" val="22635006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88443" y="1284741"/>
            <a:ext cx="10215114" cy="1938992"/>
          </a:xfrm>
          <a:prstGeom prst="rect">
            <a:avLst/>
          </a:prstGeom>
        </p:spPr>
        <p:txBody>
          <a:bodyPr wrap="square">
            <a:spAutoFit/>
          </a:bodyPr>
          <a:lstStyle/>
          <a:p>
            <a:r>
              <a:rPr lang="en-CA" sz="2000" dirty="0"/>
              <a:t>Design the glulam column shown below. Use untreated 20f-EX Spruce-Pine glulam in dry service conditions. The axial load consists of 10 </a:t>
            </a:r>
            <a:r>
              <a:rPr lang="en-CA" sz="2000" dirty="0" err="1"/>
              <a:t>kN</a:t>
            </a:r>
            <a:r>
              <a:rPr lang="en-CA" sz="2000" dirty="0"/>
              <a:t> dead load and 40 </a:t>
            </a:r>
            <a:r>
              <a:rPr lang="en-CA" sz="2000" dirty="0" err="1"/>
              <a:t>kN</a:t>
            </a:r>
            <a:r>
              <a:rPr lang="en-CA" sz="2000" dirty="0"/>
              <a:t> snow load. The specified wind load is 10 </a:t>
            </a:r>
            <a:r>
              <a:rPr lang="en-CA" sz="2000" dirty="0" err="1"/>
              <a:t>kN</a:t>
            </a:r>
            <a:r>
              <a:rPr lang="en-CA" sz="2000" dirty="0"/>
              <a:t> for strength calculations and 7.5 </a:t>
            </a:r>
            <a:r>
              <a:rPr lang="en-CA" sz="2000" dirty="0" err="1"/>
              <a:t>kN</a:t>
            </a:r>
            <a:r>
              <a:rPr lang="en-CA" sz="2000" dirty="0"/>
              <a:t> for serviceability calculations. The specified wind loads are based on the q</a:t>
            </a:r>
            <a:r>
              <a:rPr lang="en-CA" sz="900" dirty="0"/>
              <a:t>1/50 </a:t>
            </a:r>
            <a:r>
              <a:rPr lang="en-CA" sz="2000" dirty="0"/>
              <a:t>hourly wind pressure, wind importance factors, internal and external pressure coefficients and the tributary wind load area. </a:t>
            </a:r>
            <a:r>
              <a:rPr lang="en-CA" sz="2000" b="1" dirty="0">
                <a:solidFill>
                  <a:srgbClr val="FF0000"/>
                </a:solidFill>
              </a:rPr>
              <a:t>(To really practice this problem you do need the handbook)</a:t>
            </a:r>
          </a:p>
        </p:txBody>
      </p:sp>
      <p:pic>
        <p:nvPicPr>
          <p:cNvPr id="8" name="Picture 7"/>
          <p:cNvPicPr>
            <a:picLocks noChangeAspect="1"/>
          </p:cNvPicPr>
          <p:nvPr/>
        </p:nvPicPr>
        <p:blipFill>
          <a:blip r:embed="rId2"/>
          <a:stretch>
            <a:fillRect/>
          </a:stretch>
        </p:blipFill>
        <p:spPr>
          <a:xfrm>
            <a:off x="4400067" y="3284732"/>
            <a:ext cx="3391865" cy="3111902"/>
          </a:xfrm>
          <a:prstGeom prst="rect">
            <a:avLst/>
          </a:prstGeom>
        </p:spPr>
      </p:pic>
      <p:grpSp>
        <p:nvGrpSpPr>
          <p:cNvPr id="9" name="Group 8">
            <a:extLst>
              <a:ext uri="{FF2B5EF4-FFF2-40B4-BE49-F238E27FC236}">
                <a16:creationId xmlns:a16="http://schemas.microsoft.com/office/drawing/2014/main" id="{BF5DFF5B-44D2-4834-9E5D-07DAA4A7485F}"/>
              </a:ext>
            </a:extLst>
          </p:cNvPr>
          <p:cNvGrpSpPr/>
          <p:nvPr/>
        </p:nvGrpSpPr>
        <p:grpSpPr>
          <a:xfrm>
            <a:off x="7755910" y="0"/>
            <a:ext cx="4453607" cy="6957521"/>
            <a:chOff x="7738393" y="0"/>
            <a:chExt cx="4453607" cy="6957521"/>
          </a:xfrm>
        </p:grpSpPr>
        <p:grpSp>
          <p:nvGrpSpPr>
            <p:cNvPr id="10" name="Group 9">
              <a:extLst>
                <a:ext uri="{FF2B5EF4-FFF2-40B4-BE49-F238E27FC236}">
                  <a16:creationId xmlns:a16="http://schemas.microsoft.com/office/drawing/2014/main" id="{EF41C4E4-CEC3-4F4D-96F3-01E2D513DDBB}"/>
                </a:ext>
              </a:extLst>
            </p:cNvPr>
            <p:cNvGrpSpPr/>
            <p:nvPr/>
          </p:nvGrpSpPr>
          <p:grpSpPr>
            <a:xfrm>
              <a:off x="9711280" y="6066781"/>
              <a:ext cx="2216009" cy="759387"/>
              <a:chOff x="5048307" y="4532623"/>
              <a:chExt cx="1662007" cy="569540"/>
            </a:xfrm>
          </p:grpSpPr>
          <p:sp>
            <p:nvSpPr>
              <p:cNvPr id="15" name="TextBox 14">
                <a:extLst>
                  <a:ext uri="{FF2B5EF4-FFF2-40B4-BE49-F238E27FC236}">
                    <a16:creationId xmlns:a16="http://schemas.microsoft.com/office/drawing/2014/main" id="{C6C7DAB2-DFF8-454A-B445-0D22E5EA8D78}"/>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6" name="TextBox 15">
                <a:extLst>
                  <a:ext uri="{FF2B5EF4-FFF2-40B4-BE49-F238E27FC236}">
                    <a16:creationId xmlns:a16="http://schemas.microsoft.com/office/drawing/2014/main" id="{E8151B64-B5FF-4797-AAE6-FB4D67FE9B73}"/>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7" name="Diagonal Stripe 16">
                <a:extLst>
                  <a:ext uri="{FF2B5EF4-FFF2-40B4-BE49-F238E27FC236}">
                    <a16:creationId xmlns:a16="http://schemas.microsoft.com/office/drawing/2014/main" id="{630B9369-616C-4064-9396-5BF834E493F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8" name="Diagonal Stripe 17">
                <a:extLst>
                  <a:ext uri="{FF2B5EF4-FFF2-40B4-BE49-F238E27FC236}">
                    <a16:creationId xmlns:a16="http://schemas.microsoft.com/office/drawing/2014/main" id="{3C44DC55-1F1B-41FB-B8FF-68941744832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1" name="Group 10">
              <a:extLst>
                <a:ext uri="{FF2B5EF4-FFF2-40B4-BE49-F238E27FC236}">
                  <a16:creationId xmlns:a16="http://schemas.microsoft.com/office/drawing/2014/main" id="{22AFBDE2-EC71-4288-B780-3351F34B7068}"/>
                </a:ext>
              </a:extLst>
            </p:cNvPr>
            <p:cNvGrpSpPr/>
            <p:nvPr/>
          </p:nvGrpSpPr>
          <p:grpSpPr>
            <a:xfrm>
              <a:off x="11895248" y="0"/>
              <a:ext cx="296752" cy="6881284"/>
              <a:chOff x="11896233" y="0"/>
              <a:chExt cx="295747" cy="6857990"/>
            </a:xfrm>
          </p:grpSpPr>
          <p:sp>
            <p:nvSpPr>
              <p:cNvPr id="13" name="Rectangle 12">
                <a:extLst>
                  <a:ext uri="{FF2B5EF4-FFF2-40B4-BE49-F238E27FC236}">
                    <a16:creationId xmlns:a16="http://schemas.microsoft.com/office/drawing/2014/main" id="{46F1C55A-E494-4E27-A603-56B37FCBE7DA}"/>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ectangle 13">
                <a:extLst>
                  <a:ext uri="{FF2B5EF4-FFF2-40B4-BE49-F238E27FC236}">
                    <a16:creationId xmlns:a16="http://schemas.microsoft.com/office/drawing/2014/main" id="{13BAD83E-6E27-4D12-8F46-80C9001EDED1}"/>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2" name="Picture 11" descr="A picture containing food, shirt&#10;&#10;Description automatically generated">
              <a:extLst>
                <a:ext uri="{FF2B5EF4-FFF2-40B4-BE49-F238E27FC236}">
                  <a16:creationId xmlns:a16="http://schemas.microsoft.com/office/drawing/2014/main" id="{493492EC-D760-4DBA-907E-061BF9E2B5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9" name="Title 5">
            <a:extLst>
              <a:ext uri="{FF2B5EF4-FFF2-40B4-BE49-F238E27FC236}">
                <a16:creationId xmlns:a16="http://schemas.microsoft.com/office/drawing/2014/main" id="{34500731-0659-4DB4-B3CC-D8C086A3875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4: Combined Loading </a:t>
            </a:r>
          </a:p>
        </p:txBody>
      </p:sp>
    </p:spTree>
    <p:extLst>
      <p:ext uri="{BB962C8B-B14F-4D97-AF65-F5344CB8AC3E}">
        <p14:creationId xmlns:p14="http://schemas.microsoft.com/office/powerpoint/2010/main" val="22230150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92265" y="878533"/>
            <a:ext cx="4572000" cy="923330"/>
          </a:xfrm>
          <a:prstGeom prst="rect">
            <a:avLst/>
          </a:prstGeom>
        </p:spPr>
        <p:txBody>
          <a:bodyPr>
            <a:spAutoFit/>
          </a:bodyPr>
          <a:lstStyle/>
          <a:p>
            <a:r>
              <a:rPr lang="en-CA" dirty="0"/>
              <a:t>Calculation</a:t>
            </a:r>
          </a:p>
          <a:p>
            <a:r>
              <a:rPr lang="en-CA" dirty="0"/>
              <a:t>Load Case 1: (1.25D + 1.5S)</a:t>
            </a:r>
          </a:p>
          <a:p>
            <a:r>
              <a:rPr lang="de-DE" dirty="0"/>
              <a:t>P</a:t>
            </a:r>
            <a:r>
              <a:rPr lang="de-DE" sz="800" dirty="0"/>
              <a:t>f </a:t>
            </a:r>
            <a:r>
              <a:rPr lang="de-DE" dirty="0"/>
              <a:t>= (1.25 x 10) + (1.5 x 40) = 72.5 kN</a:t>
            </a:r>
            <a:endParaRPr lang="en-CA" dirty="0"/>
          </a:p>
        </p:txBody>
      </p:sp>
      <p:sp>
        <p:nvSpPr>
          <p:cNvPr id="7" name="Rectangle 6"/>
          <p:cNvSpPr/>
          <p:nvPr/>
        </p:nvSpPr>
        <p:spPr>
          <a:xfrm>
            <a:off x="2103939" y="1765500"/>
            <a:ext cx="4572000" cy="1754326"/>
          </a:xfrm>
          <a:prstGeom prst="rect">
            <a:avLst/>
          </a:prstGeom>
        </p:spPr>
        <p:txBody>
          <a:bodyPr>
            <a:spAutoFit/>
          </a:bodyPr>
          <a:lstStyle/>
          <a:p>
            <a:r>
              <a:rPr lang="en-CA" dirty="0"/>
              <a:t>Load Case 2: (1.25D + 1.4W + 0.5S)</a:t>
            </a:r>
          </a:p>
          <a:p>
            <a:r>
              <a:rPr lang="de-DE" dirty="0"/>
              <a:t>P</a:t>
            </a:r>
            <a:r>
              <a:rPr lang="de-DE" sz="800" dirty="0"/>
              <a:t>f </a:t>
            </a:r>
            <a:r>
              <a:rPr lang="de-DE" dirty="0"/>
              <a:t>= (1.25 x 10) + (0.5 x 40) = 32.5 kN</a:t>
            </a:r>
          </a:p>
          <a:p>
            <a:r>
              <a:rPr lang="en-CA" dirty="0" err="1"/>
              <a:t>W</a:t>
            </a:r>
            <a:r>
              <a:rPr lang="en-CA" sz="800" dirty="0" err="1"/>
              <a:t>f</a:t>
            </a:r>
            <a:r>
              <a:rPr lang="en-CA" sz="800" dirty="0"/>
              <a:t> </a:t>
            </a:r>
            <a:r>
              <a:rPr lang="en-CA" dirty="0"/>
              <a:t>= 1.4 x 10 = 14 </a:t>
            </a:r>
            <a:r>
              <a:rPr lang="en-CA" dirty="0" err="1"/>
              <a:t>kN</a:t>
            </a:r>
            <a:endParaRPr lang="en-CA" dirty="0"/>
          </a:p>
          <a:p>
            <a:r>
              <a:rPr lang="en-CA" dirty="0"/>
              <a:t>Load Case 3: (1.25D + 1.5S + 0.4W)</a:t>
            </a:r>
          </a:p>
          <a:p>
            <a:r>
              <a:rPr lang="de-DE" dirty="0"/>
              <a:t>P</a:t>
            </a:r>
            <a:r>
              <a:rPr lang="de-DE" sz="800" dirty="0"/>
              <a:t>f </a:t>
            </a:r>
            <a:r>
              <a:rPr lang="de-DE" dirty="0"/>
              <a:t>= (1.25 x 10) + (1.5 x 40) = 72.5 kN</a:t>
            </a:r>
          </a:p>
          <a:p>
            <a:r>
              <a:rPr lang="en-CA" dirty="0" err="1"/>
              <a:t>W</a:t>
            </a:r>
            <a:r>
              <a:rPr lang="en-CA" sz="800" dirty="0" err="1"/>
              <a:t>f</a:t>
            </a:r>
            <a:r>
              <a:rPr lang="en-CA" sz="800" dirty="0"/>
              <a:t> </a:t>
            </a:r>
            <a:r>
              <a:rPr lang="en-CA" dirty="0"/>
              <a:t>= 0.4 x 10 = 4 </a:t>
            </a:r>
            <a:r>
              <a:rPr lang="en-CA" dirty="0" err="1"/>
              <a:t>kN</a:t>
            </a:r>
            <a:endParaRPr lang="en-CA" dirty="0"/>
          </a:p>
        </p:txBody>
      </p:sp>
      <p:sp>
        <p:nvSpPr>
          <p:cNvPr id="8" name="Rectangle 7"/>
          <p:cNvSpPr/>
          <p:nvPr/>
        </p:nvSpPr>
        <p:spPr>
          <a:xfrm>
            <a:off x="2092265" y="3590570"/>
            <a:ext cx="4572000" cy="646331"/>
          </a:xfrm>
          <a:prstGeom prst="rect">
            <a:avLst/>
          </a:prstGeom>
        </p:spPr>
        <p:txBody>
          <a:bodyPr>
            <a:spAutoFit/>
          </a:bodyPr>
          <a:lstStyle/>
          <a:p>
            <a:r>
              <a:rPr lang="en-CA" dirty="0"/>
              <a:t>1. For Load Case 1 (standard term load)</a:t>
            </a:r>
          </a:p>
          <a:p>
            <a:r>
              <a:rPr lang="en-CA" dirty="0"/>
              <a:t>Select initial trial section 130 x 152 mm:</a:t>
            </a:r>
          </a:p>
        </p:txBody>
      </p:sp>
      <p:sp>
        <p:nvSpPr>
          <p:cNvPr id="9" name="Rectangle 8"/>
          <p:cNvSpPr/>
          <p:nvPr/>
        </p:nvSpPr>
        <p:spPr>
          <a:xfrm>
            <a:off x="2092266" y="4602025"/>
            <a:ext cx="8368701" cy="1754326"/>
          </a:xfrm>
          <a:prstGeom prst="rect">
            <a:avLst/>
          </a:prstGeom>
        </p:spPr>
        <p:txBody>
          <a:bodyPr wrap="square">
            <a:spAutoFit/>
          </a:bodyPr>
          <a:lstStyle/>
          <a:p>
            <a:r>
              <a:rPr lang="en-CA" dirty="0"/>
              <a:t>Since buckling about X axis governs, Column Selection Tables may be used</a:t>
            </a:r>
          </a:p>
          <a:p>
            <a:r>
              <a:rPr lang="en-CA" dirty="0"/>
              <a:t>because </a:t>
            </a:r>
            <a:r>
              <a:rPr lang="en-CA" dirty="0" err="1"/>
              <a:t>K</a:t>
            </a:r>
            <a:r>
              <a:rPr lang="en-CA" sz="800" dirty="0" err="1"/>
              <a:t>e</a:t>
            </a:r>
            <a:r>
              <a:rPr lang="en-CA" sz="800" dirty="0"/>
              <a:t> </a:t>
            </a:r>
            <a:r>
              <a:rPr lang="en-CA" dirty="0" err="1"/>
              <a:t>L</a:t>
            </a:r>
            <a:r>
              <a:rPr lang="en-CA" sz="800" dirty="0" err="1"/>
              <a:t>d</a:t>
            </a:r>
            <a:r>
              <a:rPr lang="en-CA" sz="800" dirty="0"/>
              <a:t> </a:t>
            </a:r>
            <a:r>
              <a:rPr lang="en-CA" dirty="0"/>
              <a:t>= L.</a:t>
            </a:r>
          </a:p>
          <a:p>
            <a:endParaRPr lang="en-CA" dirty="0"/>
          </a:p>
          <a:p>
            <a:r>
              <a:rPr lang="en-CA" dirty="0"/>
              <a:t>Therefore, from Column Selection Tables:</a:t>
            </a:r>
          </a:p>
          <a:p>
            <a:r>
              <a:rPr lang="fr-FR" dirty="0"/>
              <a:t>P</a:t>
            </a:r>
            <a:r>
              <a:rPr lang="fr-FR" sz="800" dirty="0"/>
              <a:t>r </a:t>
            </a:r>
            <a:r>
              <a:rPr lang="fr-FR" dirty="0"/>
              <a:t>= </a:t>
            </a:r>
            <a:r>
              <a:rPr lang="fr-FR" dirty="0" err="1"/>
              <a:t>P</a:t>
            </a:r>
            <a:r>
              <a:rPr lang="fr-FR" sz="800" dirty="0" err="1"/>
              <a:t>rx</a:t>
            </a:r>
            <a:r>
              <a:rPr lang="fr-FR" sz="800" dirty="0"/>
              <a:t> </a:t>
            </a:r>
            <a:r>
              <a:rPr lang="fr-FR" dirty="0"/>
              <a:t>= 101 </a:t>
            </a:r>
            <a:r>
              <a:rPr lang="fr-FR" dirty="0" err="1"/>
              <a:t>kN</a:t>
            </a:r>
            <a:r>
              <a:rPr lang="fr-FR" dirty="0"/>
              <a:t> &gt; 72.5 </a:t>
            </a:r>
            <a:r>
              <a:rPr lang="fr-FR" dirty="0" err="1"/>
              <a:t>kN</a:t>
            </a:r>
            <a:r>
              <a:rPr lang="fr-FR" dirty="0"/>
              <a:t> </a:t>
            </a:r>
            <a:r>
              <a:rPr lang="fr-FR" i="1" dirty="0"/>
              <a:t>Acceptable</a:t>
            </a:r>
          </a:p>
          <a:p>
            <a:r>
              <a:rPr lang="en-CA" dirty="0"/>
              <a:t>The 130 x 152 mm section is adequate for Load Case 1.</a:t>
            </a:r>
          </a:p>
        </p:txBody>
      </p:sp>
      <p:pic>
        <p:nvPicPr>
          <p:cNvPr id="10" name="Picture 9"/>
          <p:cNvPicPr>
            <a:picLocks noChangeAspect="1"/>
          </p:cNvPicPr>
          <p:nvPr/>
        </p:nvPicPr>
        <p:blipFill>
          <a:blip r:embed="rId2"/>
          <a:stretch>
            <a:fillRect/>
          </a:stretch>
        </p:blipFill>
        <p:spPr>
          <a:xfrm>
            <a:off x="6593805" y="3628888"/>
            <a:ext cx="2562225" cy="790575"/>
          </a:xfrm>
          <a:prstGeom prst="rect">
            <a:avLst/>
          </a:prstGeom>
        </p:spPr>
      </p:pic>
      <p:sp>
        <p:nvSpPr>
          <p:cNvPr id="11" name="Rectangle 10"/>
          <p:cNvSpPr/>
          <p:nvPr/>
        </p:nvSpPr>
        <p:spPr>
          <a:xfrm>
            <a:off x="8828436" y="3621101"/>
            <a:ext cx="948273" cy="369332"/>
          </a:xfrm>
          <a:prstGeom prst="rect">
            <a:avLst/>
          </a:prstGeom>
        </p:spPr>
        <p:txBody>
          <a:bodyPr wrap="none">
            <a:spAutoFit/>
          </a:bodyPr>
          <a:lstStyle/>
          <a:p>
            <a:r>
              <a:rPr lang="en-CA" i="1" dirty="0"/>
              <a:t>Governs</a:t>
            </a:r>
            <a:endParaRPr lang="en-CA" dirty="0"/>
          </a:p>
        </p:txBody>
      </p:sp>
      <p:grpSp>
        <p:nvGrpSpPr>
          <p:cNvPr id="12" name="Group 11">
            <a:extLst>
              <a:ext uri="{FF2B5EF4-FFF2-40B4-BE49-F238E27FC236}">
                <a16:creationId xmlns:a16="http://schemas.microsoft.com/office/drawing/2014/main" id="{582DD988-FC94-4CFA-AF6C-D1BCE7189130}"/>
              </a:ext>
            </a:extLst>
          </p:cNvPr>
          <p:cNvGrpSpPr/>
          <p:nvPr/>
        </p:nvGrpSpPr>
        <p:grpSpPr>
          <a:xfrm>
            <a:off x="7755910" y="0"/>
            <a:ext cx="4453607" cy="6957521"/>
            <a:chOff x="7738393" y="0"/>
            <a:chExt cx="4453607" cy="6957521"/>
          </a:xfrm>
        </p:grpSpPr>
        <p:grpSp>
          <p:nvGrpSpPr>
            <p:cNvPr id="14" name="Group 13">
              <a:extLst>
                <a:ext uri="{FF2B5EF4-FFF2-40B4-BE49-F238E27FC236}">
                  <a16:creationId xmlns:a16="http://schemas.microsoft.com/office/drawing/2014/main" id="{15515234-A806-463F-8656-5FAAECD9A204}"/>
                </a:ext>
              </a:extLst>
            </p:cNvPr>
            <p:cNvGrpSpPr/>
            <p:nvPr/>
          </p:nvGrpSpPr>
          <p:grpSpPr>
            <a:xfrm>
              <a:off x="9711280" y="6066781"/>
              <a:ext cx="2216009" cy="759387"/>
              <a:chOff x="5048307" y="4532623"/>
              <a:chExt cx="1662007" cy="569540"/>
            </a:xfrm>
          </p:grpSpPr>
          <p:sp>
            <p:nvSpPr>
              <p:cNvPr id="19" name="TextBox 18">
                <a:extLst>
                  <a:ext uri="{FF2B5EF4-FFF2-40B4-BE49-F238E27FC236}">
                    <a16:creationId xmlns:a16="http://schemas.microsoft.com/office/drawing/2014/main" id="{136E0DE4-C8A4-49C3-B5F3-4FCA96605F9E}"/>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20" name="TextBox 19">
                <a:extLst>
                  <a:ext uri="{FF2B5EF4-FFF2-40B4-BE49-F238E27FC236}">
                    <a16:creationId xmlns:a16="http://schemas.microsoft.com/office/drawing/2014/main" id="{9BBB49A6-B4A9-4A4E-BEAB-ADDED47DF629}"/>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1" name="Diagonal Stripe 20">
                <a:extLst>
                  <a:ext uri="{FF2B5EF4-FFF2-40B4-BE49-F238E27FC236}">
                    <a16:creationId xmlns:a16="http://schemas.microsoft.com/office/drawing/2014/main" id="{0074EA1B-C797-4424-BDD6-40274C68AF3C}"/>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2" name="Diagonal Stripe 21">
                <a:extLst>
                  <a:ext uri="{FF2B5EF4-FFF2-40B4-BE49-F238E27FC236}">
                    <a16:creationId xmlns:a16="http://schemas.microsoft.com/office/drawing/2014/main" id="{2933B5B0-63C9-4BC0-A5B1-CDB43C04F421}"/>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5" name="Group 14">
              <a:extLst>
                <a:ext uri="{FF2B5EF4-FFF2-40B4-BE49-F238E27FC236}">
                  <a16:creationId xmlns:a16="http://schemas.microsoft.com/office/drawing/2014/main" id="{57531947-D83B-4685-B4D3-B5A3A07B458A}"/>
                </a:ext>
              </a:extLst>
            </p:cNvPr>
            <p:cNvGrpSpPr/>
            <p:nvPr/>
          </p:nvGrpSpPr>
          <p:grpSpPr>
            <a:xfrm>
              <a:off x="11895248" y="0"/>
              <a:ext cx="296752" cy="6881284"/>
              <a:chOff x="11896233" y="0"/>
              <a:chExt cx="295747" cy="6857990"/>
            </a:xfrm>
          </p:grpSpPr>
          <p:sp>
            <p:nvSpPr>
              <p:cNvPr id="17" name="Rectangle 16">
                <a:extLst>
                  <a:ext uri="{FF2B5EF4-FFF2-40B4-BE49-F238E27FC236}">
                    <a16:creationId xmlns:a16="http://schemas.microsoft.com/office/drawing/2014/main" id="{222FAFC2-7F5E-410D-8B0F-711D27A356D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8" name="Rectangle 17">
                <a:extLst>
                  <a:ext uri="{FF2B5EF4-FFF2-40B4-BE49-F238E27FC236}">
                    <a16:creationId xmlns:a16="http://schemas.microsoft.com/office/drawing/2014/main" id="{565D2BE0-1EF5-4287-B3A5-5E6D219BED75}"/>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6" name="Picture 15" descr="A picture containing food, shirt&#10;&#10;Description automatically generated">
              <a:extLst>
                <a:ext uri="{FF2B5EF4-FFF2-40B4-BE49-F238E27FC236}">
                  <a16:creationId xmlns:a16="http://schemas.microsoft.com/office/drawing/2014/main" id="{EA8173B8-31E1-4D32-8947-DC8811D07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3" name="Title 5">
            <a:extLst>
              <a:ext uri="{FF2B5EF4-FFF2-40B4-BE49-F238E27FC236}">
                <a16:creationId xmlns:a16="http://schemas.microsoft.com/office/drawing/2014/main" id="{EA3770D4-9F3E-40F9-B686-8A6F87310868}"/>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4: Combined Loading </a:t>
            </a:r>
          </a:p>
        </p:txBody>
      </p:sp>
    </p:spTree>
    <p:extLst>
      <p:ext uri="{BB962C8B-B14F-4D97-AF65-F5344CB8AC3E}">
        <p14:creationId xmlns:p14="http://schemas.microsoft.com/office/powerpoint/2010/main" val="6408304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92265" y="878533"/>
            <a:ext cx="4572000" cy="923330"/>
          </a:xfrm>
          <a:prstGeom prst="rect">
            <a:avLst/>
          </a:prstGeom>
        </p:spPr>
        <p:txBody>
          <a:bodyPr>
            <a:spAutoFit/>
          </a:bodyPr>
          <a:lstStyle/>
          <a:p>
            <a:r>
              <a:rPr lang="en-CA" dirty="0"/>
              <a:t>Calculation</a:t>
            </a:r>
          </a:p>
          <a:p>
            <a:r>
              <a:rPr lang="en-CA" dirty="0"/>
              <a:t>Load Case 1: (1.25D + 1.5S)</a:t>
            </a:r>
          </a:p>
          <a:p>
            <a:r>
              <a:rPr lang="de-DE" dirty="0"/>
              <a:t>P</a:t>
            </a:r>
            <a:r>
              <a:rPr lang="de-DE" sz="800" dirty="0"/>
              <a:t>f </a:t>
            </a:r>
            <a:r>
              <a:rPr lang="de-DE" dirty="0"/>
              <a:t>= (1.25 x 10) + (1.5 x 40) = 72.5 kN</a:t>
            </a:r>
            <a:endParaRPr lang="en-CA" dirty="0"/>
          </a:p>
        </p:txBody>
      </p:sp>
      <p:sp>
        <p:nvSpPr>
          <p:cNvPr id="7" name="Rectangle 6"/>
          <p:cNvSpPr/>
          <p:nvPr/>
        </p:nvSpPr>
        <p:spPr>
          <a:xfrm>
            <a:off x="2103939" y="1765500"/>
            <a:ext cx="4572000" cy="1754326"/>
          </a:xfrm>
          <a:prstGeom prst="rect">
            <a:avLst/>
          </a:prstGeom>
        </p:spPr>
        <p:txBody>
          <a:bodyPr>
            <a:spAutoFit/>
          </a:bodyPr>
          <a:lstStyle/>
          <a:p>
            <a:r>
              <a:rPr lang="en-CA" dirty="0"/>
              <a:t>Load Case 2: (1.25D + 1.4W + 0.5S)</a:t>
            </a:r>
          </a:p>
          <a:p>
            <a:r>
              <a:rPr lang="de-DE" dirty="0"/>
              <a:t>P</a:t>
            </a:r>
            <a:r>
              <a:rPr lang="de-DE" sz="800" dirty="0"/>
              <a:t>f </a:t>
            </a:r>
            <a:r>
              <a:rPr lang="de-DE" dirty="0"/>
              <a:t>= (1.25 x 10) + (0.5 x 40) = 32.5 kN</a:t>
            </a:r>
          </a:p>
          <a:p>
            <a:r>
              <a:rPr lang="en-CA" dirty="0" err="1"/>
              <a:t>W</a:t>
            </a:r>
            <a:r>
              <a:rPr lang="en-CA" sz="800" dirty="0" err="1"/>
              <a:t>f</a:t>
            </a:r>
            <a:r>
              <a:rPr lang="en-CA" sz="800" dirty="0"/>
              <a:t> </a:t>
            </a:r>
            <a:r>
              <a:rPr lang="en-CA" dirty="0"/>
              <a:t>= 1.4 x 10 = 14 </a:t>
            </a:r>
            <a:r>
              <a:rPr lang="en-CA" dirty="0" err="1"/>
              <a:t>kN</a:t>
            </a:r>
            <a:endParaRPr lang="en-CA" dirty="0"/>
          </a:p>
          <a:p>
            <a:r>
              <a:rPr lang="en-CA" dirty="0"/>
              <a:t>Load Case 3: (1.25D + 1.5S + 0.4W)</a:t>
            </a:r>
          </a:p>
          <a:p>
            <a:r>
              <a:rPr lang="de-DE" dirty="0"/>
              <a:t>P</a:t>
            </a:r>
            <a:r>
              <a:rPr lang="de-DE" sz="800" dirty="0"/>
              <a:t>f </a:t>
            </a:r>
            <a:r>
              <a:rPr lang="de-DE" dirty="0"/>
              <a:t>= (1.25 x 10) + (1.5 x 40) = 72.5 kN</a:t>
            </a:r>
          </a:p>
          <a:p>
            <a:r>
              <a:rPr lang="en-CA" dirty="0" err="1"/>
              <a:t>W</a:t>
            </a:r>
            <a:r>
              <a:rPr lang="en-CA" sz="800" dirty="0" err="1"/>
              <a:t>f</a:t>
            </a:r>
            <a:r>
              <a:rPr lang="en-CA" sz="800" dirty="0"/>
              <a:t> </a:t>
            </a:r>
            <a:r>
              <a:rPr lang="en-CA" dirty="0"/>
              <a:t>= 0.4 x 10 = 4 </a:t>
            </a:r>
            <a:r>
              <a:rPr lang="en-CA" dirty="0" err="1"/>
              <a:t>kN</a:t>
            </a:r>
            <a:endParaRPr lang="en-CA" dirty="0"/>
          </a:p>
        </p:txBody>
      </p:sp>
      <p:sp>
        <p:nvSpPr>
          <p:cNvPr id="8" name="Rectangle 7"/>
          <p:cNvSpPr/>
          <p:nvPr/>
        </p:nvSpPr>
        <p:spPr>
          <a:xfrm>
            <a:off x="2092265" y="3590570"/>
            <a:ext cx="4572000" cy="646331"/>
          </a:xfrm>
          <a:prstGeom prst="rect">
            <a:avLst/>
          </a:prstGeom>
        </p:spPr>
        <p:txBody>
          <a:bodyPr>
            <a:spAutoFit/>
          </a:bodyPr>
          <a:lstStyle/>
          <a:p>
            <a:r>
              <a:rPr lang="en-CA" dirty="0"/>
              <a:t>1. For Load Case 1 (standard term load)</a:t>
            </a:r>
          </a:p>
          <a:p>
            <a:r>
              <a:rPr lang="en-CA" dirty="0"/>
              <a:t>Select initial trial section 130 x 152 mm:</a:t>
            </a:r>
          </a:p>
        </p:txBody>
      </p:sp>
      <p:sp>
        <p:nvSpPr>
          <p:cNvPr id="9" name="Rectangle 8"/>
          <p:cNvSpPr/>
          <p:nvPr/>
        </p:nvSpPr>
        <p:spPr>
          <a:xfrm>
            <a:off x="2092266" y="4602025"/>
            <a:ext cx="8368701" cy="1754326"/>
          </a:xfrm>
          <a:prstGeom prst="rect">
            <a:avLst/>
          </a:prstGeom>
        </p:spPr>
        <p:txBody>
          <a:bodyPr wrap="square">
            <a:spAutoFit/>
          </a:bodyPr>
          <a:lstStyle/>
          <a:p>
            <a:r>
              <a:rPr lang="en-CA" dirty="0"/>
              <a:t>Since buckling about X axis governs, Column Selection Tables may be used</a:t>
            </a:r>
          </a:p>
          <a:p>
            <a:r>
              <a:rPr lang="en-CA" dirty="0"/>
              <a:t>because </a:t>
            </a:r>
            <a:r>
              <a:rPr lang="en-CA" dirty="0" err="1"/>
              <a:t>K</a:t>
            </a:r>
            <a:r>
              <a:rPr lang="en-CA" sz="800" dirty="0" err="1"/>
              <a:t>e</a:t>
            </a:r>
            <a:r>
              <a:rPr lang="en-CA" sz="800" dirty="0"/>
              <a:t> </a:t>
            </a:r>
            <a:r>
              <a:rPr lang="en-CA" dirty="0" err="1"/>
              <a:t>L</a:t>
            </a:r>
            <a:r>
              <a:rPr lang="en-CA" sz="800" dirty="0" err="1"/>
              <a:t>d</a:t>
            </a:r>
            <a:r>
              <a:rPr lang="en-CA" sz="800" dirty="0"/>
              <a:t> </a:t>
            </a:r>
            <a:r>
              <a:rPr lang="en-CA" dirty="0"/>
              <a:t>= L.</a:t>
            </a:r>
          </a:p>
          <a:p>
            <a:endParaRPr lang="en-CA" dirty="0"/>
          </a:p>
          <a:p>
            <a:r>
              <a:rPr lang="en-CA" dirty="0"/>
              <a:t>Therefore, from Column Selection Tables:</a:t>
            </a:r>
          </a:p>
          <a:p>
            <a:r>
              <a:rPr lang="fr-FR" dirty="0"/>
              <a:t>P</a:t>
            </a:r>
            <a:r>
              <a:rPr lang="fr-FR" sz="800" dirty="0"/>
              <a:t>r </a:t>
            </a:r>
            <a:r>
              <a:rPr lang="fr-FR" dirty="0"/>
              <a:t>= </a:t>
            </a:r>
            <a:r>
              <a:rPr lang="fr-FR" dirty="0" err="1"/>
              <a:t>P</a:t>
            </a:r>
            <a:r>
              <a:rPr lang="fr-FR" sz="800" dirty="0" err="1"/>
              <a:t>rx</a:t>
            </a:r>
            <a:r>
              <a:rPr lang="fr-FR" sz="800" dirty="0"/>
              <a:t> </a:t>
            </a:r>
            <a:r>
              <a:rPr lang="fr-FR" dirty="0"/>
              <a:t>= 101 </a:t>
            </a:r>
            <a:r>
              <a:rPr lang="fr-FR" dirty="0" err="1"/>
              <a:t>kN</a:t>
            </a:r>
            <a:r>
              <a:rPr lang="fr-FR" dirty="0"/>
              <a:t> &gt; 72.5 </a:t>
            </a:r>
            <a:r>
              <a:rPr lang="fr-FR" dirty="0" err="1"/>
              <a:t>kN</a:t>
            </a:r>
            <a:r>
              <a:rPr lang="fr-FR" dirty="0"/>
              <a:t> </a:t>
            </a:r>
            <a:r>
              <a:rPr lang="fr-FR" i="1" dirty="0"/>
              <a:t>Acceptable</a:t>
            </a:r>
          </a:p>
          <a:p>
            <a:r>
              <a:rPr lang="en-CA" dirty="0"/>
              <a:t>The 130 x 152 mm section is adequate for Load Case 1.</a:t>
            </a:r>
          </a:p>
        </p:txBody>
      </p:sp>
      <p:pic>
        <p:nvPicPr>
          <p:cNvPr id="10" name="Picture 9"/>
          <p:cNvPicPr>
            <a:picLocks noChangeAspect="1"/>
          </p:cNvPicPr>
          <p:nvPr/>
        </p:nvPicPr>
        <p:blipFill>
          <a:blip r:embed="rId2"/>
          <a:stretch>
            <a:fillRect/>
          </a:stretch>
        </p:blipFill>
        <p:spPr>
          <a:xfrm>
            <a:off x="6593805" y="3628888"/>
            <a:ext cx="2562225" cy="790575"/>
          </a:xfrm>
          <a:prstGeom prst="rect">
            <a:avLst/>
          </a:prstGeom>
        </p:spPr>
      </p:pic>
      <p:sp>
        <p:nvSpPr>
          <p:cNvPr id="11" name="Rectangle 10"/>
          <p:cNvSpPr/>
          <p:nvPr/>
        </p:nvSpPr>
        <p:spPr>
          <a:xfrm>
            <a:off x="8828436" y="3621101"/>
            <a:ext cx="948273" cy="369332"/>
          </a:xfrm>
          <a:prstGeom prst="rect">
            <a:avLst/>
          </a:prstGeom>
        </p:spPr>
        <p:txBody>
          <a:bodyPr wrap="none">
            <a:spAutoFit/>
          </a:bodyPr>
          <a:lstStyle/>
          <a:p>
            <a:r>
              <a:rPr lang="en-CA" i="1" dirty="0"/>
              <a:t>Governs</a:t>
            </a:r>
            <a:endParaRPr lang="en-CA" dirty="0"/>
          </a:p>
        </p:txBody>
      </p:sp>
      <p:grpSp>
        <p:nvGrpSpPr>
          <p:cNvPr id="12" name="Group 11">
            <a:extLst>
              <a:ext uri="{FF2B5EF4-FFF2-40B4-BE49-F238E27FC236}">
                <a16:creationId xmlns:a16="http://schemas.microsoft.com/office/drawing/2014/main" id="{582DD988-FC94-4CFA-AF6C-D1BCE7189130}"/>
              </a:ext>
            </a:extLst>
          </p:cNvPr>
          <p:cNvGrpSpPr/>
          <p:nvPr/>
        </p:nvGrpSpPr>
        <p:grpSpPr>
          <a:xfrm>
            <a:off x="7755910" y="0"/>
            <a:ext cx="4453607" cy="6957521"/>
            <a:chOff x="7738393" y="0"/>
            <a:chExt cx="4453607" cy="6957521"/>
          </a:xfrm>
        </p:grpSpPr>
        <p:grpSp>
          <p:nvGrpSpPr>
            <p:cNvPr id="14" name="Group 13">
              <a:extLst>
                <a:ext uri="{FF2B5EF4-FFF2-40B4-BE49-F238E27FC236}">
                  <a16:creationId xmlns:a16="http://schemas.microsoft.com/office/drawing/2014/main" id="{15515234-A806-463F-8656-5FAAECD9A204}"/>
                </a:ext>
              </a:extLst>
            </p:cNvPr>
            <p:cNvGrpSpPr/>
            <p:nvPr/>
          </p:nvGrpSpPr>
          <p:grpSpPr>
            <a:xfrm>
              <a:off x="9711280" y="6066781"/>
              <a:ext cx="2216009" cy="759387"/>
              <a:chOff x="5048307" y="4532623"/>
              <a:chExt cx="1662007" cy="569540"/>
            </a:xfrm>
          </p:grpSpPr>
          <p:sp>
            <p:nvSpPr>
              <p:cNvPr id="19" name="TextBox 18">
                <a:extLst>
                  <a:ext uri="{FF2B5EF4-FFF2-40B4-BE49-F238E27FC236}">
                    <a16:creationId xmlns:a16="http://schemas.microsoft.com/office/drawing/2014/main" id="{136E0DE4-C8A4-49C3-B5F3-4FCA96605F9E}"/>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20" name="TextBox 19">
                <a:extLst>
                  <a:ext uri="{FF2B5EF4-FFF2-40B4-BE49-F238E27FC236}">
                    <a16:creationId xmlns:a16="http://schemas.microsoft.com/office/drawing/2014/main" id="{9BBB49A6-B4A9-4A4E-BEAB-ADDED47DF629}"/>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1" name="Diagonal Stripe 20">
                <a:extLst>
                  <a:ext uri="{FF2B5EF4-FFF2-40B4-BE49-F238E27FC236}">
                    <a16:creationId xmlns:a16="http://schemas.microsoft.com/office/drawing/2014/main" id="{0074EA1B-C797-4424-BDD6-40274C68AF3C}"/>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2" name="Diagonal Stripe 21">
                <a:extLst>
                  <a:ext uri="{FF2B5EF4-FFF2-40B4-BE49-F238E27FC236}">
                    <a16:creationId xmlns:a16="http://schemas.microsoft.com/office/drawing/2014/main" id="{2933B5B0-63C9-4BC0-A5B1-CDB43C04F421}"/>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5" name="Group 14">
              <a:extLst>
                <a:ext uri="{FF2B5EF4-FFF2-40B4-BE49-F238E27FC236}">
                  <a16:creationId xmlns:a16="http://schemas.microsoft.com/office/drawing/2014/main" id="{57531947-D83B-4685-B4D3-B5A3A07B458A}"/>
                </a:ext>
              </a:extLst>
            </p:cNvPr>
            <p:cNvGrpSpPr/>
            <p:nvPr/>
          </p:nvGrpSpPr>
          <p:grpSpPr>
            <a:xfrm>
              <a:off x="11895248" y="0"/>
              <a:ext cx="296752" cy="6881284"/>
              <a:chOff x="11896233" y="0"/>
              <a:chExt cx="295747" cy="6857990"/>
            </a:xfrm>
          </p:grpSpPr>
          <p:sp>
            <p:nvSpPr>
              <p:cNvPr id="17" name="Rectangle 16">
                <a:extLst>
                  <a:ext uri="{FF2B5EF4-FFF2-40B4-BE49-F238E27FC236}">
                    <a16:creationId xmlns:a16="http://schemas.microsoft.com/office/drawing/2014/main" id="{222FAFC2-7F5E-410D-8B0F-711D27A356D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8" name="Rectangle 17">
                <a:extLst>
                  <a:ext uri="{FF2B5EF4-FFF2-40B4-BE49-F238E27FC236}">
                    <a16:creationId xmlns:a16="http://schemas.microsoft.com/office/drawing/2014/main" id="{565D2BE0-1EF5-4287-B3A5-5E6D219BED75}"/>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6" name="Picture 15" descr="A picture containing food, shirt&#10;&#10;Description automatically generated">
              <a:extLst>
                <a:ext uri="{FF2B5EF4-FFF2-40B4-BE49-F238E27FC236}">
                  <a16:creationId xmlns:a16="http://schemas.microsoft.com/office/drawing/2014/main" id="{EA8173B8-31E1-4D32-8947-DC8811D07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3" name="Title 5">
            <a:extLst>
              <a:ext uri="{FF2B5EF4-FFF2-40B4-BE49-F238E27FC236}">
                <a16:creationId xmlns:a16="http://schemas.microsoft.com/office/drawing/2014/main" id="{EA3770D4-9F3E-40F9-B686-8A6F87310868}"/>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4: Combined Loading </a:t>
            </a:r>
          </a:p>
        </p:txBody>
      </p:sp>
      <p:graphicFrame>
        <p:nvGraphicFramePr>
          <p:cNvPr id="24" name="Table 23">
            <a:extLst>
              <a:ext uri="{FF2B5EF4-FFF2-40B4-BE49-F238E27FC236}">
                <a16:creationId xmlns:a16="http://schemas.microsoft.com/office/drawing/2014/main" id="{FCD73F07-68A0-48EC-9D48-F6D2E35E01C5}"/>
              </a:ext>
            </a:extLst>
          </p:cNvPr>
          <p:cNvGraphicFramePr>
            <a:graphicFrameLocks noGrp="1"/>
          </p:cNvGraphicFramePr>
          <p:nvPr/>
        </p:nvGraphicFramePr>
        <p:xfrm>
          <a:off x="6718882" y="1327184"/>
          <a:ext cx="4260850" cy="1200150"/>
        </p:xfrm>
        <a:graphic>
          <a:graphicData uri="http://schemas.openxmlformats.org/drawingml/2006/table">
            <a:tbl>
              <a:tblPr firstRow="1" firstCol="1" bandRow="1"/>
              <a:tblGrid>
                <a:gridCol w="1530350">
                  <a:extLst>
                    <a:ext uri="{9D8B030D-6E8A-4147-A177-3AD203B41FA5}">
                      <a16:colId xmlns:a16="http://schemas.microsoft.com/office/drawing/2014/main" val="628196587"/>
                    </a:ext>
                  </a:extLst>
                </a:gridCol>
                <a:gridCol w="1530350">
                  <a:extLst>
                    <a:ext uri="{9D8B030D-6E8A-4147-A177-3AD203B41FA5}">
                      <a16:colId xmlns:a16="http://schemas.microsoft.com/office/drawing/2014/main" val="1141709562"/>
                    </a:ext>
                  </a:extLst>
                </a:gridCol>
                <a:gridCol w="1200150">
                  <a:extLst>
                    <a:ext uri="{9D8B030D-6E8A-4147-A177-3AD203B41FA5}">
                      <a16:colId xmlns:a16="http://schemas.microsoft.com/office/drawing/2014/main" val="1178732177"/>
                    </a:ext>
                  </a:extLst>
                </a:gridCol>
              </a:tblGrid>
              <a:tr h="0">
                <a:tc rowSpan="2">
                  <a:txBody>
                    <a:bodyPr/>
                    <a:lstStyle/>
                    <a:p>
                      <a:pP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Case </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Load combination</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extLst>
                  <a:ext uri="{0D108BD9-81ED-4DB2-BD59-A6C34878D82A}">
                    <a16:rowId xmlns:a16="http://schemas.microsoft.com/office/drawing/2014/main" val="179704209"/>
                  </a:ext>
                </a:extLst>
              </a:tr>
              <a:tr h="0">
                <a:tc vMerge="1">
                  <a:txBody>
                    <a:bodyPr/>
                    <a:lstStyle/>
                    <a:p>
                      <a:endParaRPr lang="en-CA"/>
                    </a:p>
                  </a:txBody>
                  <a:tcPr/>
                </a:tc>
                <a:tc>
                  <a:txBody>
                    <a:bodyPr/>
                    <a:lstStyle/>
                    <a:p>
                      <a:pPr algn="ct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Principal loads</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Companion loads </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2167258"/>
                  </a:ext>
                </a:extLst>
              </a:tr>
              <a:tr h="0">
                <a:tc>
                  <a:txBody>
                    <a:bodyPr/>
                    <a:lstStyle/>
                    <a:p>
                      <a:pP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1</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1.4D </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6543081"/>
                  </a:ext>
                </a:extLst>
              </a:tr>
              <a:tr h="0">
                <a:tc>
                  <a:txBody>
                    <a:bodyPr/>
                    <a:lstStyle/>
                    <a:p>
                      <a:pP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2</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(1.25 or 0.9D) + 1.5L </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0.5S or 0.4W</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550544"/>
                  </a:ext>
                </a:extLst>
              </a:tr>
              <a:tr h="0">
                <a:tc>
                  <a:txBody>
                    <a:bodyPr/>
                    <a:lstStyle/>
                    <a:p>
                      <a:pP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3</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(1.25 or 0.9D) + 1.5S</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0.5L or 0.4W</a:t>
                      </a: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7671705"/>
                  </a:ext>
                </a:extLst>
              </a:tr>
              <a:tr h="0">
                <a:tc>
                  <a:txBody>
                    <a:bodyPr/>
                    <a:lstStyle/>
                    <a:p>
                      <a:pP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4</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(1.25 or 0.9D) +1.4W</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0.5L or 0.5S</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9631640"/>
                  </a:ext>
                </a:extLst>
              </a:tr>
              <a:tr h="0">
                <a:tc>
                  <a:txBody>
                    <a:bodyPr/>
                    <a:lstStyle/>
                    <a:p>
                      <a:pP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5</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1.0D + 1.0E </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0.5L + 0.25S </a:t>
                      </a: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6605939"/>
                  </a:ext>
                </a:extLst>
              </a:tr>
            </a:tbl>
          </a:graphicData>
        </a:graphic>
      </p:graphicFrame>
      <p:sp>
        <p:nvSpPr>
          <p:cNvPr id="25" name="Rectangle 24">
            <a:extLst>
              <a:ext uri="{FF2B5EF4-FFF2-40B4-BE49-F238E27FC236}">
                <a16:creationId xmlns:a16="http://schemas.microsoft.com/office/drawing/2014/main" id="{FAD3FE73-ECF5-43C0-BE17-2C3C7CEB0E02}"/>
              </a:ext>
            </a:extLst>
          </p:cNvPr>
          <p:cNvSpPr/>
          <p:nvPr/>
        </p:nvSpPr>
        <p:spPr>
          <a:xfrm>
            <a:off x="6593805" y="871889"/>
            <a:ext cx="5242012" cy="375552"/>
          </a:xfrm>
          <a:prstGeom prst="rect">
            <a:avLst/>
          </a:prstGeom>
        </p:spPr>
        <p:txBody>
          <a:bodyPr wrap="none">
            <a:spAutoFit/>
          </a:bodyPr>
          <a:lstStyle/>
          <a:p>
            <a:pPr>
              <a:lnSpc>
                <a:spcPct val="107000"/>
              </a:lnSpc>
              <a:spcBef>
                <a:spcPts val="600"/>
              </a:spcBef>
              <a:spcAft>
                <a:spcPts val="600"/>
              </a:spcAft>
            </a:pPr>
            <a:r>
              <a:rPr lang="en-CA" b="1" dirty="0">
                <a:latin typeface="Calibri" panose="020F0502020204030204" pitchFamily="34" charset="0"/>
                <a:ea typeface="Calibri" panose="020F0502020204030204" pitchFamily="34" charset="0"/>
                <a:cs typeface="Times New Roman" panose="02020603050405020304" pitchFamily="18" charset="0"/>
              </a:rPr>
              <a:t>Table 1.3 – Load combination of ultimate limit states </a:t>
            </a:r>
            <a:endParaRPr lang="fr-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71485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6" name="Picture 5"/>
          <p:cNvPicPr>
            <a:picLocks noChangeAspect="1"/>
          </p:cNvPicPr>
          <p:nvPr/>
        </p:nvPicPr>
        <p:blipFill>
          <a:blip r:embed="rId2"/>
          <a:stretch>
            <a:fillRect/>
          </a:stretch>
        </p:blipFill>
        <p:spPr>
          <a:xfrm>
            <a:off x="3968489" y="1027906"/>
            <a:ext cx="4300896" cy="5231433"/>
          </a:xfrm>
          <a:prstGeom prst="rect">
            <a:avLst/>
          </a:prstGeom>
        </p:spPr>
      </p:pic>
      <p:sp>
        <p:nvSpPr>
          <p:cNvPr id="7" name="Rectangle 6"/>
          <p:cNvSpPr/>
          <p:nvPr/>
        </p:nvSpPr>
        <p:spPr>
          <a:xfrm>
            <a:off x="5919159" y="3846017"/>
            <a:ext cx="301925" cy="181155"/>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0" name="Group 9">
            <a:extLst>
              <a:ext uri="{FF2B5EF4-FFF2-40B4-BE49-F238E27FC236}">
                <a16:creationId xmlns:a16="http://schemas.microsoft.com/office/drawing/2014/main" id="{C260338D-733E-40DA-AF88-75E8E6FFC4F7}"/>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8B8780C5-83B5-41E8-80B8-ED8F1EBAC429}"/>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B9EE1C84-15E5-43D9-AB0E-A6D9597EED10}"/>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DA3AE213-A262-44B4-95C7-DDD5710A6719}"/>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300C7B29-5051-4DA1-A813-D83830510404}"/>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912981D8-D36D-4AFF-9D65-EE2D3C78D4E7}"/>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6C290E4E-1831-4366-937B-F35B39CD4F7E}"/>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511E3BE9-F835-4CFB-82E6-B05071F0C3B0}"/>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19BF001F-63AB-47CB-B07F-93801867639E}"/>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D116F266-C402-46E4-9247-BC33182B1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42F9AFA6-2D6C-4DF3-BE94-75CCD09DBF4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4: Combined Loading </a:t>
            </a:r>
          </a:p>
        </p:txBody>
      </p:sp>
    </p:spTree>
    <p:extLst>
      <p:ext uri="{BB962C8B-B14F-4D97-AF65-F5344CB8AC3E}">
        <p14:creationId xmlns:p14="http://schemas.microsoft.com/office/powerpoint/2010/main" val="33273087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74913" y="1622179"/>
            <a:ext cx="7260561" cy="2246769"/>
          </a:xfrm>
          <a:prstGeom prst="rect">
            <a:avLst/>
          </a:prstGeom>
        </p:spPr>
        <p:txBody>
          <a:bodyPr wrap="square">
            <a:spAutoFit/>
          </a:bodyPr>
          <a:lstStyle/>
          <a:p>
            <a:r>
              <a:rPr lang="en-CA" sz="2000" dirty="0"/>
              <a:t>2. Check 130 x 152 mm section for Load Case 2 (short term load)</a:t>
            </a:r>
          </a:p>
          <a:p>
            <a:r>
              <a:rPr lang="en-CA" sz="2000" dirty="0"/>
              <a:t>a) Calculate </a:t>
            </a:r>
            <a:r>
              <a:rPr lang="en-CA" sz="2000" dirty="0" err="1"/>
              <a:t>P</a:t>
            </a:r>
            <a:r>
              <a:rPr lang="en-CA" sz="900" dirty="0" err="1"/>
              <a:t>r</a:t>
            </a:r>
            <a:endParaRPr lang="en-CA" sz="900" dirty="0"/>
          </a:p>
          <a:p>
            <a:r>
              <a:rPr lang="en-CA" sz="2000" dirty="0"/>
              <a:t>For short term loads Column Selection Tables cannot be used.</a:t>
            </a:r>
          </a:p>
          <a:p>
            <a:r>
              <a:rPr lang="pt-BR" sz="2000" dirty="0"/>
              <a:t>P</a:t>
            </a:r>
            <a:r>
              <a:rPr lang="pt-BR" sz="900" dirty="0"/>
              <a:t>r </a:t>
            </a:r>
            <a:r>
              <a:rPr lang="pt-BR" sz="2000" dirty="0"/>
              <a:t>= φ F</a:t>
            </a:r>
            <a:r>
              <a:rPr lang="pt-BR" sz="900" dirty="0"/>
              <a:t>cb </a:t>
            </a:r>
            <a:r>
              <a:rPr lang="pt-BR" sz="2000" dirty="0"/>
              <a:t>A K</a:t>
            </a:r>
            <a:r>
              <a:rPr lang="pt-BR" sz="900" dirty="0"/>
              <a:t>Zcg </a:t>
            </a:r>
            <a:r>
              <a:rPr lang="pt-BR" sz="2000" dirty="0"/>
              <a:t>K</a:t>
            </a:r>
            <a:r>
              <a:rPr lang="pt-BR" sz="900" dirty="0"/>
              <a:t>C</a:t>
            </a:r>
          </a:p>
          <a:p>
            <a:r>
              <a:rPr lang="en-CA" sz="2000" dirty="0"/>
              <a:t>φ </a:t>
            </a:r>
            <a:r>
              <a:rPr lang="en-CA" sz="2000" dirty="0" err="1"/>
              <a:t>F</a:t>
            </a:r>
            <a:r>
              <a:rPr lang="en-CA" sz="900" dirty="0" err="1"/>
              <a:t>cb</a:t>
            </a:r>
            <a:r>
              <a:rPr lang="en-CA" sz="900" dirty="0"/>
              <a:t> </a:t>
            </a:r>
            <a:r>
              <a:rPr lang="en-CA" sz="2000" dirty="0"/>
              <a:t>= 23.2 MPa from Table 5.2</a:t>
            </a:r>
          </a:p>
          <a:p>
            <a:r>
              <a:rPr lang="pt-BR" sz="2000" dirty="0"/>
              <a:t>A = 130 x 152 = 19760 mm</a:t>
            </a:r>
            <a:r>
              <a:rPr lang="pt-BR" sz="900" dirty="0"/>
              <a:t>2</a:t>
            </a:r>
          </a:p>
          <a:p>
            <a:r>
              <a:rPr lang="en-CA" sz="2000" dirty="0" err="1"/>
              <a:t>K</a:t>
            </a:r>
            <a:r>
              <a:rPr lang="en-CA" sz="900" dirty="0" err="1"/>
              <a:t>Zcg</a:t>
            </a:r>
            <a:r>
              <a:rPr lang="en-CA" sz="900" dirty="0"/>
              <a:t> </a:t>
            </a:r>
            <a:r>
              <a:rPr lang="en-CA" sz="2000" dirty="0"/>
              <a:t>= 0.68 (0.130 x 0.152 x 5.0)</a:t>
            </a:r>
            <a:r>
              <a:rPr lang="en-CA" sz="900" baseline="30000" dirty="0"/>
              <a:t>-0.13 </a:t>
            </a:r>
            <a:r>
              <a:rPr lang="en-CA" sz="2000" dirty="0"/>
              <a:t>= 0.92</a:t>
            </a:r>
          </a:p>
        </p:txBody>
      </p:sp>
      <p:pic>
        <p:nvPicPr>
          <p:cNvPr id="8" name="Picture 7"/>
          <p:cNvPicPr>
            <a:picLocks noChangeAspect="1"/>
          </p:cNvPicPr>
          <p:nvPr/>
        </p:nvPicPr>
        <p:blipFill>
          <a:blip r:embed="rId2"/>
          <a:stretch>
            <a:fillRect/>
          </a:stretch>
        </p:blipFill>
        <p:spPr>
          <a:xfrm>
            <a:off x="1848684" y="4048468"/>
            <a:ext cx="3138539" cy="440731"/>
          </a:xfrm>
          <a:prstGeom prst="rect">
            <a:avLst/>
          </a:prstGeom>
        </p:spPr>
      </p:pic>
      <p:pic>
        <p:nvPicPr>
          <p:cNvPr id="9" name="Picture 8"/>
          <p:cNvPicPr>
            <a:picLocks noChangeAspect="1"/>
          </p:cNvPicPr>
          <p:nvPr/>
        </p:nvPicPr>
        <p:blipFill>
          <a:blip r:embed="rId3"/>
          <a:stretch>
            <a:fillRect/>
          </a:stretch>
        </p:blipFill>
        <p:spPr>
          <a:xfrm>
            <a:off x="5962012" y="3061795"/>
            <a:ext cx="5391788" cy="2031325"/>
          </a:xfrm>
          <a:prstGeom prst="rect">
            <a:avLst/>
          </a:prstGeom>
          <a:ln>
            <a:solidFill>
              <a:schemeClr val="accent1">
                <a:shade val="50000"/>
              </a:schemeClr>
            </a:solidFill>
          </a:ln>
        </p:spPr>
      </p:pic>
      <p:sp>
        <p:nvSpPr>
          <p:cNvPr id="10" name="Rectangle 9"/>
          <p:cNvSpPr/>
          <p:nvPr/>
        </p:nvSpPr>
        <p:spPr>
          <a:xfrm>
            <a:off x="974913" y="4668720"/>
            <a:ext cx="5391788" cy="1015663"/>
          </a:xfrm>
          <a:prstGeom prst="rect">
            <a:avLst/>
          </a:prstGeom>
        </p:spPr>
        <p:txBody>
          <a:bodyPr wrap="square">
            <a:spAutoFit/>
          </a:bodyPr>
          <a:lstStyle/>
          <a:p>
            <a:r>
              <a:rPr lang="en-CA" sz="2000" dirty="0" err="1"/>
              <a:t>F</a:t>
            </a:r>
            <a:r>
              <a:rPr lang="en-CA" sz="900" dirty="0" err="1"/>
              <a:t>cb</a:t>
            </a:r>
            <a:r>
              <a:rPr lang="en-CA" sz="900" dirty="0"/>
              <a:t> </a:t>
            </a:r>
            <a:r>
              <a:rPr lang="en-CA" sz="2000" dirty="0"/>
              <a:t>/ E´ = 92.4 x 10</a:t>
            </a:r>
            <a:r>
              <a:rPr lang="en-CA" sz="900" dirty="0"/>
              <a:t>-6 </a:t>
            </a:r>
            <a:r>
              <a:rPr lang="en-CA" sz="2000" dirty="0"/>
              <a:t>from Table 5.3</a:t>
            </a:r>
          </a:p>
          <a:p>
            <a:r>
              <a:rPr lang="pl-PL" sz="2000" dirty="0"/>
              <a:t>K</a:t>
            </a:r>
            <a:r>
              <a:rPr lang="pl-PL" sz="900" dirty="0"/>
              <a:t>C </a:t>
            </a:r>
            <a:r>
              <a:rPr lang="pl-PL" sz="2000" dirty="0"/>
              <a:t>= [1.0 + 92.4 x 10</a:t>
            </a:r>
            <a:r>
              <a:rPr lang="pl-PL" sz="900" dirty="0"/>
              <a:t>-6 </a:t>
            </a:r>
            <a:r>
              <a:rPr lang="pl-PL" sz="2000" dirty="0"/>
              <a:t>x 0.92 x (32.9)</a:t>
            </a:r>
            <a:r>
              <a:rPr lang="pl-PL" sz="900" dirty="0"/>
              <a:t>3</a:t>
            </a:r>
            <a:r>
              <a:rPr lang="pl-PL" sz="2000" dirty="0"/>
              <a:t>]</a:t>
            </a:r>
            <a:r>
              <a:rPr lang="pl-PL" sz="900" dirty="0"/>
              <a:t>-1 </a:t>
            </a:r>
            <a:r>
              <a:rPr lang="pl-PL" sz="2000" dirty="0"/>
              <a:t>= 0.25</a:t>
            </a:r>
          </a:p>
          <a:p>
            <a:r>
              <a:rPr lang="en-CA" sz="2000" dirty="0" err="1"/>
              <a:t>P</a:t>
            </a:r>
            <a:r>
              <a:rPr lang="en-CA" sz="900" dirty="0" err="1"/>
              <a:t>r</a:t>
            </a:r>
            <a:r>
              <a:rPr lang="en-CA" sz="900" dirty="0"/>
              <a:t> </a:t>
            </a:r>
            <a:r>
              <a:rPr lang="en-CA" sz="2000" dirty="0"/>
              <a:t>= 23.2 x 19760 x 0.92 x 0.25 = 105 </a:t>
            </a:r>
            <a:r>
              <a:rPr lang="en-CA" sz="2000" dirty="0" err="1"/>
              <a:t>kN</a:t>
            </a:r>
            <a:endParaRPr lang="en-CA" sz="2000" dirty="0"/>
          </a:p>
        </p:txBody>
      </p:sp>
      <p:grpSp>
        <p:nvGrpSpPr>
          <p:cNvPr id="12" name="Group 11">
            <a:extLst>
              <a:ext uri="{FF2B5EF4-FFF2-40B4-BE49-F238E27FC236}">
                <a16:creationId xmlns:a16="http://schemas.microsoft.com/office/drawing/2014/main" id="{19A8C7C5-1085-45D7-BA6F-3BEDEB3F733A}"/>
              </a:ext>
            </a:extLst>
          </p:cNvPr>
          <p:cNvGrpSpPr/>
          <p:nvPr/>
        </p:nvGrpSpPr>
        <p:grpSpPr>
          <a:xfrm>
            <a:off x="7755910" y="0"/>
            <a:ext cx="4453607" cy="6957521"/>
            <a:chOff x="7738393" y="0"/>
            <a:chExt cx="4453607" cy="6957521"/>
          </a:xfrm>
        </p:grpSpPr>
        <p:grpSp>
          <p:nvGrpSpPr>
            <p:cNvPr id="13" name="Group 12">
              <a:extLst>
                <a:ext uri="{FF2B5EF4-FFF2-40B4-BE49-F238E27FC236}">
                  <a16:creationId xmlns:a16="http://schemas.microsoft.com/office/drawing/2014/main" id="{FA8CEF28-BC81-41FB-B538-3D9A64D1F446}"/>
                </a:ext>
              </a:extLst>
            </p:cNvPr>
            <p:cNvGrpSpPr/>
            <p:nvPr/>
          </p:nvGrpSpPr>
          <p:grpSpPr>
            <a:xfrm>
              <a:off x="9711280" y="6066781"/>
              <a:ext cx="2216009" cy="759387"/>
              <a:chOff x="5048307" y="4532623"/>
              <a:chExt cx="1662007" cy="569540"/>
            </a:xfrm>
          </p:grpSpPr>
          <p:sp>
            <p:nvSpPr>
              <p:cNvPr id="18" name="TextBox 17">
                <a:extLst>
                  <a:ext uri="{FF2B5EF4-FFF2-40B4-BE49-F238E27FC236}">
                    <a16:creationId xmlns:a16="http://schemas.microsoft.com/office/drawing/2014/main" id="{CC58B542-AD57-4ADE-9FC2-2DDDC7CF9B8C}"/>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9" name="TextBox 18">
                <a:extLst>
                  <a:ext uri="{FF2B5EF4-FFF2-40B4-BE49-F238E27FC236}">
                    <a16:creationId xmlns:a16="http://schemas.microsoft.com/office/drawing/2014/main" id="{931DFB9F-DBEE-4A4A-BC4F-66C2AB809BB4}"/>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0" name="Diagonal Stripe 19">
                <a:extLst>
                  <a:ext uri="{FF2B5EF4-FFF2-40B4-BE49-F238E27FC236}">
                    <a16:creationId xmlns:a16="http://schemas.microsoft.com/office/drawing/2014/main" id="{03535154-17FB-4F08-8202-603FBEDC3161}"/>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1" name="Diagonal Stripe 20">
                <a:extLst>
                  <a:ext uri="{FF2B5EF4-FFF2-40B4-BE49-F238E27FC236}">
                    <a16:creationId xmlns:a16="http://schemas.microsoft.com/office/drawing/2014/main" id="{E1B892CE-EC58-48F7-8E29-DAA85446CC95}"/>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4" name="Group 13">
              <a:extLst>
                <a:ext uri="{FF2B5EF4-FFF2-40B4-BE49-F238E27FC236}">
                  <a16:creationId xmlns:a16="http://schemas.microsoft.com/office/drawing/2014/main" id="{A58A315F-C1C8-4DEB-9B8D-FCD17FDFC052}"/>
                </a:ext>
              </a:extLst>
            </p:cNvPr>
            <p:cNvGrpSpPr/>
            <p:nvPr/>
          </p:nvGrpSpPr>
          <p:grpSpPr>
            <a:xfrm>
              <a:off x="11895248" y="0"/>
              <a:ext cx="296752" cy="6881284"/>
              <a:chOff x="11896233" y="0"/>
              <a:chExt cx="295747" cy="6857990"/>
            </a:xfrm>
          </p:grpSpPr>
          <p:sp>
            <p:nvSpPr>
              <p:cNvPr id="16" name="Rectangle 15">
                <a:extLst>
                  <a:ext uri="{FF2B5EF4-FFF2-40B4-BE49-F238E27FC236}">
                    <a16:creationId xmlns:a16="http://schemas.microsoft.com/office/drawing/2014/main" id="{6691DD2B-EA3E-40A9-BE2B-F10E38967ABA}"/>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7" name="Rectangle 16">
                <a:extLst>
                  <a:ext uri="{FF2B5EF4-FFF2-40B4-BE49-F238E27FC236}">
                    <a16:creationId xmlns:a16="http://schemas.microsoft.com/office/drawing/2014/main" id="{A7CFBA9A-F9F3-4734-B1FB-E61D8978D361}"/>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5" name="Picture 14" descr="A picture containing food, shirt&#10;&#10;Description automatically generated">
              <a:extLst>
                <a:ext uri="{FF2B5EF4-FFF2-40B4-BE49-F238E27FC236}">
                  <a16:creationId xmlns:a16="http://schemas.microsoft.com/office/drawing/2014/main" id="{07B2F4C4-C010-402C-8C68-2F5E20A2FE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2" name="Title 5">
            <a:extLst>
              <a:ext uri="{FF2B5EF4-FFF2-40B4-BE49-F238E27FC236}">
                <a16:creationId xmlns:a16="http://schemas.microsoft.com/office/drawing/2014/main" id="{B472BACF-9A7D-4AAE-B950-420ED47443EA}"/>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4: Combined Loading </a:t>
            </a:r>
          </a:p>
        </p:txBody>
      </p:sp>
    </p:spTree>
    <p:extLst>
      <p:ext uri="{BB962C8B-B14F-4D97-AF65-F5344CB8AC3E}">
        <p14:creationId xmlns:p14="http://schemas.microsoft.com/office/powerpoint/2010/main" val="42462736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47339" y="1082122"/>
            <a:ext cx="9444618" cy="5377267"/>
          </a:xfrm>
          <a:prstGeom prst="rect">
            <a:avLst/>
          </a:prstGeom>
        </p:spPr>
        <p:txBody>
          <a:bodyPr wrap="square">
            <a:spAutoFit/>
          </a:bodyPr>
          <a:lstStyle/>
          <a:p>
            <a:r>
              <a:rPr lang="en-CA" sz="2000" dirty="0"/>
              <a:t>b) Determine </a:t>
            </a:r>
            <a:r>
              <a:rPr lang="en-CA" sz="2000" dirty="0" err="1"/>
              <a:t>M</a:t>
            </a:r>
            <a:r>
              <a:rPr lang="en-CA" sz="900" dirty="0" err="1"/>
              <a:t>r</a:t>
            </a:r>
            <a:r>
              <a:rPr lang="en-CA" sz="900" dirty="0"/>
              <a:t> </a:t>
            </a:r>
            <a:r>
              <a:rPr lang="en-CA" sz="2000" dirty="0"/>
              <a:t>using Beam Selection Tables:</a:t>
            </a:r>
          </a:p>
          <a:p>
            <a:r>
              <a:rPr lang="en-CA" sz="2000" dirty="0"/>
              <a:t>A review of the checklist for beams indicates that the tabulated </a:t>
            </a:r>
            <a:r>
              <a:rPr lang="en-CA" sz="2000" dirty="0" err="1"/>
              <a:t>M'</a:t>
            </a:r>
            <a:r>
              <a:rPr lang="en-CA" sz="900" dirty="0" err="1"/>
              <a:t>r</a:t>
            </a:r>
            <a:r>
              <a:rPr lang="en-CA" sz="900" dirty="0"/>
              <a:t> </a:t>
            </a:r>
            <a:r>
              <a:rPr lang="en-CA" sz="2000" dirty="0"/>
              <a:t>values may</a:t>
            </a:r>
          </a:p>
          <a:p>
            <a:r>
              <a:rPr lang="en-CA" sz="2000" dirty="0"/>
              <a:t>be multiplied by 1.15 for short term loading. (Note that </a:t>
            </a:r>
            <a:r>
              <a:rPr lang="en-CA" sz="2000" dirty="0" err="1"/>
              <a:t>K</a:t>
            </a:r>
            <a:r>
              <a:rPr lang="en-CA" sz="900" dirty="0" err="1"/>
              <a:t>Zbg</a:t>
            </a:r>
            <a:r>
              <a:rPr lang="en-CA" sz="900" dirty="0"/>
              <a:t> </a:t>
            </a:r>
            <a:r>
              <a:rPr lang="en-CA" sz="2000" dirty="0"/>
              <a:t>= 1.22 and K</a:t>
            </a:r>
            <a:r>
              <a:rPr lang="en-CA" sz="900" dirty="0"/>
              <a:t>L </a:t>
            </a:r>
            <a:r>
              <a:rPr lang="en-CA" sz="2000" dirty="0"/>
              <a:t>= 1.0)</a:t>
            </a:r>
          </a:p>
          <a:p>
            <a:r>
              <a:rPr lang="en-CA" sz="2000" dirty="0" err="1"/>
              <a:t>M</a:t>
            </a:r>
            <a:r>
              <a:rPr lang="en-CA" sz="900" dirty="0" err="1"/>
              <a:t>r</a:t>
            </a:r>
            <a:r>
              <a:rPr lang="en-CA" sz="900" dirty="0"/>
              <a:t> </a:t>
            </a:r>
            <a:r>
              <a:rPr lang="en-CA" sz="2000" dirty="0"/>
              <a:t>= 1.15 x 11.5 = 13.2 </a:t>
            </a:r>
            <a:r>
              <a:rPr lang="en-CA" sz="2000" dirty="0" err="1"/>
              <a:t>kNm</a:t>
            </a:r>
            <a:endParaRPr lang="en-CA" sz="2000" dirty="0"/>
          </a:p>
          <a:p>
            <a:r>
              <a:rPr lang="en-CA" sz="2000" dirty="0"/>
              <a:t>M</a:t>
            </a:r>
            <a:r>
              <a:rPr lang="en-CA" sz="900" dirty="0"/>
              <a:t>f </a:t>
            </a:r>
            <a:r>
              <a:rPr lang="en-CA" sz="2000" dirty="0"/>
              <a:t>= 17.5 </a:t>
            </a:r>
            <a:r>
              <a:rPr lang="en-CA" sz="2000" dirty="0" err="1"/>
              <a:t>kNm</a:t>
            </a:r>
            <a:r>
              <a:rPr lang="en-CA" sz="2000" dirty="0"/>
              <a:t> &gt; 13.2 </a:t>
            </a:r>
            <a:r>
              <a:rPr lang="en-CA" sz="2000" dirty="0" err="1"/>
              <a:t>kNm</a:t>
            </a:r>
            <a:r>
              <a:rPr lang="en-CA" sz="2000" dirty="0"/>
              <a:t> </a:t>
            </a:r>
            <a:r>
              <a:rPr lang="en-CA" sz="2000" i="1" dirty="0"/>
              <a:t>Not Acceptable</a:t>
            </a:r>
          </a:p>
          <a:p>
            <a:endParaRPr lang="en-CA" sz="2000" i="1" dirty="0"/>
          </a:p>
          <a:p>
            <a:r>
              <a:rPr lang="en-CA" sz="2000" dirty="0"/>
              <a:t>c) Select a larger section:</a:t>
            </a:r>
          </a:p>
          <a:p>
            <a:r>
              <a:rPr lang="en-CA" sz="2000" dirty="0"/>
              <a:t>Try 130 x 228 mm section</a:t>
            </a:r>
          </a:p>
          <a:p>
            <a:r>
              <a:rPr lang="en-CA" sz="2000" dirty="0" err="1"/>
              <a:t>C</a:t>
            </a:r>
            <a:r>
              <a:rPr lang="en-CA" sz="900" dirty="0" err="1"/>
              <a:t>cx</a:t>
            </a:r>
            <a:r>
              <a:rPr lang="en-CA" sz="900" dirty="0"/>
              <a:t> </a:t>
            </a:r>
            <a:r>
              <a:rPr lang="en-CA" sz="2000" dirty="0"/>
              <a:t>= 1.0 x 5000 / 228 = 21.9 </a:t>
            </a:r>
            <a:r>
              <a:rPr lang="en-CA" sz="2000" i="1" dirty="0"/>
              <a:t>Governs</a:t>
            </a:r>
          </a:p>
          <a:p>
            <a:r>
              <a:rPr lang="pt-BR" sz="2000" dirty="0"/>
              <a:t>A = 130 x 228 = 29640 mm</a:t>
            </a:r>
            <a:r>
              <a:rPr lang="pt-BR" sz="900" dirty="0"/>
              <a:t>2</a:t>
            </a:r>
          </a:p>
          <a:p>
            <a:r>
              <a:rPr lang="pl-PL" sz="2000" dirty="0"/>
              <a:t>K</a:t>
            </a:r>
            <a:r>
              <a:rPr lang="pl-PL" sz="900" dirty="0"/>
              <a:t>Zc </a:t>
            </a:r>
            <a:r>
              <a:rPr lang="pl-PL" sz="2000" dirty="0"/>
              <a:t>= 0.68 (0.13 x 0.228 x 5.0)</a:t>
            </a:r>
            <a:r>
              <a:rPr lang="pl-PL" sz="900" baseline="30000" dirty="0"/>
              <a:t>-0.13 </a:t>
            </a:r>
            <a:r>
              <a:rPr lang="pl-PL" sz="2000" dirty="0"/>
              <a:t>= 0.87</a:t>
            </a:r>
          </a:p>
          <a:p>
            <a:r>
              <a:rPr lang="pl-PL" sz="2000" dirty="0"/>
              <a:t>K</a:t>
            </a:r>
            <a:r>
              <a:rPr lang="pl-PL" sz="900" dirty="0"/>
              <a:t>C </a:t>
            </a:r>
            <a:r>
              <a:rPr lang="pl-PL" sz="2000" dirty="0"/>
              <a:t>= [1 + 92.4 x 10</a:t>
            </a:r>
            <a:r>
              <a:rPr lang="pl-PL" sz="900" baseline="30000" dirty="0"/>
              <a:t>-6</a:t>
            </a:r>
            <a:r>
              <a:rPr lang="pl-PL" sz="900" dirty="0"/>
              <a:t> </a:t>
            </a:r>
            <a:r>
              <a:rPr lang="pl-PL" sz="2000" dirty="0"/>
              <a:t>x 0.87 x (21.9)</a:t>
            </a:r>
            <a:r>
              <a:rPr lang="pl-PL" sz="900" baseline="30000" dirty="0"/>
              <a:t>3</a:t>
            </a:r>
            <a:r>
              <a:rPr lang="pl-PL" sz="2000" dirty="0"/>
              <a:t>]</a:t>
            </a:r>
            <a:r>
              <a:rPr lang="pl-PL" sz="900" baseline="30000" dirty="0"/>
              <a:t>-1</a:t>
            </a:r>
            <a:r>
              <a:rPr lang="pl-PL" sz="900" dirty="0"/>
              <a:t> </a:t>
            </a:r>
            <a:r>
              <a:rPr lang="pl-PL" sz="2000" dirty="0"/>
              <a:t>= 0.54</a:t>
            </a:r>
          </a:p>
          <a:p>
            <a:r>
              <a:rPr lang="en-CA" sz="2000" dirty="0" err="1"/>
              <a:t>P</a:t>
            </a:r>
            <a:r>
              <a:rPr lang="en-CA" sz="900" dirty="0" err="1"/>
              <a:t>r</a:t>
            </a:r>
            <a:r>
              <a:rPr lang="en-CA" sz="900" dirty="0"/>
              <a:t> </a:t>
            </a:r>
            <a:r>
              <a:rPr lang="en-CA" sz="2000" dirty="0"/>
              <a:t>= 23.2 x 29640 x 0.87 x 0.54 = 323 </a:t>
            </a:r>
            <a:r>
              <a:rPr lang="en-CA" sz="2000" dirty="0" err="1"/>
              <a:t>kN</a:t>
            </a:r>
            <a:endParaRPr lang="en-CA" sz="2000" dirty="0"/>
          </a:p>
          <a:p>
            <a:r>
              <a:rPr lang="en-CA" sz="2000" dirty="0" err="1"/>
              <a:t>M</a:t>
            </a:r>
            <a:r>
              <a:rPr lang="en-CA" sz="900" dirty="0" err="1"/>
              <a:t>r</a:t>
            </a:r>
            <a:r>
              <a:rPr lang="en-CA" sz="900" dirty="0"/>
              <a:t> </a:t>
            </a:r>
            <a:r>
              <a:rPr lang="en-CA" sz="2000" dirty="0"/>
              <a:t>= 1.15 x 26.0 = 29.9 </a:t>
            </a:r>
            <a:r>
              <a:rPr lang="en-CA" sz="2000" dirty="0" err="1"/>
              <a:t>kNm</a:t>
            </a:r>
            <a:endParaRPr lang="en-CA" sz="2000" dirty="0"/>
          </a:p>
          <a:p>
            <a:endParaRPr lang="en-CA" sz="2000" dirty="0"/>
          </a:p>
          <a:p>
            <a:r>
              <a:rPr lang="en-CA" sz="2000" dirty="0"/>
              <a:t>Note that since d / b &lt; 4, the factor K</a:t>
            </a:r>
            <a:r>
              <a:rPr lang="en-CA" sz="900" dirty="0"/>
              <a:t>L </a:t>
            </a:r>
            <a:r>
              <a:rPr lang="en-CA" sz="2000" dirty="0"/>
              <a:t>may be taken as unity.</a:t>
            </a:r>
          </a:p>
          <a:p>
            <a:r>
              <a:rPr lang="en-CA" sz="2000" dirty="0"/>
              <a:t>According to Table 2.10, </a:t>
            </a:r>
            <a:r>
              <a:rPr lang="en-CA" sz="2000" dirty="0" err="1"/>
              <a:t>K</a:t>
            </a:r>
            <a:r>
              <a:rPr lang="en-CA" sz="900" dirty="0" err="1"/>
              <a:t>Zbg</a:t>
            </a:r>
            <a:r>
              <a:rPr lang="en-CA" sz="900" dirty="0"/>
              <a:t> </a:t>
            </a:r>
            <a:r>
              <a:rPr lang="en-CA" sz="2000" dirty="0"/>
              <a:t>= 1.17.</a:t>
            </a:r>
          </a:p>
        </p:txBody>
      </p:sp>
      <p:grpSp>
        <p:nvGrpSpPr>
          <p:cNvPr id="6" name="Group 5">
            <a:extLst>
              <a:ext uri="{FF2B5EF4-FFF2-40B4-BE49-F238E27FC236}">
                <a16:creationId xmlns:a16="http://schemas.microsoft.com/office/drawing/2014/main" id="{ADE68FAE-D34E-4087-B465-EABC26BDBDBC}"/>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BC9CBBFD-CDCC-4D77-8A91-3814BE309AB1}"/>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76141396-07CF-49CF-811F-1F252D81E481}"/>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D877A882-CA71-4A92-8037-FF79036DC4CF}"/>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02BF8526-6D2C-40D3-B9A3-76E0B188F7D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2B1C57EA-AA88-47FE-AB1D-98B3143A9BB2}"/>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8406ECEE-0B37-4436-8C41-342C202D3EB9}"/>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E9F8B961-FFE5-4955-86B1-A8DADFB790C0}"/>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84797070-D272-4FAD-9047-BA1BB6EC947F}"/>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1FD12563-1690-4071-B4B7-EB2DEDF446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7585305E-ADE4-4E13-8857-CD784D6B4E0F}"/>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4: Combined Loading </a:t>
            </a:r>
          </a:p>
        </p:txBody>
      </p:sp>
    </p:spTree>
    <p:extLst>
      <p:ext uri="{BB962C8B-B14F-4D97-AF65-F5344CB8AC3E}">
        <p14:creationId xmlns:p14="http://schemas.microsoft.com/office/powerpoint/2010/main" val="3916063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C76A46B-29A8-47AD-86B5-31E25DF5241E}"/>
              </a:ext>
            </a:extLst>
          </p:cNvPr>
          <p:cNvSpPr>
            <a:spLocks noGrp="1"/>
          </p:cNvSpPr>
          <p:nvPr>
            <p:ph type="ftr" sz="quarter" idx="11"/>
          </p:nvPr>
        </p:nvSpPr>
        <p:spPr/>
        <p:txBody>
          <a:bodyPr/>
          <a:lstStyle/>
          <a:p>
            <a:r>
              <a:rPr lang="en-US"/>
              <a:t>Module 2: Design of Timber</a:t>
            </a:r>
            <a:endParaRPr lang="en-CA"/>
          </a:p>
        </p:txBody>
      </p:sp>
      <p:pic>
        <p:nvPicPr>
          <p:cNvPr id="6" name="Content Placeholder 6">
            <a:extLst>
              <a:ext uri="{FF2B5EF4-FFF2-40B4-BE49-F238E27FC236}">
                <a16:creationId xmlns:a16="http://schemas.microsoft.com/office/drawing/2014/main" id="{59E7F1FC-78C7-48A0-90A8-4FF38C67CB7C}"/>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5">
            <a:extLst>
              <a:ext uri="{FF2B5EF4-FFF2-40B4-BE49-F238E27FC236}">
                <a16:creationId xmlns:a16="http://schemas.microsoft.com/office/drawing/2014/main" id="{A88141EA-B11B-4175-BD22-B9D345DE5D83}"/>
              </a:ext>
            </a:extLst>
          </p:cNvPr>
          <p:cNvSpPr txBox="1">
            <a:spLocks/>
          </p:cNvSpPr>
          <p:nvPr/>
        </p:nvSpPr>
        <p:spPr>
          <a:xfrm>
            <a:off x="2979419" y="3027916"/>
            <a:ext cx="6233161" cy="802167"/>
          </a:xfrm>
          <a:prstGeom prst="rect">
            <a:avLst/>
          </a:prstGeom>
          <a:solidFill>
            <a:schemeClr val="bg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cs typeface="Arial" panose="020B0604020202020204" pitchFamily="34" charset="0"/>
              </a:rPr>
              <a:t>Design for Bending</a:t>
            </a:r>
            <a:endParaRPr lang="en-CA" sz="3600" b="1" dirty="0">
              <a:solidFill>
                <a:schemeClr val="bg1"/>
              </a:solidFill>
              <a:latin typeface="+mn-lt"/>
            </a:endParaRPr>
          </a:p>
        </p:txBody>
      </p:sp>
      <p:sp>
        <p:nvSpPr>
          <p:cNvPr id="2" name="Slide Number Placeholder 1">
            <a:extLst>
              <a:ext uri="{FF2B5EF4-FFF2-40B4-BE49-F238E27FC236}">
                <a16:creationId xmlns:a16="http://schemas.microsoft.com/office/drawing/2014/main" id="{E2BDC239-D997-46E9-9E26-B46C50496AE6}"/>
              </a:ext>
            </a:extLst>
          </p:cNvPr>
          <p:cNvSpPr>
            <a:spLocks noGrp="1"/>
          </p:cNvSpPr>
          <p:nvPr>
            <p:ph type="sldNum" sz="quarter" idx="12"/>
          </p:nvPr>
        </p:nvSpPr>
        <p:spPr/>
        <p:txBody>
          <a:bodyPr/>
          <a:lstStyle/>
          <a:p>
            <a:fld id="{7641698F-FD92-4AEB-A1FD-2C71A90A5FF6}" type="slidenum">
              <a:rPr lang="en-CA" smtClean="0"/>
              <a:t>14</a:t>
            </a:fld>
            <a:endParaRPr lang="en-CA"/>
          </a:p>
        </p:txBody>
      </p:sp>
    </p:spTree>
    <p:extLst>
      <p:ext uri="{BB962C8B-B14F-4D97-AF65-F5344CB8AC3E}">
        <p14:creationId xmlns:p14="http://schemas.microsoft.com/office/powerpoint/2010/main" val="33411024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1" y="1022620"/>
            <a:ext cx="8591909" cy="400110"/>
          </a:xfrm>
          <a:prstGeom prst="rect">
            <a:avLst/>
          </a:prstGeom>
        </p:spPr>
        <p:txBody>
          <a:bodyPr wrap="square">
            <a:spAutoFit/>
          </a:bodyPr>
          <a:lstStyle/>
          <a:p>
            <a:r>
              <a:rPr lang="en-CA" sz="2000" dirty="0"/>
              <a:t>d) Calculate amplified bending moment and verify interaction equation:</a:t>
            </a:r>
          </a:p>
        </p:txBody>
      </p:sp>
      <p:pic>
        <p:nvPicPr>
          <p:cNvPr id="3" name="Picture 2"/>
          <p:cNvPicPr>
            <a:picLocks noChangeAspect="1"/>
          </p:cNvPicPr>
          <p:nvPr/>
        </p:nvPicPr>
        <p:blipFill>
          <a:blip r:embed="rId2"/>
          <a:stretch>
            <a:fillRect/>
          </a:stretch>
        </p:blipFill>
        <p:spPr>
          <a:xfrm>
            <a:off x="1691317" y="1544038"/>
            <a:ext cx="4694505" cy="1777132"/>
          </a:xfrm>
          <a:prstGeom prst="rect">
            <a:avLst/>
          </a:prstGeom>
        </p:spPr>
      </p:pic>
      <p:sp>
        <p:nvSpPr>
          <p:cNvPr id="7" name="Rectangle 6"/>
          <p:cNvSpPr/>
          <p:nvPr/>
        </p:nvSpPr>
        <p:spPr>
          <a:xfrm>
            <a:off x="1691316" y="3466713"/>
            <a:ext cx="7122005" cy="1631216"/>
          </a:xfrm>
          <a:prstGeom prst="rect">
            <a:avLst/>
          </a:prstGeom>
        </p:spPr>
        <p:txBody>
          <a:bodyPr wrap="square">
            <a:spAutoFit/>
          </a:bodyPr>
          <a:lstStyle/>
          <a:p>
            <a:r>
              <a:rPr lang="en-CA" sz="2000" dirty="0"/>
              <a:t>e) Check shear</a:t>
            </a:r>
          </a:p>
          <a:p>
            <a:r>
              <a:rPr lang="en-CA" sz="2000" dirty="0" err="1"/>
              <a:t>V</a:t>
            </a:r>
            <a:r>
              <a:rPr lang="en-CA" sz="900" dirty="0" err="1"/>
              <a:t>f</a:t>
            </a:r>
            <a:r>
              <a:rPr lang="en-CA" sz="900" dirty="0"/>
              <a:t> </a:t>
            </a:r>
            <a:r>
              <a:rPr lang="en-CA" sz="2000" dirty="0"/>
              <a:t>= 14/2 = 7.0 </a:t>
            </a:r>
            <a:r>
              <a:rPr lang="en-CA" sz="2000" dirty="0" err="1"/>
              <a:t>kN</a:t>
            </a:r>
            <a:endParaRPr lang="en-CA" sz="2000" dirty="0"/>
          </a:p>
          <a:p>
            <a:r>
              <a:rPr lang="nl-NL" sz="2000" dirty="0"/>
              <a:t>beam volume = 0.130 x 0.228 x 5.00 = 0.148 m</a:t>
            </a:r>
            <a:r>
              <a:rPr lang="nl-NL" sz="900" dirty="0"/>
              <a:t>3 </a:t>
            </a:r>
            <a:r>
              <a:rPr lang="nl-NL" sz="2000" dirty="0"/>
              <a:t>&lt; 2.0 m</a:t>
            </a:r>
            <a:r>
              <a:rPr lang="nl-NL" sz="900" dirty="0"/>
              <a:t>3</a:t>
            </a:r>
          </a:p>
          <a:p>
            <a:endParaRPr lang="en-CA" sz="2000" dirty="0"/>
          </a:p>
          <a:p>
            <a:r>
              <a:rPr lang="en-CA" sz="2000" dirty="0"/>
              <a:t>Check </a:t>
            </a:r>
            <a:r>
              <a:rPr lang="en-CA" sz="2000" dirty="0" err="1"/>
              <a:t>V</a:t>
            </a:r>
            <a:r>
              <a:rPr lang="en-CA" sz="900" dirty="0" err="1"/>
              <a:t>r</a:t>
            </a:r>
            <a:r>
              <a:rPr lang="en-CA" sz="900" dirty="0"/>
              <a:t> </a:t>
            </a:r>
            <a:r>
              <a:rPr lang="en-CA" sz="2000" dirty="0"/>
              <a:t>from the Beam Selection Tables.</a:t>
            </a:r>
          </a:p>
        </p:txBody>
      </p:sp>
      <p:sp>
        <p:nvSpPr>
          <p:cNvPr id="8" name="Rectangle 7"/>
          <p:cNvSpPr/>
          <p:nvPr/>
        </p:nvSpPr>
        <p:spPr>
          <a:xfrm>
            <a:off x="1691316" y="5046954"/>
            <a:ext cx="8348035" cy="707886"/>
          </a:xfrm>
          <a:prstGeom prst="rect">
            <a:avLst/>
          </a:prstGeom>
        </p:spPr>
        <p:txBody>
          <a:bodyPr wrap="square">
            <a:spAutoFit/>
          </a:bodyPr>
          <a:lstStyle/>
          <a:p>
            <a:r>
              <a:rPr lang="en-CA" sz="2000" dirty="0" err="1"/>
              <a:t>V</a:t>
            </a:r>
            <a:r>
              <a:rPr lang="en-CA" sz="900" dirty="0" err="1"/>
              <a:t>r</a:t>
            </a:r>
            <a:r>
              <a:rPr lang="en-CA" sz="900" dirty="0"/>
              <a:t> </a:t>
            </a:r>
            <a:r>
              <a:rPr lang="en-CA" sz="2000" dirty="0"/>
              <a:t>values may be multiplied by 1.15 for short term loading.</a:t>
            </a:r>
          </a:p>
          <a:p>
            <a:r>
              <a:rPr lang="en-CA" sz="2000" dirty="0" err="1"/>
              <a:t>V</a:t>
            </a:r>
            <a:r>
              <a:rPr lang="en-CA" sz="900" dirty="0" err="1"/>
              <a:t>r</a:t>
            </a:r>
            <a:r>
              <a:rPr lang="en-CA" sz="900" dirty="0"/>
              <a:t> </a:t>
            </a:r>
            <a:r>
              <a:rPr lang="en-CA" sz="2000" dirty="0"/>
              <a:t>= 1.15 x 31.1 = 35.6 </a:t>
            </a:r>
            <a:r>
              <a:rPr lang="en-CA" sz="2000" dirty="0" err="1"/>
              <a:t>kN</a:t>
            </a:r>
            <a:r>
              <a:rPr lang="en-CA" sz="2000" dirty="0"/>
              <a:t> &gt; 7.0 </a:t>
            </a:r>
            <a:r>
              <a:rPr lang="en-CA" sz="2000" dirty="0" err="1"/>
              <a:t>kN</a:t>
            </a:r>
            <a:r>
              <a:rPr lang="en-CA" sz="2000" dirty="0"/>
              <a:t> </a:t>
            </a:r>
            <a:r>
              <a:rPr lang="en-CA" sz="2000" i="1" dirty="0"/>
              <a:t>Acceptable</a:t>
            </a:r>
            <a:endParaRPr lang="en-CA" sz="2000" dirty="0"/>
          </a:p>
        </p:txBody>
      </p:sp>
      <p:grpSp>
        <p:nvGrpSpPr>
          <p:cNvPr id="10" name="Group 9">
            <a:extLst>
              <a:ext uri="{FF2B5EF4-FFF2-40B4-BE49-F238E27FC236}">
                <a16:creationId xmlns:a16="http://schemas.microsoft.com/office/drawing/2014/main" id="{8F4D12AE-804E-4277-A48C-632586C4B38C}"/>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9ABFB780-38C1-4CDB-96E3-D3B4046FEBF4}"/>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346BFF86-A9D2-4A55-9081-C241B32CEFB7}"/>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EFFE4DFD-31F6-404E-B634-2BD4756BEEF9}"/>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2E337D02-95D5-45AD-9FCB-15AD8070691D}"/>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72924F6C-E617-416B-BD35-9AB25EE93BBF}"/>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29EB48FD-DA95-498D-8C99-E10739D8C9A7}"/>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35448022-9336-4B67-AAAD-850FEDF0166F}"/>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3596BE3F-19FF-46BF-B6D6-FDB22286BD2A}"/>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1DD46592-A5B0-402E-9B23-B24A74677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A84696B5-C61F-4006-98FB-1E89A30EA390}"/>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4: Combined Loading </a:t>
            </a:r>
          </a:p>
        </p:txBody>
      </p:sp>
    </p:spTree>
    <p:extLst>
      <p:ext uri="{BB962C8B-B14F-4D97-AF65-F5344CB8AC3E}">
        <p14:creationId xmlns:p14="http://schemas.microsoft.com/office/powerpoint/2010/main" val="41098132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4760" y="1311106"/>
            <a:ext cx="8194037" cy="400110"/>
          </a:xfrm>
          <a:prstGeom prst="rect">
            <a:avLst/>
          </a:prstGeom>
        </p:spPr>
        <p:txBody>
          <a:bodyPr wrap="square">
            <a:spAutoFit/>
          </a:bodyPr>
          <a:lstStyle/>
          <a:p>
            <a:r>
              <a:rPr lang="en-CA" sz="2000" dirty="0"/>
              <a:t>f) Check L/180 deflection limit based on serviceability wind load</a:t>
            </a:r>
          </a:p>
        </p:txBody>
      </p:sp>
      <p:pic>
        <p:nvPicPr>
          <p:cNvPr id="3" name="Picture 2"/>
          <p:cNvPicPr>
            <a:picLocks noChangeAspect="1"/>
          </p:cNvPicPr>
          <p:nvPr/>
        </p:nvPicPr>
        <p:blipFill>
          <a:blip r:embed="rId2"/>
          <a:stretch>
            <a:fillRect/>
          </a:stretch>
        </p:blipFill>
        <p:spPr>
          <a:xfrm>
            <a:off x="2579636" y="1862595"/>
            <a:ext cx="3419475" cy="1057275"/>
          </a:xfrm>
          <a:prstGeom prst="rect">
            <a:avLst/>
          </a:prstGeom>
        </p:spPr>
      </p:pic>
      <p:sp>
        <p:nvSpPr>
          <p:cNvPr id="7" name="Rectangle 6"/>
          <p:cNvSpPr/>
          <p:nvPr/>
        </p:nvSpPr>
        <p:spPr>
          <a:xfrm>
            <a:off x="1635325" y="3031362"/>
            <a:ext cx="6487064" cy="400110"/>
          </a:xfrm>
          <a:prstGeom prst="rect">
            <a:avLst/>
          </a:prstGeom>
        </p:spPr>
        <p:txBody>
          <a:bodyPr wrap="square">
            <a:spAutoFit/>
          </a:bodyPr>
          <a:lstStyle/>
          <a:p>
            <a:r>
              <a:rPr lang="en-CA" sz="2000" dirty="0"/>
              <a:t>3. Check 130 x 228 mm for Load Case 3 (short term load)</a:t>
            </a:r>
          </a:p>
        </p:txBody>
      </p:sp>
      <p:sp>
        <p:nvSpPr>
          <p:cNvPr id="8" name="Rectangle 7"/>
          <p:cNvSpPr/>
          <p:nvPr/>
        </p:nvSpPr>
        <p:spPr>
          <a:xfrm>
            <a:off x="1635325" y="4956261"/>
            <a:ext cx="6679721" cy="400110"/>
          </a:xfrm>
          <a:prstGeom prst="rect">
            <a:avLst/>
          </a:prstGeom>
        </p:spPr>
        <p:txBody>
          <a:bodyPr wrap="square">
            <a:spAutoFit/>
          </a:bodyPr>
          <a:lstStyle/>
          <a:p>
            <a:r>
              <a:rPr lang="en-CA" sz="2000" dirty="0"/>
              <a:t>Use 130 x 228 mm 20f-EX Spruce-Pine glulam.</a:t>
            </a:r>
          </a:p>
        </p:txBody>
      </p:sp>
      <p:pic>
        <p:nvPicPr>
          <p:cNvPr id="9" name="Picture 8"/>
          <p:cNvPicPr>
            <a:picLocks noChangeAspect="1"/>
          </p:cNvPicPr>
          <p:nvPr/>
        </p:nvPicPr>
        <p:blipFill>
          <a:blip r:embed="rId3"/>
          <a:stretch>
            <a:fillRect/>
          </a:stretch>
        </p:blipFill>
        <p:spPr>
          <a:xfrm>
            <a:off x="2293887" y="3732035"/>
            <a:ext cx="3990975" cy="962025"/>
          </a:xfrm>
          <a:prstGeom prst="rect">
            <a:avLst/>
          </a:prstGeom>
        </p:spPr>
      </p:pic>
      <p:grpSp>
        <p:nvGrpSpPr>
          <p:cNvPr id="11" name="Group 10">
            <a:extLst>
              <a:ext uri="{FF2B5EF4-FFF2-40B4-BE49-F238E27FC236}">
                <a16:creationId xmlns:a16="http://schemas.microsoft.com/office/drawing/2014/main" id="{3E900B30-F62C-4E9C-9E8A-B11D5FA45758}"/>
              </a:ext>
            </a:extLst>
          </p:cNvPr>
          <p:cNvGrpSpPr/>
          <p:nvPr/>
        </p:nvGrpSpPr>
        <p:grpSpPr>
          <a:xfrm>
            <a:off x="7755910" y="0"/>
            <a:ext cx="4453607" cy="6957521"/>
            <a:chOff x="7738393" y="0"/>
            <a:chExt cx="4453607" cy="6957521"/>
          </a:xfrm>
        </p:grpSpPr>
        <p:grpSp>
          <p:nvGrpSpPr>
            <p:cNvPr id="12" name="Group 11">
              <a:extLst>
                <a:ext uri="{FF2B5EF4-FFF2-40B4-BE49-F238E27FC236}">
                  <a16:creationId xmlns:a16="http://schemas.microsoft.com/office/drawing/2014/main" id="{7A1E2414-AF2B-4BF6-992F-FC1205A04910}"/>
                </a:ext>
              </a:extLst>
            </p:cNvPr>
            <p:cNvGrpSpPr/>
            <p:nvPr/>
          </p:nvGrpSpPr>
          <p:grpSpPr>
            <a:xfrm>
              <a:off x="9711280" y="6066781"/>
              <a:ext cx="2216009" cy="759387"/>
              <a:chOff x="5048307" y="4532623"/>
              <a:chExt cx="1662007" cy="569540"/>
            </a:xfrm>
          </p:grpSpPr>
          <p:sp>
            <p:nvSpPr>
              <p:cNvPr id="17" name="TextBox 16">
                <a:extLst>
                  <a:ext uri="{FF2B5EF4-FFF2-40B4-BE49-F238E27FC236}">
                    <a16:creationId xmlns:a16="http://schemas.microsoft.com/office/drawing/2014/main" id="{EAFA461E-F2BA-4F7C-815A-A28FB8F5B1E0}"/>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8" name="TextBox 17">
                <a:extLst>
                  <a:ext uri="{FF2B5EF4-FFF2-40B4-BE49-F238E27FC236}">
                    <a16:creationId xmlns:a16="http://schemas.microsoft.com/office/drawing/2014/main" id="{207597FB-E6B5-479E-A277-DD3E4A3CA943}"/>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9" name="Diagonal Stripe 18">
                <a:extLst>
                  <a:ext uri="{FF2B5EF4-FFF2-40B4-BE49-F238E27FC236}">
                    <a16:creationId xmlns:a16="http://schemas.microsoft.com/office/drawing/2014/main" id="{05CC3834-F1E8-4FF2-B69F-F82F63CCEEB3}"/>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0" name="Diagonal Stripe 19">
                <a:extLst>
                  <a:ext uri="{FF2B5EF4-FFF2-40B4-BE49-F238E27FC236}">
                    <a16:creationId xmlns:a16="http://schemas.microsoft.com/office/drawing/2014/main" id="{D3147891-C341-4460-9E43-AEFD4A44BBA9}"/>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3" name="Group 12">
              <a:extLst>
                <a:ext uri="{FF2B5EF4-FFF2-40B4-BE49-F238E27FC236}">
                  <a16:creationId xmlns:a16="http://schemas.microsoft.com/office/drawing/2014/main" id="{77472CBD-366B-4A06-8907-3143111AAD63}"/>
                </a:ext>
              </a:extLst>
            </p:cNvPr>
            <p:cNvGrpSpPr/>
            <p:nvPr/>
          </p:nvGrpSpPr>
          <p:grpSpPr>
            <a:xfrm>
              <a:off x="11895248" y="0"/>
              <a:ext cx="296752" cy="6881284"/>
              <a:chOff x="11896233" y="0"/>
              <a:chExt cx="295747" cy="6857990"/>
            </a:xfrm>
          </p:grpSpPr>
          <p:sp>
            <p:nvSpPr>
              <p:cNvPr id="15" name="Rectangle 14">
                <a:extLst>
                  <a:ext uri="{FF2B5EF4-FFF2-40B4-BE49-F238E27FC236}">
                    <a16:creationId xmlns:a16="http://schemas.microsoft.com/office/drawing/2014/main" id="{0CF9C8C4-217E-4A2A-90FB-C345C0890F73}"/>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6" name="Rectangle 15">
                <a:extLst>
                  <a:ext uri="{FF2B5EF4-FFF2-40B4-BE49-F238E27FC236}">
                    <a16:creationId xmlns:a16="http://schemas.microsoft.com/office/drawing/2014/main" id="{F788FCD0-786C-4239-B714-D0C5EB584D73}"/>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4" name="Picture 13" descr="A picture containing food, shirt&#10;&#10;Description automatically generated">
              <a:extLst>
                <a:ext uri="{FF2B5EF4-FFF2-40B4-BE49-F238E27FC236}">
                  <a16:creationId xmlns:a16="http://schemas.microsoft.com/office/drawing/2014/main" id="{1B883435-2243-4212-A38A-75244E161F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1" name="Title 5">
            <a:extLst>
              <a:ext uri="{FF2B5EF4-FFF2-40B4-BE49-F238E27FC236}">
                <a16:creationId xmlns:a16="http://schemas.microsoft.com/office/drawing/2014/main" id="{9F1E3FDF-21CF-480D-A2B6-11BED85754F1}"/>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4: Combined Loading </a:t>
            </a:r>
          </a:p>
        </p:txBody>
      </p:sp>
    </p:spTree>
    <p:extLst>
      <p:ext uri="{BB962C8B-B14F-4D97-AF65-F5344CB8AC3E}">
        <p14:creationId xmlns:p14="http://schemas.microsoft.com/office/powerpoint/2010/main" val="29242679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CD5BFC98-BF08-4FE5-803E-0D74267AEF3D}"/>
              </a:ext>
            </a:extLst>
          </p:cNvPr>
          <p:cNvSpPr>
            <a:spLocks noGrp="1"/>
          </p:cNvSpPr>
          <p:nvPr>
            <p:ph idx="1"/>
          </p:nvPr>
        </p:nvSpPr>
        <p:spPr>
          <a:xfrm>
            <a:off x="838200" y="1250997"/>
            <a:ext cx="10515600" cy="4351338"/>
          </a:xfrm>
        </p:spPr>
        <p:txBody>
          <a:bodyPr>
            <a:normAutofit/>
          </a:bodyPr>
          <a:lstStyle/>
          <a:p>
            <a:pPr marL="0" indent="0" algn="just">
              <a:buNone/>
            </a:pPr>
            <a:r>
              <a:rPr lang="en-US" sz="2400" dirty="0"/>
              <a:t>An arena roof is to be framed with heavy timber trusses. The bottom chords are 130 x 342 Douglas-fir glulam. The bottom chord splice is constructed with four 10 x 100 mm steel side plates and sixteen 2- 5/8” shear plates per side. There are two shear plates per 3/4” bolt arranged as two rows of four pairs per side. </a:t>
            </a:r>
          </a:p>
          <a:p>
            <a:pPr marL="690563" indent="-457200" algn="just">
              <a:buAutoNum type="alphaLcParenR"/>
            </a:pPr>
            <a:r>
              <a:rPr lang="en-US" sz="2400" dirty="0"/>
              <a:t>What is the net section of the bottom chord? </a:t>
            </a:r>
          </a:p>
          <a:p>
            <a:pPr marL="690563" indent="-457200" algn="just">
              <a:buAutoNum type="alphaLcParenR"/>
            </a:pPr>
            <a:r>
              <a:rPr lang="en-US" sz="2400" dirty="0"/>
              <a:t>What is the group modification factor?</a:t>
            </a:r>
          </a:p>
          <a:p>
            <a:pPr marL="690563" indent="-457200" algn="just">
              <a:buAutoNum type="alphaLcParenR"/>
            </a:pPr>
            <a:r>
              <a:rPr lang="en-US" sz="2400" dirty="0"/>
              <a:t>The arena will be subject to changes in moisture content. What can be done to minimize splitting at the connection?</a:t>
            </a:r>
          </a:p>
          <a:p>
            <a:pPr marL="0" indent="0" algn="just">
              <a:buNone/>
            </a:pPr>
            <a:endParaRPr lang="en-US" sz="2400" dirty="0"/>
          </a:p>
        </p:txBody>
      </p:sp>
      <p:grpSp>
        <p:nvGrpSpPr>
          <p:cNvPr id="4" name="Google Shape;101;gb732734625_0_0">
            <a:extLst>
              <a:ext uri="{FF2B5EF4-FFF2-40B4-BE49-F238E27FC236}">
                <a16:creationId xmlns:a16="http://schemas.microsoft.com/office/drawing/2014/main" id="{8B2ED8B1-E3BD-4D01-9333-6B67F4A5C977}"/>
              </a:ext>
            </a:extLst>
          </p:cNvPr>
          <p:cNvGrpSpPr/>
          <p:nvPr/>
        </p:nvGrpSpPr>
        <p:grpSpPr>
          <a:xfrm>
            <a:off x="7738297" y="0"/>
            <a:ext cx="4453703" cy="6957521"/>
            <a:chOff x="7738393" y="0"/>
            <a:chExt cx="4453703" cy="6957521"/>
          </a:xfrm>
        </p:grpSpPr>
        <p:grpSp>
          <p:nvGrpSpPr>
            <p:cNvPr id="6" name="Google Shape;102;gb732734625_0_0">
              <a:extLst>
                <a:ext uri="{FF2B5EF4-FFF2-40B4-BE49-F238E27FC236}">
                  <a16:creationId xmlns:a16="http://schemas.microsoft.com/office/drawing/2014/main" id="{D62A1591-7ECA-400E-8AE1-EEF030727C66}"/>
                </a:ext>
              </a:extLst>
            </p:cNvPr>
            <p:cNvGrpSpPr/>
            <p:nvPr/>
          </p:nvGrpSpPr>
          <p:grpSpPr>
            <a:xfrm>
              <a:off x="9711113" y="6066636"/>
              <a:ext cx="2216088" cy="759395"/>
              <a:chOff x="5048307" y="4532623"/>
              <a:chExt cx="1662108" cy="569560"/>
            </a:xfrm>
          </p:grpSpPr>
          <p:sp>
            <p:nvSpPr>
              <p:cNvPr id="11" name="Google Shape;103;gb732734625_0_0">
                <a:extLst>
                  <a:ext uri="{FF2B5EF4-FFF2-40B4-BE49-F238E27FC236}">
                    <a16:creationId xmlns:a16="http://schemas.microsoft.com/office/drawing/2014/main" id="{F6FC1D18-FDC3-459B-849C-E28B473A1695}"/>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2" name="Google Shape;104;gb732734625_0_0">
                <a:extLst>
                  <a:ext uri="{FF2B5EF4-FFF2-40B4-BE49-F238E27FC236}">
                    <a16:creationId xmlns:a16="http://schemas.microsoft.com/office/drawing/2014/main" id="{B2E96B20-58A2-4868-9EE0-1CFED785D6C0}"/>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3" name="Google Shape;105;gb732734625_0_0">
                <a:extLst>
                  <a:ext uri="{FF2B5EF4-FFF2-40B4-BE49-F238E27FC236}">
                    <a16:creationId xmlns:a16="http://schemas.microsoft.com/office/drawing/2014/main" id="{28B8ED5F-8F0E-4C6B-AD39-14D4786DB12C}"/>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4" name="Google Shape;106;gb732734625_0_0">
                <a:extLst>
                  <a:ext uri="{FF2B5EF4-FFF2-40B4-BE49-F238E27FC236}">
                    <a16:creationId xmlns:a16="http://schemas.microsoft.com/office/drawing/2014/main" id="{1EB5A874-BDEF-4C5A-B924-6D0B64A4F11C}"/>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7" name="Google Shape;107;gb732734625_0_0">
              <a:extLst>
                <a:ext uri="{FF2B5EF4-FFF2-40B4-BE49-F238E27FC236}">
                  <a16:creationId xmlns:a16="http://schemas.microsoft.com/office/drawing/2014/main" id="{79713BFE-A10A-4882-8EA2-C04C8F5A44A4}"/>
                </a:ext>
              </a:extLst>
            </p:cNvPr>
            <p:cNvGrpSpPr/>
            <p:nvPr/>
          </p:nvGrpSpPr>
          <p:grpSpPr>
            <a:xfrm>
              <a:off x="11895270" y="0"/>
              <a:ext cx="296826" cy="6881218"/>
              <a:chOff x="11896233" y="0"/>
              <a:chExt cx="295820" cy="6857902"/>
            </a:xfrm>
          </p:grpSpPr>
          <p:sp>
            <p:nvSpPr>
              <p:cNvPr id="9" name="Google Shape;108;gb732734625_0_0">
                <a:extLst>
                  <a:ext uri="{FF2B5EF4-FFF2-40B4-BE49-F238E27FC236}">
                    <a16:creationId xmlns:a16="http://schemas.microsoft.com/office/drawing/2014/main" id="{8D9E6A7C-5BAB-459A-9EBE-29A69F823DAB}"/>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 name="Google Shape;109;gb732734625_0_0">
                <a:extLst>
                  <a:ext uri="{FF2B5EF4-FFF2-40B4-BE49-F238E27FC236}">
                    <a16:creationId xmlns:a16="http://schemas.microsoft.com/office/drawing/2014/main" id="{C82D3296-09E8-41D8-B5A5-2674A86CDBA0}"/>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8" name="Google Shape;110;gb732734625_0_0" descr="A picture containing food, shirt&#10;&#10;Description automatically generated">
              <a:extLst>
                <a:ext uri="{FF2B5EF4-FFF2-40B4-BE49-F238E27FC236}">
                  <a16:creationId xmlns:a16="http://schemas.microsoft.com/office/drawing/2014/main" id="{CAA3ED59-B096-4FEF-9DCA-4A971846A9DE}"/>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p:sp>
        <p:nvSpPr>
          <p:cNvPr id="5" name="Google Shape;111;gb732734625_0_0">
            <a:extLst>
              <a:ext uri="{FF2B5EF4-FFF2-40B4-BE49-F238E27FC236}">
                <a16:creationId xmlns:a16="http://schemas.microsoft.com/office/drawing/2014/main" id="{D4EE4C82-6E02-40B6-B194-04CA8403B88A}"/>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buClr>
                <a:schemeClr val="dk1"/>
              </a:buClr>
              <a:buSzPts val="3600"/>
            </a:pPr>
            <a:r>
              <a:rPr lang="en-CA" sz="3600" b="1" dirty="0">
                <a:solidFill>
                  <a:schemeClr val="dk1"/>
                </a:solidFill>
                <a:cs typeface="Calibri"/>
                <a:sym typeface="Calibri"/>
              </a:rPr>
              <a:t>Example 5: Tension Splice</a:t>
            </a:r>
            <a:endParaRPr dirty="0">
              <a:highlight>
                <a:srgbClr val="FFFF00"/>
              </a:highlight>
            </a:endParaRPr>
          </a:p>
        </p:txBody>
      </p:sp>
      <p:pic>
        <p:nvPicPr>
          <p:cNvPr id="15" name="Content Placeholder 3" descr="Chart&#10;&#10;Description automatically generated">
            <a:extLst>
              <a:ext uri="{FF2B5EF4-FFF2-40B4-BE49-F238E27FC236}">
                <a16:creationId xmlns:a16="http://schemas.microsoft.com/office/drawing/2014/main" id="{9DF3B875-3EC0-4C79-9157-9A4656F1CD74}"/>
              </a:ext>
            </a:extLst>
          </p:cNvPr>
          <p:cNvPicPr>
            <a:picLocks noChangeAspect="1"/>
          </p:cNvPicPr>
          <p:nvPr/>
        </p:nvPicPr>
        <p:blipFill rotWithShape="1">
          <a:blip r:embed="rId3"/>
          <a:srcRect l="17645"/>
          <a:stretch/>
        </p:blipFill>
        <p:spPr>
          <a:xfrm>
            <a:off x="2823099" y="4253551"/>
            <a:ext cx="4915178" cy="2163500"/>
          </a:xfrm>
          <a:prstGeom prst="rect">
            <a:avLst/>
          </a:prstGeom>
        </p:spPr>
      </p:pic>
    </p:spTree>
    <p:extLst>
      <p:ext uri="{BB962C8B-B14F-4D97-AF65-F5344CB8AC3E}">
        <p14:creationId xmlns:p14="http://schemas.microsoft.com/office/powerpoint/2010/main" val="33891942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A82836-CE22-43D8-BADE-451508384E04}"/>
              </a:ext>
            </a:extLst>
          </p:cNvPr>
          <p:cNvSpPr>
            <a:spLocks noGrp="1"/>
          </p:cNvSpPr>
          <p:nvPr>
            <p:ph idx="1"/>
          </p:nvPr>
        </p:nvSpPr>
        <p:spPr>
          <a:xfrm>
            <a:off x="838200" y="1512539"/>
            <a:ext cx="10515600" cy="4723906"/>
          </a:xfrm>
        </p:spPr>
        <p:txBody>
          <a:bodyPr>
            <a:normAutofit/>
          </a:bodyPr>
          <a:lstStyle/>
          <a:p>
            <a:pPr marL="457200" indent="-457200">
              <a:buAutoNum type="alphaLcParenR"/>
            </a:pPr>
            <a:r>
              <a:rPr lang="en-US" sz="2400" dirty="0"/>
              <a:t>Net section</a:t>
            </a:r>
          </a:p>
          <a:p>
            <a:pPr marL="457200" indent="-457200">
              <a:buAutoNum type="alphaLcParenR"/>
            </a:pPr>
            <a:endParaRPr lang="en-US" sz="2400" dirty="0"/>
          </a:p>
          <a:p>
            <a:pPr marL="0" indent="0">
              <a:buNone/>
            </a:pPr>
            <a:r>
              <a:rPr lang="en-US" sz="2400" dirty="0"/>
              <a:t> </a:t>
            </a:r>
          </a:p>
        </p:txBody>
      </p:sp>
      <p:grpSp>
        <p:nvGrpSpPr>
          <p:cNvPr id="4" name="Google Shape;101;gb732734625_0_0">
            <a:extLst>
              <a:ext uri="{FF2B5EF4-FFF2-40B4-BE49-F238E27FC236}">
                <a16:creationId xmlns:a16="http://schemas.microsoft.com/office/drawing/2014/main" id="{2200CF21-CB3B-4EE9-9193-20A76163A43C}"/>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DA4456F6-9A24-41ED-877B-49D26D1D62E0}"/>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18E169D6-9B40-483A-8995-4B2495026317}"/>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1DF48032-D87D-45C1-8F6D-6ECFCD3C9F56}"/>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80D0BB25-D1E2-4EB0-8542-F2D582C99F7F}"/>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E7589105-BEB7-4727-8134-11D7A70FEB6A}"/>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3914265B-ADBF-446E-A0C9-4BE718567B85}"/>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A8F42383-EDB9-44C0-AC76-B351280A37CC}"/>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8EEB38AF-CA4C-44A9-BE86-499F72CF668F}"/>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1EBDA673-EF88-413C-A7D9-2D0395FA7F5A}"/>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p:sp>
        <p:nvSpPr>
          <p:cNvPr id="15" name="Rectangle 14">
            <a:extLst>
              <a:ext uri="{FF2B5EF4-FFF2-40B4-BE49-F238E27FC236}">
                <a16:creationId xmlns:a16="http://schemas.microsoft.com/office/drawing/2014/main" id="{21614B89-FB71-4CD5-8C1E-F453D09BD9C6}"/>
              </a:ext>
            </a:extLst>
          </p:cNvPr>
          <p:cNvSpPr/>
          <p:nvPr/>
        </p:nvSpPr>
        <p:spPr>
          <a:xfrm>
            <a:off x="1504431" y="2073008"/>
            <a:ext cx="5515997" cy="461665"/>
          </a:xfrm>
          <a:prstGeom prst="rect">
            <a:avLst/>
          </a:prstGeom>
        </p:spPr>
        <p:txBody>
          <a:bodyPr wrap="none">
            <a:spAutoFit/>
          </a:bodyPr>
          <a:lstStyle/>
          <a:p>
            <a:r>
              <a:rPr lang="en-CA" sz="2400" dirty="0" err="1">
                <a:latin typeface="Calibri" panose="020F0502020204030204" pitchFamily="34" charset="0"/>
                <a:ea typeface="Calibri" panose="020F0502020204030204" pitchFamily="34" charset="0"/>
                <a:cs typeface="Calibri" panose="020F0502020204030204" pitchFamily="34" charset="0"/>
              </a:rPr>
              <a:t>A</a:t>
            </a:r>
            <a:r>
              <a:rPr lang="en-CA" sz="2400" baseline="-25000" dirty="0" err="1">
                <a:latin typeface="Calibri" panose="020F0502020204030204" pitchFamily="34" charset="0"/>
                <a:ea typeface="Calibri" panose="020F0502020204030204" pitchFamily="34" charset="0"/>
                <a:cs typeface="Calibri" panose="020F0502020204030204" pitchFamily="34" charset="0"/>
              </a:rPr>
              <a:t>net</a:t>
            </a:r>
            <a:r>
              <a:rPr lang="en-CA" sz="2400" baseline="-25000" dirty="0">
                <a:latin typeface="Calibri" panose="020F0502020204030204" pitchFamily="34" charset="0"/>
                <a:ea typeface="Calibri" panose="020F0502020204030204" pitchFamily="34" charset="0"/>
                <a:cs typeface="Calibri" panose="020F0502020204030204" pitchFamily="34" charset="0"/>
              </a:rPr>
              <a:t> </a:t>
            </a:r>
            <a:r>
              <a:rPr lang="en-CA" sz="2400" dirty="0"/>
              <a:t>= </a:t>
            </a:r>
            <a:r>
              <a:rPr lang="en-CA" sz="2400" dirty="0" err="1">
                <a:latin typeface="Calibri" panose="020F0502020204030204" pitchFamily="34" charset="0"/>
                <a:ea typeface="Calibri" panose="020F0502020204030204" pitchFamily="34" charset="0"/>
                <a:cs typeface="Calibri" panose="020F0502020204030204" pitchFamily="34" charset="0"/>
              </a:rPr>
              <a:t>A</a:t>
            </a:r>
            <a:r>
              <a:rPr lang="en-CA" sz="2400" baseline="-25000" dirty="0" err="1">
                <a:latin typeface="Calibri" panose="020F0502020204030204" pitchFamily="34" charset="0"/>
                <a:ea typeface="Calibri" panose="020F0502020204030204" pitchFamily="34" charset="0"/>
                <a:cs typeface="Calibri" panose="020F0502020204030204" pitchFamily="34" charset="0"/>
              </a:rPr>
              <a:t>gross</a:t>
            </a:r>
            <a:r>
              <a:rPr lang="en-CA" sz="2400" baseline="-25000" dirty="0">
                <a:latin typeface="Calibri" panose="020F0502020204030204" pitchFamily="34" charset="0"/>
                <a:ea typeface="Calibri" panose="020F0502020204030204" pitchFamily="34" charset="0"/>
                <a:cs typeface="Calibri" panose="020F0502020204030204" pitchFamily="34" charset="0"/>
              </a:rPr>
              <a:t> </a:t>
            </a:r>
            <a:r>
              <a:rPr lang="en-CA" sz="2400" dirty="0"/>
              <a:t>– Area removed for connection </a:t>
            </a:r>
          </a:p>
        </p:txBody>
      </p:sp>
      <p:sp>
        <p:nvSpPr>
          <p:cNvPr id="16" name="Rectangle 15">
            <a:extLst>
              <a:ext uri="{FF2B5EF4-FFF2-40B4-BE49-F238E27FC236}">
                <a16:creationId xmlns:a16="http://schemas.microsoft.com/office/drawing/2014/main" id="{50C324FB-23D4-4DED-8D80-161C701CA0C6}"/>
              </a:ext>
            </a:extLst>
          </p:cNvPr>
          <p:cNvSpPr/>
          <p:nvPr/>
        </p:nvSpPr>
        <p:spPr>
          <a:xfrm>
            <a:off x="1992111" y="2758750"/>
            <a:ext cx="5234125" cy="470000"/>
          </a:xfrm>
          <a:prstGeom prst="rect">
            <a:avLst/>
          </a:prstGeom>
        </p:spPr>
        <p:txBody>
          <a:bodyPr wrap="none">
            <a:spAutoFit/>
          </a:bodyPr>
          <a:lstStyle/>
          <a:p>
            <a:pPr>
              <a:lnSpc>
                <a:spcPct val="107000"/>
              </a:lnSpc>
              <a:spcBef>
                <a:spcPts val="600"/>
              </a:spcBef>
              <a:spcAft>
                <a:spcPts val="600"/>
              </a:spcAft>
            </a:pPr>
            <a:r>
              <a:rPr lang="en-CA" sz="2400" dirty="0"/>
              <a:t>= 130 mm x 342 mm – 2(3.73 x 10</a:t>
            </a:r>
            <a:r>
              <a:rPr lang="en-CA" sz="2400" baseline="30000" dirty="0"/>
              <a:t>3 </a:t>
            </a:r>
            <a:r>
              <a:rPr lang="en-CA" sz="2400" dirty="0"/>
              <a:t>mm</a:t>
            </a:r>
            <a:r>
              <a:rPr lang="en-CA" sz="2400" baseline="30000" dirty="0"/>
              <a:t>2</a:t>
            </a:r>
            <a:r>
              <a:rPr lang="en-CA" sz="2400" dirty="0"/>
              <a:t>)</a:t>
            </a:r>
            <a:r>
              <a:rPr lang="en-CA" sz="2400" baseline="-25000" dirty="0">
                <a:latin typeface="Calibri" panose="020F0502020204030204" pitchFamily="34" charset="0"/>
                <a:ea typeface="Calibri" panose="020F0502020204030204" pitchFamily="34" charset="0"/>
                <a:cs typeface="Calibri" panose="020F0502020204030204" pitchFamily="34" charset="0"/>
              </a:rPr>
              <a:t> </a:t>
            </a:r>
            <a:endParaRPr lang="fr-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5FA5D3A3-1774-4660-92B5-AD141718ED37}"/>
              </a:ext>
            </a:extLst>
          </p:cNvPr>
          <p:cNvSpPr/>
          <p:nvPr/>
        </p:nvSpPr>
        <p:spPr>
          <a:xfrm>
            <a:off x="1992111" y="3323197"/>
            <a:ext cx="2324675" cy="470000"/>
          </a:xfrm>
          <a:prstGeom prst="rect">
            <a:avLst/>
          </a:prstGeom>
        </p:spPr>
        <p:txBody>
          <a:bodyPr wrap="none">
            <a:spAutoFit/>
          </a:bodyPr>
          <a:lstStyle/>
          <a:p>
            <a:pPr>
              <a:lnSpc>
                <a:spcPct val="107000"/>
              </a:lnSpc>
              <a:spcBef>
                <a:spcPts val="600"/>
              </a:spcBef>
              <a:spcAft>
                <a:spcPts val="600"/>
              </a:spcAft>
            </a:pPr>
            <a:r>
              <a:rPr lang="en-CA" sz="2400" dirty="0"/>
              <a:t>= 37.0 x 10</a:t>
            </a:r>
            <a:r>
              <a:rPr lang="en-CA" sz="2400" baseline="30000" dirty="0"/>
              <a:t>3 </a:t>
            </a:r>
            <a:r>
              <a:rPr lang="en-CA" sz="2400" dirty="0"/>
              <a:t>mm</a:t>
            </a:r>
            <a:r>
              <a:rPr lang="en-CA" sz="2400" baseline="30000" dirty="0"/>
              <a:t>2</a:t>
            </a:r>
            <a:r>
              <a:rPr lang="en-CA" sz="2400" baseline="-25000" dirty="0">
                <a:latin typeface="Calibri" panose="020F0502020204030204" pitchFamily="34" charset="0"/>
                <a:ea typeface="Calibri" panose="020F0502020204030204" pitchFamily="34" charset="0"/>
                <a:cs typeface="Calibri" panose="020F0502020204030204" pitchFamily="34" charset="0"/>
              </a:rPr>
              <a:t> </a:t>
            </a:r>
            <a:endParaRPr lang="fr-CA" sz="24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C31605B6-94FD-4756-978A-E2CDD3B5D5F1}"/>
                  </a:ext>
                </a:extLst>
              </p:cNvPr>
              <p:cNvSpPr/>
              <p:nvPr/>
            </p:nvSpPr>
            <p:spPr>
              <a:xfrm>
                <a:off x="1504431" y="3939333"/>
                <a:ext cx="4014304" cy="461665"/>
              </a:xfrm>
              <a:prstGeom prst="rect">
                <a:avLst/>
              </a:prstGeom>
            </p:spPr>
            <p:txBody>
              <a:bodyPr wrap="none">
                <a:spAutoFit/>
              </a:bodyPr>
              <a:lstStyle/>
              <a:p>
                <a:r>
                  <a:rPr lang="en-CA" sz="2400" dirty="0" err="1">
                    <a:latin typeface="Calibri" panose="020F0502020204030204" pitchFamily="34" charset="0"/>
                    <a:ea typeface="Calibri" panose="020F0502020204030204" pitchFamily="34" charset="0"/>
                    <a:cs typeface="Calibri" panose="020F0502020204030204" pitchFamily="34" charset="0"/>
                  </a:rPr>
                  <a:t>A</a:t>
                </a:r>
                <a:r>
                  <a:rPr lang="en-CA" sz="2400" baseline="-25000" dirty="0" err="1">
                    <a:latin typeface="Calibri" panose="020F0502020204030204" pitchFamily="34" charset="0"/>
                    <a:ea typeface="Calibri" panose="020F0502020204030204" pitchFamily="34" charset="0"/>
                    <a:cs typeface="Calibri" panose="020F0502020204030204" pitchFamily="34" charset="0"/>
                  </a:rPr>
                  <a:t>net</a:t>
                </a:r>
                <a:r>
                  <a:rPr lang="en-CA" sz="2400" baseline="-25000" dirty="0">
                    <a:latin typeface="Calibri" panose="020F0502020204030204" pitchFamily="34" charset="0"/>
                    <a:ea typeface="Calibri" panose="020F0502020204030204" pitchFamily="34" charset="0"/>
                    <a:cs typeface="Calibri" panose="020F0502020204030204" pitchFamily="34" charset="0"/>
                  </a:rPr>
                  <a:t> </a:t>
                </a:r>
                <a:r>
                  <a:rPr lang="en-CA" sz="2400" dirty="0"/>
                  <a:t> </a:t>
                </a:r>
                <a14:m>
                  <m:oMath xmlns:m="http://schemas.openxmlformats.org/officeDocument/2006/math">
                    <m:r>
                      <a:rPr lang="en-CA" sz="2400" i="1" smtClean="0">
                        <a:latin typeface="Cambria Math" panose="02040503050406030204" pitchFamily="18" charset="0"/>
                        <a:ea typeface="Cambria Math" panose="02040503050406030204" pitchFamily="18" charset="0"/>
                      </a:rPr>
                      <m:t>≥</m:t>
                    </m:r>
                  </m:oMath>
                </a14:m>
                <a:r>
                  <a:rPr lang="en-CA" sz="2400" dirty="0">
                    <a:latin typeface="Calibri" panose="020F0502020204030204" pitchFamily="34" charset="0"/>
                    <a:ea typeface="Calibri" panose="020F0502020204030204" pitchFamily="34" charset="0"/>
                    <a:cs typeface="Calibri" panose="020F0502020204030204" pitchFamily="34" charset="0"/>
                  </a:rPr>
                  <a:t> 0.75A</a:t>
                </a:r>
                <a:r>
                  <a:rPr lang="en-CA" sz="2400" baseline="-25000" dirty="0">
                    <a:latin typeface="Calibri" panose="020F0502020204030204" pitchFamily="34" charset="0"/>
                    <a:ea typeface="Calibri" panose="020F0502020204030204" pitchFamily="34" charset="0"/>
                    <a:cs typeface="Calibri" panose="020F0502020204030204" pitchFamily="34" charset="0"/>
                  </a:rPr>
                  <a:t>gross     </a:t>
                </a:r>
                <a:r>
                  <a:rPr lang="en-CA" sz="2400" dirty="0">
                    <a:latin typeface="Calibri" panose="020F0502020204030204" pitchFamily="34" charset="0"/>
                    <a:ea typeface="Calibri" panose="020F0502020204030204" pitchFamily="34" charset="0"/>
                    <a:cs typeface="Calibri" panose="020F0502020204030204" pitchFamily="34" charset="0"/>
                  </a:rPr>
                  <a:t>(Acceptable)</a:t>
                </a:r>
                <a:endParaRPr lang="en-CA" sz="2400" dirty="0"/>
              </a:p>
            </p:txBody>
          </p:sp>
        </mc:Choice>
        <mc:Fallback xmlns="">
          <p:sp>
            <p:nvSpPr>
              <p:cNvPr id="18" name="Rectangle 17">
                <a:extLst>
                  <a:ext uri="{FF2B5EF4-FFF2-40B4-BE49-F238E27FC236}">
                    <a16:creationId xmlns:a16="http://schemas.microsoft.com/office/drawing/2014/main" id="{C31605B6-94FD-4756-978A-E2CDD3B5D5F1}"/>
                  </a:ext>
                </a:extLst>
              </p:cNvPr>
              <p:cNvSpPr>
                <a:spLocks noRot="1" noChangeAspect="1" noMove="1" noResize="1" noEditPoints="1" noAdjustHandles="1" noChangeArrowheads="1" noChangeShapeType="1" noTextEdit="1"/>
              </p:cNvSpPr>
              <p:nvPr/>
            </p:nvSpPr>
            <p:spPr>
              <a:xfrm>
                <a:off x="1504431" y="3939333"/>
                <a:ext cx="4014304" cy="461665"/>
              </a:xfrm>
              <a:prstGeom prst="rect">
                <a:avLst/>
              </a:prstGeom>
              <a:blipFill>
                <a:blip r:embed="rId3"/>
                <a:stretch>
                  <a:fillRect l="-2432" t="-10526" r="-1216" b="-28947"/>
                </a:stretch>
              </a:blipFill>
            </p:spPr>
            <p:txBody>
              <a:bodyPr/>
              <a:lstStyle/>
              <a:p>
                <a:r>
                  <a:rPr lang="en-US">
                    <a:noFill/>
                  </a:rPr>
                  <a:t> </a:t>
                </a:r>
              </a:p>
            </p:txBody>
          </p:sp>
        </mc:Fallback>
      </mc:AlternateContent>
      <p:sp>
        <p:nvSpPr>
          <p:cNvPr id="21" name="Google Shape;111;gb732734625_0_0">
            <a:extLst>
              <a:ext uri="{FF2B5EF4-FFF2-40B4-BE49-F238E27FC236}">
                <a16:creationId xmlns:a16="http://schemas.microsoft.com/office/drawing/2014/main" id="{5E6EA04A-4A8C-4C10-9178-9645A9D0B3F3}"/>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buClr>
                <a:schemeClr val="dk1"/>
              </a:buClr>
              <a:buSzPts val="3600"/>
            </a:pPr>
            <a:r>
              <a:rPr lang="en-CA" sz="3600" b="1" dirty="0">
                <a:solidFill>
                  <a:schemeClr val="dk1"/>
                </a:solidFill>
                <a:cs typeface="Calibri"/>
                <a:sym typeface="Calibri"/>
              </a:rPr>
              <a:t>Example 5: Tension Splice</a:t>
            </a:r>
            <a:endParaRPr dirty="0">
              <a:highlight>
                <a:srgbClr val="FFFF00"/>
              </a:highlight>
            </a:endParaRPr>
          </a:p>
        </p:txBody>
      </p:sp>
    </p:spTree>
    <p:extLst>
      <p:ext uri="{BB962C8B-B14F-4D97-AF65-F5344CB8AC3E}">
        <p14:creationId xmlns:p14="http://schemas.microsoft.com/office/powerpoint/2010/main" val="2049991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A82836-CE22-43D8-BADE-451508384E04}"/>
              </a:ext>
            </a:extLst>
          </p:cNvPr>
          <p:cNvSpPr>
            <a:spLocks noGrp="1"/>
          </p:cNvSpPr>
          <p:nvPr>
            <p:ph idx="1"/>
          </p:nvPr>
        </p:nvSpPr>
        <p:spPr>
          <a:xfrm>
            <a:off x="838200" y="1306024"/>
            <a:ext cx="10515600" cy="4723906"/>
          </a:xfrm>
        </p:spPr>
        <p:txBody>
          <a:bodyPr>
            <a:normAutofit/>
          </a:bodyPr>
          <a:lstStyle/>
          <a:p>
            <a:pPr marL="457200" indent="-457200">
              <a:buFont typeface="+mj-lt"/>
              <a:buAutoNum type="alphaLcParenR" startAt="2"/>
            </a:pPr>
            <a:r>
              <a:rPr lang="en-US" sz="2400" dirty="0"/>
              <a:t>Determine </a:t>
            </a:r>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G</a:t>
            </a:r>
            <a:r>
              <a:rPr lang="en-US" sz="2400" dirty="0"/>
              <a:t> </a:t>
            </a:r>
          </a:p>
          <a:p>
            <a:pPr marL="457200" indent="-457200">
              <a:buAutoNum type="alphaLcParenR" startAt="2"/>
            </a:pPr>
            <a:endParaRPr lang="en-US" sz="2400" dirty="0"/>
          </a:p>
          <a:p>
            <a:pPr marL="0" indent="0">
              <a:buNone/>
            </a:pPr>
            <a:r>
              <a:rPr lang="en-US" sz="2400" dirty="0"/>
              <a:t> </a:t>
            </a:r>
          </a:p>
        </p:txBody>
      </p:sp>
      <p:grpSp>
        <p:nvGrpSpPr>
          <p:cNvPr id="4" name="Google Shape;101;gb732734625_0_0">
            <a:extLst>
              <a:ext uri="{FF2B5EF4-FFF2-40B4-BE49-F238E27FC236}">
                <a16:creationId xmlns:a16="http://schemas.microsoft.com/office/drawing/2014/main" id="{2200CF21-CB3B-4EE9-9193-20A76163A43C}"/>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DA4456F6-9A24-41ED-877B-49D26D1D62E0}"/>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18E169D6-9B40-483A-8995-4B2495026317}"/>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1DF48032-D87D-45C1-8F6D-6ECFCD3C9F56}"/>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80D0BB25-D1E2-4EB0-8542-F2D582C99F7F}"/>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E7589105-BEB7-4727-8134-11D7A70FEB6A}"/>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3914265B-ADBF-446E-A0C9-4BE718567B85}"/>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A8F42383-EDB9-44C0-AC76-B351280A37CC}"/>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8EEB38AF-CA4C-44A9-BE86-499F72CF668F}"/>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1EBDA673-EF88-413C-A7D9-2D0395FA7F5A}"/>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p:sp>
        <p:nvSpPr>
          <p:cNvPr id="15" name="Rectangle 14">
            <a:extLst>
              <a:ext uri="{FF2B5EF4-FFF2-40B4-BE49-F238E27FC236}">
                <a16:creationId xmlns:a16="http://schemas.microsoft.com/office/drawing/2014/main" id="{21614B89-FB71-4CD5-8C1E-F453D09BD9C6}"/>
              </a:ext>
            </a:extLst>
          </p:cNvPr>
          <p:cNvSpPr/>
          <p:nvPr/>
        </p:nvSpPr>
        <p:spPr>
          <a:xfrm>
            <a:off x="1546513" y="1851018"/>
            <a:ext cx="3118161" cy="461665"/>
          </a:xfrm>
          <a:prstGeom prst="rect">
            <a:avLst/>
          </a:prstGeom>
        </p:spPr>
        <p:txBody>
          <a:bodyPr wrap="non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A</a:t>
            </a:r>
            <a:r>
              <a:rPr lang="en-CA" sz="2400" baseline="-25000" dirty="0">
                <a:latin typeface="Calibri" panose="020F0502020204030204" pitchFamily="34" charset="0"/>
                <a:ea typeface="Calibri" panose="020F0502020204030204" pitchFamily="34" charset="0"/>
                <a:cs typeface="Calibri" panose="020F0502020204030204" pitchFamily="34" charset="0"/>
              </a:rPr>
              <a:t>m </a:t>
            </a:r>
            <a:r>
              <a:rPr lang="en-CA" sz="2400" dirty="0"/>
              <a:t>= 130 mm x 342 mm</a:t>
            </a:r>
          </a:p>
        </p:txBody>
      </p:sp>
      <p:sp>
        <p:nvSpPr>
          <p:cNvPr id="16" name="Rectangle 15">
            <a:extLst>
              <a:ext uri="{FF2B5EF4-FFF2-40B4-BE49-F238E27FC236}">
                <a16:creationId xmlns:a16="http://schemas.microsoft.com/office/drawing/2014/main" id="{50C324FB-23D4-4DED-8D80-161C701CA0C6}"/>
              </a:ext>
            </a:extLst>
          </p:cNvPr>
          <p:cNvSpPr/>
          <p:nvPr/>
        </p:nvSpPr>
        <p:spPr>
          <a:xfrm>
            <a:off x="1932593" y="2432114"/>
            <a:ext cx="2103461" cy="470000"/>
          </a:xfrm>
          <a:prstGeom prst="rect">
            <a:avLst/>
          </a:prstGeom>
        </p:spPr>
        <p:txBody>
          <a:bodyPr wrap="none">
            <a:spAutoFit/>
          </a:bodyPr>
          <a:lstStyle/>
          <a:p>
            <a:pPr>
              <a:lnSpc>
                <a:spcPct val="107000"/>
              </a:lnSpc>
              <a:spcBef>
                <a:spcPts val="600"/>
              </a:spcBef>
              <a:spcAft>
                <a:spcPts val="600"/>
              </a:spcAft>
            </a:pPr>
            <a:r>
              <a:rPr lang="en-CA" sz="2400" dirty="0"/>
              <a:t>= 44 500 mm</a:t>
            </a:r>
            <a:r>
              <a:rPr lang="en-CA" sz="2400" baseline="30000" dirty="0"/>
              <a:t>2</a:t>
            </a:r>
            <a:r>
              <a:rPr lang="en-CA" sz="2400" dirty="0"/>
              <a:t>)</a:t>
            </a:r>
            <a:r>
              <a:rPr lang="en-CA" sz="2400" baseline="-25000" dirty="0">
                <a:latin typeface="Calibri" panose="020F0502020204030204" pitchFamily="34" charset="0"/>
                <a:ea typeface="Calibri" panose="020F0502020204030204" pitchFamily="34" charset="0"/>
                <a:cs typeface="Calibri" panose="020F0502020204030204" pitchFamily="34" charset="0"/>
              </a:rPr>
              <a:t> </a:t>
            </a:r>
            <a:endParaRPr lang="fr-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C2C415E5-81B0-4DCC-9745-1213C6D4510B}"/>
              </a:ext>
            </a:extLst>
          </p:cNvPr>
          <p:cNvSpPr/>
          <p:nvPr/>
        </p:nvSpPr>
        <p:spPr>
          <a:xfrm>
            <a:off x="1546513" y="3021545"/>
            <a:ext cx="3220753" cy="461665"/>
          </a:xfrm>
          <a:prstGeom prst="rect">
            <a:avLst/>
          </a:prstGeom>
        </p:spPr>
        <p:txBody>
          <a:bodyPr wrap="non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A</a:t>
            </a:r>
            <a:r>
              <a:rPr lang="en-CA" sz="2400" baseline="-25000" dirty="0">
                <a:latin typeface="Calibri" panose="020F0502020204030204" pitchFamily="34" charset="0"/>
                <a:ea typeface="Calibri" panose="020F0502020204030204" pitchFamily="34" charset="0"/>
                <a:cs typeface="Calibri" panose="020F0502020204030204" pitchFamily="34" charset="0"/>
              </a:rPr>
              <a:t>s </a:t>
            </a:r>
            <a:r>
              <a:rPr lang="en-CA" sz="2400" dirty="0"/>
              <a:t>= 4(10 mm x 100 mm)</a:t>
            </a:r>
          </a:p>
        </p:txBody>
      </p:sp>
      <p:sp>
        <p:nvSpPr>
          <p:cNvPr id="20" name="Rectangle 19">
            <a:extLst>
              <a:ext uri="{FF2B5EF4-FFF2-40B4-BE49-F238E27FC236}">
                <a16:creationId xmlns:a16="http://schemas.microsoft.com/office/drawing/2014/main" id="{6627143C-25EF-499B-BC18-BB828DB7C8C2}"/>
              </a:ext>
            </a:extLst>
          </p:cNvPr>
          <p:cNvSpPr/>
          <p:nvPr/>
        </p:nvSpPr>
        <p:spPr>
          <a:xfrm>
            <a:off x="1932593" y="3602641"/>
            <a:ext cx="1693092" cy="470000"/>
          </a:xfrm>
          <a:prstGeom prst="rect">
            <a:avLst/>
          </a:prstGeom>
        </p:spPr>
        <p:txBody>
          <a:bodyPr wrap="none">
            <a:spAutoFit/>
          </a:bodyPr>
          <a:lstStyle/>
          <a:p>
            <a:pPr>
              <a:lnSpc>
                <a:spcPct val="107000"/>
              </a:lnSpc>
              <a:spcBef>
                <a:spcPts val="600"/>
              </a:spcBef>
              <a:spcAft>
                <a:spcPts val="600"/>
              </a:spcAft>
            </a:pPr>
            <a:r>
              <a:rPr lang="en-CA" sz="2400" dirty="0"/>
              <a:t>= 4000 mm</a:t>
            </a:r>
            <a:r>
              <a:rPr lang="en-CA" sz="2400" baseline="30000" dirty="0"/>
              <a:t>2</a:t>
            </a:r>
            <a:endParaRPr lang="fr-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75687E8C-CE70-4A3A-854E-CFF961C1C1C2}"/>
              </a:ext>
            </a:extLst>
          </p:cNvPr>
          <p:cNvSpPr/>
          <p:nvPr/>
        </p:nvSpPr>
        <p:spPr>
          <a:xfrm>
            <a:off x="1546512" y="4136812"/>
            <a:ext cx="1796261" cy="461665"/>
          </a:xfrm>
          <a:prstGeom prst="rect">
            <a:avLst/>
          </a:prstGeom>
        </p:spPr>
        <p:txBody>
          <a:bodyPr wrap="non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A</a:t>
            </a:r>
            <a:r>
              <a:rPr lang="en-CA" sz="2400" baseline="-25000" dirty="0">
                <a:latin typeface="Calibri" panose="020F0502020204030204" pitchFamily="34" charset="0"/>
                <a:ea typeface="Calibri" panose="020F0502020204030204" pitchFamily="34" charset="0"/>
                <a:cs typeface="Calibri" panose="020F0502020204030204" pitchFamily="34" charset="0"/>
              </a:rPr>
              <a:t>m</a:t>
            </a:r>
            <a:r>
              <a:rPr lang="en-CA" sz="2400" dirty="0"/>
              <a:t>/</a:t>
            </a:r>
            <a:r>
              <a:rPr lang="en-CA" sz="2400" dirty="0">
                <a:latin typeface="Calibri" panose="020F0502020204030204" pitchFamily="34" charset="0"/>
                <a:ea typeface="Calibri" panose="020F0502020204030204" pitchFamily="34" charset="0"/>
                <a:cs typeface="Calibri" panose="020F0502020204030204" pitchFamily="34" charset="0"/>
              </a:rPr>
              <a:t>A</a:t>
            </a:r>
            <a:r>
              <a:rPr lang="en-CA" sz="2400" baseline="-25000" dirty="0">
                <a:latin typeface="Calibri" panose="020F0502020204030204" pitchFamily="34" charset="0"/>
                <a:ea typeface="Calibri" panose="020F0502020204030204" pitchFamily="34" charset="0"/>
                <a:cs typeface="Calibri" panose="020F0502020204030204" pitchFamily="34" charset="0"/>
              </a:rPr>
              <a:t>s</a:t>
            </a:r>
            <a:r>
              <a:rPr lang="en-CA" sz="2400" dirty="0"/>
              <a:t> = 11.1 </a:t>
            </a:r>
          </a:p>
        </p:txBody>
      </p:sp>
      <p:sp>
        <p:nvSpPr>
          <p:cNvPr id="22" name="Rectangle 21">
            <a:extLst>
              <a:ext uri="{FF2B5EF4-FFF2-40B4-BE49-F238E27FC236}">
                <a16:creationId xmlns:a16="http://schemas.microsoft.com/office/drawing/2014/main" id="{70B96AB8-840B-48FE-9FBB-58FB96751E83}"/>
              </a:ext>
            </a:extLst>
          </p:cNvPr>
          <p:cNvSpPr/>
          <p:nvPr/>
        </p:nvSpPr>
        <p:spPr>
          <a:xfrm>
            <a:off x="1546511" y="4866307"/>
            <a:ext cx="4125681" cy="1200329"/>
          </a:xfrm>
          <a:prstGeom prst="rect">
            <a:avLst/>
          </a:prstGeom>
        </p:spPr>
        <p:txBody>
          <a:bodyPr wrap="non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Four fasteners in a row </a:t>
            </a:r>
          </a:p>
          <a:p>
            <a:r>
              <a:rPr lang="en-CA" sz="2400" dirty="0">
                <a:latin typeface="Calibri" panose="020F0502020204030204" pitchFamily="34" charset="0"/>
                <a:cs typeface="Calibri" panose="020F0502020204030204" pitchFamily="34" charset="0"/>
              </a:rPr>
              <a:t>From CSA 086 Table 12.2.2.3.4B</a:t>
            </a:r>
          </a:p>
          <a:p>
            <a:r>
              <a:rPr lang="en-CA" sz="2400" dirty="0"/>
              <a:t>	</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G </a:t>
            </a:r>
            <a:r>
              <a:rPr lang="en-US" sz="2400" dirty="0"/>
              <a:t>= 0.95</a:t>
            </a:r>
            <a:endParaRPr lang="en-CA" sz="2400" baseline="-25000" dirty="0">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299E5A12-8168-43F2-B4B5-2E365971EBA4}"/>
              </a:ext>
            </a:extLst>
          </p:cNvPr>
          <p:cNvPicPr>
            <a:picLocks noChangeAspect="1"/>
          </p:cNvPicPr>
          <p:nvPr/>
        </p:nvPicPr>
        <p:blipFill>
          <a:blip r:embed="rId3"/>
          <a:stretch>
            <a:fillRect/>
          </a:stretch>
        </p:blipFill>
        <p:spPr>
          <a:xfrm>
            <a:off x="5206048" y="891800"/>
            <a:ext cx="6232077" cy="4259490"/>
          </a:xfrm>
          <a:prstGeom prst="rect">
            <a:avLst/>
          </a:prstGeom>
        </p:spPr>
      </p:pic>
      <p:sp>
        <p:nvSpPr>
          <p:cNvPr id="24" name="Rectangle 23">
            <a:extLst>
              <a:ext uri="{FF2B5EF4-FFF2-40B4-BE49-F238E27FC236}">
                <a16:creationId xmlns:a16="http://schemas.microsoft.com/office/drawing/2014/main" id="{046DDF48-8112-40A8-ABBF-3D2927FEBCAB}"/>
              </a:ext>
            </a:extLst>
          </p:cNvPr>
          <p:cNvSpPr/>
          <p:nvPr/>
        </p:nvSpPr>
        <p:spPr>
          <a:xfrm>
            <a:off x="7470542" y="2019447"/>
            <a:ext cx="267755" cy="1482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oogle Shape;111;gb732734625_0_0">
            <a:extLst>
              <a:ext uri="{FF2B5EF4-FFF2-40B4-BE49-F238E27FC236}">
                <a16:creationId xmlns:a16="http://schemas.microsoft.com/office/drawing/2014/main" id="{8632D85F-F11A-4CD0-A765-C518960BBC13}"/>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buClr>
                <a:schemeClr val="dk1"/>
              </a:buClr>
              <a:buSzPts val="3600"/>
            </a:pPr>
            <a:r>
              <a:rPr lang="en-CA" sz="3600" b="1" dirty="0">
                <a:solidFill>
                  <a:schemeClr val="dk1"/>
                </a:solidFill>
                <a:cs typeface="Calibri"/>
                <a:sym typeface="Calibri"/>
              </a:rPr>
              <a:t>Example 5: Tension Splice</a:t>
            </a:r>
            <a:endParaRPr dirty="0">
              <a:highlight>
                <a:srgbClr val="FFFF00"/>
              </a:highlight>
            </a:endParaRPr>
          </a:p>
        </p:txBody>
      </p:sp>
    </p:spTree>
    <p:extLst>
      <p:ext uri="{BB962C8B-B14F-4D97-AF65-F5344CB8AC3E}">
        <p14:creationId xmlns:p14="http://schemas.microsoft.com/office/powerpoint/2010/main" val="18562037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590BEC-0701-4461-99AB-1AC7D19D10DB}"/>
              </a:ext>
            </a:extLst>
          </p:cNvPr>
          <p:cNvSpPr>
            <a:spLocks noGrp="1"/>
          </p:cNvSpPr>
          <p:nvPr>
            <p:ph idx="1"/>
          </p:nvPr>
        </p:nvSpPr>
        <p:spPr>
          <a:xfrm>
            <a:off x="838200" y="1360839"/>
            <a:ext cx="10515600" cy="4816124"/>
          </a:xfrm>
        </p:spPr>
        <p:txBody>
          <a:bodyPr>
            <a:normAutofit/>
          </a:bodyPr>
          <a:lstStyle/>
          <a:p>
            <a:pPr marL="0" indent="0">
              <a:buNone/>
            </a:pPr>
            <a:r>
              <a:rPr lang="en-US" sz="2400" dirty="0"/>
              <a:t>c) Details to prevent splitting: </a:t>
            </a:r>
          </a:p>
          <a:p>
            <a:pPr marL="803275" indent="-461963"/>
            <a:r>
              <a:rPr lang="en-US" sz="2400" dirty="0"/>
              <a:t>Use of separate splice plates for each row of fastenings</a:t>
            </a:r>
          </a:p>
          <a:p>
            <a:pPr marL="803275" indent="-461963"/>
            <a:r>
              <a:rPr lang="en-US" sz="2400" dirty="0"/>
              <a:t>Minimize spacing between rows for fastenings </a:t>
            </a:r>
          </a:p>
          <a:p>
            <a:pPr marL="803275" indent="-461963"/>
            <a:r>
              <a:rPr lang="en-US" sz="2400" dirty="0"/>
              <a:t>Maximize end distance in the connection </a:t>
            </a:r>
          </a:p>
          <a:p>
            <a:pPr marL="803275" indent="-461963"/>
            <a:r>
              <a:rPr lang="en-US" sz="2400" dirty="0"/>
              <a:t>Use a different detail which will only use one row of fastenings. For example: design joint with 4” diameter shear plates. </a:t>
            </a:r>
          </a:p>
        </p:txBody>
      </p:sp>
      <p:grpSp>
        <p:nvGrpSpPr>
          <p:cNvPr id="4" name="Google Shape;101;gb732734625_0_0">
            <a:extLst>
              <a:ext uri="{FF2B5EF4-FFF2-40B4-BE49-F238E27FC236}">
                <a16:creationId xmlns:a16="http://schemas.microsoft.com/office/drawing/2014/main" id="{FFBAA8A9-04F5-4A36-938F-D28836941182}"/>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70E593FA-ACE9-441A-ABB8-7F3DE1BB64DA}"/>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A568876A-E6BC-4156-955B-17357DC47811}"/>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84E62738-C7D2-4369-BA99-E299CCFF8151}"/>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219B95A1-F23A-46E5-A54B-2E76C6006395}"/>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470A930F-F690-4BB8-9073-3DD5E5647CDC}"/>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2DBA46AE-B92B-48D4-AE30-FBDDF1B0DB69}"/>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2C70CB39-F2A4-48D2-BAB5-934CA71E659D}"/>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F51A4DC3-4F66-4F8A-BDA3-433084AF3A30}"/>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30AC034B-7D01-4F60-A212-B0E44511EDF8}"/>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p:sp>
        <p:nvSpPr>
          <p:cNvPr id="16" name="Google Shape;111;gb732734625_0_0">
            <a:extLst>
              <a:ext uri="{FF2B5EF4-FFF2-40B4-BE49-F238E27FC236}">
                <a16:creationId xmlns:a16="http://schemas.microsoft.com/office/drawing/2014/main" id="{56A703D8-58D3-40CD-B973-B68985774D4D}"/>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buClr>
                <a:schemeClr val="dk1"/>
              </a:buClr>
              <a:buSzPts val="3600"/>
            </a:pPr>
            <a:r>
              <a:rPr lang="en-CA" sz="3600" b="1" dirty="0">
                <a:solidFill>
                  <a:schemeClr val="dk1"/>
                </a:solidFill>
                <a:cs typeface="Calibri"/>
                <a:sym typeface="Calibri"/>
              </a:rPr>
              <a:t>Example 5: Tension Splice</a:t>
            </a:r>
            <a:endParaRPr dirty="0">
              <a:highlight>
                <a:srgbClr val="FFFF00"/>
              </a:highlight>
            </a:endParaRPr>
          </a:p>
        </p:txBody>
      </p:sp>
    </p:spTree>
    <p:extLst>
      <p:ext uri="{BB962C8B-B14F-4D97-AF65-F5344CB8AC3E}">
        <p14:creationId xmlns:p14="http://schemas.microsoft.com/office/powerpoint/2010/main" val="6390063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CD5BFC98-BF08-4FE5-803E-0D74267AEF3D}"/>
              </a:ext>
            </a:extLst>
          </p:cNvPr>
          <p:cNvSpPr>
            <a:spLocks noGrp="1"/>
          </p:cNvSpPr>
          <p:nvPr>
            <p:ph idx="1"/>
          </p:nvPr>
        </p:nvSpPr>
        <p:spPr>
          <a:xfrm>
            <a:off x="851863" y="1469318"/>
            <a:ext cx="10515600" cy="4592824"/>
          </a:xfrm>
        </p:spPr>
        <p:txBody>
          <a:bodyPr>
            <a:normAutofit/>
          </a:bodyPr>
          <a:lstStyle/>
          <a:p>
            <a:pPr marL="0" indent="0" algn="just">
              <a:buNone/>
            </a:pPr>
            <a:r>
              <a:rPr lang="en-US" sz="2400" dirty="0"/>
              <a:t>The bottom chord of a truss consists of two 89 x 286 mm S-P-F lumber members spaced at 306 mm on centre. A tension splice for the chord consists of 64 x 286 mm spruce lumber side plates on both sides of each member, with split rings between each member and side plate, and a filler to close up the connection. The truss members will be unseasoned when assembled but will be used in a dry service location. </a:t>
            </a:r>
          </a:p>
        </p:txBody>
      </p:sp>
      <p:grpSp>
        <p:nvGrpSpPr>
          <p:cNvPr id="4" name="Google Shape;101;gb732734625_0_0">
            <a:extLst>
              <a:ext uri="{FF2B5EF4-FFF2-40B4-BE49-F238E27FC236}">
                <a16:creationId xmlns:a16="http://schemas.microsoft.com/office/drawing/2014/main" id="{8B2ED8B1-E3BD-4D01-9333-6B67F4A5C977}"/>
              </a:ext>
            </a:extLst>
          </p:cNvPr>
          <p:cNvGrpSpPr/>
          <p:nvPr/>
        </p:nvGrpSpPr>
        <p:grpSpPr>
          <a:xfrm>
            <a:off x="7738297" y="0"/>
            <a:ext cx="4453703" cy="6957521"/>
            <a:chOff x="7738393" y="0"/>
            <a:chExt cx="4453703" cy="6957521"/>
          </a:xfrm>
        </p:grpSpPr>
        <p:grpSp>
          <p:nvGrpSpPr>
            <p:cNvPr id="6" name="Google Shape;102;gb732734625_0_0">
              <a:extLst>
                <a:ext uri="{FF2B5EF4-FFF2-40B4-BE49-F238E27FC236}">
                  <a16:creationId xmlns:a16="http://schemas.microsoft.com/office/drawing/2014/main" id="{D62A1591-7ECA-400E-8AE1-EEF030727C66}"/>
                </a:ext>
              </a:extLst>
            </p:cNvPr>
            <p:cNvGrpSpPr/>
            <p:nvPr/>
          </p:nvGrpSpPr>
          <p:grpSpPr>
            <a:xfrm>
              <a:off x="9711113" y="6066636"/>
              <a:ext cx="2216088" cy="759395"/>
              <a:chOff x="5048307" y="4532623"/>
              <a:chExt cx="1662108" cy="569560"/>
            </a:xfrm>
          </p:grpSpPr>
          <p:sp>
            <p:nvSpPr>
              <p:cNvPr id="11" name="Google Shape;103;gb732734625_0_0">
                <a:extLst>
                  <a:ext uri="{FF2B5EF4-FFF2-40B4-BE49-F238E27FC236}">
                    <a16:creationId xmlns:a16="http://schemas.microsoft.com/office/drawing/2014/main" id="{F6FC1D18-FDC3-459B-849C-E28B473A1695}"/>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2" name="Google Shape;104;gb732734625_0_0">
                <a:extLst>
                  <a:ext uri="{FF2B5EF4-FFF2-40B4-BE49-F238E27FC236}">
                    <a16:creationId xmlns:a16="http://schemas.microsoft.com/office/drawing/2014/main" id="{B2E96B20-58A2-4868-9EE0-1CFED785D6C0}"/>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3" name="Google Shape;105;gb732734625_0_0">
                <a:extLst>
                  <a:ext uri="{FF2B5EF4-FFF2-40B4-BE49-F238E27FC236}">
                    <a16:creationId xmlns:a16="http://schemas.microsoft.com/office/drawing/2014/main" id="{28B8ED5F-8F0E-4C6B-AD39-14D4786DB12C}"/>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4" name="Google Shape;106;gb732734625_0_0">
                <a:extLst>
                  <a:ext uri="{FF2B5EF4-FFF2-40B4-BE49-F238E27FC236}">
                    <a16:creationId xmlns:a16="http://schemas.microsoft.com/office/drawing/2014/main" id="{1EB5A874-BDEF-4C5A-B924-6D0B64A4F11C}"/>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7" name="Google Shape;107;gb732734625_0_0">
              <a:extLst>
                <a:ext uri="{FF2B5EF4-FFF2-40B4-BE49-F238E27FC236}">
                  <a16:creationId xmlns:a16="http://schemas.microsoft.com/office/drawing/2014/main" id="{79713BFE-A10A-4882-8EA2-C04C8F5A44A4}"/>
                </a:ext>
              </a:extLst>
            </p:cNvPr>
            <p:cNvGrpSpPr/>
            <p:nvPr/>
          </p:nvGrpSpPr>
          <p:grpSpPr>
            <a:xfrm>
              <a:off x="11895270" y="0"/>
              <a:ext cx="296826" cy="6881218"/>
              <a:chOff x="11896233" y="0"/>
              <a:chExt cx="295820" cy="6857902"/>
            </a:xfrm>
          </p:grpSpPr>
          <p:sp>
            <p:nvSpPr>
              <p:cNvPr id="9" name="Google Shape;108;gb732734625_0_0">
                <a:extLst>
                  <a:ext uri="{FF2B5EF4-FFF2-40B4-BE49-F238E27FC236}">
                    <a16:creationId xmlns:a16="http://schemas.microsoft.com/office/drawing/2014/main" id="{8D9E6A7C-5BAB-459A-9EBE-29A69F823DAB}"/>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 name="Google Shape;109;gb732734625_0_0">
                <a:extLst>
                  <a:ext uri="{FF2B5EF4-FFF2-40B4-BE49-F238E27FC236}">
                    <a16:creationId xmlns:a16="http://schemas.microsoft.com/office/drawing/2014/main" id="{C82D3296-09E8-41D8-B5A5-2674A86CDBA0}"/>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8" name="Google Shape;110;gb732734625_0_0" descr="A picture containing food, shirt&#10;&#10;Description automatically generated">
              <a:extLst>
                <a:ext uri="{FF2B5EF4-FFF2-40B4-BE49-F238E27FC236}">
                  <a16:creationId xmlns:a16="http://schemas.microsoft.com/office/drawing/2014/main" id="{CAA3ED59-B096-4FEF-9DCA-4A971846A9DE}"/>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p:sp>
        <p:nvSpPr>
          <p:cNvPr id="5" name="Google Shape;111;gb732734625_0_0">
            <a:extLst>
              <a:ext uri="{FF2B5EF4-FFF2-40B4-BE49-F238E27FC236}">
                <a16:creationId xmlns:a16="http://schemas.microsoft.com/office/drawing/2014/main" id="{D4EE4C82-6E02-40B6-B194-04CA8403B88A}"/>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buClr>
                <a:schemeClr val="dk1"/>
              </a:buClr>
              <a:buSzPts val="3600"/>
            </a:pPr>
            <a:r>
              <a:rPr lang="en-CA" sz="3600" b="1" dirty="0">
                <a:solidFill>
                  <a:schemeClr val="dk1"/>
                </a:solidFill>
                <a:cs typeface="Calibri"/>
                <a:sym typeface="Calibri"/>
              </a:rPr>
              <a:t>Example 6: Split </a:t>
            </a:r>
            <a:r>
              <a:rPr lang="en-CA" sz="3600" b="1" dirty="0">
                <a:solidFill>
                  <a:schemeClr val="dk1"/>
                </a:solidFill>
                <a:latin typeface="Calibri"/>
                <a:cs typeface="Calibri"/>
                <a:sym typeface="Calibri"/>
              </a:rPr>
              <a:t>Ring Tension Splice</a:t>
            </a:r>
            <a:endParaRPr dirty="0">
              <a:highlight>
                <a:srgbClr val="FFFF00"/>
              </a:highlight>
            </a:endParaRPr>
          </a:p>
        </p:txBody>
      </p:sp>
      <p:pic>
        <p:nvPicPr>
          <p:cNvPr id="2" name="Picture 1">
            <a:extLst>
              <a:ext uri="{FF2B5EF4-FFF2-40B4-BE49-F238E27FC236}">
                <a16:creationId xmlns:a16="http://schemas.microsoft.com/office/drawing/2014/main" id="{00970C7D-0E81-4EAD-8CF1-077887D8A15B}"/>
              </a:ext>
            </a:extLst>
          </p:cNvPr>
          <p:cNvPicPr>
            <a:picLocks noChangeAspect="1"/>
          </p:cNvPicPr>
          <p:nvPr/>
        </p:nvPicPr>
        <p:blipFill rotWithShape="1">
          <a:blip r:embed="rId3"/>
          <a:srcRect t="14667" r="17358"/>
          <a:stretch/>
        </p:blipFill>
        <p:spPr>
          <a:xfrm>
            <a:off x="944911" y="3789254"/>
            <a:ext cx="5023726" cy="2197560"/>
          </a:xfrm>
          <a:prstGeom prst="rect">
            <a:avLst/>
          </a:prstGeom>
        </p:spPr>
      </p:pic>
      <p:pic>
        <p:nvPicPr>
          <p:cNvPr id="3" name="Picture 2">
            <a:extLst>
              <a:ext uri="{FF2B5EF4-FFF2-40B4-BE49-F238E27FC236}">
                <a16:creationId xmlns:a16="http://schemas.microsoft.com/office/drawing/2014/main" id="{DADC6D80-7242-484A-9270-8C2F3D595657}"/>
              </a:ext>
            </a:extLst>
          </p:cNvPr>
          <p:cNvPicPr>
            <a:picLocks noChangeAspect="1"/>
          </p:cNvPicPr>
          <p:nvPr/>
        </p:nvPicPr>
        <p:blipFill rotWithShape="1">
          <a:blip r:embed="rId4"/>
          <a:srcRect t="17188" r="27176"/>
          <a:stretch/>
        </p:blipFill>
        <p:spPr>
          <a:xfrm>
            <a:off x="5950126" y="4127935"/>
            <a:ext cx="5024761" cy="1721546"/>
          </a:xfrm>
          <a:prstGeom prst="rect">
            <a:avLst/>
          </a:prstGeom>
        </p:spPr>
      </p:pic>
    </p:spTree>
    <p:extLst>
      <p:ext uri="{BB962C8B-B14F-4D97-AF65-F5344CB8AC3E}">
        <p14:creationId xmlns:p14="http://schemas.microsoft.com/office/powerpoint/2010/main" val="106842260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414804-45D2-45A4-B7E7-5AB5463A3F32}"/>
              </a:ext>
            </a:extLst>
          </p:cNvPr>
          <p:cNvSpPr>
            <a:spLocks noGrp="1"/>
          </p:cNvSpPr>
          <p:nvPr>
            <p:ph idx="1"/>
          </p:nvPr>
        </p:nvSpPr>
        <p:spPr>
          <a:xfrm>
            <a:off x="838200" y="1265090"/>
            <a:ext cx="10515600" cy="4816124"/>
          </a:xfrm>
        </p:spPr>
        <p:txBody>
          <a:bodyPr>
            <a:normAutofit/>
          </a:bodyPr>
          <a:lstStyle/>
          <a:p>
            <a:pPr marL="0" indent="0">
              <a:buNone/>
            </a:pPr>
            <a:r>
              <a:rPr lang="en-US" sz="2400" dirty="0"/>
              <a:t>Design a 4” diameter split ring connection for a tensile force of 160 </a:t>
            </a:r>
            <a:r>
              <a:rPr lang="en-US" sz="2400" dirty="0" err="1"/>
              <a:t>kN</a:t>
            </a:r>
            <a:r>
              <a:rPr lang="en-US" sz="2400" dirty="0"/>
              <a:t> due to factored dead and snow loads. </a:t>
            </a:r>
          </a:p>
          <a:p>
            <a:pPr marL="0" indent="0">
              <a:buNone/>
            </a:pPr>
            <a:endParaRPr lang="en-US" sz="2400" dirty="0"/>
          </a:p>
          <a:p>
            <a:pPr marL="0" indent="0">
              <a:buNone/>
            </a:pPr>
            <a:r>
              <a:rPr lang="en-US" sz="2400" dirty="0"/>
              <a:t>Factored lateral strength resistance of 4” diameter split ring connection, parallel to grain, </a:t>
            </a:r>
            <a:r>
              <a:rPr lang="en-CA" sz="2400" dirty="0" err="1">
                <a:latin typeface="Calibri" panose="020F0502020204030204" pitchFamily="34" charset="0"/>
                <a:ea typeface="Calibri" panose="020F0502020204030204" pitchFamily="34" charset="0"/>
                <a:cs typeface="Calibri" panose="020F0502020204030204" pitchFamily="34" charset="0"/>
              </a:rPr>
              <a:t>P</a:t>
            </a:r>
            <a:r>
              <a:rPr lang="en-CA" sz="2400" baseline="-25000" dirty="0" err="1">
                <a:latin typeface="Calibri" panose="020F0502020204030204" pitchFamily="34" charset="0"/>
                <a:ea typeface="Calibri" panose="020F0502020204030204" pitchFamily="34" charset="0"/>
                <a:cs typeface="Calibri" panose="020F0502020204030204" pitchFamily="34" charset="0"/>
              </a:rPr>
              <a:t>r</a:t>
            </a:r>
            <a:r>
              <a:rPr lang="en-US" sz="2400" dirty="0"/>
              <a:t>, is given by: </a:t>
            </a:r>
          </a:p>
          <a:p>
            <a:pPr marL="0" indent="0">
              <a:buNone/>
            </a:pPr>
            <a:endParaRPr lang="en-US" sz="2400" dirty="0"/>
          </a:p>
          <a:p>
            <a:pPr marL="0" indent="0">
              <a:buNone/>
            </a:pPr>
            <a:r>
              <a:rPr lang="en-US" sz="2400" dirty="0"/>
              <a:t>where</a:t>
            </a:r>
          </a:p>
          <a:p>
            <a:pPr marL="0" indent="0">
              <a:buNone/>
            </a:pPr>
            <a:endParaRPr lang="en-US" sz="2400" dirty="0"/>
          </a:p>
          <a:p>
            <a:pPr marL="0" indent="0">
              <a:buNone/>
            </a:pPr>
            <a:endParaRPr lang="en-US" sz="2400" dirty="0"/>
          </a:p>
          <a:p>
            <a:pPr marL="0" indent="0">
              <a:buNone/>
            </a:pPr>
            <a:r>
              <a:rPr lang="en-US" sz="2400" dirty="0"/>
              <a:t> </a:t>
            </a:r>
            <a:endParaRPr lang="en-CA" sz="2400" baseline="-25000" dirty="0">
              <a:latin typeface="Calibri" panose="020F0502020204030204" pitchFamily="34" charset="0"/>
              <a:ea typeface="Calibri" panose="020F0502020204030204" pitchFamily="34" charset="0"/>
              <a:cs typeface="Calibri" panose="020F0502020204030204" pitchFamily="34" charset="0"/>
            </a:endParaRPr>
          </a:p>
        </p:txBody>
      </p:sp>
      <p:grpSp>
        <p:nvGrpSpPr>
          <p:cNvPr id="4" name="Google Shape;101;gb732734625_0_0">
            <a:extLst>
              <a:ext uri="{FF2B5EF4-FFF2-40B4-BE49-F238E27FC236}">
                <a16:creationId xmlns:a16="http://schemas.microsoft.com/office/drawing/2014/main" id="{F18A550B-3FE2-4E3D-B9AD-9307C73B3F74}"/>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EF5EEB0E-7F45-4BF7-B359-B623BDEF71C1}"/>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A1C6C9B1-1BBF-490B-8774-96D0335631EA}"/>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24EF0180-0A14-41A3-8940-FE5E20F29874}"/>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3C66815C-B010-48E4-A6A8-E738FBEF9861}"/>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C35921F0-DE74-4884-BD33-AA64E7D44538}"/>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965C0289-1378-4488-BFA4-F236E96D3101}"/>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6BC42264-3E7A-47BA-9A02-AEC11F8B1F21}"/>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D5950AF3-EE5C-4314-A318-45B17FD3AD31}"/>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C65BDD3E-B487-4385-ACFA-87039F2E813C}"/>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p:sp>
        <p:nvSpPr>
          <p:cNvPr id="16" name="Rectangle 15">
            <a:extLst>
              <a:ext uri="{FF2B5EF4-FFF2-40B4-BE49-F238E27FC236}">
                <a16:creationId xmlns:a16="http://schemas.microsoft.com/office/drawing/2014/main" id="{0C0B0644-7A93-43B3-8579-31E19A204A85}"/>
              </a:ext>
            </a:extLst>
          </p:cNvPr>
          <p:cNvSpPr/>
          <p:nvPr/>
        </p:nvSpPr>
        <p:spPr>
          <a:xfrm>
            <a:off x="5064873" y="1900288"/>
            <a:ext cx="1550617" cy="461665"/>
          </a:xfrm>
          <a:prstGeom prst="rect">
            <a:avLst/>
          </a:prstGeom>
        </p:spPr>
        <p:txBody>
          <a:bodyPr wrap="none">
            <a:spAutoFit/>
          </a:bodyPr>
          <a:lstStyle/>
          <a:p>
            <a:r>
              <a:rPr lang="en-CA" sz="2400" dirty="0" err="1">
                <a:latin typeface="Calibri" panose="020F0502020204030204" pitchFamily="34" charset="0"/>
                <a:ea typeface="Calibri" panose="020F0502020204030204" pitchFamily="34" charset="0"/>
                <a:cs typeface="Calibri" panose="020F0502020204030204" pitchFamily="34" charset="0"/>
              </a:rPr>
              <a:t>P</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CA" sz="2400" baseline="-25000" dirty="0">
                <a:latin typeface="Calibri" panose="020F0502020204030204" pitchFamily="34" charset="0"/>
                <a:ea typeface="Calibri" panose="020F0502020204030204" pitchFamily="34" charset="0"/>
                <a:cs typeface="Calibri" panose="020F0502020204030204" pitchFamily="34" charset="0"/>
              </a:rPr>
              <a:t> </a:t>
            </a:r>
            <a:r>
              <a:rPr lang="en-CA" sz="2400" dirty="0"/>
              <a:t>= 160 </a:t>
            </a:r>
            <a:r>
              <a:rPr lang="en-CA" sz="2400" dirty="0" err="1"/>
              <a:t>kN</a:t>
            </a:r>
            <a:endParaRPr lang="en-CA" sz="2400" dirty="0"/>
          </a:p>
        </p:txBody>
      </p:sp>
      <p:sp>
        <p:nvSpPr>
          <p:cNvPr id="17" name="Rectangle 16">
            <a:extLst>
              <a:ext uri="{FF2B5EF4-FFF2-40B4-BE49-F238E27FC236}">
                <a16:creationId xmlns:a16="http://schemas.microsoft.com/office/drawing/2014/main" id="{C0A93809-F6A6-4712-8075-4F00D711B074}"/>
              </a:ext>
            </a:extLst>
          </p:cNvPr>
          <p:cNvSpPr/>
          <p:nvPr/>
        </p:nvSpPr>
        <p:spPr>
          <a:xfrm>
            <a:off x="4947949" y="3359662"/>
            <a:ext cx="1784463" cy="461665"/>
          </a:xfrm>
          <a:prstGeom prst="rect">
            <a:avLst/>
          </a:prstGeom>
        </p:spPr>
        <p:txBody>
          <a:bodyPr wrap="none">
            <a:spAutoFit/>
          </a:bodyPr>
          <a:lstStyle/>
          <a:p>
            <a:r>
              <a:rPr lang="en-CA" sz="2400" dirty="0" err="1">
                <a:latin typeface="Calibri" panose="020F0502020204030204" pitchFamily="34" charset="0"/>
                <a:ea typeface="Calibri" panose="020F0502020204030204" pitchFamily="34" charset="0"/>
                <a:cs typeface="Calibri" panose="020F0502020204030204" pitchFamily="34" charset="0"/>
              </a:rPr>
              <a:t>P</a:t>
            </a:r>
            <a:r>
              <a:rPr lang="en-CA" sz="2400" baseline="-25000" dirty="0" err="1">
                <a:latin typeface="Calibri" panose="020F0502020204030204" pitchFamily="34" charset="0"/>
                <a:ea typeface="Calibri" panose="020F0502020204030204" pitchFamily="34" charset="0"/>
                <a:cs typeface="Calibri" panose="020F0502020204030204" pitchFamily="34" charset="0"/>
              </a:rPr>
              <a:t>r</a:t>
            </a:r>
            <a:r>
              <a:rPr lang="en-CA" sz="2400" baseline="-25000" dirty="0">
                <a:latin typeface="Calibri" panose="020F0502020204030204" pitchFamily="34" charset="0"/>
                <a:ea typeface="Calibri" panose="020F0502020204030204" pitchFamily="34" charset="0"/>
                <a:cs typeface="Calibri" panose="020F0502020204030204" pitchFamily="34" charset="0"/>
              </a:rPr>
              <a:t> </a:t>
            </a:r>
            <a:r>
              <a:rPr lang="en-CA" sz="2400" dirty="0"/>
              <a:t>= </a:t>
            </a:r>
            <a:r>
              <a:rPr lang="el-GR" sz="2400" dirty="0"/>
              <a:t>φ</a:t>
            </a:r>
            <a:r>
              <a:rPr lang="en-US" sz="2400" dirty="0"/>
              <a:t> </a:t>
            </a:r>
            <a:r>
              <a:rPr lang="en-CA" sz="2400" dirty="0">
                <a:latin typeface="Calibri" panose="020F0502020204030204" pitchFamily="34" charset="0"/>
                <a:ea typeface="Calibri" panose="020F0502020204030204" pitchFamily="34" charset="0"/>
                <a:cs typeface="Calibri" panose="020F0502020204030204" pitchFamily="34" charset="0"/>
              </a:rPr>
              <a:t>P</a:t>
            </a:r>
            <a:r>
              <a:rPr lang="en-CA" sz="2400" baseline="-25000" dirty="0">
                <a:latin typeface="Calibri" panose="020F0502020204030204" pitchFamily="34" charset="0"/>
                <a:ea typeface="Calibri" panose="020F0502020204030204" pitchFamily="34" charset="0"/>
                <a:cs typeface="Calibri" panose="020F0502020204030204" pitchFamily="34" charset="0"/>
              </a:rPr>
              <a:t>u </a:t>
            </a:r>
            <a:r>
              <a:rPr lang="en-CA" sz="2400" dirty="0" err="1">
                <a:latin typeface="Calibri" panose="020F0502020204030204" pitchFamily="34" charset="0"/>
                <a:ea typeface="Calibri" panose="020F0502020204030204" pitchFamily="34" charset="0"/>
                <a:cs typeface="Calibri" panose="020F0502020204030204" pitchFamily="34" charset="0"/>
              </a:rPr>
              <a:t>n</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F</a:t>
            </a:r>
            <a:endParaRPr lang="en-CA" sz="2400" dirty="0"/>
          </a:p>
        </p:txBody>
      </p:sp>
      <p:sp>
        <p:nvSpPr>
          <p:cNvPr id="19" name="Rectangle 18">
            <a:extLst>
              <a:ext uri="{FF2B5EF4-FFF2-40B4-BE49-F238E27FC236}">
                <a16:creationId xmlns:a16="http://schemas.microsoft.com/office/drawing/2014/main" id="{FA5AD37D-C7D7-4D7C-8F28-20C5A57D5398}"/>
              </a:ext>
            </a:extLst>
          </p:cNvPr>
          <p:cNvSpPr/>
          <p:nvPr/>
        </p:nvSpPr>
        <p:spPr>
          <a:xfrm>
            <a:off x="1810671" y="4130879"/>
            <a:ext cx="2591287" cy="461665"/>
          </a:xfrm>
          <a:prstGeom prst="rect">
            <a:avLst/>
          </a:prstGeom>
        </p:spPr>
        <p:txBody>
          <a:bodyPr wrap="non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P</a:t>
            </a:r>
            <a:r>
              <a:rPr lang="en-CA" sz="2400" baseline="-25000" dirty="0">
                <a:latin typeface="Calibri" panose="020F0502020204030204" pitchFamily="34" charset="0"/>
                <a:ea typeface="Calibri" panose="020F0502020204030204" pitchFamily="34" charset="0"/>
                <a:cs typeface="Calibri" panose="020F0502020204030204" pitchFamily="34" charset="0"/>
              </a:rPr>
              <a:t>u </a:t>
            </a:r>
            <a:r>
              <a:rPr lang="en-CA" sz="2400" dirty="0"/>
              <a:t>= </a:t>
            </a:r>
            <a:r>
              <a:rPr lang="el-GR" sz="2400" dirty="0"/>
              <a:t>φ</a:t>
            </a:r>
            <a:r>
              <a:rPr lang="en-US" sz="2400" dirty="0"/>
              <a:t> p</a:t>
            </a:r>
            <a:r>
              <a:rPr lang="en-CA" sz="2400" baseline="-25000" dirty="0">
                <a:latin typeface="Calibri" panose="020F0502020204030204" pitchFamily="34" charset="0"/>
                <a:ea typeface="Calibri" panose="020F0502020204030204" pitchFamily="34" charset="0"/>
                <a:cs typeface="Calibri" panose="020F0502020204030204" pitchFamily="34" charset="0"/>
              </a:rPr>
              <a:t>u </a:t>
            </a:r>
            <a:r>
              <a:rPr lang="en-CA" sz="2400" dirty="0">
                <a:latin typeface="Calibri" panose="020F0502020204030204" pitchFamily="34" charset="0"/>
                <a:ea typeface="Calibri" panose="020F0502020204030204" pitchFamily="34" charset="0"/>
                <a:cs typeface="Calibri" panose="020F0502020204030204" pitchFamily="34" charset="0"/>
              </a:rPr>
              <a:t>(K</a:t>
            </a:r>
            <a:r>
              <a:rPr lang="en-CA" sz="2400" baseline="-25000" dirty="0">
                <a:latin typeface="Calibri" panose="020F0502020204030204" pitchFamily="34" charset="0"/>
                <a:ea typeface="Calibri" panose="020F0502020204030204" pitchFamily="34" charset="0"/>
                <a:cs typeface="Calibri" panose="020F0502020204030204" pitchFamily="34" charset="0"/>
              </a:rPr>
              <a:t>D</a:t>
            </a:r>
            <a:r>
              <a:rPr lang="en-CA" sz="2400" dirty="0">
                <a:latin typeface="Calibri" panose="020F0502020204030204" pitchFamily="34" charset="0"/>
                <a:ea typeface="Calibri" panose="020F0502020204030204" pitchFamily="34" charset="0"/>
                <a:cs typeface="Calibri" panose="020F0502020204030204" pitchFamily="34" charset="0"/>
              </a:rPr>
              <a:t> K</a:t>
            </a:r>
            <a:r>
              <a:rPr lang="en-CA" sz="2400" baseline="-25000" dirty="0">
                <a:latin typeface="Calibri" panose="020F0502020204030204" pitchFamily="34" charset="0"/>
                <a:ea typeface="Calibri" panose="020F0502020204030204" pitchFamily="34" charset="0"/>
                <a:cs typeface="Calibri" panose="020F0502020204030204" pitchFamily="34" charset="0"/>
              </a:rPr>
              <a:t>SF</a:t>
            </a:r>
            <a:r>
              <a:rPr lang="en-CA" sz="2400" dirty="0">
                <a:latin typeface="Calibri" panose="020F0502020204030204" pitchFamily="34" charset="0"/>
                <a:ea typeface="Calibri" panose="020F0502020204030204" pitchFamily="34" charset="0"/>
                <a:cs typeface="Calibri" panose="020F0502020204030204" pitchFamily="34" charset="0"/>
              </a:rPr>
              <a:t> K</a:t>
            </a:r>
            <a:r>
              <a:rPr lang="en-CA" sz="2400" baseline="-25000" dirty="0">
                <a:latin typeface="Calibri" panose="020F0502020204030204" pitchFamily="34" charset="0"/>
                <a:ea typeface="Calibri" panose="020F0502020204030204" pitchFamily="34" charset="0"/>
                <a:cs typeface="Calibri" panose="020F0502020204030204" pitchFamily="34" charset="0"/>
              </a:rPr>
              <a:t>T</a:t>
            </a:r>
            <a:r>
              <a:rPr lang="en-CA" sz="2400" dirty="0">
                <a:latin typeface="Calibri" panose="020F0502020204030204" pitchFamily="34" charset="0"/>
                <a:ea typeface="Calibri" panose="020F0502020204030204" pitchFamily="34" charset="0"/>
                <a:cs typeface="Calibri" panose="020F0502020204030204" pitchFamily="34" charset="0"/>
              </a:rPr>
              <a:t>)</a:t>
            </a:r>
            <a:endParaRPr lang="en-CA" sz="2400" dirty="0"/>
          </a:p>
        </p:txBody>
      </p:sp>
      <p:sp>
        <p:nvSpPr>
          <p:cNvPr id="20" name="Rectangle 19">
            <a:extLst>
              <a:ext uri="{FF2B5EF4-FFF2-40B4-BE49-F238E27FC236}">
                <a16:creationId xmlns:a16="http://schemas.microsoft.com/office/drawing/2014/main" id="{DCDE9FD2-4C41-497E-BBB7-1A2C38397F5F}"/>
              </a:ext>
            </a:extLst>
          </p:cNvPr>
          <p:cNvSpPr/>
          <p:nvPr/>
        </p:nvSpPr>
        <p:spPr>
          <a:xfrm>
            <a:off x="1810670" y="4634221"/>
            <a:ext cx="4557017" cy="461665"/>
          </a:xfrm>
          <a:prstGeom prst="rect">
            <a:avLst/>
          </a:prstGeom>
        </p:spPr>
        <p:txBody>
          <a:bodyPr wrap="none">
            <a:spAutoFit/>
          </a:bodyPr>
          <a:lstStyle/>
          <a:p>
            <a:r>
              <a:rPr lang="en-US" sz="2400" dirty="0"/>
              <a:t>p</a:t>
            </a:r>
            <a:r>
              <a:rPr lang="en-CA" sz="2400" baseline="-25000" dirty="0">
                <a:latin typeface="Calibri" panose="020F0502020204030204" pitchFamily="34" charset="0"/>
                <a:ea typeface="Calibri" panose="020F0502020204030204" pitchFamily="34" charset="0"/>
                <a:cs typeface="Calibri" panose="020F0502020204030204" pitchFamily="34" charset="0"/>
              </a:rPr>
              <a:t>u </a:t>
            </a:r>
            <a:r>
              <a:rPr lang="en-CA" sz="2400" dirty="0">
                <a:latin typeface="Calibri" panose="020F0502020204030204" pitchFamily="34" charset="0"/>
                <a:ea typeface="Calibri" panose="020F0502020204030204" pitchFamily="34" charset="0"/>
                <a:cs typeface="Calibri" panose="020F0502020204030204" pitchFamily="34" charset="0"/>
              </a:rPr>
              <a:t>= 45 </a:t>
            </a:r>
            <a:r>
              <a:rPr lang="en-CA" sz="2400" dirty="0" err="1">
                <a:latin typeface="Calibri" panose="020F0502020204030204" pitchFamily="34" charset="0"/>
                <a:ea typeface="Calibri" panose="020F0502020204030204" pitchFamily="34" charset="0"/>
                <a:cs typeface="Calibri" panose="020F0502020204030204" pitchFamily="34" charset="0"/>
              </a:rPr>
              <a:t>kN</a:t>
            </a:r>
            <a:r>
              <a:rPr lang="en-CA" sz="2400" dirty="0">
                <a:latin typeface="Calibri" panose="020F0502020204030204" pitchFamily="34" charset="0"/>
                <a:ea typeface="Calibri" panose="020F0502020204030204" pitchFamily="34" charset="0"/>
                <a:cs typeface="Calibri" panose="020F0502020204030204" pitchFamily="34" charset="0"/>
              </a:rPr>
              <a:t> (CSA 086 Table 12.3.6A)</a:t>
            </a:r>
            <a:endParaRPr lang="en-CA" sz="2400" dirty="0"/>
          </a:p>
        </p:txBody>
      </p:sp>
      <p:sp>
        <p:nvSpPr>
          <p:cNvPr id="21" name="Rectangle 20">
            <a:extLst>
              <a:ext uri="{FF2B5EF4-FFF2-40B4-BE49-F238E27FC236}">
                <a16:creationId xmlns:a16="http://schemas.microsoft.com/office/drawing/2014/main" id="{9CFD0C2E-83D3-4FA0-8DE9-DE8B29EAEA98}"/>
              </a:ext>
            </a:extLst>
          </p:cNvPr>
          <p:cNvSpPr/>
          <p:nvPr/>
        </p:nvSpPr>
        <p:spPr>
          <a:xfrm>
            <a:off x="1810671" y="5131245"/>
            <a:ext cx="4358886" cy="461665"/>
          </a:xfrm>
          <a:prstGeom prst="rect">
            <a:avLst/>
          </a:prstGeom>
        </p:spPr>
        <p:txBody>
          <a:bodyPr wrap="non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P</a:t>
            </a:r>
            <a:r>
              <a:rPr lang="en-CA" sz="2400" baseline="-25000" dirty="0">
                <a:latin typeface="Calibri" panose="020F0502020204030204" pitchFamily="34" charset="0"/>
                <a:ea typeface="Calibri" panose="020F0502020204030204" pitchFamily="34" charset="0"/>
                <a:cs typeface="Calibri" panose="020F0502020204030204" pitchFamily="34" charset="0"/>
              </a:rPr>
              <a:t>u </a:t>
            </a:r>
            <a:r>
              <a:rPr lang="en-CA" sz="2400" dirty="0"/>
              <a:t>= 45 x (1.0 x 0.80 x 1.0) = 36 </a:t>
            </a:r>
            <a:r>
              <a:rPr lang="en-CA" sz="2400" dirty="0" err="1"/>
              <a:t>kN</a:t>
            </a:r>
            <a:endParaRPr lang="en-CA" sz="2400" dirty="0"/>
          </a:p>
        </p:txBody>
      </p:sp>
      <p:sp>
        <p:nvSpPr>
          <p:cNvPr id="24" name="Google Shape;111;gb732734625_0_0">
            <a:extLst>
              <a:ext uri="{FF2B5EF4-FFF2-40B4-BE49-F238E27FC236}">
                <a16:creationId xmlns:a16="http://schemas.microsoft.com/office/drawing/2014/main" id="{EF9806BB-5BBD-4F50-8E95-F4C9F4B372E1}"/>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buClr>
                <a:schemeClr val="dk1"/>
              </a:buClr>
              <a:buSzPts val="3600"/>
            </a:pPr>
            <a:r>
              <a:rPr lang="en-CA" sz="3600" b="1" dirty="0">
                <a:solidFill>
                  <a:schemeClr val="dk1"/>
                </a:solidFill>
                <a:cs typeface="Calibri"/>
                <a:sym typeface="Calibri"/>
              </a:rPr>
              <a:t>Example 6: Split </a:t>
            </a:r>
            <a:r>
              <a:rPr lang="en-CA" sz="3600" b="1" dirty="0">
                <a:solidFill>
                  <a:schemeClr val="dk1"/>
                </a:solidFill>
                <a:latin typeface="Calibri"/>
                <a:cs typeface="Calibri"/>
                <a:sym typeface="Calibri"/>
              </a:rPr>
              <a:t>Ring Tension Splice</a:t>
            </a:r>
            <a:endParaRPr dirty="0">
              <a:highlight>
                <a:srgbClr val="FFFF00"/>
              </a:highlight>
            </a:endParaRPr>
          </a:p>
        </p:txBody>
      </p:sp>
    </p:spTree>
    <p:extLst>
      <p:ext uri="{BB962C8B-B14F-4D97-AF65-F5344CB8AC3E}">
        <p14:creationId xmlns:p14="http://schemas.microsoft.com/office/powerpoint/2010/main" val="28976784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414804-45D2-45A4-B7E7-5AB5463A3F32}"/>
              </a:ext>
            </a:extLst>
          </p:cNvPr>
          <p:cNvSpPr>
            <a:spLocks noGrp="1"/>
          </p:cNvSpPr>
          <p:nvPr>
            <p:ph idx="1"/>
          </p:nvPr>
        </p:nvSpPr>
        <p:spPr>
          <a:xfrm>
            <a:off x="838200" y="1265090"/>
            <a:ext cx="10515600" cy="4816124"/>
          </a:xfrm>
        </p:spPr>
        <p:txBody>
          <a:bodyPr>
            <a:normAutofit/>
          </a:bodyPr>
          <a:lstStyle/>
          <a:p>
            <a:pPr marL="0" indent="0">
              <a:buNone/>
            </a:pPr>
            <a:endParaRPr lang="en-US" sz="2400" dirty="0"/>
          </a:p>
          <a:p>
            <a:pPr marL="0" indent="0">
              <a:buNone/>
            </a:pPr>
            <a:endParaRPr lang="en-US" sz="2400" dirty="0"/>
          </a:p>
        </p:txBody>
      </p:sp>
      <p:grpSp>
        <p:nvGrpSpPr>
          <p:cNvPr id="4" name="Google Shape;101;gb732734625_0_0">
            <a:extLst>
              <a:ext uri="{FF2B5EF4-FFF2-40B4-BE49-F238E27FC236}">
                <a16:creationId xmlns:a16="http://schemas.microsoft.com/office/drawing/2014/main" id="{F18A550B-3FE2-4E3D-B9AD-9307C73B3F74}"/>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EF5EEB0E-7F45-4BF7-B359-B623BDEF71C1}"/>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A1C6C9B1-1BBF-490B-8774-96D0335631EA}"/>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24EF0180-0A14-41A3-8940-FE5E20F29874}"/>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3C66815C-B010-48E4-A6A8-E738FBEF9861}"/>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C35921F0-DE74-4884-BD33-AA64E7D44538}"/>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965C0289-1378-4488-BFA4-F236E96D3101}"/>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6BC42264-3E7A-47BA-9A02-AEC11F8B1F21}"/>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D5950AF3-EE5C-4314-A318-45B17FD3AD31}"/>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C65BDD3E-B487-4385-ACFA-87039F2E813C}"/>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p:sp>
        <p:nvSpPr>
          <p:cNvPr id="17" name="Rectangle 16">
            <a:extLst>
              <a:ext uri="{FF2B5EF4-FFF2-40B4-BE49-F238E27FC236}">
                <a16:creationId xmlns:a16="http://schemas.microsoft.com/office/drawing/2014/main" id="{C0A93809-F6A6-4712-8075-4F00D711B074}"/>
              </a:ext>
            </a:extLst>
          </p:cNvPr>
          <p:cNvSpPr/>
          <p:nvPr/>
        </p:nvSpPr>
        <p:spPr>
          <a:xfrm>
            <a:off x="1434423" y="4242577"/>
            <a:ext cx="1991251" cy="461665"/>
          </a:xfrm>
          <a:prstGeom prst="rect">
            <a:avLst/>
          </a:prstGeom>
        </p:spPr>
        <p:txBody>
          <a:bodyPr wrap="non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F </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G</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C</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T</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O</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P</a:t>
            </a:r>
            <a:endParaRPr lang="en-CA" sz="2400" dirty="0"/>
          </a:p>
        </p:txBody>
      </p:sp>
      <p:sp>
        <p:nvSpPr>
          <p:cNvPr id="22" name="Rectangle 21">
            <a:extLst>
              <a:ext uri="{FF2B5EF4-FFF2-40B4-BE49-F238E27FC236}">
                <a16:creationId xmlns:a16="http://schemas.microsoft.com/office/drawing/2014/main" id="{7BE181D4-B8BF-4AEA-BA22-E81F5C762326}"/>
              </a:ext>
            </a:extLst>
          </p:cNvPr>
          <p:cNvSpPr/>
          <p:nvPr/>
        </p:nvSpPr>
        <p:spPr>
          <a:xfrm>
            <a:off x="1673271" y="4731303"/>
            <a:ext cx="3430747" cy="461665"/>
          </a:xfrm>
          <a:prstGeom prst="rect">
            <a:avLst/>
          </a:prstGeom>
        </p:spPr>
        <p:txBody>
          <a:bodyPr wrap="non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 1.0 x 1.0 x 1.0 x 1.0 x 1.0</a:t>
            </a:r>
            <a:endParaRPr lang="en-CA" sz="2400" dirty="0"/>
          </a:p>
        </p:txBody>
      </p:sp>
      <p:sp>
        <p:nvSpPr>
          <p:cNvPr id="23" name="Rectangle 22">
            <a:extLst>
              <a:ext uri="{FF2B5EF4-FFF2-40B4-BE49-F238E27FC236}">
                <a16:creationId xmlns:a16="http://schemas.microsoft.com/office/drawing/2014/main" id="{A19F15C2-D20F-423E-951E-845A790B246B}"/>
              </a:ext>
            </a:extLst>
          </p:cNvPr>
          <p:cNvSpPr/>
          <p:nvPr/>
        </p:nvSpPr>
        <p:spPr>
          <a:xfrm>
            <a:off x="1673270" y="5242943"/>
            <a:ext cx="795411" cy="461665"/>
          </a:xfrm>
          <a:prstGeom prst="rect">
            <a:avLst/>
          </a:prstGeom>
        </p:spPr>
        <p:txBody>
          <a:bodyPr wrap="non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 1.0</a:t>
            </a:r>
            <a:endParaRPr lang="en-CA" sz="2400" dirty="0"/>
          </a:p>
        </p:txBody>
      </p:sp>
      <p:sp>
        <p:nvSpPr>
          <p:cNvPr id="30" name="Rectangle 29">
            <a:extLst>
              <a:ext uri="{FF2B5EF4-FFF2-40B4-BE49-F238E27FC236}">
                <a16:creationId xmlns:a16="http://schemas.microsoft.com/office/drawing/2014/main" id="{68FA98B1-EE9B-4B0A-8FD2-EC6129DCBA10}"/>
              </a:ext>
            </a:extLst>
          </p:cNvPr>
          <p:cNvSpPr/>
          <p:nvPr/>
        </p:nvSpPr>
        <p:spPr>
          <a:xfrm>
            <a:off x="1139803" y="1211264"/>
            <a:ext cx="1991251" cy="461665"/>
          </a:xfrm>
          <a:prstGeom prst="rect">
            <a:avLst/>
          </a:prstGeom>
        </p:spPr>
        <p:txBody>
          <a:bodyPr wrap="squar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F </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G</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C</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T</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O</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P</a:t>
            </a:r>
            <a:endParaRPr lang="en-CA" sz="2400" dirty="0"/>
          </a:p>
        </p:txBody>
      </p:sp>
      <p:sp>
        <p:nvSpPr>
          <p:cNvPr id="31" name="Rectangle 30">
            <a:extLst>
              <a:ext uri="{FF2B5EF4-FFF2-40B4-BE49-F238E27FC236}">
                <a16:creationId xmlns:a16="http://schemas.microsoft.com/office/drawing/2014/main" id="{267AA753-1A14-45E4-8307-7495CD484174}"/>
              </a:ext>
            </a:extLst>
          </p:cNvPr>
          <p:cNvSpPr/>
          <p:nvPr/>
        </p:nvSpPr>
        <p:spPr>
          <a:xfrm>
            <a:off x="1139783" y="1783516"/>
            <a:ext cx="10214017" cy="2308324"/>
          </a:xfrm>
          <a:prstGeom prst="rect">
            <a:avLst/>
          </a:prstGeom>
        </p:spPr>
        <p:txBody>
          <a:bodyPr wrap="squar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where</a:t>
            </a:r>
          </a:p>
          <a:p>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G</a:t>
            </a:r>
            <a:r>
              <a:rPr lang="en-CA" sz="2400" dirty="0">
                <a:latin typeface="Calibri" panose="020F0502020204030204" pitchFamily="34" charset="0"/>
                <a:ea typeface="Calibri" panose="020F0502020204030204" pitchFamily="34" charset="0"/>
                <a:cs typeface="Calibri" panose="020F0502020204030204" pitchFamily="34" charset="0"/>
              </a:rPr>
              <a:t> and J</a:t>
            </a:r>
            <a:r>
              <a:rPr lang="en-CA" sz="2400" baseline="-25000" dirty="0">
                <a:latin typeface="Calibri" panose="020F0502020204030204" pitchFamily="34" charset="0"/>
                <a:ea typeface="Calibri" panose="020F0502020204030204" pitchFamily="34" charset="0"/>
                <a:cs typeface="Calibri" panose="020F0502020204030204" pitchFamily="34" charset="0"/>
              </a:rPr>
              <a:t>C</a:t>
            </a:r>
            <a:r>
              <a:rPr lang="en-CA" sz="2400" dirty="0">
                <a:latin typeface="Calibri" panose="020F0502020204030204" pitchFamily="34" charset="0"/>
                <a:ea typeface="Calibri" panose="020F0502020204030204" pitchFamily="34" charset="0"/>
                <a:cs typeface="Calibri" panose="020F0502020204030204" pitchFamily="34" charset="0"/>
              </a:rPr>
              <a:t> are assumed to be 1.0, but should be verified once the number of split rings and joint configuration has been determined.</a:t>
            </a:r>
          </a:p>
          <a:p>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T</a:t>
            </a:r>
            <a:r>
              <a:rPr lang="en-CA" sz="2400" dirty="0">
                <a:latin typeface="Calibri" panose="020F0502020204030204" pitchFamily="34" charset="0"/>
                <a:ea typeface="Calibri" panose="020F0502020204030204" pitchFamily="34" charset="0"/>
                <a:cs typeface="Calibri" panose="020F0502020204030204" pitchFamily="34" charset="0"/>
              </a:rPr>
              <a:t> = 1.0 (CSA 086 Table 12.3.4 since thickness &gt; 76 mm)</a:t>
            </a:r>
          </a:p>
          <a:p>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O</a:t>
            </a:r>
            <a:r>
              <a:rPr lang="en-CA" sz="2400" dirty="0">
                <a:latin typeface="Calibri" panose="020F0502020204030204" pitchFamily="34" charset="0"/>
                <a:ea typeface="Calibri" panose="020F0502020204030204" pitchFamily="34" charset="0"/>
                <a:cs typeface="Calibri" panose="020F0502020204030204" pitchFamily="34" charset="0"/>
              </a:rPr>
              <a:t> = 1.0 (side grain installation)</a:t>
            </a:r>
          </a:p>
          <a:p>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P</a:t>
            </a:r>
            <a:r>
              <a:rPr lang="en-CA" sz="2400" dirty="0">
                <a:latin typeface="Calibri" panose="020F0502020204030204" pitchFamily="34" charset="0"/>
                <a:ea typeface="Calibri" panose="020F0502020204030204" pitchFamily="34" charset="0"/>
                <a:cs typeface="Calibri" panose="020F0502020204030204" pitchFamily="34" charset="0"/>
              </a:rPr>
              <a:t> = 1.0 (bolts used and not lag screws)</a:t>
            </a:r>
            <a:endParaRPr lang="en-CA" sz="2400" dirty="0"/>
          </a:p>
        </p:txBody>
      </p:sp>
      <p:pic>
        <p:nvPicPr>
          <p:cNvPr id="14" name="Picture 13">
            <a:extLst>
              <a:ext uri="{FF2B5EF4-FFF2-40B4-BE49-F238E27FC236}">
                <a16:creationId xmlns:a16="http://schemas.microsoft.com/office/drawing/2014/main" id="{E7FECCB5-015F-4C5E-8E54-60EAF62E225D}"/>
              </a:ext>
            </a:extLst>
          </p:cNvPr>
          <p:cNvPicPr>
            <a:picLocks noChangeAspect="1"/>
          </p:cNvPicPr>
          <p:nvPr/>
        </p:nvPicPr>
        <p:blipFill>
          <a:blip r:embed="rId3"/>
          <a:stretch>
            <a:fillRect/>
          </a:stretch>
        </p:blipFill>
        <p:spPr>
          <a:xfrm>
            <a:off x="8153198" y="2777045"/>
            <a:ext cx="3586608" cy="2965626"/>
          </a:xfrm>
          <a:prstGeom prst="rect">
            <a:avLst/>
          </a:prstGeom>
        </p:spPr>
      </p:pic>
      <p:sp>
        <p:nvSpPr>
          <p:cNvPr id="24" name="Google Shape;111;gb732734625_0_0">
            <a:extLst>
              <a:ext uri="{FF2B5EF4-FFF2-40B4-BE49-F238E27FC236}">
                <a16:creationId xmlns:a16="http://schemas.microsoft.com/office/drawing/2014/main" id="{5562D718-B342-460A-B169-3D092B91C71F}"/>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buClr>
                <a:schemeClr val="dk1"/>
              </a:buClr>
              <a:buSzPts val="3600"/>
            </a:pPr>
            <a:r>
              <a:rPr lang="en-CA" sz="3600" b="1" dirty="0">
                <a:solidFill>
                  <a:schemeClr val="dk1"/>
                </a:solidFill>
                <a:cs typeface="Calibri"/>
                <a:sym typeface="Calibri"/>
              </a:rPr>
              <a:t>Example 6: Split </a:t>
            </a:r>
            <a:r>
              <a:rPr lang="en-CA" sz="3600" b="1" dirty="0">
                <a:solidFill>
                  <a:schemeClr val="dk1"/>
                </a:solidFill>
                <a:latin typeface="Calibri"/>
                <a:cs typeface="Calibri"/>
                <a:sym typeface="Calibri"/>
              </a:rPr>
              <a:t>Ring Tension Splice</a:t>
            </a:r>
            <a:endParaRPr dirty="0">
              <a:highlight>
                <a:srgbClr val="FFFF00"/>
              </a:highlight>
            </a:endParaRPr>
          </a:p>
        </p:txBody>
      </p:sp>
    </p:spTree>
    <p:extLst>
      <p:ext uri="{BB962C8B-B14F-4D97-AF65-F5344CB8AC3E}">
        <p14:creationId xmlns:p14="http://schemas.microsoft.com/office/powerpoint/2010/main" val="243410743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414804-45D2-45A4-B7E7-5AB5463A3F32}"/>
              </a:ext>
            </a:extLst>
          </p:cNvPr>
          <p:cNvSpPr>
            <a:spLocks noGrp="1"/>
          </p:cNvSpPr>
          <p:nvPr>
            <p:ph idx="1"/>
          </p:nvPr>
        </p:nvSpPr>
        <p:spPr>
          <a:xfrm>
            <a:off x="838200" y="1265090"/>
            <a:ext cx="10515600" cy="4816124"/>
          </a:xfrm>
        </p:spPr>
        <p:txBody>
          <a:bodyPr>
            <a:normAutofit/>
          </a:bodyPr>
          <a:lstStyle/>
          <a:p>
            <a:pPr marL="0" indent="0">
              <a:buNone/>
            </a:pPr>
            <a:endParaRPr lang="en-US" sz="2400" dirty="0"/>
          </a:p>
          <a:p>
            <a:pPr marL="0" indent="0">
              <a:buNone/>
            </a:pPr>
            <a:endParaRPr lang="en-US" sz="2400" dirty="0"/>
          </a:p>
        </p:txBody>
      </p:sp>
      <p:grpSp>
        <p:nvGrpSpPr>
          <p:cNvPr id="4" name="Google Shape;101;gb732734625_0_0">
            <a:extLst>
              <a:ext uri="{FF2B5EF4-FFF2-40B4-BE49-F238E27FC236}">
                <a16:creationId xmlns:a16="http://schemas.microsoft.com/office/drawing/2014/main" id="{F18A550B-3FE2-4E3D-B9AD-9307C73B3F74}"/>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EF5EEB0E-7F45-4BF7-B359-B623BDEF71C1}"/>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A1C6C9B1-1BBF-490B-8774-96D0335631EA}"/>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24EF0180-0A14-41A3-8940-FE5E20F29874}"/>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3C66815C-B010-48E4-A6A8-E738FBEF9861}"/>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C35921F0-DE74-4884-BD33-AA64E7D44538}"/>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965C0289-1378-4488-BFA4-F236E96D3101}"/>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6BC42264-3E7A-47BA-9A02-AEC11F8B1F21}"/>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D5950AF3-EE5C-4314-A318-45B17FD3AD31}"/>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C65BDD3E-B487-4385-ACFA-87039F2E813C}"/>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p:sp>
        <p:nvSpPr>
          <p:cNvPr id="24" name="Rectangle 23">
            <a:extLst>
              <a:ext uri="{FF2B5EF4-FFF2-40B4-BE49-F238E27FC236}">
                <a16:creationId xmlns:a16="http://schemas.microsoft.com/office/drawing/2014/main" id="{C8FB1A56-DB72-4CEB-916F-36346422819F}"/>
              </a:ext>
            </a:extLst>
          </p:cNvPr>
          <p:cNvSpPr/>
          <p:nvPr/>
        </p:nvSpPr>
        <p:spPr>
          <a:xfrm>
            <a:off x="838180" y="1265090"/>
            <a:ext cx="3225563" cy="461665"/>
          </a:xfrm>
          <a:prstGeom prst="rect">
            <a:avLst/>
          </a:prstGeom>
        </p:spPr>
        <p:txBody>
          <a:bodyPr wrap="none">
            <a:spAutoFit/>
          </a:bodyPr>
          <a:lstStyle/>
          <a:p>
            <a:r>
              <a:rPr lang="en-CA" sz="2400" dirty="0" err="1">
                <a:latin typeface="Calibri" panose="020F0502020204030204" pitchFamily="34" charset="0"/>
                <a:ea typeface="Calibri" panose="020F0502020204030204" pitchFamily="34" charset="0"/>
                <a:cs typeface="Calibri" panose="020F0502020204030204" pitchFamily="34" charset="0"/>
              </a:rPr>
              <a:t>P</a:t>
            </a:r>
            <a:r>
              <a:rPr lang="en-CA" sz="2400" baseline="-25000" dirty="0" err="1">
                <a:latin typeface="Calibri" panose="020F0502020204030204" pitchFamily="34" charset="0"/>
                <a:ea typeface="Calibri" panose="020F0502020204030204" pitchFamily="34" charset="0"/>
                <a:cs typeface="Calibri" panose="020F0502020204030204" pitchFamily="34" charset="0"/>
              </a:rPr>
              <a:t>r</a:t>
            </a:r>
            <a:r>
              <a:rPr lang="en-CA" sz="2400" baseline="-25000" dirty="0">
                <a:latin typeface="Calibri" panose="020F0502020204030204" pitchFamily="34" charset="0"/>
                <a:ea typeface="Calibri" panose="020F0502020204030204" pitchFamily="34" charset="0"/>
                <a:cs typeface="Calibri" panose="020F0502020204030204" pitchFamily="34" charset="0"/>
              </a:rPr>
              <a:t> </a:t>
            </a:r>
            <a:r>
              <a:rPr lang="en-CA" sz="2400" dirty="0"/>
              <a:t>= </a:t>
            </a:r>
            <a:r>
              <a:rPr lang="en-US" sz="2400" dirty="0"/>
              <a:t>0.6 x 36 </a:t>
            </a:r>
            <a:r>
              <a:rPr lang="en-US" sz="2400" dirty="0" err="1"/>
              <a:t>kN</a:t>
            </a:r>
            <a:r>
              <a:rPr lang="en-US" sz="2400" dirty="0"/>
              <a:t> x</a:t>
            </a:r>
            <a:r>
              <a:rPr lang="en-CA" sz="2400" baseline="-25000" dirty="0">
                <a:latin typeface="Calibri" panose="020F0502020204030204" pitchFamily="34" charset="0"/>
                <a:ea typeface="Calibri" panose="020F0502020204030204" pitchFamily="34" charset="0"/>
                <a:cs typeface="Calibri" panose="020F0502020204030204" pitchFamily="34" charset="0"/>
              </a:rPr>
              <a:t> </a:t>
            </a:r>
            <a:r>
              <a:rPr lang="en-CA" sz="2400" dirty="0" err="1">
                <a:latin typeface="Calibri" panose="020F0502020204030204" pitchFamily="34" charset="0"/>
                <a:ea typeface="Calibri" panose="020F0502020204030204" pitchFamily="34" charset="0"/>
                <a:cs typeface="Calibri" panose="020F0502020204030204" pitchFamily="34" charset="0"/>
              </a:rPr>
              <a:t>n</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CA" sz="2400" dirty="0">
                <a:latin typeface="Calibri" panose="020F0502020204030204" pitchFamily="34" charset="0"/>
                <a:ea typeface="Calibri" panose="020F0502020204030204" pitchFamily="34" charset="0"/>
                <a:cs typeface="Calibri" panose="020F0502020204030204" pitchFamily="34" charset="0"/>
              </a:rPr>
              <a:t> x 1.0</a:t>
            </a:r>
            <a:endParaRPr lang="en-CA" sz="2400" dirty="0"/>
          </a:p>
        </p:txBody>
      </p:sp>
      <p:sp>
        <p:nvSpPr>
          <p:cNvPr id="25" name="Rectangle 24">
            <a:extLst>
              <a:ext uri="{FF2B5EF4-FFF2-40B4-BE49-F238E27FC236}">
                <a16:creationId xmlns:a16="http://schemas.microsoft.com/office/drawing/2014/main" id="{33E18804-6BA4-4B4C-BA92-410FDD972994}"/>
              </a:ext>
            </a:extLst>
          </p:cNvPr>
          <p:cNvSpPr/>
          <p:nvPr/>
        </p:nvSpPr>
        <p:spPr>
          <a:xfrm>
            <a:off x="1111222" y="1754675"/>
            <a:ext cx="2193229" cy="461665"/>
          </a:xfrm>
          <a:prstGeom prst="rect">
            <a:avLst/>
          </a:prstGeom>
        </p:spPr>
        <p:txBody>
          <a:bodyPr wrap="non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 21.6 </a:t>
            </a:r>
            <a:r>
              <a:rPr lang="en-CA" sz="2400" dirty="0" err="1">
                <a:latin typeface="Calibri" panose="020F0502020204030204" pitchFamily="34" charset="0"/>
                <a:ea typeface="Calibri" panose="020F0502020204030204" pitchFamily="34" charset="0"/>
                <a:cs typeface="Calibri" panose="020F0502020204030204" pitchFamily="34" charset="0"/>
              </a:rPr>
              <a:t>n</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US" sz="2400" dirty="0"/>
              <a:t> (</a:t>
            </a:r>
            <a:r>
              <a:rPr lang="en-CA" sz="2400" dirty="0" err="1">
                <a:latin typeface="Calibri" panose="020F0502020204030204" pitchFamily="34" charset="0"/>
                <a:ea typeface="Calibri" panose="020F0502020204030204" pitchFamily="34" charset="0"/>
                <a:cs typeface="Calibri" panose="020F0502020204030204" pitchFamily="34" charset="0"/>
              </a:rPr>
              <a:t>P</a:t>
            </a:r>
            <a:r>
              <a:rPr lang="en-CA" sz="2400" baseline="-25000" dirty="0" err="1">
                <a:latin typeface="Calibri" panose="020F0502020204030204" pitchFamily="34" charset="0"/>
                <a:ea typeface="Calibri" panose="020F0502020204030204" pitchFamily="34" charset="0"/>
                <a:cs typeface="Calibri" panose="020F0502020204030204" pitchFamily="34" charset="0"/>
              </a:rPr>
              <a:t>r</a:t>
            </a:r>
            <a:r>
              <a:rPr lang="en-CA" sz="2400" baseline="-25000" dirty="0">
                <a:latin typeface="Calibri" panose="020F0502020204030204" pitchFamily="34" charset="0"/>
                <a:ea typeface="Calibri" panose="020F0502020204030204" pitchFamily="34" charset="0"/>
                <a:cs typeface="Calibri" panose="020F0502020204030204" pitchFamily="34" charset="0"/>
              </a:rPr>
              <a:t> </a:t>
            </a:r>
            <a:r>
              <a:rPr lang="en-US" sz="2400" dirty="0" err="1"/>
              <a:t>kN</a:t>
            </a:r>
            <a:r>
              <a:rPr lang="en-US" sz="2400" dirty="0"/>
              <a:t>)</a:t>
            </a:r>
            <a:r>
              <a:rPr lang="en-CA" sz="2400" baseline="-25000" dirty="0">
                <a:latin typeface="Calibri" panose="020F0502020204030204" pitchFamily="34" charset="0"/>
                <a:ea typeface="Calibri" panose="020F0502020204030204" pitchFamily="34" charset="0"/>
                <a:cs typeface="Calibri" panose="020F0502020204030204" pitchFamily="34" charset="0"/>
              </a:rPr>
              <a:t> </a:t>
            </a:r>
            <a:endParaRPr lang="en-CA" sz="2400" dirty="0"/>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7468EBEC-522C-443D-8A4E-C5599FE4EB2D}"/>
                  </a:ext>
                </a:extLst>
              </p:cNvPr>
              <p:cNvSpPr/>
              <p:nvPr/>
            </p:nvSpPr>
            <p:spPr>
              <a:xfrm>
                <a:off x="838180" y="2359495"/>
                <a:ext cx="1068453" cy="461665"/>
              </a:xfrm>
              <a:prstGeom prst="rect">
                <a:avLst/>
              </a:prstGeom>
            </p:spPr>
            <p:txBody>
              <a:bodyPr wrap="square">
                <a:spAutoFit/>
              </a:bodyPr>
              <a:lstStyle/>
              <a:p>
                <a:r>
                  <a:rPr lang="en-CA" sz="2400" dirty="0" err="1">
                    <a:latin typeface="Calibri" panose="020F0502020204030204" pitchFamily="34" charset="0"/>
                    <a:ea typeface="Calibri" panose="020F0502020204030204" pitchFamily="34" charset="0"/>
                    <a:cs typeface="Calibri" panose="020F0502020204030204" pitchFamily="34" charset="0"/>
                  </a:rPr>
                  <a:t>P</a:t>
                </a:r>
                <a:r>
                  <a:rPr lang="en-CA" sz="2400" baseline="-25000" dirty="0" err="1">
                    <a:latin typeface="Calibri" panose="020F0502020204030204" pitchFamily="34" charset="0"/>
                    <a:ea typeface="Calibri" panose="020F0502020204030204" pitchFamily="34" charset="0"/>
                    <a:cs typeface="Calibri" panose="020F0502020204030204" pitchFamily="34" charset="0"/>
                  </a:rPr>
                  <a:t>r</a:t>
                </a:r>
                <a:r>
                  <a:rPr lang="en-CA" sz="2400" baseline="-25000"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en-CA"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CA" sz="2400" dirty="0">
                    <a:latin typeface="Calibri" panose="020F0502020204030204" pitchFamily="34" charset="0"/>
                    <a:ea typeface="Calibri" panose="020F0502020204030204" pitchFamily="34" charset="0"/>
                    <a:cs typeface="Calibri" panose="020F0502020204030204" pitchFamily="34" charset="0"/>
                  </a:rPr>
                  <a:t> P</a:t>
                </a:r>
                <a:r>
                  <a:rPr lang="en-CA" sz="2400" baseline="-25000" dirty="0">
                    <a:latin typeface="Calibri" panose="020F0502020204030204" pitchFamily="34" charset="0"/>
                    <a:ea typeface="Calibri" panose="020F0502020204030204" pitchFamily="34" charset="0"/>
                    <a:cs typeface="Calibri" panose="020F0502020204030204" pitchFamily="34" charset="0"/>
                  </a:rPr>
                  <a:t>f</a:t>
                </a:r>
                <a:endParaRPr lang="en-CA" sz="2400" dirty="0"/>
              </a:p>
            </p:txBody>
          </p:sp>
        </mc:Choice>
        <mc:Fallback xmlns="">
          <p:sp>
            <p:nvSpPr>
              <p:cNvPr id="26" name="Rectangle 25">
                <a:extLst>
                  <a:ext uri="{FF2B5EF4-FFF2-40B4-BE49-F238E27FC236}">
                    <a16:creationId xmlns:a16="http://schemas.microsoft.com/office/drawing/2014/main" id="{7468EBEC-522C-443D-8A4E-C5599FE4EB2D}"/>
                  </a:ext>
                </a:extLst>
              </p:cNvPr>
              <p:cNvSpPr>
                <a:spLocks noRot="1" noChangeAspect="1" noMove="1" noResize="1" noEditPoints="1" noAdjustHandles="1" noChangeArrowheads="1" noChangeShapeType="1" noTextEdit="1"/>
              </p:cNvSpPr>
              <p:nvPr/>
            </p:nvSpPr>
            <p:spPr>
              <a:xfrm>
                <a:off x="838180" y="2359495"/>
                <a:ext cx="1068453" cy="461665"/>
              </a:xfrm>
              <a:prstGeom prst="rect">
                <a:avLst/>
              </a:prstGeom>
              <a:blipFill>
                <a:blip r:embed="rId3"/>
                <a:stretch>
                  <a:fillRect l="-8523"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93BFE41F-4D30-4D1A-A1C6-CDA307E07724}"/>
                  </a:ext>
                </a:extLst>
              </p:cNvPr>
              <p:cNvSpPr/>
              <p:nvPr/>
            </p:nvSpPr>
            <p:spPr>
              <a:xfrm>
                <a:off x="838180" y="2878316"/>
                <a:ext cx="2319866" cy="461665"/>
              </a:xfrm>
              <a:prstGeom prst="rect">
                <a:avLst/>
              </a:prstGeom>
            </p:spPr>
            <p:txBody>
              <a:bodyPr wrap="non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21.6 </a:t>
                </a:r>
                <a:r>
                  <a:rPr lang="en-CA" sz="2400" dirty="0" err="1">
                    <a:latin typeface="Calibri" panose="020F0502020204030204" pitchFamily="34" charset="0"/>
                    <a:ea typeface="Calibri" panose="020F0502020204030204" pitchFamily="34" charset="0"/>
                    <a:cs typeface="Calibri" panose="020F0502020204030204" pitchFamily="34" charset="0"/>
                  </a:rPr>
                  <a:t>n</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US" sz="2400" dirty="0"/>
                  <a:t> </a:t>
                </a:r>
                <a14:m>
                  <m:oMath xmlns:m="http://schemas.openxmlformats.org/officeDocument/2006/math">
                    <m:r>
                      <a:rPr lang="en-CA" sz="2400" i="1">
                        <a:latin typeface="Cambria Math" panose="02040503050406030204" pitchFamily="18" charset="0"/>
                        <a:ea typeface="Cambria Math" panose="02040503050406030204" pitchFamily="18" charset="0"/>
                        <a:cs typeface="Calibri" panose="020F0502020204030204" pitchFamily="34" charset="0"/>
                      </a:rPr>
                      <m:t>≥</m:t>
                    </m:r>
                  </m:oMath>
                </a14:m>
                <a:r>
                  <a:rPr lang="en-US" sz="2400" dirty="0"/>
                  <a:t> 160</a:t>
                </a:r>
                <a:r>
                  <a:rPr lang="en-CA" sz="2400" baseline="-25000" dirty="0">
                    <a:latin typeface="Calibri" panose="020F0502020204030204" pitchFamily="34" charset="0"/>
                    <a:ea typeface="Calibri" panose="020F0502020204030204" pitchFamily="34" charset="0"/>
                    <a:cs typeface="Calibri" panose="020F0502020204030204" pitchFamily="34" charset="0"/>
                  </a:rPr>
                  <a:t> </a:t>
                </a:r>
                <a:r>
                  <a:rPr lang="en-US" sz="2400" dirty="0" err="1"/>
                  <a:t>kN</a:t>
                </a:r>
                <a:r>
                  <a:rPr lang="en-CA" sz="2400" baseline="-25000" dirty="0">
                    <a:latin typeface="Calibri" panose="020F0502020204030204" pitchFamily="34" charset="0"/>
                    <a:ea typeface="Calibri" panose="020F0502020204030204" pitchFamily="34" charset="0"/>
                    <a:cs typeface="Calibri" panose="020F0502020204030204" pitchFamily="34" charset="0"/>
                  </a:rPr>
                  <a:t> </a:t>
                </a:r>
                <a:endParaRPr lang="en-CA" sz="2400" dirty="0"/>
              </a:p>
            </p:txBody>
          </p:sp>
        </mc:Choice>
        <mc:Fallback xmlns="">
          <p:sp>
            <p:nvSpPr>
              <p:cNvPr id="27" name="Rectangle 26">
                <a:extLst>
                  <a:ext uri="{FF2B5EF4-FFF2-40B4-BE49-F238E27FC236}">
                    <a16:creationId xmlns:a16="http://schemas.microsoft.com/office/drawing/2014/main" id="{93BFE41F-4D30-4D1A-A1C6-CDA307E07724}"/>
                  </a:ext>
                </a:extLst>
              </p:cNvPr>
              <p:cNvSpPr>
                <a:spLocks noRot="1" noChangeAspect="1" noMove="1" noResize="1" noEditPoints="1" noAdjustHandles="1" noChangeArrowheads="1" noChangeShapeType="1" noTextEdit="1"/>
              </p:cNvSpPr>
              <p:nvPr/>
            </p:nvSpPr>
            <p:spPr>
              <a:xfrm>
                <a:off x="838180" y="2878316"/>
                <a:ext cx="2319866" cy="461665"/>
              </a:xfrm>
              <a:prstGeom prst="rect">
                <a:avLst/>
              </a:prstGeom>
              <a:blipFill>
                <a:blip r:embed="rId4"/>
                <a:stretch>
                  <a:fillRect l="-3937" t="-10526" r="-1312"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93C6D7BF-C857-4011-BAAB-E15FEECA2176}"/>
                  </a:ext>
                </a:extLst>
              </p:cNvPr>
              <p:cNvSpPr/>
              <p:nvPr/>
            </p:nvSpPr>
            <p:spPr>
              <a:xfrm>
                <a:off x="838180" y="3366657"/>
                <a:ext cx="1353256" cy="461665"/>
              </a:xfrm>
              <a:prstGeom prst="rect">
                <a:avLst/>
              </a:prstGeom>
            </p:spPr>
            <p:txBody>
              <a:bodyPr wrap="none">
                <a:spAutoFit/>
              </a:bodyPr>
              <a:lstStyle/>
              <a:p>
                <a:r>
                  <a:rPr lang="en-CA" sz="2400" dirty="0" err="1">
                    <a:latin typeface="Calibri" panose="020F0502020204030204" pitchFamily="34" charset="0"/>
                    <a:ea typeface="Calibri" panose="020F0502020204030204" pitchFamily="34" charset="0"/>
                    <a:cs typeface="Calibri" panose="020F0502020204030204" pitchFamily="34" charset="0"/>
                  </a:rPr>
                  <a:t>n</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US" sz="2400" dirty="0"/>
                  <a:t> </a:t>
                </a:r>
                <a14:m>
                  <m:oMath xmlns:m="http://schemas.openxmlformats.org/officeDocument/2006/math">
                    <m:r>
                      <a:rPr lang="en-CA" sz="2400" i="1">
                        <a:latin typeface="Cambria Math" panose="02040503050406030204" pitchFamily="18" charset="0"/>
                        <a:ea typeface="Cambria Math" panose="02040503050406030204" pitchFamily="18" charset="0"/>
                        <a:cs typeface="Calibri" panose="020F0502020204030204" pitchFamily="34" charset="0"/>
                      </a:rPr>
                      <m:t>≥</m:t>
                    </m:r>
                  </m:oMath>
                </a14:m>
                <a:r>
                  <a:rPr lang="en-US" sz="2400" dirty="0"/>
                  <a:t> 7.41</a:t>
                </a:r>
                <a:endParaRPr lang="en-CA" sz="2400" dirty="0"/>
              </a:p>
            </p:txBody>
          </p:sp>
        </mc:Choice>
        <mc:Fallback xmlns="">
          <p:sp>
            <p:nvSpPr>
              <p:cNvPr id="29" name="Rectangle 28">
                <a:extLst>
                  <a:ext uri="{FF2B5EF4-FFF2-40B4-BE49-F238E27FC236}">
                    <a16:creationId xmlns:a16="http://schemas.microsoft.com/office/drawing/2014/main" id="{93C6D7BF-C857-4011-BAAB-E15FEECA2176}"/>
                  </a:ext>
                </a:extLst>
              </p:cNvPr>
              <p:cNvSpPr>
                <a:spLocks noRot="1" noChangeAspect="1" noMove="1" noResize="1" noEditPoints="1" noAdjustHandles="1" noChangeArrowheads="1" noChangeShapeType="1" noTextEdit="1"/>
              </p:cNvSpPr>
              <p:nvPr/>
            </p:nvSpPr>
            <p:spPr>
              <a:xfrm>
                <a:off x="838180" y="3366657"/>
                <a:ext cx="1353256" cy="461665"/>
              </a:xfrm>
              <a:prstGeom prst="rect">
                <a:avLst/>
              </a:prstGeom>
              <a:blipFill>
                <a:blip r:embed="rId5"/>
                <a:stretch>
                  <a:fillRect l="-6757" t="-10526" r="-6306" b="-28947"/>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D845FD79-D0FE-4D70-81B1-20BB6986E844}"/>
              </a:ext>
            </a:extLst>
          </p:cNvPr>
          <p:cNvSpPr/>
          <p:nvPr/>
        </p:nvSpPr>
        <p:spPr>
          <a:xfrm>
            <a:off x="838180" y="4035643"/>
            <a:ext cx="10214017" cy="2308324"/>
          </a:xfrm>
          <a:prstGeom prst="rect">
            <a:avLst/>
          </a:prstGeom>
        </p:spPr>
        <p:txBody>
          <a:bodyPr wrap="squar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Therefore, use eight, 4” split rings as shown</a:t>
            </a:r>
          </a:p>
          <a:p>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G</a:t>
            </a:r>
            <a:r>
              <a:rPr lang="en-CA" sz="2400" dirty="0">
                <a:latin typeface="Calibri" panose="020F0502020204030204" pitchFamily="34" charset="0"/>
                <a:ea typeface="Calibri" panose="020F0502020204030204" pitchFamily="34" charset="0"/>
                <a:cs typeface="Calibri" panose="020F0502020204030204" pitchFamily="34" charset="0"/>
              </a:rPr>
              <a:t> = 1.0 (since two fasteners per row)</a:t>
            </a:r>
          </a:p>
          <a:p>
            <a:endParaRPr lang="en-CA" sz="2400" dirty="0">
              <a:latin typeface="Calibri" panose="020F0502020204030204" pitchFamily="34" charset="0"/>
              <a:ea typeface="Calibri" panose="020F0502020204030204" pitchFamily="34" charset="0"/>
              <a:cs typeface="Calibri" panose="020F0502020204030204" pitchFamily="34" charset="0"/>
            </a:endParaRPr>
          </a:p>
          <a:p>
            <a:r>
              <a:rPr lang="en-CA" sz="2400" dirty="0">
                <a:latin typeface="Calibri" panose="020F0502020204030204" pitchFamily="34" charset="0"/>
                <a:ea typeface="Calibri" panose="020F0502020204030204" pitchFamily="34" charset="0"/>
                <a:cs typeface="Calibri" panose="020F0502020204030204" pitchFamily="34" charset="0"/>
              </a:rPr>
              <a:t>Adjust J</a:t>
            </a:r>
            <a:r>
              <a:rPr lang="en-CA" sz="2400" baseline="-25000" dirty="0">
                <a:latin typeface="Calibri" panose="020F0502020204030204" pitchFamily="34" charset="0"/>
                <a:ea typeface="Calibri" panose="020F0502020204030204" pitchFamily="34" charset="0"/>
                <a:cs typeface="Calibri" panose="020F0502020204030204" pitchFamily="34" charset="0"/>
              </a:rPr>
              <a:t>C</a:t>
            </a:r>
            <a:r>
              <a:rPr lang="en-CA" sz="2400" dirty="0">
                <a:latin typeface="Calibri" panose="020F0502020204030204" pitchFamily="34" charset="0"/>
                <a:ea typeface="Calibri" panose="020F0502020204030204" pitchFamily="34" charset="0"/>
                <a:cs typeface="Calibri" panose="020F0502020204030204" pitchFamily="34" charset="0"/>
              </a:rPr>
              <a:t>, so that </a:t>
            </a:r>
            <a:r>
              <a:rPr lang="en-CA" sz="2400" dirty="0" err="1">
                <a:latin typeface="Calibri" panose="020F0502020204030204" pitchFamily="34" charset="0"/>
                <a:ea typeface="Calibri" panose="020F0502020204030204" pitchFamily="34" charset="0"/>
                <a:cs typeface="Calibri" panose="020F0502020204030204" pitchFamily="34" charset="0"/>
              </a:rPr>
              <a:t>n</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US" sz="2400" dirty="0"/>
              <a:t> = 8.0 and </a:t>
            </a:r>
            <a:r>
              <a:rPr lang="en-CA" sz="2400" dirty="0" err="1">
                <a:latin typeface="Calibri" panose="020F0502020204030204" pitchFamily="34" charset="0"/>
                <a:ea typeface="Calibri" panose="020F0502020204030204" pitchFamily="34" charset="0"/>
                <a:cs typeface="Calibri" panose="020F0502020204030204" pitchFamily="34" charset="0"/>
              </a:rPr>
              <a:t>P</a:t>
            </a:r>
            <a:r>
              <a:rPr lang="en-CA" sz="2400" baseline="-25000" dirty="0" err="1">
                <a:latin typeface="Calibri" panose="020F0502020204030204" pitchFamily="34" charset="0"/>
                <a:ea typeface="Calibri" panose="020F0502020204030204" pitchFamily="34" charset="0"/>
                <a:cs typeface="Calibri" panose="020F0502020204030204" pitchFamily="34" charset="0"/>
              </a:rPr>
              <a:t>r</a:t>
            </a:r>
            <a:r>
              <a:rPr lang="en-CA" sz="2400" baseline="-25000" dirty="0">
                <a:latin typeface="Calibri" panose="020F0502020204030204" pitchFamily="34" charset="0"/>
                <a:ea typeface="Calibri" panose="020F0502020204030204" pitchFamily="34" charset="0"/>
                <a:cs typeface="Calibri" panose="020F0502020204030204" pitchFamily="34" charset="0"/>
              </a:rPr>
              <a:t> </a:t>
            </a:r>
            <a:r>
              <a:rPr lang="en-CA" sz="2400" dirty="0">
                <a:latin typeface="Calibri" panose="020F0502020204030204" pitchFamily="34" charset="0"/>
                <a:ea typeface="Calibri" panose="020F0502020204030204" pitchFamily="34" charset="0"/>
                <a:cs typeface="Calibri" panose="020F0502020204030204" pitchFamily="34" charset="0"/>
              </a:rPr>
              <a:t>= 160 </a:t>
            </a:r>
            <a:r>
              <a:rPr lang="en-CA" sz="2400" dirty="0" err="1">
                <a:latin typeface="Calibri" panose="020F0502020204030204" pitchFamily="34" charset="0"/>
                <a:ea typeface="Calibri" panose="020F0502020204030204" pitchFamily="34" charset="0"/>
                <a:cs typeface="Calibri" panose="020F0502020204030204" pitchFamily="34" charset="0"/>
              </a:rPr>
              <a:t>kN</a:t>
            </a:r>
            <a:endParaRPr lang="en-CA" sz="2400" dirty="0">
              <a:latin typeface="Calibri" panose="020F0502020204030204" pitchFamily="34" charset="0"/>
              <a:ea typeface="Calibri" panose="020F0502020204030204" pitchFamily="34" charset="0"/>
              <a:cs typeface="Calibri" panose="020F0502020204030204" pitchFamily="34" charset="0"/>
            </a:endParaRPr>
          </a:p>
          <a:p>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C </a:t>
            </a:r>
            <a:r>
              <a:rPr lang="en-CA" sz="2400" dirty="0">
                <a:latin typeface="Calibri" panose="020F0502020204030204" pitchFamily="34" charset="0"/>
                <a:ea typeface="Calibri" panose="020F0502020204030204" pitchFamily="34" charset="0"/>
                <a:cs typeface="Calibri" panose="020F0502020204030204" pitchFamily="34" charset="0"/>
              </a:rPr>
              <a:t>= 7.41/8.0 </a:t>
            </a:r>
          </a:p>
          <a:p>
            <a:r>
              <a:rPr lang="en-CA" sz="2400" dirty="0">
                <a:latin typeface="Calibri" panose="020F0502020204030204" pitchFamily="34" charset="0"/>
                <a:ea typeface="Calibri" panose="020F0502020204030204" pitchFamily="34" charset="0"/>
                <a:cs typeface="Calibri" panose="020F0502020204030204" pitchFamily="34" charset="0"/>
              </a:rPr>
              <a:t>    = 0.93</a:t>
            </a:r>
          </a:p>
        </p:txBody>
      </p:sp>
      <p:sp>
        <p:nvSpPr>
          <p:cNvPr id="22" name="Google Shape;111;gb732734625_0_0">
            <a:extLst>
              <a:ext uri="{FF2B5EF4-FFF2-40B4-BE49-F238E27FC236}">
                <a16:creationId xmlns:a16="http://schemas.microsoft.com/office/drawing/2014/main" id="{F290F60B-5F38-40CD-B6AA-42DDBCC51F99}"/>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buClr>
                <a:schemeClr val="dk1"/>
              </a:buClr>
              <a:buSzPts val="3600"/>
            </a:pPr>
            <a:r>
              <a:rPr lang="en-CA" sz="3600" b="1" dirty="0">
                <a:solidFill>
                  <a:schemeClr val="dk1"/>
                </a:solidFill>
                <a:cs typeface="Calibri"/>
                <a:sym typeface="Calibri"/>
              </a:rPr>
              <a:t>Example 6: Split </a:t>
            </a:r>
            <a:r>
              <a:rPr lang="en-CA" sz="3600" b="1" dirty="0">
                <a:solidFill>
                  <a:schemeClr val="dk1"/>
                </a:solidFill>
                <a:latin typeface="Calibri"/>
                <a:cs typeface="Calibri"/>
                <a:sym typeface="Calibri"/>
              </a:rPr>
              <a:t>Ring Tension Splice</a:t>
            </a:r>
            <a:endParaRPr dirty="0">
              <a:highlight>
                <a:srgbClr val="FFFF00"/>
              </a:highlight>
            </a:endParaRPr>
          </a:p>
        </p:txBody>
      </p:sp>
    </p:spTree>
    <p:extLst>
      <p:ext uri="{BB962C8B-B14F-4D97-AF65-F5344CB8AC3E}">
        <p14:creationId xmlns:p14="http://schemas.microsoft.com/office/powerpoint/2010/main" val="3726689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11" name="Google Shape;111;gb732734625_0_0"/>
          <p:cNvSpPr txBox="1"/>
          <p:nvPr/>
        </p:nvSpPr>
        <p:spPr>
          <a:xfrm>
            <a:off x="544200" y="1708996"/>
            <a:ext cx="11103600" cy="3014813"/>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endParaRPr lang="en-CA" sz="2800" dirty="0">
              <a:solidFill>
                <a:schemeClr val="dk1"/>
              </a:solidFill>
              <a:ea typeface="Calibri"/>
              <a:cs typeface="Calibri"/>
              <a:sym typeface="Calibri"/>
            </a:endParaRPr>
          </a:p>
          <a:p>
            <a:pPr lvl="0">
              <a:lnSpc>
                <a:spcPct val="90000"/>
              </a:lnSpc>
              <a:buClr>
                <a:schemeClr val="dk1"/>
              </a:buClr>
              <a:buSzPts val="3600"/>
            </a:pPr>
            <a:r>
              <a:rPr lang="en-CA" sz="2800" dirty="0">
                <a:solidFill>
                  <a:schemeClr val="dk1"/>
                </a:solidFill>
                <a:ea typeface="Calibri"/>
                <a:cs typeface="Calibri"/>
                <a:sym typeface="Calibri"/>
              </a:rPr>
              <a:t>Governed through six limit states which require consideration. These are</a:t>
            </a:r>
          </a:p>
          <a:p>
            <a:pPr marL="457200" lvl="0" indent="-457200">
              <a:lnSpc>
                <a:spcPct val="90000"/>
              </a:lnSpc>
              <a:buClr>
                <a:schemeClr val="dk1"/>
              </a:buClr>
              <a:buSzPts val="3600"/>
              <a:buFont typeface="Arial" panose="020B0604020202020204" pitchFamily="34" charset="0"/>
              <a:buChar char="•"/>
            </a:pPr>
            <a:r>
              <a:rPr lang="en-CA" sz="2800" dirty="0">
                <a:solidFill>
                  <a:schemeClr val="dk1"/>
                </a:solidFill>
                <a:ea typeface="Calibri"/>
                <a:cs typeface="Calibri"/>
                <a:sym typeface="Calibri"/>
              </a:rPr>
              <a:t>Moment (bending) resistance (ultimate)</a:t>
            </a:r>
          </a:p>
          <a:p>
            <a:pPr marL="457200" lvl="0" indent="-457200">
              <a:lnSpc>
                <a:spcPct val="90000"/>
              </a:lnSpc>
              <a:buClr>
                <a:schemeClr val="dk1"/>
              </a:buClr>
              <a:buSzPts val="3600"/>
              <a:buFont typeface="Arial" panose="020B0604020202020204" pitchFamily="34" charset="0"/>
              <a:buChar char="•"/>
            </a:pPr>
            <a:r>
              <a:rPr lang="en-CA" sz="2800" dirty="0">
                <a:solidFill>
                  <a:schemeClr val="dk1"/>
                </a:solidFill>
                <a:cs typeface="Calibri"/>
                <a:sym typeface="Calibri"/>
              </a:rPr>
              <a:t>Shear resistance (Ultimate)</a:t>
            </a:r>
          </a:p>
          <a:p>
            <a:pPr marL="457200" lvl="0" indent="-457200">
              <a:lnSpc>
                <a:spcPct val="90000"/>
              </a:lnSpc>
              <a:buClr>
                <a:schemeClr val="dk1"/>
              </a:buClr>
              <a:buSzPts val="3600"/>
              <a:buFont typeface="Arial" panose="020B0604020202020204" pitchFamily="34" charset="0"/>
              <a:buChar char="•"/>
            </a:pPr>
            <a:r>
              <a:rPr lang="en-CA" sz="2800" dirty="0">
                <a:solidFill>
                  <a:schemeClr val="dk1"/>
                </a:solidFill>
                <a:cs typeface="Calibri"/>
                <a:sym typeface="Calibri"/>
              </a:rPr>
              <a:t>Bearing with compression perpendicular to the grain (Ultimate) – refer to Module 6 for details on how to consider this.</a:t>
            </a:r>
          </a:p>
          <a:p>
            <a:pPr marL="457200" lvl="0" indent="-457200">
              <a:lnSpc>
                <a:spcPct val="90000"/>
              </a:lnSpc>
              <a:buClr>
                <a:schemeClr val="dk1"/>
              </a:buClr>
              <a:buSzPts val="3600"/>
              <a:buFont typeface="Arial" panose="020B0604020202020204" pitchFamily="34" charset="0"/>
              <a:buChar char="•"/>
            </a:pPr>
            <a:r>
              <a:rPr lang="en-CA" sz="2800" dirty="0">
                <a:solidFill>
                  <a:schemeClr val="dk1"/>
                </a:solidFill>
                <a:cs typeface="Calibri"/>
                <a:sym typeface="Calibri"/>
              </a:rPr>
              <a:t>Deflection (service)</a:t>
            </a:r>
          </a:p>
          <a:p>
            <a:pPr marL="457200" lvl="0" indent="-457200">
              <a:lnSpc>
                <a:spcPct val="90000"/>
              </a:lnSpc>
              <a:buClr>
                <a:schemeClr val="dk1"/>
              </a:buClr>
              <a:buSzPts val="3600"/>
              <a:buFont typeface="Arial" panose="020B0604020202020204" pitchFamily="34" charset="0"/>
              <a:buChar char="•"/>
            </a:pPr>
            <a:r>
              <a:rPr lang="en-CA" sz="2800" dirty="0">
                <a:solidFill>
                  <a:schemeClr val="dk1"/>
                </a:solidFill>
                <a:cs typeface="Calibri"/>
                <a:sym typeface="Calibri"/>
              </a:rPr>
              <a:t>Vibration (service)</a:t>
            </a:r>
            <a:endParaRPr sz="1400" dirty="0"/>
          </a:p>
        </p:txBody>
      </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Sawn Lumber / Glulam / CLT</a:t>
            </a:r>
            <a:endParaRPr dirty="0"/>
          </a:p>
        </p:txBody>
      </p:sp>
      <p:sp>
        <p:nvSpPr>
          <p:cNvPr id="2" name="Footer Placeholder 1">
            <a:extLst>
              <a:ext uri="{FF2B5EF4-FFF2-40B4-BE49-F238E27FC236}">
                <a16:creationId xmlns:a16="http://schemas.microsoft.com/office/drawing/2014/main" id="{F2747022-03C5-40F9-AB9F-636B0FA494FD}"/>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222071671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9A1B928-4F32-44F7-BCB2-D56C4EDC99A7}"/>
              </a:ext>
            </a:extLst>
          </p:cNvPr>
          <p:cNvPicPr>
            <a:picLocks noChangeAspect="1"/>
          </p:cNvPicPr>
          <p:nvPr/>
        </p:nvPicPr>
        <p:blipFill>
          <a:blip r:embed="rId2"/>
          <a:stretch>
            <a:fillRect/>
          </a:stretch>
        </p:blipFill>
        <p:spPr>
          <a:xfrm>
            <a:off x="3515743" y="3480344"/>
            <a:ext cx="4657852" cy="2916084"/>
          </a:xfrm>
          <a:prstGeom prst="rect">
            <a:avLst/>
          </a:prstGeom>
        </p:spPr>
      </p:pic>
      <p:grpSp>
        <p:nvGrpSpPr>
          <p:cNvPr id="4" name="Google Shape;101;gb732734625_0_0">
            <a:extLst>
              <a:ext uri="{FF2B5EF4-FFF2-40B4-BE49-F238E27FC236}">
                <a16:creationId xmlns:a16="http://schemas.microsoft.com/office/drawing/2014/main" id="{F18A550B-3FE2-4E3D-B9AD-9307C73B3F74}"/>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EF5EEB0E-7F45-4BF7-B359-B623BDEF71C1}"/>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A1C6C9B1-1BBF-490B-8774-96D0335631EA}"/>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24EF0180-0A14-41A3-8940-FE5E20F29874}"/>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3C66815C-B010-48E4-A6A8-E738FBEF9861}"/>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C35921F0-DE74-4884-BD33-AA64E7D44538}"/>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965C0289-1378-4488-BFA4-F236E96D3101}"/>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6BC42264-3E7A-47BA-9A02-AEC11F8B1F21}"/>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D5950AF3-EE5C-4314-A318-45B17FD3AD31}"/>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C65BDD3E-B487-4385-ACFA-87039F2E813C}"/>
                </a:ext>
              </a:extLst>
            </p:cNvPr>
            <p:cNvPicPr preferRelativeResize="0"/>
            <p:nvPr/>
          </p:nvPicPr>
          <p:blipFill rotWithShape="1">
            <a:blip r:embed="rId3">
              <a:alphaModFix/>
            </a:blip>
            <a:srcRect/>
            <a:stretch/>
          </p:blipFill>
          <p:spPr>
            <a:xfrm>
              <a:off x="7738393" y="5985465"/>
              <a:ext cx="2039765" cy="972056"/>
            </a:xfrm>
            <a:prstGeom prst="rect">
              <a:avLst/>
            </a:prstGeom>
            <a:noFill/>
            <a:ln>
              <a:noFill/>
            </a:ln>
          </p:spPr>
        </p:pic>
      </p:gr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D845FD79-D0FE-4D70-81B1-20BB6986E844}"/>
                  </a:ext>
                </a:extLst>
              </p:cNvPr>
              <p:cNvSpPr/>
              <p:nvPr/>
            </p:nvSpPr>
            <p:spPr>
              <a:xfrm>
                <a:off x="733173" y="1207791"/>
                <a:ext cx="10214017" cy="1938992"/>
              </a:xfrm>
              <a:prstGeom prst="rect">
                <a:avLst/>
              </a:prstGeom>
            </p:spPr>
            <p:txBody>
              <a:bodyPr wrap="square">
                <a:spAutoFit/>
              </a:bodyPr>
              <a:lstStyle/>
              <a:p>
                <a:r>
                  <a:rPr lang="en-CA" sz="2400" dirty="0">
                    <a:ea typeface="Calibri" panose="020F0502020204030204" pitchFamily="34" charset="0"/>
                    <a:cs typeface="Calibri" panose="020F0502020204030204" pitchFamily="34" charset="0"/>
                  </a:rPr>
                  <a:t>Angle of load to grain: </a:t>
                </a:r>
                <a14:m>
                  <m:oMath xmlns:m="http://schemas.openxmlformats.org/officeDocument/2006/math">
                    <m:r>
                      <m:rPr>
                        <m:sty m:val="p"/>
                      </m:rPr>
                      <a:rPr lang="en-CA" sz="2400" i="0" smtClean="0">
                        <a:latin typeface="Cambria Math" panose="02040503050406030204" pitchFamily="18" charset="0"/>
                        <a:ea typeface="Cambria Math" panose="02040503050406030204" pitchFamily="18" charset="0"/>
                        <a:cs typeface="Calibri" panose="020F0502020204030204" pitchFamily="34" charset="0"/>
                      </a:rPr>
                      <m:t>θ</m:t>
                    </m:r>
                  </m:oMath>
                </a14:m>
                <a:r>
                  <a:rPr lang="en-CA" sz="2400" dirty="0">
                    <a:ea typeface="Calibri" panose="020F0502020204030204" pitchFamily="34" charset="0"/>
                    <a:cs typeface="Calibri" panose="020F0502020204030204" pitchFamily="34" charset="0"/>
                  </a:rPr>
                  <a:t> = 0</a:t>
                </a:r>
                <a:r>
                  <a:rPr lang="en-CA" sz="2400" dirty="0">
                    <a:ea typeface="DengXian" panose="02010600030101010101" pitchFamily="2" charset="-122"/>
                    <a:cs typeface="Calibri" panose="020F0502020204030204" pitchFamily="34" charset="0"/>
                  </a:rPr>
                  <a:t>°</a:t>
                </a:r>
              </a:p>
              <a:p>
                <a:r>
                  <a:rPr lang="en-CA" sz="2400" dirty="0">
                    <a:ea typeface="DengXian" panose="02010600030101010101" pitchFamily="2" charset="-122"/>
                    <a:cs typeface="Calibri" panose="020F0502020204030204" pitchFamily="34" charset="0"/>
                  </a:rPr>
                  <a:t>Angle of connector row to grain: </a:t>
                </a:r>
                <a14:m>
                  <m:oMath xmlns:m="http://schemas.openxmlformats.org/officeDocument/2006/math">
                    <m:r>
                      <m:rPr>
                        <m:sty m:val="p"/>
                      </m:rPr>
                      <a:rPr lang="en-CA" sz="2400" b="0" i="0" smtClean="0">
                        <a:latin typeface="Cambria Math" panose="02040503050406030204" pitchFamily="18" charset="0"/>
                        <a:ea typeface="Cambria Math" panose="02040503050406030204" pitchFamily="18" charset="0"/>
                        <a:cs typeface="Calibri" panose="020F0502020204030204" pitchFamily="34" charset="0"/>
                      </a:rPr>
                      <m:t>β</m:t>
                    </m:r>
                  </m:oMath>
                </a14:m>
                <a:r>
                  <a:rPr lang="en-CA" sz="2400" dirty="0">
                    <a:ea typeface="DengXian" panose="02010600030101010101" pitchFamily="2" charset="-122"/>
                    <a:cs typeface="Calibri" panose="020F0502020204030204" pitchFamily="34" charset="0"/>
                  </a:rPr>
                  <a:t> </a:t>
                </a:r>
                <a:r>
                  <a:rPr lang="en-CA" sz="2400" dirty="0">
                    <a:ea typeface="Calibri" panose="020F0502020204030204" pitchFamily="34" charset="0"/>
                    <a:cs typeface="Calibri" panose="020F0502020204030204" pitchFamily="34" charset="0"/>
                  </a:rPr>
                  <a:t>= 0</a:t>
                </a:r>
                <a:r>
                  <a:rPr lang="en-CA" sz="2400" dirty="0">
                    <a:ea typeface="DengXian" panose="02010600030101010101" pitchFamily="2" charset="-122"/>
                    <a:cs typeface="Calibri" panose="020F0502020204030204" pitchFamily="34" charset="0"/>
                  </a:rPr>
                  <a:t>°</a:t>
                </a:r>
              </a:p>
              <a:p>
                <a:endParaRPr lang="en-CA" sz="2400" dirty="0">
                  <a:ea typeface="DengXian" panose="02010600030101010101" pitchFamily="2" charset="-122"/>
                  <a:cs typeface="Calibri" panose="020F0502020204030204" pitchFamily="34" charset="0"/>
                </a:endParaRPr>
              </a:p>
              <a:p>
                <a:r>
                  <a:rPr lang="en-CA" sz="2400" dirty="0">
                    <a:ea typeface="DengXian" panose="02010600030101010101" pitchFamily="2" charset="-122"/>
                    <a:cs typeface="Calibri" panose="020F0502020204030204" pitchFamily="34" charset="0"/>
                  </a:rPr>
                  <a:t>Minimum edge distance = 65 mm </a:t>
                </a:r>
              </a:p>
              <a:p>
                <a:r>
                  <a:rPr lang="en-CA" sz="2400" dirty="0">
                    <a:ea typeface="DengXian" panose="02010600030101010101" pitchFamily="2" charset="-122"/>
                    <a:cs typeface="Calibri" panose="020F0502020204030204" pitchFamily="34" charset="0"/>
                  </a:rPr>
                  <a:t>Minimum end distance = 245 mm for </a:t>
                </a:r>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C </a:t>
                </a:r>
                <a:r>
                  <a:rPr lang="en-CA" sz="2400" dirty="0">
                    <a:latin typeface="Calibri" panose="020F0502020204030204" pitchFamily="34" charset="0"/>
                    <a:ea typeface="Calibri" panose="020F0502020204030204" pitchFamily="34" charset="0"/>
                    <a:cs typeface="Calibri" panose="020F0502020204030204" pitchFamily="34" charset="0"/>
                  </a:rPr>
                  <a:t>= 0.93 (CSA 086 Table 12.3.3B)</a:t>
                </a:r>
                <a:endParaRPr lang="en-CA" sz="2400" dirty="0">
                  <a:ea typeface="DengXian" panose="02010600030101010101" pitchFamily="2" charset="-122"/>
                  <a:cs typeface="Calibri" panose="020F0502020204030204" pitchFamily="34" charset="0"/>
                </a:endParaRPr>
              </a:p>
            </p:txBody>
          </p:sp>
        </mc:Choice>
        <mc:Fallback xmlns="">
          <p:sp>
            <p:nvSpPr>
              <p:cNvPr id="28" name="Rectangle 27">
                <a:extLst>
                  <a:ext uri="{FF2B5EF4-FFF2-40B4-BE49-F238E27FC236}">
                    <a16:creationId xmlns:a16="http://schemas.microsoft.com/office/drawing/2014/main" id="{D845FD79-D0FE-4D70-81B1-20BB6986E844}"/>
                  </a:ext>
                </a:extLst>
              </p:cNvPr>
              <p:cNvSpPr>
                <a:spLocks noRot="1" noChangeAspect="1" noMove="1" noResize="1" noEditPoints="1" noAdjustHandles="1" noChangeArrowheads="1" noChangeShapeType="1" noTextEdit="1"/>
              </p:cNvSpPr>
              <p:nvPr/>
            </p:nvSpPr>
            <p:spPr>
              <a:xfrm>
                <a:off x="733173" y="1207791"/>
                <a:ext cx="10214017" cy="1938992"/>
              </a:xfrm>
              <a:prstGeom prst="rect">
                <a:avLst/>
              </a:prstGeom>
              <a:blipFill>
                <a:blip r:embed="rId4"/>
                <a:stretch>
                  <a:fillRect l="-895" t="-2516" b="-6289"/>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4EEE5D4D-5961-48E1-B705-EC09130184A1}"/>
              </a:ext>
            </a:extLst>
          </p:cNvPr>
          <p:cNvPicPr>
            <a:picLocks noChangeAspect="1"/>
          </p:cNvPicPr>
          <p:nvPr/>
        </p:nvPicPr>
        <p:blipFill>
          <a:blip r:embed="rId5"/>
          <a:stretch>
            <a:fillRect/>
          </a:stretch>
        </p:blipFill>
        <p:spPr>
          <a:xfrm>
            <a:off x="8296504" y="381255"/>
            <a:ext cx="3504618" cy="2139493"/>
          </a:xfrm>
          <a:prstGeom prst="rect">
            <a:avLst/>
          </a:prstGeom>
        </p:spPr>
      </p:pic>
      <p:sp>
        <p:nvSpPr>
          <p:cNvPr id="20" name="Google Shape;111;gb732734625_0_0">
            <a:extLst>
              <a:ext uri="{FF2B5EF4-FFF2-40B4-BE49-F238E27FC236}">
                <a16:creationId xmlns:a16="http://schemas.microsoft.com/office/drawing/2014/main" id="{151D99F3-1F70-4436-ADCA-9CED1A51BA23}"/>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buClr>
                <a:schemeClr val="dk1"/>
              </a:buClr>
              <a:buSzPts val="3600"/>
            </a:pPr>
            <a:r>
              <a:rPr lang="en-CA" sz="3600" b="1" dirty="0">
                <a:solidFill>
                  <a:schemeClr val="dk1"/>
                </a:solidFill>
                <a:cs typeface="Calibri"/>
                <a:sym typeface="Calibri"/>
              </a:rPr>
              <a:t>Example 6: Split </a:t>
            </a:r>
            <a:r>
              <a:rPr lang="en-CA" sz="3600" b="1" dirty="0">
                <a:solidFill>
                  <a:schemeClr val="dk1"/>
                </a:solidFill>
                <a:latin typeface="Calibri"/>
                <a:cs typeface="Calibri"/>
                <a:sym typeface="Calibri"/>
              </a:rPr>
              <a:t>Ring Tension Splice</a:t>
            </a:r>
            <a:endParaRPr dirty="0">
              <a:highlight>
                <a:srgbClr val="FFFF00"/>
              </a:highlight>
            </a:endParaRPr>
          </a:p>
        </p:txBody>
      </p:sp>
    </p:spTree>
    <p:extLst>
      <p:ext uri="{BB962C8B-B14F-4D97-AF65-F5344CB8AC3E}">
        <p14:creationId xmlns:p14="http://schemas.microsoft.com/office/powerpoint/2010/main" val="17789191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95F2D6-B590-4A8E-A099-417631B414BA}"/>
                  </a:ext>
                </a:extLst>
              </p:cNvPr>
              <p:cNvSpPr>
                <a:spLocks noGrp="1"/>
              </p:cNvSpPr>
              <p:nvPr>
                <p:ph idx="1"/>
              </p:nvPr>
            </p:nvSpPr>
            <p:spPr>
              <a:xfrm>
                <a:off x="838200" y="1332168"/>
                <a:ext cx="10515600" cy="5151258"/>
              </a:xfrm>
            </p:spPr>
            <p:txBody>
              <a:bodyPr>
                <a:normAutofit/>
              </a:bodyPr>
              <a:lstStyle/>
              <a:p>
                <a:pPr marL="0" indent="0">
                  <a:buNone/>
                </a:pPr>
                <a:r>
                  <a:rPr lang="en-US" sz="2400" dirty="0"/>
                  <a:t>Minimum spacing between connectors for </a:t>
                </a:r>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C </a:t>
                </a:r>
                <a:r>
                  <a:rPr lang="en-CA" sz="2400" dirty="0">
                    <a:latin typeface="Calibri" panose="020F0502020204030204" pitchFamily="34" charset="0"/>
                    <a:ea typeface="Calibri" panose="020F0502020204030204" pitchFamily="34" charset="0"/>
                    <a:cs typeface="Calibri" panose="020F0502020204030204" pitchFamily="34" charset="0"/>
                  </a:rPr>
                  <a:t>= 0.93 is, by interpolation (CSA 086 Table 12.3.3C)</a:t>
                </a:r>
              </a:p>
              <a:p>
                <a:pPr marL="0" indent="0" algn="ctr">
                  <a:buNone/>
                </a:pPr>
                <a14:m>
                  <m:oMath xmlns:m="http://schemas.openxmlformats.org/officeDocument/2006/math">
                    <m:r>
                      <a:rPr lang="en-US" sz="2400" smtClean="0">
                        <a:latin typeface="Cambria Math" panose="02040503050406030204" pitchFamily="18" charset="0"/>
                        <a:cs typeface="Calibri" panose="020F0502020204030204" pitchFamily="34" charset="0"/>
                      </a:rPr>
                      <m:t>1</m:t>
                    </m:r>
                    <m:r>
                      <a:rPr lang="en-US" sz="2400" b="0" i="0" smtClean="0">
                        <a:latin typeface="Cambria Math" panose="02040503050406030204" pitchFamily="18" charset="0"/>
                        <a:cs typeface="Calibri" panose="020F0502020204030204" pitchFamily="34" charset="0"/>
                      </a:rPr>
                      <m:t>25</m:t>
                    </m:r>
                    <m:r>
                      <a:rPr lang="en-US" sz="2400" i="1">
                        <a:latin typeface="Cambria Math" panose="02040503050406030204" pitchFamily="18" charset="0"/>
                        <a:cs typeface="Calibri" panose="020F0502020204030204" pitchFamily="34" charset="0"/>
                      </a:rPr>
                      <m:t>+</m:t>
                    </m:r>
                    <m:d>
                      <m:dPr>
                        <m:begChr m:val="["/>
                        <m:endChr m:val="]"/>
                        <m:ctrlPr>
                          <a:rPr lang="en-US" sz="2400" i="1">
                            <a:latin typeface="Cambria Math" panose="02040503050406030204" pitchFamily="18" charset="0"/>
                            <a:cs typeface="Calibri" panose="020F0502020204030204" pitchFamily="34" charset="0"/>
                          </a:rPr>
                        </m:ctrlPr>
                      </m:dPr>
                      <m:e>
                        <m:f>
                          <m:fPr>
                            <m:ctrlPr>
                              <a:rPr lang="en-CA" sz="2400" i="1">
                                <a:latin typeface="Cambria Math" panose="02040503050406030204" pitchFamily="18" charset="0"/>
                                <a:cs typeface="Calibri" panose="020F0502020204030204" pitchFamily="34" charset="0"/>
                              </a:rPr>
                            </m:ctrlPr>
                          </m:fPr>
                          <m:num>
                            <m:r>
                              <a:rPr lang="en-US" sz="2400" i="1">
                                <a:latin typeface="Cambria Math" panose="02040503050406030204" pitchFamily="18" charset="0"/>
                                <a:cs typeface="Calibri" panose="020F0502020204030204" pitchFamily="34" charset="0"/>
                              </a:rPr>
                              <m:t>0.</m:t>
                            </m:r>
                            <m:r>
                              <a:rPr lang="en-US" sz="2400" b="0" i="1" smtClean="0">
                                <a:latin typeface="Cambria Math" panose="02040503050406030204" pitchFamily="18" charset="0"/>
                                <a:cs typeface="Calibri" panose="020F0502020204030204" pitchFamily="34" charset="0"/>
                              </a:rPr>
                              <m:t>93</m:t>
                            </m:r>
                            <m:r>
                              <a:rPr lang="en-US" sz="2400" i="1">
                                <a:latin typeface="Cambria Math" panose="02040503050406030204" pitchFamily="18" charset="0"/>
                                <a:cs typeface="Calibri" panose="020F0502020204030204" pitchFamily="34" charset="0"/>
                              </a:rPr>
                              <m:t>−0.75</m:t>
                            </m:r>
                          </m:num>
                          <m:den>
                            <m:r>
                              <a:rPr lang="en-US" sz="2400" i="1">
                                <a:latin typeface="Cambria Math" panose="02040503050406030204" pitchFamily="18" charset="0"/>
                                <a:cs typeface="Calibri" panose="020F0502020204030204" pitchFamily="34" charset="0"/>
                              </a:rPr>
                              <m:t>1.00−0.75</m:t>
                            </m:r>
                          </m:den>
                        </m:f>
                      </m:e>
                    </m:d>
                    <m:r>
                      <a:rPr lang="en-US" sz="2400" i="1">
                        <a:latin typeface="Cambria Math" panose="02040503050406030204" pitchFamily="18" charset="0"/>
                        <a:ea typeface="Cambria Math" panose="02040503050406030204" pitchFamily="18" charset="0"/>
                        <a:cs typeface="Calibri" panose="020F0502020204030204" pitchFamily="34" charset="0"/>
                      </a:rPr>
                      <m:t>×</m:t>
                    </m:r>
                    <m:d>
                      <m:dPr>
                        <m:begChr m:val="["/>
                        <m:endChr m:val="]"/>
                        <m:ctrlPr>
                          <a:rPr lang="en-US" sz="2400" i="1">
                            <a:latin typeface="Cambria Math" panose="02040503050406030204" pitchFamily="18" charset="0"/>
                            <a:ea typeface="Cambria Math" panose="02040503050406030204" pitchFamily="18" charset="0"/>
                            <a:cs typeface="Calibri" panose="020F0502020204030204" pitchFamily="34" charset="0"/>
                          </a:rPr>
                        </m:ctrlPr>
                      </m:dPr>
                      <m:e>
                        <m:r>
                          <a:rPr lang="en-US" sz="2400" b="0" i="1" smtClean="0">
                            <a:latin typeface="Cambria Math" panose="02040503050406030204" pitchFamily="18" charset="0"/>
                            <a:ea typeface="Cambria Math" panose="02040503050406030204" pitchFamily="18" charset="0"/>
                            <a:cs typeface="Calibri" panose="020F0502020204030204" pitchFamily="34" charset="0"/>
                          </a:rPr>
                          <m:t>230</m:t>
                        </m:r>
                        <m:r>
                          <a:rPr lang="en-US" sz="2400" i="1">
                            <a:latin typeface="Cambria Math" panose="02040503050406030204" pitchFamily="18" charset="0"/>
                            <a:ea typeface="Cambria Math" panose="02040503050406030204" pitchFamily="18" charset="0"/>
                            <a:cs typeface="Calibri" panose="020F0502020204030204" pitchFamily="34" charset="0"/>
                          </a:rPr>
                          <m:t>−</m:t>
                        </m:r>
                        <m:r>
                          <a:rPr lang="en-US" sz="2400" b="0" i="1" smtClean="0">
                            <a:latin typeface="Cambria Math" panose="02040503050406030204" pitchFamily="18" charset="0"/>
                            <a:ea typeface="Cambria Math" panose="02040503050406030204" pitchFamily="18" charset="0"/>
                            <a:cs typeface="Calibri" panose="020F0502020204030204" pitchFamily="34" charset="0"/>
                          </a:rPr>
                          <m:t>125</m:t>
                        </m:r>
                      </m:e>
                    </m:d>
                    <m:r>
                      <a:rPr lang="en-US" sz="2400" i="1">
                        <a:latin typeface="Cambria Math" panose="02040503050406030204" pitchFamily="18" charset="0"/>
                        <a:ea typeface="Cambria Math" panose="02040503050406030204" pitchFamily="18" charset="0"/>
                        <a:cs typeface="Calibri" panose="020F0502020204030204" pitchFamily="34" charset="0"/>
                      </a:rPr>
                      <m:t> </m:t>
                    </m:r>
                  </m:oMath>
                </a14:m>
                <a:r>
                  <a:rPr lang="en-CA" sz="2400" dirty="0">
                    <a:ea typeface="Calibri" panose="020F0502020204030204" pitchFamily="34" charset="0"/>
                    <a:cs typeface="Calibri" panose="020F050202020403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cs typeface="Calibri" panose="020F0502020204030204" pitchFamily="34" charset="0"/>
                      </a:rPr>
                      <m:t>20</m:t>
                    </m:r>
                    <m:r>
                      <a:rPr lang="en-US" sz="2400" b="0" i="1" smtClean="0">
                        <a:latin typeface="Cambria Math" panose="02040503050406030204" pitchFamily="18" charset="0"/>
                        <a:ea typeface="Cambria Math" panose="02040503050406030204" pitchFamily="18" charset="0"/>
                        <a:cs typeface="Calibri" panose="020F0502020204030204" pitchFamily="34" charset="0"/>
                      </a:rPr>
                      <m:t>1</m:t>
                    </m:r>
                    <m:r>
                      <a:rPr lang="en-US" sz="2400" i="1">
                        <a:latin typeface="Cambria Math" panose="02040503050406030204" pitchFamily="18" charset="0"/>
                        <a:ea typeface="Cambria Math" panose="02040503050406030204" pitchFamily="18" charset="0"/>
                        <a:cs typeface="Calibri" panose="020F0502020204030204" pitchFamily="34" charset="0"/>
                      </a:rPr>
                      <m:t> </m:t>
                    </m:r>
                  </m:oMath>
                </a14:m>
                <a:r>
                  <a:rPr lang="en-CA" sz="2400" dirty="0">
                    <a:ea typeface="Calibri" panose="020F0502020204030204" pitchFamily="34" charset="0"/>
                    <a:cs typeface="Calibri" panose="020F0502020204030204" pitchFamily="34" charset="0"/>
                  </a:rPr>
                  <a:t>mm</a:t>
                </a:r>
              </a:p>
              <a:p>
                <a:pPr marL="0" indent="0">
                  <a:buNone/>
                </a:pPr>
                <a:r>
                  <a:rPr lang="en-CA" sz="2400" b="1" dirty="0">
                    <a:ea typeface="Calibri" panose="020F0502020204030204" pitchFamily="34" charset="0"/>
                    <a:cs typeface="Calibri" panose="020F0502020204030204" pitchFamily="34" charset="0"/>
                  </a:rPr>
                  <a:t>Therefore, use the following: </a:t>
                </a:r>
              </a:p>
              <a:p>
                <a:pPr marL="0" indent="0">
                  <a:buNone/>
                </a:pPr>
                <a:r>
                  <a:rPr lang="en-US" sz="2400" dirty="0"/>
                  <a:t>Edge distance </a:t>
                </a:r>
              </a:p>
              <a:p>
                <a:pPr marL="0" indent="0">
                  <a:buNone/>
                </a:pPr>
                <a:r>
                  <a:rPr lang="en-US" sz="2400" dirty="0"/>
                  <a:t>     143 mm </a:t>
                </a:r>
                <a14:m>
                  <m:oMath xmlns:m="http://schemas.openxmlformats.org/officeDocument/2006/math">
                    <m:r>
                      <a:rPr lang="en-US" sz="2400" i="1" smtClean="0">
                        <a:latin typeface="Cambria Math" panose="02040503050406030204" pitchFamily="18" charset="0"/>
                        <a:ea typeface="Cambria Math" panose="02040503050406030204" pitchFamily="18" charset="0"/>
                      </a:rPr>
                      <m:t>&gt;</m:t>
                    </m:r>
                  </m:oMath>
                </a14:m>
                <a:r>
                  <a:rPr lang="en-US" sz="2400" dirty="0"/>
                  <a:t> 65 mm 		(Acceptable)</a:t>
                </a:r>
              </a:p>
              <a:p>
                <a:pPr marL="0" indent="0">
                  <a:buNone/>
                </a:pPr>
                <a:r>
                  <a:rPr lang="en-US" sz="2400" dirty="0"/>
                  <a:t>End distance </a:t>
                </a:r>
              </a:p>
              <a:p>
                <a:pPr marL="0" indent="0">
                  <a:buNone/>
                </a:pPr>
                <a:r>
                  <a:rPr lang="en-US" sz="2400" dirty="0"/>
                  <a:t>     250 mm </a:t>
                </a:r>
                <a14:m>
                  <m:oMath xmlns:m="http://schemas.openxmlformats.org/officeDocument/2006/math">
                    <m:r>
                      <a:rPr lang="en-US" sz="2400" i="1">
                        <a:latin typeface="Cambria Math" panose="02040503050406030204" pitchFamily="18" charset="0"/>
                        <a:ea typeface="Cambria Math" panose="02040503050406030204" pitchFamily="18" charset="0"/>
                      </a:rPr>
                      <m:t>&gt;</m:t>
                    </m:r>
                  </m:oMath>
                </a14:m>
                <a:r>
                  <a:rPr lang="en-US" sz="2400" dirty="0"/>
                  <a:t> 245 mm 	(Acceptable)</a:t>
                </a:r>
              </a:p>
              <a:p>
                <a:pPr marL="0" indent="0">
                  <a:buNone/>
                </a:pPr>
                <a:r>
                  <a:rPr lang="en-US" sz="2400" dirty="0"/>
                  <a:t>Spacing between connectors </a:t>
                </a:r>
              </a:p>
              <a:p>
                <a:pPr marL="0" indent="0">
                  <a:buNone/>
                </a:pPr>
                <a:r>
                  <a:rPr lang="en-US" sz="2400" dirty="0"/>
                  <a:t>     230 mm </a:t>
                </a:r>
                <a14:m>
                  <m:oMath xmlns:m="http://schemas.openxmlformats.org/officeDocument/2006/math">
                    <m:r>
                      <a:rPr lang="en-US" sz="2400" i="1">
                        <a:latin typeface="Cambria Math" panose="02040503050406030204" pitchFamily="18" charset="0"/>
                        <a:ea typeface="Cambria Math" panose="02040503050406030204" pitchFamily="18" charset="0"/>
                      </a:rPr>
                      <m:t>&gt;</m:t>
                    </m:r>
                  </m:oMath>
                </a14:m>
                <a:r>
                  <a:rPr lang="en-US" sz="2400" dirty="0"/>
                  <a:t> 201 mm 	(Acceptable)</a:t>
                </a:r>
              </a:p>
            </p:txBody>
          </p:sp>
        </mc:Choice>
        <mc:Fallback xmlns="">
          <p:sp>
            <p:nvSpPr>
              <p:cNvPr id="3" name="Content Placeholder 2">
                <a:extLst>
                  <a:ext uri="{FF2B5EF4-FFF2-40B4-BE49-F238E27FC236}">
                    <a16:creationId xmlns:a16="http://schemas.microsoft.com/office/drawing/2014/main" id="{CF95F2D6-B590-4A8E-A099-417631B414BA}"/>
                  </a:ext>
                </a:extLst>
              </p:cNvPr>
              <p:cNvSpPr>
                <a:spLocks noGrp="1" noRot="1" noChangeAspect="1" noMove="1" noResize="1" noEditPoints="1" noAdjustHandles="1" noChangeArrowheads="1" noChangeShapeType="1" noTextEdit="1"/>
              </p:cNvSpPr>
              <p:nvPr>
                <p:ph idx="1"/>
              </p:nvPr>
            </p:nvSpPr>
            <p:spPr>
              <a:xfrm>
                <a:off x="838200" y="1332168"/>
                <a:ext cx="10515600" cy="5151258"/>
              </a:xfrm>
              <a:blipFill>
                <a:blip r:embed="rId2"/>
                <a:stretch>
                  <a:fillRect l="-928" t="-1657"/>
                </a:stretch>
              </a:blipFill>
            </p:spPr>
            <p:txBody>
              <a:bodyPr/>
              <a:lstStyle/>
              <a:p>
                <a:r>
                  <a:rPr lang="en-US">
                    <a:noFill/>
                  </a:rPr>
                  <a:t> </a:t>
                </a:r>
              </a:p>
            </p:txBody>
          </p:sp>
        </mc:Fallback>
      </mc:AlternateContent>
      <p:grpSp>
        <p:nvGrpSpPr>
          <p:cNvPr id="4" name="Google Shape;101;gb732734625_0_0">
            <a:extLst>
              <a:ext uri="{FF2B5EF4-FFF2-40B4-BE49-F238E27FC236}">
                <a16:creationId xmlns:a16="http://schemas.microsoft.com/office/drawing/2014/main" id="{4DB31C0F-5530-429E-9080-0E4A1C503162}"/>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F19866C0-99E2-43CE-B33E-FB53020B7457}"/>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813D073C-50F9-42E4-9458-26FB7BD3A6BA}"/>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9EBFE8E5-6934-43AB-94D3-14BEED721A82}"/>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E1CCD11C-CD79-48B8-9046-E0AB843AFD5F}"/>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1D522DBB-07D5-4B77-B217-368A1E71A45E}"/>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EF2D4751-D7E2-4C53-A5F3-0B04E5540E7A}"/>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3235A722-8011-4DEB-9BEA-F72F0A628FD4}"/>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C3ADC79B-1B1B-4014-A783-BF69728C18C6}"/>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B39BD8A7-E15F-48C8-AD91-F148D7BD82DF}"/>
                </a:ext>
              </a:extLst>
            </p:cNvPr>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pic>
        <p:nvPicPr>
          <p:cNvPr id="26" name="Picture 25">
            <a:extLst>
              <a:ext uri="{FF2B5EF4-FFF2-40B4-BE49-F238E27FC236}">
                <a16:creationId xmlns:a16="http://schemas.microsoft.com/office/drawing/2014/main" id="{CF22EE00-A842-4C6E-94CA-EA1C5E4045C5}"/>
              </a:ext>
            </a:extLst>
          </p:cNvPr>
          <p:cNvPicPr>
            <a:picLocks noChangeAspect="1"/>
          </p:cNvPicPr>
          <p:nvPr/>
        </p:nvPicPr>
        <p:blipFill>
          <a:blip r:embed="rId4"/>
          <a:stretch>
            <a:fillRect/>
          </a:stretch>
        </p:blipFill>
        <p:spPr>
          <a:xfrm>
            <a:off x="6214460" y="3116912"/>
            <a:ext cx="5258070" cy="2768742"/>
          </a:xfrm>
          <a:prstGeom prst="rect">
            <a:avLst/>
          </a:prstGeom>
        </p:spPr>
      </p:pic>
      <p:sp>
        <p:nvSpPr>
          <p:cNvPr id="17" name="Google Shape;111;gb732734625_0_0">
            <a:extLst>
              <a:ext uri="{FF2B5EF4-FFF2-40B4-BE49-F238E27FC236}">
                <a16:creationId xmlns:a16="http://schemas.microsoft.com/office/drawing/2014/main" id="{7FE43887-26B9-40F7-9440-0C2C3871E184}"/>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buClr>
                <a:schemeClr val="dk1"/>
              </a:buClr>
              <a:buSzPts val="3600"/>
            </a:pPr>
            <a:r>
              <a:rPr lang="en-CA" sz="3600" b="1" dirty="0">
                <a:solidFill>
                  <a:schemeClr val="dk1"/>
                </a:solidFill>
                <a:cs typeface="Calibri"/>
                <a:sym typeface="Calibri"/>
              </a:rPr>
              <a:t>Example 6: Split </a:t>
            </a:r>
            <a:r>
              <a:rPr lang="en-CA" sz="3600" b="1" dirty="0">
                <a:solidFill>
                  <a:schemeClr val="dk1"/>
                </a:solidFill>
                <a:latin typeface="Calibri"/>
                <a:cs typeface="Calibri"/>
                <a:sym typeface="Calibri"/>
              </a:rPr>
              <a:t>Ring Tension Splice</a:t>
            </a:r>
            <a:endParaRPr dirty="0">
              <a:highlight>
                <a:srgbClr val="FFFF00"/>
              </a:highlight>
            </a:endParaRPr>
          </a:p>
        </p:txBody>
      </p:sp>
    </p:spTree>
    <p:extLst>
      <p:ext uri="{BB962C8B-B14F-4D97-AF65-F5344CB8AC3E}">
        <p14:creationId xmlns:p14="http://schemas.microsoft.com/office/powerpoint/2010/main" val="3315691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414804-45D2-45A4-B7E7-5AB5463A3F32}"/>
              </a:ext>
            </a:extLst>
          </p:cNvPr>
          <p:cNvSpPr>
            <a:spLocks noGrp="1"/>
          </p:cNvSpPr>
          <p:nvPr>
            <p:ph idx="1"/>
          </p:nvPr>
        </p:nvSpPr>
        <p:spPr>
          <a:xfrm>
            <a:off x="838200" y="1451175"/>
            <a:ext cx="10515600" cy="4351338"/>
          </a:xfrm>
        </p:spPr>
        <p:txBody>
          <a:bodyPr>
            <a:normAutofit/>
          </a:bodyPr>
          <a:lstStyle/>
          <a:p>
            <a:pPr marL="0" indent="0" algn="just">
              <a:buNone/>
            </a:pPr>
            <a:r>
              <a:rPr lang="en-US" sz="2400" dirty="0"/>
              <a:t>A 130 x 342 mm Douglas fir glulam floor beam is supported by a hanger on a 175 x 608 mm Douglas fir glulam girder. The hanger is connected to the girder using shear plates, transferring specified dead and live loads of 7.5 </a:t>
            </a:r>
            <a:r>
              <a:rPr lang="en-US" sz="2400" dirty="0" err="1"/>
              <a:t>kN</a:t>
            </a:r>
            <a:r>
              <a:rPr lang="en-US" sz="2400" dirty="0"/>
              <a:t> and 22.5 </a:t>
            </a:r>
            <a:r>
              <a:rPr lang="en-US" sz="2400" dirty="0" err="1"/>
              <a:t>kN</a:t>
            </a:r>
            <a:r>
              <a:rPr lang="en-US" sz="2400" dirty="0"/>
              <a:t> respectively from the floor beam. Design the connection using 2-5/8” diameter shear plates. </a:t>
            </a:r>
          </a:p>
        </p:txBody>
      </p:sp>
      <p:grpSp>
        <p:nvGrpSpPr>
          <p:cNvPr id="4" name="Google Shape;101;gb732734625_0_0">
            <a:extLst>
              <a:ext uri="{FF2B5EF4-FFF2-40B4-BE49-F238E27FC236}">
                <a16:creationId xmlns:a16="http://schemas.microsoft.com/office/drawing/2014/main" id="{F18A550B-3FE2-4E3D-B9AD-9307C73B3F74}"/>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EF5EEB0E-7F45-4BF7-B359-B623BDEF71C1}"/>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A1C6C9B1-1BBF-490B-8774-96D0335631EA}"/>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24EF0180-0A14-41A3-8940-FE5E20F29874}"/>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3C66815C-B010-48E4-A6A8-E738FBEF9861}"/>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C35921F0-DE74-4884-BD33-AA64E7D44538}"/>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965C0289-1378-4488-BFA4-F236E96D3101}"/>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6BC42264-3E7A-47BA-9A02-AEC11F8B1F21}"/>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D5950AF3-EE5C-4314-A318-45B17FD3AD31}"/>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C65BDD3E-B487-4385-ACFA-87039F2E813C}"/>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44340B64-F959-48B5-8720-17B483D43963}"/>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7: Shear Plate – Beam to Girder</a:t>
            </a:r>
            <a:endParaRPr dirty="0">
              <a:highlight>
                <a:srgbClr val="FFFF00"/>
              </a:highlight>
            </a:endParaRPr>
          </a:p>
        </p:txBody>
      </p:sp>
      <p:pic>
        <p:nvPicPr>
          <p:cNvPr id="15" name="Picture 14">
            <a:extLst>
              <a:ext uri="{FF2B5EF4-FFF2-40B4-BE49-F238E27FC236}">
                <a16:creationId xmlns:a16="http://schemas.microsoft.com/office/drawing/2014/main" id="{089C21C8-C3C8-4C0F-A72C-131BD7B7A66B}"/>
              </a:ext>
            </a:extLst>
          </p:cNvPr>
          <p:cNvPicPr>
            <a:picLocks noChangeAspect="1"/>
          </p:cNvPicPr>
          <p:nvPr/>
        </p:nvPicPr>
        <p:blipFill>
          <a:blip r:embed="rId3"/>
          <a:stretch>
            <a:fillRect/>
          </a:stretch>
        </p:blipFill>
        <p:spPr>
          <a:xfrm>
            <a:off x="1437531" y="3514071"/>
            <a:ext cx="4216617" cy="2419474"/>
          </a:xfrm>
          <a:prstGeom prst="rect">
            <a:avLst/>
          </a:prstGeom>
        </p:spPr>
      </p:pic>
      <p:pic>
        <p:nvPicPr>
          <p:cNvPr id="16" name="Picture 15">
            <a:extLst>
              <a:ext uri="{FF2B5EF4-FFF2-40B4-BE49-F238E27FC236}">
                <a16:creationId xmlns:a16="http://schemas.microsoft.com/office/drawing/2014/main" id="{0EF7482B-E010-43A6-A8A3-8A7E0830FD68}"/>
              </a:ext>
            </a:extLst>
          </p:cNvPr>
          <p:cNvPicPr>
            <a:picLocks noChangeAspect="1"/>
          </p:cNvPicPr>
          <p:nvPr/>
        </p:nvPicPr>
        <p:blipFill>
          <a:blip r:embed="rId4"/>
          <a:stretch>
            <a:fillRect/>
          </a:stretch>
        </p:blipFill>
        <p:spPr>
          <a:xfrm>
            <a:off x="6641859" y="3367850"/>
            <a:ext cx="3511730" cy="2781443"/>
          </a:xfrm>
          <a:prstGeom prst="rect">
            <a:avLst/>
          </a:prstGeom>
        </p:spPr>
      </p:pic>
    </p:spTree>
    <p:extLst>
      <p:ext uri="{BB962C8B-B14F-4D97-AF65-F5344CB8AC3E}">
        <p14:creationId xmlns:p14="http://schemas.microsoft.com/office/powerpoint/2010/main" val="26340706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414804-45D2-45A4-B7E7-5AB5463A3F32}"/>
              </a:ext>
            </a:extLst>
          </p:cNvPr>
          <p:cNvSpPr>
            <a:spLocks noGrp="1"/>
          </p:cNvSpPr>
          <p:nvPr>
            <p:ph idx="1"/>
          </p:nvPr>
        </p:nvSpPr>
        <p:spPr>
          <a:xfrm>
            <a:off x="838200" y="1124295"/>
            <a:ext cx="10515600" cy="5112150"/>
          </a:xfrm>
        </p:spPr>
        <p:txBody>
          <a:bodyPr>
            <a:normAutofit/>
          </a:bodyPr>
          <a:lstStyle/>
          <a:p>
            <a:pPr marL="0" indent="0" algn="just">
              <a:buNone/>
            </a:pPr>
            <a:r>
              <a:rPr lang="en-US" sz="2400" dirty="0"/>
              <a:t>Factored load from the beam:</a:t>
            </a:r>
          </a:p>
          <a:p>
            <a:pPr marL="233363" indent="0" algn="just">
              <a:buNone/>
            </a:pPr>
            <a:r>
              <a:rPr lang="en-CA" sz="2400" dirty="0" err="1">
                <a:latin typeface="Calibri" panose="020F0502020204030204" pitchFamily="34" charset="0"/>
                <a:ea typeface="Calibri" panose="020F0502020204030204" pitchFamily="34" charset="0"/>
                <a:cs typeface="Calibri" panose="020F0502020204030204" pitchFamily="34" charset="0"/>
              </a:rPr>
              <a:t>Q</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CA" sz="2400" baseline="-25000" dirty="0">
                <a:latin typeface="Calibri" panose="020F0502020204030204" pitchFamily="34" charset="0"/>
                <a:ea typeface="Calibri" panose="020F0502020204030204" pitchFamily="34" charset="0"/>
                <a:cs typeface="Calibri" panose="020F0502020204030204" pitchFamily="34" charset="0"/>
              </a:rPr>
              <a:t> </a:t>
            </a:r>
            <a:r>
              <a:rPr lang="en-CA" sz="2400" dirty="0"/>
              <a:t>= 1.25D + 1.5L</a:t>
            </a:r>
          </a:p>
          <a:p>
            <a:pPr marL="233363" indent="0" algn="just">
              <a:buNone/>
            </a:pPr>
            <a:r>
              <a:rPr lang="en-US" sz="2400" dirty="0"/>
              <a:t>     = 1.25(7.5) + 1.5(22.5)</a:t>
            </a:r>
          </a:p>
          <a:p>
            <a:pPr marL="233363" indent="0" algn="just">
              <a:buNone/>
            </a:pPr>
            <a:r>
              <a:rPr lang="en-US" sz="2400" dirty="0"/>
              <a:t>     = 43.1 </a:t>
            </a:r>
            <a:r>
              <a:rPr lang="en-US" sz="2400" dirty="0" err="1"/>
              <a:t>kN</a:t>
            </a:r>
            <a:endParaRPr lang="en-US" sz="2400" dirty="0"/>
          </a:p>
          <a:p>
            <a:pPr marL="0" indent="0" algn="just">
              <a:buNone/>
            </a:pPr>
            <a:r>
              <a:rPr lang="en-US" sz="2400" dirty="0"/>
              <a:t>Factored lateral strength resistance of 2-5/8” diameter shear plate perpendicular to grain,</a:t>
            </a:r>
          </a:p>
          <a:p>
            <a:pPr marL="233363" indent="0" algn="just">
              <a:buNone/>
            </a:pPr>
            <a:r>
              <a:rPr lang="en-CA" sz="2400" dirty="0" err="1">
                <a:latin typeface="Calibri" panose="020F0502020204030204" pitchFamily="34" charset="0"/>
                <a:ea typeface="Calibri" panose="020F0502020204030204" pitchFamily="34" charset="0"/>
                <a:cs typeface="Calibri" panose="020F0502020204030204" pitchFamily="34" charset="0"/>
              </a:rPr>
              <a:t>Q</a:t>
            </a:r>
            <a:r>
              <a:rPr lang="en-CA" sz="2400" baseline="-25000" dirty="0" err="1">
                <a:latin typeface="Calibri" panose="020F0502020204030204" pitchFamily="34" charset="0"/>
                <a:ea typeface="Calibri" panose="020F0502020204030204" pitchFamily="34" charset="0"/>
                <a:cs typeface="Calibri" panose="020F0502020204030204" pitchFamily="34" charset="0"/>
              </a:rPr>
              <a:t>r</a:t>
            </a:r>
            <a:r>
              <a:rPr lang="en-CA" sz="2400" baseline="-25000" dirty="0">
                <a:latin typeface="Calibri" panose="020F0502020204030204" pitchFamily="34" charset="0"/>
                <a:ea typeface="Calibri" panose="020F0502020204030204" pitchFamily="34" charset="0"/>
                <a:cs typeface="Calibri" panose="020F0502020204030204" pitchFamily="34" charset="0"/>
              </a:rPr>
              <a:t> </a:t>
            </a:r>
            <a:r>
              <a:rPr lang="en-CA" sz="2400" dirty="0"/>
              <a:t>= </a:t>
            </a:r>
            <a:r>
              <a:rPr lang="el-GR" sz="2400" dirty="0"/>
              <a:t>φ</a:t>
            </a:r>
            <a:r>
              <a:rPr lang="en-US" sz="2400" dirty="0"/>
              <a:t> Q</a:t>
            </a:r>
            <a:r>
              <a:rPr lang="en-CA" sz="2400" baseline="-25000" dirty="0">
                <a:latin typeface="Calibri" panose="020F0502020204030204" pitchFamily="34" charset="0"/>
                <a:ea typeface="Calibri" panose="020F0502020204030204" pitchFamily="34" charset="0"/>
                <a:cs typeface="Calibri" panose="020F0502020204030204" pitchFamily="34" charset="0"/>
              </a:rPr>
              <a:t>u </a:t>
            </a:r>
            <a:r>
              <a:rPr lang="en-CA" sz="2400" dirty="0" err="1">
                <a:latin typeface="Calibri" panose="020F0502020204030204" pitchFamily="34" charset="0"/>
                <a:ea typeface="Calibri" panose="020F0502020204030204" pitchFamily="34" charset="0"/>
                <a:cs typeface="Calibri" panose="020F0502020204030204" pitchFamily="34" charset="0"/>
              </a:rPr>
              <a:t>n</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F</a:t>
            </a:r>
            <a:r>
              <a:rPr lang="en-CA" sz="2400" dirty="0">
                <a:latin typeface="Calibri" panose="020F0502020204030204" pitchFamily="34" charset="0"/>
                <a:ea typeface="Calibri" panose="020F0502020204030204" pitchFamily="34" charset="0"/>
                <a:cs typeface="Calibri" panose="020F0502020204030204" pitchFamily="34" charset="0"/>
              </a:rPr>
              <a:t> </a:t>
            </a:r>
          </a:p>
          <a:p>
            <a:pPr marL="233363" indent="0" algn="just">
              <a:buNone/>
            </a:pPr>
            <a:r>
              <a:rPr lang="en-US" sz="2400" dirty="0"/>
              <a:t>Q</a:t>
            </a:r>
            <a:r>
              <a:rPr lang="en-CA" sz="2400" baseline="-25000" dirty="0">
                <a:latin typeface="Calibri" panose="020F0502020204030204" pitchFamily="34" charset="0"/>
                <a:ea typeface="Calibri" panose="020F0502020204030204" pitchFamily="34" charset="0"/>
                <a:cs typeface="Calibri" panose="020F0502020204030204" pitchFamily="34" charset="0"/>
              </a:rPr>
              <a:t>u </a:t>
            </a:r>
            <a:r>
              <a:rPr lang="en-CA" sz="2400" dirty="0">
                <a:latin typeface="Calibri" panose="020F0502020204030204" pitchFamily="34" charset="0"/>
                <a:ea typeface="Calibri" panose="020F0502020204030204" pitchFamily="34" charset="0"/>
                <a:cs typeface="Calibri" panose="020F0502020204030204" pitchFamily="34" charset="0"/>
              </a:rPr>
              <a:t>= </a:t>
            </a:r>
            <a:r>
              <a:rPr lang="en-CA" sz="2400" dirty="0" err="1">
                <a:latin typeface="Calibri" panose="020F0502020204030204" pitchFamily="34" charset="0"/>
                <a:ea typeface="Calibri" panose="020F0502020204030204" pitchFamily="34" charset="0"/>
                <a:cs typeface="Calibri" panose="020F0502020204030204" pitchFamily="34" charset="0"/>
              </a:rPr>
              <a:t>q</a:t>
            </a:r>
            <a:r>
              <a:rPr lang="en-CA" sz="2400" baseline="-25000" dirty="0" err="1">
                <a:latin typeface="Calibri" panose="020F0502020204030204" pitchFamily="34" charset="0"/>
                <a:ea typeface="Calibri" panose="020F0502020204030204" pitchFamily="34" charset="0"/>
                <a:cs typeface="Calibri" panose="020F0502020204030204" pitchFamily="34" charset="0"/>
              </a:rPr>
              <a:t>u</a:t>
            </a:r>
            <a:r>
              <a:rPr lang="en-US" sz="2400" dirty="0"/>
              <a:t>(K</a:t>
            </a:r>
            <a:r>
              <a:rPr lang="en-CA" sz="2400" baseline="-25000" dirty="0">
                <a:latin typeface="Calibri" panose="020F0502020204030204" pitchFamily="34" charset="0"/>
                <a:ea typeface="Calibri" panose="020F0502020204030204" pitchFamily="34" charset="0"/>
                <a:cs typeface="Calibri" panose="020F0502020204030204" pitchFamily="34" charset="0"/>
              </a:rPr>
              <a:t>D </a:t>
            </a:r>
            <a:r>
              <a:rPr lang="en-CA" sz="2400" dirty="0">
                <a:latin typeface="Calibri" panose="020F0502020204030204" pitchFamily="34" charset="0"/>
                <a:ea typeface="Calibri" panose="020F0502020204030204" pitchFamily="34" charset="0"/>
                <a:cs typeface="Calibri" panose="020F0502020204030204" pitchFamily="34" charset="0"/>
              </a:rPr>
              <a:t>K</a:t>
            </a:r>
            <a:r>
              <a:rPr lang="en-CA" sz="2400" baseline="-25000" dirty="0">
                <a:latin typeface="Calibri" panose="020F0502020204030204" pitchFamily="34" charset="0"/>
                <a:ea typeface="Calibri" panose="020F0502020204030204" pitchFamily="34" charset="0"/>
                <a:cs typeface="Calibri" panose="020F0502020204030204" pitchFamily="34" charset="0"/>
              </a:rPr>
              <a:t>SF</a:t>
            </a:r>
            <a:r>
              <a:rPr lang="en-US" sz="2400" dirty="0"/>
              <a:t>K</a:t>
            </a:r>
            <a:r>
              <a:rPr lang="en-CA" sz="2400" baseline="-25000" dirty="0">
                <a:latin typeface="Calibri" panose="020F0502020204030204" pitchFamily="34" charset="0"/>
                <a:ea typeface="Calibri" panose="020F0502020204030204" pitchFamily="34" charset="0"/>
                <a:cs typeface="Calibri" panose="020F0502020204030204" pitchFamily="34" charset="0"/>
              </a:rPr>
              <a:t>T</a:t>
            </a:r>
            <a:r>
              <a:rPr lang="en-CA" sz="2400" dirty="0">
                <a:latin typeface="Calibri" panose="020F0502020204030204" pitchFamily="34" charset="0"/>
                <a:ea typeface="Calibri" panose="020F0502020204030204" pitchFamily="34" charset="0"/>
                <a:cs typeface="Calibri" panose="020F0502020204030204" pitchFamily="34" charset="0"/>
              </a:rPr>
              <a:t>)</a:t>
            </a:r>
          </a:p>
          <a:p>
            <a:pPr marL="233363"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     = 23 </a:t>
            </a:r>
            <a:r>
              <a:rPr lang="en-CA" sz="2400" dirty="0" err="1">
                <a:latin typeface="Calibri" panose="020F0502020204030204" pitchFamily="34" charset="0"/>
                <a:ea typeface="Calibri" panose="020F0502020204030204" pitchFamily="34" charset="0"/>
                <a:cs typeface="Calibri" panose="020F0502020204030204" pitchFamily="34" charset="0"/>
              </a:rPr>
              <a:t>kN</a:t>
            </a:r>
            <a:r>
              <a:rPr lang="en-CA" sz="2400" dirty="0">
                <a:latin typeface="Calibri" panose="020F0502020204030204" pitchFamily="34" charset="0"/>
                <a:ea typeface="Calibri" panose="020F0502020204030204" pitchFamily="34" charset="0"/>
                <a:cs typeface="Calibri" panose="020F0502020204030204" pitchFamily="34" charset="0"/>
              </a:rPr>
              <a:t> (1.0 x 1.0 x 1.0)</a:t>
            </a:r>
          </a:p>
          <a:p>
            <a:pPr marL="233363" indent="0" algn="just">
              <a:buNone/>
            </a:pPr>
            <a:r>
              <a:rPr lang="en-CA" sz="2400" dirty="0">
                <a:latin typeface="Calibri" panose="020F0502020204030204" pitchFamily="34" charset="0"/>
                <a:cs typeface="Calibri" panose="020F0502020204030204" pitchFamily="34" charset="0"/>
              </a:rPr>
              <a:t>     = 23 </a:t>
            </a:r>
            <a:r>
              <a:rPr lang="en-CA" sz="2400" dirty="0" err="1">
                <a:latin typeface="Calibri" panose="020F0502020204030204" pitchFamily="34" charset="0"/>
                <a:cs typeface="Calibri" panose="020F0502020204030204" pitchFamily="34" charset="0"/>
              </a:rPr>
              <a:t>kN</a:t>
            </a:r>
            <a:endParaRPr lang="en-CA" sz="2400" dirty="0">
              <a:latin typeface="Calibri" panose="020F0502020204030204" pitchFamily="34" charset="0"/>
              <a:cs typeface="Calibri" panose="020F0502020204030204" pitchFamily="34" charset="0"/>
            </a:endParaRPr>
          </a:p>
          <a:p>
            <a:pPr marL="233363" indent="0" algn="just">
              <a:buNone/>
            </a:pPr>
            <a:endParaRPr lang="en-CA" sz="2400" dirty="0"/>
          </a:p>
          <a:p>
            <a:pPr marL="0" indent="0" algn="just">
              <a:buNone/>
            </a:pPr>
            <a:endParaRPr lang="en-US" sz="2400" dirty="0"/>
          </a:p>
        </p:txBody>
      </p:sp>
      <p:grpSp>
        <p:nvGrpSpPr>
          <p:cNvPr id="4" name="Google Shape;101;gb732734625_0_0">
            <a:extLst>
              <a:ext uri="{FF2B5EF4-FFF2-40B4-BE49-F238E27FC236}">
                <a16:creationId xmlns:a16="http://schemas.microsoft.com/office/drawing/2014/main" id="{F18A550B-3FE2-4E3D-B9AD-9307C73B3F74}"/>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EF5EEB0E-7F45-4BF7-B359-B623BDEF71C1}"/>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A1C6C9B1-1BBF-490B-8774-96D0335631EA}"/>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24EF0180-0A14-41A3-8940-FE5E20F29874}"/>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3C66815C-B010-48E4-A6A8-E738FBEF9861}"/>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C35921F0-DE74-4884-BD33-AA64E7D44538}"/>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965C0289-1378-4488-BFA4-F236E96D3101}"/>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6BC42264-3E7A-47BA-9A02-AEC11F8B1F21}"/>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D5950AF3-EE5C-4314-A318-45B17FD3AD31}"/>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C65BDD3E-B487-4385-ACFA-87039F2E813C}"/>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p:sp>
        <p:nvSpPr>
          <p:cNvPr id="17" name="Rectangle 16">
            <a:extLst>
              <a:ext uri="{FF2B5EF4-FFF2-40B4-BE49-F238E27FC236}">
                <a16:creationId xmlns:a16="http://schemas.microsoft.com/office/drawing/2014/main" id="{DEF6FE47-FD1C-4CF1-8E19-71AE3AC122BF}"/>
              </a:ext>
            </a:extLst>
          </p:cNvPr>
          <p:cNvSpPr/>
          <p:nvPr/>
        </p:nvSpPr>
        <p:spPr>
          <a:xfrm>
            <a:off x="5020903" y="3429000"/>
            <a:ext cx="1991251" cy="461665"/>
          </a:xfrm>
          <a:prstGeom prst="rect">
            <a:avLst/>
          </a:prstGeom>
        </p:spPr>
        <p:txBody>
          <a:bodyPr wrap="non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F </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G</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C</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T</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O</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P</a:t>
            </a:r>
            <a:endParaRPr lang="en-CA" sz="2400" dirty="0"/>
          </a:p>
        </p:txBody>
      </p:sp>
      <p:sp>
        <p:nvSpPr>
          <p:cNvPr id="18" name="Rectangle 17">
            <a:extLst>
              <a:ext uri="{FF2B5EF4-FFF2-40B4-BE49-F238E27FC236}">
                <a16:creationId xmlns:a16="http://schemas.microsoft.com/office/drawing/2014/main" id="{9977000D-4575-4EA3-A55F-3F8625889F38}"/>
              </a:ext>
            </a:extLst>
          </p:cNvPr>
          <p:cNvSpPr/>
          <p:nvPr/>
        </p:nvSpPr>
        <p:spPr>
          <a:xfrm>
            <a:off x="5259751" y="3897406"/>
            <a:ext cx="3430747" cy="461665"/>
          </a:xfrm>
          <a:prstGeom prst="rect">
            <a:avLst/>
          </a:prstGeom>
        </p:spPr>
        <p:txBody>
          <a:bodyPr wrap="non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 1.0 x 1.0 x 1.0 x 1.0 x 1.0</a:t>
            </a:r>
            <a:endParaRPr lang="en-CA" sz="2400" dirty="0"/>
          </a:p>
        </p:txBody>
      </p:sp>
      <p:sp>
        <p:nvSpPr>
          <p:cNvPr id="19" name="Rectangle 18">
            <a:extLst>
              <a:ext uri="{FF2B5EF4-FFF2-40B4-BE49-F238E27FC236}">
                <a16:creationId xmlns:a16="http://schemas.microsoft.com/office/drawing/2014/main" id="{BE335A01-39F0-478A-BAA0-53F51672BA8F}"/>
              </a:ext>
            </a:extLst>
          </p:cNvPr>
          <p:cNvSpPr/>
          <p:nvPr/>
        </p:nvSpPr>
        <p:spPr>
          <a:xfrm>
            <a:off x="5259750" y="4327766"/>
            <a:ext cx="795411" cy="461665"/>
          </a:xfrm>
          <a:prstGeom prst="rect">
            <a:avLst/>
          </a:prstGeom>
        </p:spPr>
        <p:txBody>
          <a:bodyPr wrap="none">
            <a:sp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 1.0</a:t>
            </a:r>
            <a:endParaRPr lang="en-CA" sz="2400" dirty="0"/>
          </a:p>
        </p:txBody>
      </p:sp>
      <p:sp>
        <p:nvSpPr>
          <p:cNvPr id="20" name="Google Shape;111;gb732734625_0_0">
            <a:extLst>
              <a:ext uri="{FF2B5EF4-FFF2-40B4-BE49-F238E27FC236}">
                <a16:creationId xmlns:a16="http://schemas.microsoft.com/office/drawing/2014/main" id="{AD5472B9-C553-42C2-8249-76E9D3DDA022}"/>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7: Shear Plate – Beam to Girder</a:t>
            </a:r>
            <a:endParaRPr dirty="0">
              <a:highlight>
                <a:srgbClr val="FFFF00"/>
              </a:highlight>
            </a:endParaRPr>
          </a:p>
        </p:txBody>
      </p:sp>
    </p:spTree>
    <p:extLst>
      <p:ext uri="{BB962C8B-B14F-4D97-AF65-F5344CB8AC3E}">
        <p14:creationId xmlns:p14="http://schemas.microsoft.com/office/powerpoint/2010/main" val="250403503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414804-45D2-45A4-B7E7-5AB5463A3F32}"/>
                  </a:ext>
                </a:extLst>
              </p:cNvPr>
              <p:cNvSpPr>
                <a:spLocks noGrp="1"/>
              </p:cNvSpPr>
              <p:nvPr>
                <p:ph idx="1"/>
              </p:nvPr>
            </p:nvSpPr>
            <p:spPr>
              <a:xfrm>
                <a:off x="838199" y="1124295"/>
                <a:ext cx="10792079" cy="5112150"/>
              </a:xfrm>
            </p:spPr>
            <p:txBody>
              <a:bodyPr>
                <a:normAutofit/>
              </a:bodyPr>
              <a:lstStyle/>
              <a:p>
                <a:pPr marL="233363"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Q</a:t>
                </a:r>
                <a:r>
                  <a:rPr lang="en-CA" sz="2400" baseline="-25000" dirty="0" err="1">
                    <a:latin typeface="Calibri" panose="020F0502020204030204" pitchFamily="34" charset="0"/>
                    <a:ea typeface="Calibri" panose="020F0502020204030204" pitchFamily="34" charset="0"/>
                    <a:cs typeface="Calibri" panose="020F0502020204030204" pitchFamily="34" charset="0"/>
                  </a:rPr>
                  <a:t>r</a:t>
                </a:r>
                <a:r>
                  <a:rPr lang="en-CA" sz="2400" baseline="-25000" dirty="0">
                    <a:latin typeface="Calibri" panose="020F0502020204030204" pitchFamily="34" charset="0"/>
                    <a:ea typeface="Calibri" panose="020F0502020204030204" pitchFamily="34" charset="0"/>
                    <a:cs typeface="Calibri" panose="020F0502020204030204" pitchFamily="34" charset="0"/>
                  </a:rPr>
                  <a:t> </a:t>
                </a:r>
                <a:r>
                  <a:rPr lang="en-CA" sz="2400" dirty="0"/>
                  <a:t>= </a:t>
                </a:r>
                <a:r>
                  <a:rPr lang="el-GR" sz="2400" dirty="0"/>
                  <a:t>φ</a:t>
                </a:r>
                <a:r>
                  <a:rPr lang="en-US" sz="2400" dirty="0"/>
                  <a:t> Q</a:t>
                </a:r>
                <a:r>
                  <a:rPr lang="en-CA" sz="2400" baseline="-25000" dirty="0">
                    <a:latin typeface="Calibri" panose="020F0502020204030204" pitchFamily="34" charset="0"/>
                    <a:ea typeface="Calibri" panose="020F0502020204030204" pitchFamily="34" charset="0"/>
                    <a:cs typeface="Calibri" panose="020F0502020204030204" pitchFamily="34" charset="0"/>
                  </a:rPr>
                  <a:t>u </a:t>
                </a:r>
                <a:r>
                  <a:rPr lang="en-CA" sz="2400" dirty="0" err="1">
                    <a:latin typeface="Calibri" panose="020F0502020204030204" pitchFamily="34" charset="0"/>
                    <a:ea typeface="Calibri" panose="020F0502020204030204" pitchFamily="34" charset="0"/>
                    <a:cs typeface="Calibri" panose="020F0502020204030204" pitchFamily="34" charset="0"/>
                  </a:rPr>
                  <a:t>n</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CA" sz="2400" dirty="0">
                    <a:latin typeface="Calibri" panose="020F0502020204030204" pitchFamily="34" charset="0"/>
                    <a:ea typeface="Calibri" panose="020F0502020204030204" pitchFamily="34" charset="0"/>
                    <a:cs typeface="Calibri" panose="020F0502020204030204" pitchFamily="34" charset="0"/>
                  </a:rPr>
                  <a:t> J</a:t>
                </a:r>
                <a:r>
                  <a:rPr lang="en-CA" sz="2400" baseline="-25000" dirty="0">
                    <a:latin typeface="Calibri" panose="020F0502020204030204" pitchFamily="34" charset="0"/>
                    <a:ea typeface="Calibri" panose="020F0502020204030204" pitchFamily="34" charset="0"/>
                    <a:cs typeface="Calibri" panose="020F0502020204030204" pitchFamily="34" charset="0"/>
                  </a:rPr>
                  <a:t>F</a:t>
                </a:r>
                <a:r>
                  <a:rPr lang="en-CA" sz="2400" dirty="0">
                    <a:latin typeface="Calibri" panose="020F0502020204030204" pitchFamily="34" charset="0"/>
                    <a:ea typeface="Calibri" panose="020F0502020204030204" pitchFamily="34" charset="0"/>
                    <a:cs typeface="Calibri" panose="020F0502020204030204" pitchFamily="34" charset="0"/>
                  </a:rPr>
                  <a:t> </a:t>
                </a:r>
              </a:p>
              <a:p>
                <a:pPr marL="233363"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     = 0.6 x 23 x </a:t>
                </a:r>
                <a:r>
                  <a:rPr lang="en-CA" sz="2400" dirty="0" err="1">
                    <a:latin typeface="Calibri" panose="020F0502020204030204" pitchFamily="34" charset="0"/>
                    <a:ea typeface="Calibri" panose="020F0502020204030204" pitchFamily="34" charset="0"/>
                    <a:cs typeface="Calibri" panose="020F0502020204030204" pitchFamily="34" charset="0"/>
                  </a:rPr>
                  <a:t>n</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CA" sz="2400" dirty="0">
                    <a:latin typeface="Calibri" panose="020F0502020204030204" pitchFamily="34" charset="0"/>
                    <a:ea typeface="Calibri" panose="020F0502020204030204" pitchFamily="34" charset="0"/>
                    <a:cs typeface="Calibri" panose="020F0502020204030204" pitchFamily="34" charset="0"/>
                  </a:rPr>
                  <a:t> x 1.0 </a:t>
                </a:r>
              </a:p>
              <a:p>
                <a:pPr marL="233363"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     = 13.8 </a:t>
                </a:r>
                <a:r>
                  <a:rPr lang="en-CA" sz="2400" dirty="0" err="1">
                    <a:latin typeface="Calibri" panose="020F0502020204030204" pitchFamily="34" charset="0"/>
                    <a:ea typeface="Calibri" panose="020F0502020204030204" pitchFamily="34" charset="0"/>
                    <a:cs typeface="Calibri" panose="020F0502020204030204" pitchFamily="34" charset="0"/>
                  </a:rPr>
                  <a:t>n</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CA" sz="2400" dirty="0">
                    <a:latin typeface="Calibri" panose="020F0502020204030204" pitchFamily="34" charset="0"/>
                    <a:ea typeface="Calibri" panose="020F0502020204030204" pitchFamily="34" charset="0"/>
                    <a:cs typeface="Calibri" panose="020F0502020204030204" pitchFamily="34" charset="0"/>
                  </a:rPr>
                  <a:t> (</a:t>
                </a:r>
                <a:r>
                  <a:rPr lang="en-CA" sz="2400" dirty="0" err="1">
                    <a:latin typeface="Calibri" panose="020F0502020204030204" pitchFamily="34" charset="0"/>
                    <a:ea typeface="Calibri" panose="020F0502020204030204" pitchFamily="34" charset="0"/>
                    <a:cs typeface="Calibri" panose="020F0502020204030204" pitchFamily="34" charset="0"/>
                  </a:rPr>
                  <a:t>kN</a:t>
                </a:r>
                <a:r>
                  <a:rPr lang="en-CA" sz="2400" dirty="0">
                    <a:latin typeface="Calibri" panose="020F0502020204030204" pitchFamily="34" charset="0"/>
                    <a:ea typeface="Calibri" panose="020F0502020204030204" pitchFamily="34" charset="0"/>
                    <a:cs typeface="Calibri" panose="020F0502020204030204" pitchFamily="34" charset="0"/>
                  </a:rPr>
                  <a:t>)</a:t>
                </a:r>
              </a:p>
              <a:p>
                <a:pPr marL="233363"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 </a:t>
                </a:r>
                <a:r>
                  <a:rPr lang="en-CA" sz="2400" dirty="0" err="1">
                    <a:latin typeface="Calibri" panose="020F0502020204030204" pitchFamily="34" charset="0"/>
                    <a:ea typeface="Calibri" panose="020F0502020204030204" pitchFamily="34" charset="0"/>
                    <a:cs typeface="Calibri" panose="020F0502020204030204" pitchFamily="34" charset="0"/>
                  </a:rPr>
                  <a:t>Q</a:t>
                </a:r>
                <a:r>
                  <a:rPr lang="en-CA" sz="2400" baseline="-25000" dirty="0" err="1">
                    <a:latin typeface="Calibri" panose="020F0502020204030204" pitchFamily="34" charset="0"/>
                    <a:ea typeface="Calibri" panose="020F0502020204030204" pitchFamily="34" charset="0"/>
                    <a:cs typeface="Calibri" panose="020F0502020204030204" pitchFamily="34" charset="0"/>
                  </a:rPr>
                  <a:t>r</a:t>
                </a:r>
                <a:r>
                  <a:rPr lang="en-CA" sz="2400" baseline="-25000"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en-CA" sz="2400" i="1" smtClean="0">
                        <a:latin typeface="Cambria Math" panose="02040503050406030204" pitchFamily="18" charset="0"/>
                        <a:ea typeface="Cambria Math" panose="02040503050406030204" pitchFamily="18" charset="0"/>
                      </a:rPr>
                      <m:t>≥</m:t>
                    </m:r>
                  </m:oMath>
                </a14:m>
                <a:r>
                  <a:rPr lang="en-CA" sz="2400" dirty="0">
                    <a:latin typeface="Calibri" panose="020F0502020204030204" pitchFamily="34" charset="0"/>
                    <a:ea typeface="Calibri" panose="020F0502020204030204" pitchFamily="34" charset="0"/>
                    <a:cs typeface="Calibri" panose="020F0502020204030204" pitchFamily="34" charset="0"/>
                  </a:rPr>
                  <a:t> </a:t>
                </a:r>
                <a:r>
                  <a:rPr lang="en-CA" sz="2400" dirty="0" err="1">
                    <a:latin typeface="Calibri" panose="020F0502020204030204" pitchFamily="34" charset="0"/>
                    <a:ea typeface="Calibri" panose="020F0502020204030204" pitchFamily="34" charset="0"/>
                    <a:cs typeface="Calibri" panose="020F0502020204030204" pitchFamily="34" charset="0"/>
                  </a:rPr>
                  <a:t>Q</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CA" sz="2400" baseline="-25000" dirty="0">
                    <a:latin typeface="Calibri" panose="020F0502020204030204" pitchFamily="34" charset="0"/>
                    <a:ea typeface="Calibri" panose="020F0502020204030204" pitchFamily="34" charset="0"/>
                    <a:cs typeface="Calibri" panose="020F0502020204030204" pitchFamily="34" charset="0"/>
                  </a:rPr>
                  <a:t> </a:t>
                </a:r>
                <a:endParaRPr lang="en-CA" sz="2400" dirty="0"/>
              </a:p>
              <a:p>
                <a:pPr marL="233363"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13.8 </a:t>
                </a:r>
                <a:r>
                  <a:rPr lang="en-CA" sz="2400" dirty="0" err="1">
                    <a:latin typeface="Calibri" panose="020F0502020204030204" pitchFamily="34" charset="0"/>
                    <a:ea typeface="Calibri" panose="020F0502020204030204" pitchFamily="34" charset="0"/>
                    <a:cs typeface="Calibri" panose="020F0502020204030204" pitchFamily="34" charset="0"/>
                  </a:rPr>
                  <a:t>n</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CA" sz="2400"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en-CA" sz="2400" i="1">
                        <a:latin typeface="Cambria Math" panose="02040503050406030204" pitchFamily="18" charset="0"/>
                        <a:ea typeface="Cambria Math" panose="02040503050406030204" pitchFamily="18" charset="0"/>
                      </a:rPr>
                      <m:t>≥</m:t>
                    </m:r>
                  </m:oMath>
                </a14:m>
                <a:r>
                  <a:rPr lang="en-CA" sz="2400" dirty="0">
                    <a:latin typeface="Calibri" panose="020F0502020204030204" pitchFamily="34" charset="0"/>
                    <a:ea typeface="Calibri" panose="020F0502020204030204" pitchFamily="34" charset="0"/>
                    <a:cs typeface="Calibri" panose="020F0502020204030204" pitchFamily="34" charset="0"/>
                  </a:rPr>
                  <a:t> 43.1 </a:t>
                </a:r>
                <a:r>
                  <a:rPr lang="en-CA" sz="2400" dirty="0" err="1">
                    <a:latin typeface="Calibri" panose="020F0502020204030204" pitchFamily="34" charset="0"/>
                    <a:ea typeface="Calibri" panose="020F0502020204030204" pitchFamily="34" charset="0"/>
                    <a:cs typeface="Calibri" panose="020F0502020204030204" pitchFamily="34" charset="0"/>
                  </a:rPr>
                  <a:t>kN</a:t>
                </a:r>
                <a:endParaRPr lang="en-CA" sz="2400" dirty="0">
                  <a:latin typeface="Calibri" panose="020F0502020204030204" pitchFamily="34" charset="0"/>
                  <a:ea typeface="Calibri" panose="020F0502020204030204" pitchFamily="34" charset="0"/>
                  <a:cs typeface="Calibri" panose="020F0502020204030204" pitchFamily="34" charset="0"/>
                </a:endParaRPr>
              </a:p>
              <a:p>
                <a:pPr marL="233363" indent="0" algn="just">
                  <a:buNone/>
                </a:pPr>
                <a:r>
                  <a:rPr lang="en-CA" sz="2400" dirty="0" err="1">
                    <a:latin typeface="Calibri" panose="020F0502020204030204" pitchFamily="34" charset="0"/>
                    <a:ea typeface="Calibri" panose="020F0502020204030204" pitchFamily="34" charset="0"/>
                    <a:cs typeface="Calibri" panose="020F0502020204030204" pitchFamily="34" charset="0"/>
                  </a:rPr>
                  <a:t>n</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CA" sz="2400"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en-CA" sz="2400" i="1" smtClean="0">
                        <a:latin typeface="Cambria Math" panose="02040503050406030204" pitchFamily="18" charset="0"/>
                        <a:ea typeface="Cambria Math" panose="02040503050406030204" pitchFamily="18" charset="0"/>
                      </a:rPr>
                      <m:t>≥</m:t>
                    </m:r>
                  </m:oMath>
                </a14:m>
                <a:r>
                  <a:rPr lang="en-CA" sz="2400" dirty="0">
                    <a:latin typeface="Calibri" panose="020F0502020204030204" pitchFamily="34" charset="0"/>
                    <a:ea typeface="Calibri" panose="020F0502020204030204" pitchFamily="34" charset="0"/>
                    <a:cs typeface="Calibri" panose="020F0502020204030204" pitchFamily="34" charset="0"/>
                  </a:rPr>
                  <a:t> 3.1</a:t>
                </a:r>
              </a:p>
              <a:p>
                <a:pPr marL="0"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Therefore, use four 2-5/8” diameter shear plates in two rows. </a:t>
                </a:r>
              </a:p>
              <a:p>
                <a:pPr marL="0"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Factored load per shear plate:</a:t>
                </a:r>
              </a:p>
              <a:p>
                <a:pPr marL="233363"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43.1 </a:t>
                </a:r>
                <a:r>
                  <a:rPr lang="en-CA" sz="2400" dirty="0" err="1">
                    <a:latin typeface="Calibri" panose="020F0502020204030204" pitchFamily="34" charset="0"/>
                    <a:ea typeface="Calibri" panose="020F0502020204030204" pitchFamily="34" charset="0"/>
                    <a:cs typeface="Calibri" panose="020F0502020204030204" pitchFamily="34" charset="0"/>
                  </a:rPr>
                  <a:t>kN</a:t>
                </a:r>
                <a:r>
                  <a:rPr lang="en-CA" sz="2400" dirty="0">
                    <a:latin typeface="Calibri" panose="020F0502020204030204" pitchFamily="34" charset="0"/>
                    <a:ea typeface="Calibri" panose="020F0502020204030204" pitchFamily="34" charset="0"/>
                    <a:cs typeface="Calibri" panose="020F0502020204030204" pitchFamily="34" charset="0"/>
                  </a:rPr>
                  <a:t>/4 = 10.8 </a:t>
                </a:r>
                <a:r>
                  <a:rPr lang="en-CA" sz="2400" dirty="0" err="1">
                    <a:latin typeface="Calibri" panose="020F0502020204030204" pitchFamily="34" charset="0"/>
                    <a:ea typeface="Calibri" panose="020F0502020204030204" pitchFamily="34" charset="0"/>
                    <a:cs typeface="Calibri" panose="020F0502020204030204" pitchFamily="34" charset="0"/>
                  </a:rPr>
                  <a:t>kN</a:t>
                </a:r>
                <a:endParaRPr lang="en-CA"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From CSA 086 Table 12.3.6C maximum factored strength resistance per shear plate is:</a:t>
                </a:r>
              </a:p>
              <a:p>
                <a:pPr marL="233363"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18 </a:t>
                </a:r>
                <a:r>
                  <a:rPr lang="en-CA" sz="2400" dirty="0" err="1">
                    <a:latin typeface="Calibri" panose="020F0502020204030204" pitchFamily="34" charset="0"/>
                    <a:ea typeface="Calibri" panose="020F0502020204030204" pitchFamily="34" charset="0"/>
                    <a:cs typeface="Calibri" panose="020F0502020204030204" pitchFamily="34" charset="0"/>
                  </a:rPr>
                  <a:t>kN</a:t>
                </a:r>
                <a:r>
                  <a:rPr lang="en-CA" sz="2400" dirty="0">
                    <a:latin typeface="Calibri" panose="020F0502020204030204" pitchFamily="34" charset="0"/>
                    <a:ea typeface="Calibri" panose="020F0502020204030204" pitchFamily="34" charset="0"/>
                    <a:cs typeface="Calibri" panose="020F0502020204030204" pitchFamily="34" charset="0"/>
                  </a:rPr>
                  <a:t> &gt; 10.8 </a:t>
                </a:r>
                <a:r>
                  <a:rPr lang="en-CA" sz="2400" dirty="0" err="1">
                    <a:latin typeface="Calibri" panose="020F0502020204030204" pitchFamily="34" charset="0"/>
                    <a:ea typeface="Calibri" panose="020F0502020204030204" pitchFamily="34" charset="0"/>
                    <a:cs typeface="Calibri" panose="020F0502020204030204" pitchFamily="34" charset="0"/>
                  </a:rPr>
                  <a:t>kN</a:t>
                </a:r>
                <a:r>
                  <a:rPr lang="en-CA" sz="2400" dirty="0">
                    <a:latin typeface="Calibri" panose="020F0502020204030204" pitchFamily="34" charset="0"/>
                    <a:ea typeface="Calibri" panose="020F0502020204030204" pitchFamily="34" charset="0"/>
                    <a:cs typeface="Calibri" panose="020F0502020204030204" pitchFamily="34" charset="0"/>
                  </a:rPr>
                  <a:t>	(Acceptable)</a:t>
                </a:r>
              </a:p>
              <a:p>
                <a:pPr marL="233363" indent="0" algn="just">
                  <a:buNone/>
                </a:pPr>
                <a:endParaRPr lang="en-CA" sz="2400" dirty="0"/>
              </a:p>
              <a:p>
                <a:pPr marL="0" indent="0" algn="just">
                  <a:buNone/>
                </a:pPr>
                <a:endParaRPr lang="en-US" sz="2400" dirty="0"/>
              </a:p>
            </p:txBody>
          </p:sp>
        </mc:Choice>
        <mc:Fallback xmlns="">
          <p:sp>
            <p:nvSpPr>
              <p:cNvPr id="3" name="Content Placeholder 2">
                <a:extLst>
                  <a:ext uri="{FF2B5EF4-FFF2-40B4-BE49-F238E27FC236}">
                    <a16:creationId xmlns:a16="http://schemas.microsoft.com/office/drawing/2014/main" id="{6B414804-45D2-45A4-B7E7-5AB5463A3F32}"/>
                  </a:ext>
                </a:extLst>
              </p:cNvPr>
              <p:cNvSpPr>
                <a:spLocks noGrp="1" noRot="1" noChangeAspect="1" noMove="1" noResize="1" noEditPoints="1" noAdjustHandles="1" noChangeArrowheads="1" noChangeShapeType="1" noTextEdit="1"/>
              </p:cNvSpPr>
              <p:nvPr>
                <p:ph idx="1"/>
              </p:nvPr>
            </p:nvSpPr>
            <p:spPr>
              <a:xfrm>
                <a:off x="838199" y="1124295"/>
                <a:ext cx="10792079" cy="5112150"/>
              </a:xfrm>
              <a:blipFill>
                <a:blip r:embed="rId2"/>
                <a:stretch>
                  <a:fillRect l="-847" t="-1669" r="-113" b="-119"/>
                </a:stretch>
              </a:blipFill>
            </p:spPr>
            <p:txBody>
              <a:bodyPr/>
              <a:lstStyle/>
              <a:p>
                <a:r>
                  <a:rPr lang="en-US">
                    <a:noFill/>
                  </a:rPr>
                  <a:t> </a:t>
                </a:r>
              </a:p>
            </p:txBody>
          </p:sp>
        </mc:Fallback>
      </mc:AlternateContent>
      <p:grpSp>
        <p:nvGrpSpPr>
          <p:cNvPr id="4" name="Google Shape;101;gb732734625_0_0">
            <a:extLst>
              <a:ext uri="{FF2B5EF4-FFF2-40B4-BE49-F238E27FC236}">
                <a16:creationId xmlns:a16="http://schemas.microsoft.com/office/drawing/2014/main" id="{F18A550B-3FE2-4E3D-B9AD-9307C73B3F74}"/>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EF5EEB0E-7F45-4BF7-B359-B623BDEF71C1}"/>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A1C6C9B1-1BBF-490B-8774-96D0335631EA}"/>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24EF0180-0A14-41A3-8940-FE5E20F29874}"/>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3C66815C-B010-48E4-A6A8-E738FBEF9861}"/>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C35921F0-DE74-4884-BD33-AA64E7D44538}"/>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965C0289-1378-4488-BFA4-F236E96D3101}"/>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6BC42264-3E7A-47BA-9A02-AEC11F8B1F21}"/>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D5950AF3-EE5C-4314-A318-45B17FD3AD31}"/>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C65BDD3E-B487-4385-ACFA-87039F2E813C}"/>
                </a:ext>
              </a:extLst>
            </p:cNvPr>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pic>
        <p:nvPicPr>
          <p:cNvPr id="2" name="Picture 1">
            <a:extLst>
              <a:ext uri="{FF2B5EF4-FFF2-40B4-BE49-F238E27FC236}">
                <a16:creationId xmlns:a16="http://schemas.microsoft.com/office/drawing/2014/main" id="{59F623D9-33EA-43EB-AFE3-8E657072C324}"/>
              </a:ext>
            </a:extLst>
          </p:cNvPr>
          <p:cNvPicPr>
            <a:picLocks noChangeAspect="1"/>
          </p:cNvPicPr>
          <p:nvPr/>
        </p:nvPicPr>
        <p:blipFill>
          <a:blip r:embed="rId4"/>
          <a:stretch>
            <a:fillRect/>
          </a:stretch>
        </p:blipFill>
        <p:spPr>
          <a:xfrm>
            <a:off x="5704713" y="1353187"/>
            <a:ext cx="5649088" cy="2017531"/>
          </a:xfrm>
          <a:prstGeom prst="rect">
            <a:avLst/>
          </a:prstGeom>
        </p:spPr>
      </p:pic>
      <p:sp>
        <p:nvSpPr>
          <p:cNvPr id="15" name="Rectangle 14">
            <a:extLst>
              <a:ext uri="{FF2B5EF4-FFF2-40B4-BE49-F238E27FC236}">
                <a16:creationId xmlns:a16="http://schemas.microsoft.com/office/drawing/2014/main" id="{2CF03A4E-0060-496F-9902-C4F3C20FBF16}"/>
              </a:ext>
            </a:extLst>
          </p:cNvPr>
          <p:cNvSpPr/>
          <p:nvPr/>
        </p:nvSpPr>
        <p:spPr>
          <a:xfrm>
            <a:off x="8361680" y="2489200"/>
            <a:ext cx="375920" cy="304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111;gb732734625_0_0">
            <a:extLst>
              <a:ext uri="{FF2B5EF4-FFF2-40B4-BE49-F238E27FC236}">
                <a16:creationId xmlns:a16="http://schemas.microsoft.com/office/drawing/2014/main" id="{7A3617D2-D90A-45E8-8927-59B59E14E1F3}"/>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7: Shear Plate – Beam to Girder</a:t>
            </a:r>
            <a:endParaRPr dirty="0">
              <a:highlight>
                <a:srgbClr val="FFFF00"/>
              </a:highlight>
            </a:endParaRPr>
          </a:p>
        </p:txBody>
      </p:sp>
    </p:spTree>
    <p:extLst>
      <p:ext uri="{BB962C8B-B14F-4D97-AF65-F5344CB8AC3E}">
        <p14:creationId xmlns:p14="http://schemas.microsoft.com/office/powerpoint/2010/main" val="59936206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414804-45D2-45A4-B7E7-5AB5463A3F32}"/>
                  </a:ext>
                </a:extLst>
              </p:cNvPr>
              <p:cNvSpPr>
                <a:spLocks noGrp="1"/>
              </p:cNvSpPr>
              <p:nvPr>
                <p:ph idx="1"/>
              </p:nvPr>
            </p:nvSpPr>
            <p:spPr>
              <a:xfrm>
                <a:off x="838199" y="1124295"/>
                <a:ext cx="10792079" cy="5112150"/>
              </a:xfrm>
            </p:spPr>
            <p:txBody>
              <a:bodyPr>
                <a:normAutofit/>
              </a:bodyPr>
              <a:lstStyle/>
              <a:p>
                <a:pPr marL="233363"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G </a:t>
                </a:r>
                <a:r>
                  <a:rPr lang="en-CA" sz="2400" dirty="0"/>
                  <a:t>= 0.1 (since two fasteners per row)</a:t>
                </a:r>
              </a:p>
              <a:p>
                <a:pPr marL="0"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Adjust J</a:t>
                </a:r>
                <a:r>
                  <a:rPr lang="en-CA" sz="2400" baseline="-25000" dirty="0">
                    <a:latin typeface="Calibri" panose="020F0502020204030204" pitchFamily="34" charset="0"/>
                    <a:ea typeface="Calibri" panose="020F0502020204030204" pitchFamily="34" charset="0"/>
                    <a:cs typeface="Calibri" panose="020F0502020204030204" pitchFamily="34" charset="0"/>
                  </a:rPr>
                  <a:t>C </a:t>
                </a:r>
                <a:r>
                  <a:rPr lang="en-CA" sz="2400" dirty="0"/>
                  <a:t>so</a:t>
                </a:r>
                <a:r>
                  <a:rPr lang="en-CA" sz="2400" dirty="0">
                    <a:latin typeface="Calibri" panose="020F0502020204030204" pitchFamily="34" charset="0"/>
                    <a:ea typeface="Calibri" panose="020F0502020204030204" pitchFamily="34" charset="0"/>
                    <a:cs typeface="Calibri" panose="020F0502020204030204" pitchFamily="34" charset="0"/>
                  </a:rPr>
                  <a:t> that </a:t>
                </a:r>
                <a:r>
                  <a:rPr lang="en-CA" sz="2400" dirty="0" err="1">
                    <a:latin typeface="Calibri" panose="020F0502020204030204" pitchFamily="34" charset="0"/>
                    <a:ea typeface="Calibri" panose="020F0502020204030204" pitchFamily="34" charset="0"/>
                    <a:cs typeface="Calibri" panose="020F0502020204030204" pitchFamily="34" charset="0"/>
                  </a:rPr>
                  <a:t>n</a:t>
                </a:r>
                <a:r>
                  <a:rPr lang="en-CA" sz="2400" baseline="-25000" dirty="0" err="1">
                    <a:latin typeface="Calibri" panose="020F0502020204030204" pitchFamily="34" charset="0"/>
                    <a:ea typeface="Calibri" panose="020F0502020204030204" pitchFamily="34" charset="0"/>
                    <a:cs typeface="Calibri" panose="020F0502020204030204" pitchFamily="34" charset="0"/>
                  </a:rPr>
                  <a:t>F</a:t>
                </a:r>
                <a:r>
                  <a:rPr lang="en-CA" sz="2400" dirty="0">
                    <a:latin typeface="Calibri" panose="020F0502020204030204" pitchFamily="34" charset="0"/>
                    <a:ea typeface="Calibri" panose="020F0502020204030204" pitchFamily="34" charset="0"/>
                    <a:cs typeface="Calibri" panose="020F0502020204030204" pitchFamily="34" charset="0"/>
                  </a:rPr>
                  <a:t> = 4.0 and </a:t>
                </a:r>
                <a:r>
                  <a:rPr lang="en-CA" sz="2400" dirty="0" err="1">
                    <a:latin typeface="Calibri" panose="020F0502020204030204" pitchFamily="34" charset="0"/>
                    <a:ea typeface="Calibri" panose="020F0502020204030204" pitchFamily="34" charset="0"/>
                    <a:cs typeface="Calibri" panose="020F0502020204030204" pitchFamily="34" charset="0"/>
                  </a:rPr>
                  <a:t>Q</a:t>
                </a:r>
                <a:r>
                  <a:rPr lang="en-CA" sz="2400" baseline="-25000" dirty="0" err="1">
                    <a:latin typeface="Calibri" panose="020F0502020204030204" pitchFamily="34" charset="0"/>
                    <a:ea typeface="Calibri" panose="020F0502020204030204" pitchFamily="34" charset="0"/>
                    <a:cs typeface="Calibri" panose="020F0502020204030204" pitchFamily="34" charset="0"/>
                  </a:rPr>
                  <a:t>r</a:t>
                </a:r>
                <a:r>
                  <a:rPr lang="en-CA" sz="2400" dirty="0">
                    <a:latin typeface="Calibri" panose="020F0502020204030204" pitchFamily="34" charset="0"/>
                    <a:ea typeface="Calibri" panose="020F0502020204030204" pitchFamily="34" charset="0"/>
                    <a:cs typeface="Calibri" panose="020F0502020204030204" pitchFamily="34" charset="0"/>
                  </a:rPr>
                  <a:t> = 43.1 </a:t>
                </a:r>
                <a:r>
                  <a:rPr lang="en-CA" sz="2400" dirty="0" err="1">
                    <a:latin typeface="Calibri" panose="020F0502020204030204" pitchFamily="34" charset="0"/>
                    <a:ea typeface="Calibri" panose="020F0502020204030204" pitchFamily="34" charset="0"/>
                    <a:cs typeface="Calibri" panose="020F0502020204030204" pitchFamily="34" charset="0"/>
                  </a:rPr>
                  <a:t>kN</a:t>
                </a:r>
                <a:endParaRPr lang="en-CA" sz="2400" dirty="0">
                  <a:latin typeface="Calibri" panose="020F0502020204030204" pitchFamily="34" charset="0"/>
                  <a:ea typeface="Calibri" panose="020F0502020204030204" pitchFamily="34" charset="0"/>
                  <a:cs typeface="Calibri" panose="020F0502020204030204" pitchFamily="34" charset="0"/>
                </a:endParaRPr>
              </a:p>
              <a:p>
                <a:pPr marL="233363"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C </a:t>
                </a:r>
                <a:r>
                  <a:rPr lang="en-CA" sz="2400" dirty="0"/>
                  <a:t>= 3.1/4 = 0.78 </a:t>
                </a:r>
              </a:p>
              <a:p>
                <a:pPr marL="233363" indent="0" algn="just">
                  <a:buNone/>
                </a:pPr>
                <a:endParaRPr lang="en-CA"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CA" sz="2400" dirty="0">
                    <a:ea typeface="Calibri" panose="020F0502020204030204" pitchFamily="34" charset="0"/>
                    <a:cs typeface="Calibri" panose="020F0502020204030204" pitchFamily="34" charset="0"/>
                  </a:rPr>
                  <a:t>Angle of load to grain: </a:t>
                </a:r>
                <a14:m>
                  <m:oMath xmlns:m="http://schemas.openxmlformats.org/officeDocument/2006/math">
                    <m:r>
                      <m:rPr>
                        <m:sty m:val="p"/>
                      </m:rPr>
                      <a:rPr lang="en-CA" sz="2400" i="0">
                        <a:latin typeface="Cambria Math" panose="02040503050406030204" pitchFamily="18" charset="0"/>
                        <a:ea typeface="Cambria Math" panose="02040503050406030204" pitchFamily="18" charset="0"/>
                        <a:cs typeface="Calibri" panose="020F0502020204030204" pitchFamily="34" charset="0"/>
                      </a:rPr>
                      <m:t>θ</m:t>
                    </m:r>
                  </m:oMath>
                </a14:m>
                <a:r>
                  <a:rPr lang="en-CA" sz="2400" dirty="0">
                    <a:ea typeface="Calibri" panose="020F0502020204030204" pitchFamily="34" charset="0"/>
                    <a:cs typeface="Calibri" panose="020F0502020204030204" pitchFamily="34" charset="0"/>
                  </a:rPr>
                  <a:t> = 90</a:t>
                </a:r>
                <a:r>
                  <a:rPr lang="en-CA" sz="2400" dirty="0">
                    <a:ea typeface="DengXian" panose="02010600030101010101" pitchFamily="2" charset="-122"/>
                    <a:cs typeface="Calibri" panose="020F0502020204030204" pitchFamily="34" charset="0"/>
                  </a:rPr>
                  <a:t>°</a:t>
                </a:r>
              </a:p>
              <a:p>
                <a:pPr marL="0" indent="0">
                  <a:buNone/>
                </a:pPr>
                <a:r>
                  <a:rPr lang="en-CA" sz="2400" dirty="0">
                    <a:ea typeface="DengXian" panose="02010600030101010101" pitchFamily="2" charset="-122"/>
                    <a:cs typeface="Calibri" panose="020F0502020204030204" pitchFamily="34" charset="0"/>
                  </a:rPr>
                  <a:t>Angle of connector row to grain: </a:t>
                </a:r>
                <a14:m>
                  <m:oMath xmlns:m="http://schemas.openxmlformats.org/officeDocument/2006/math">
                    <m:r>
                      <m:rPr>
                        <m:sty m:val="p"/>
                      </m:rPr>
                      <a:rPr lang="en-CA" sz="2400" i="0">
                        <a:latin typeface="Cambria Math" panose="02040503050406030204" pitchFamily="18" charset="0"/>
                        <a:ea typeface="Cambria Math" panose="02040503050406030204" pitchFamily="18" charset="0"/>
                        <a:cs typeface="Calibri" panose="020F0502020204030204" pitchFamily="34" charset="0"/>
                      </a:rPr>
                      <m:t>β</m:t>
                    </m:r>
                  </m:oMath>
                </a14:m>
                <a:r>
                  <a:rPr lang="en-CA" sz="2400" dirty="0">
                    <a:ea typeface="DengXian" panose="02010600030101010101" pitchFamily="2" charset="-122"/>
                    <a:cs typeface="Calibri" panose="020F0502020204030204" pitchFamily="34" charset="0"/>
                  </a:rPr>
                  <a:t> </a:t>
                </a:r>
                <a:r>
                  <a:rPr lang="en-CA" sz="2400" dirty="0">
                    <a:ea typeface="Calibri" panose="020F0502020204030204" pitchFamily="34" charset="0"/>
                    <a:cs typeface="Calibri" panose="020F0502020204030204" pitchFamily="34" charset="0"/>
                  </a:rPr>
                  <a:t>= 90</a:t>
                </a:r>
                <a:r>
                  <a:rPr lang="en-CA" sz="2400" dirty="0">
                    <a:ea typeface="DengXian" panose="02010600030101010101" pitchFamily="2" charset="-122"/>
                    <a:cs typeface="Calibri" panose="020F0502020204030204" pitchFamily="34" charset="0"/>
                  </a:rPr>
                  <a:t>°</a:t>
                </a:r>
              </a:p>
              <a:p>
                <a:pPr marL="0" indent="0" algn="just">
                  <a:buNone/>
                </a:pPr>
                <a:r>
                  <a:rPr lang="en-CA" sz="2400" dirty="0"/>
                  <a:t>Minimum loaded edge distance = 45 mm (for </a:t>
                </a:r>
                <a:r>
                  <a:rPr lang="en-CA" sz="2400" dirty="0">
                    <a:latin typeface="Calibri" panose="020F0502020204030204" pitchFamily="34" charset="0"/>
                    <a:ea typeface="Calibri" panose="020F0502020204030204" pitchFamily="34" charset="0"/>
                    <a:cs typeface="Calibri" panose="020F0502020204030204" pitchFamily="34" charset="0"/>
                  </a:rPr>
                  <a:t>J</a:t>
                </a:r>
                <a:r>
                  <a:rPr lang="en-CA" sz="2400" baseline="-25000" dirty="0">
                    <a:latin typeface="Calibri" panose="020F0502020204030204" pitchFamily="34" charset="0"/>
                    <a:ea typeface="Calibri" panose="020F0502020204030204" pitchFamily="34" charset="0"/>
                    <a:cs typeface="Calibri" panose="020F0502020204030204" pitchFamily="34" charset="0"/>
                  </a:rPr>
                  <a:t>C </a:t>
                </a:r>
                <a:r>
                  <a:rPr lang="en-CA" sz="2400" dirty="0"/>
                  <a:t>= 0.83, CSA 086 Table 12.3.3A)</a:t>
                </a:r>
              </a:p>
              <a:p>
                <a:pPr marL="0" indent="0" algn="just">
                  <a:buNone/>
                </a:pPr>
                <a:r>
                  <a:rPr lang="en-CA" sz="2400" dirty="0"/>
                  <a:t>Minimum unloaded edge distance = 40 mm </a:t>
                </a:r>
              </a:p>
              <a:p>
                <a:pPr marL="0" indent="0" algn="just">
                  <a:buNone/>
                </a:pPr>
                <a:r>
                  <a:rPr lang="en-CA" sz="2400" dirty="0"/>
                  <a:t>Loaded edge distance is determined by the floor beam’s depth: </a:t>
                </a:r>
              </a:p>
              <a:p>
                <a:pPr marL="0" indent="0" algn="ctr">
                  <a:buNone/>
                </a:pPr>
                <a:r>
                  <a:rPr lang="en-CA" sz="2400" dirty="0"/>
                  <a:t>608 – 342 + 38 = 304 mm</a:t>
                </a:r>
              </a:p>
              <a:p>
                <a:pPr marL="0" indent="0" algn="just">
                  <a:buNone/>
                </a:pPr>
                <a:endParaRPr lang="en-CA" sz="2400" dirty="0"/>
              </a:p>
              <a:p>
                <a:pPr marL="0" indent="0" algn="just">
                  <a:buNone/>
                </a:pPr>
                <a:endParaRPr lang="en-US" sz="2400" dirty="0"/>
              </a:p>
            </p:txBody>
          </p:sp>
        </mc:Choice>
        <mc:Fallback xmlns="">
          <p:sp>
            <p:nvSpPr>
              <p:cNvPr id="3" name="Content Placeholder 2">
                <a:extLst>
                  <a:ext uri="{FF2B5EF4-FFF2-40B4-BE49-F238E27FC236}">
                    <a16:creationId xmlns:a16="http://schemas.microsoft.com/office/drawing/2014/main" id="{6B414804-45D2-45A4-B7E7-5AB5463A3F32}"/>
                  </a:ext>
                </a:extLst>
              </p:cNvPr>
              <p:cNvSpPr>
                <a:spLocks noGrp="1" noRot="1" noChangeAspect="1" noMove="1" noResize="1" noEditPoints="1" noAdjustHandles="1" noChangeArrowheads="1" noChangeShapeType="1" noTextEdit="1"/>
              </p:cNvSpPr>
              <p:nvPr>
                <p:ph idx="1"/>
              </p:nvPr>
            </p:nvSpPr>
            <p:spPr>
              <a:xfrm>
                <a:off x="838199" y="1124295"/>
                <a:ext cx="10792079" cy="5112150"/>
              </a:xfrm>
              <a:blipFill>
                <a:blip r:embed="rId2"/>
                <a:stretch>
                  <a:fillRect l="-847" t="-1669"/>
                </a:stretch>
              </a:blipFill>
            </p:spPr>
            <p:txBody>
              <a:bodyPr/>
              <a:lstStyle/>
              <a:p>
                <a:r>
                  <a:rPr lang="en-US">
                    <a:noFill/>
                  </a:rPr>
                  <a:t> </a:t>
                </a:r>
              </a:p>
            </p:txBody>
          </p:sp>
        </mc:Fallback>
      </mc:AlternateContent>
      <p:grpSp>
        <p:nvGrpSpPr>
          <p:cNvPr id="4" name="Google Shape;101;gb732734625_0_0">
            <a:extLst>
              <a:ext uri="{FF2B5EF4-FFF2-40B4-BE49-F238E27FC236}">
                <a16:creationId xmlns:a16="http://schemas.microsoft.com/office/drawing/2014/main" id="{F18A550B-3FE2-4E3D-B9AD-9307C73B3F74}"/>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EF5EEB0E-7F45-4BF7-B359-B623BDEF71C1}"/>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A1C6C9B1-1BBF-490B-8774-96D0335631EA}"/>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24EF0180-0A14-41A3-8940-FE5E20F29874}"/>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3C66815C-B010-48E4-A6A8-E738FBEF9861}"/>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C35921F0-DE74-4884-BD33-AA64E7D44538}"/>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965C0289-1378-4488-BFA4-F236E96D3101}"/>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6BC42264-3E7A-47BA-9A02-AEC11F8B1F21}"/>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D5950AF3-EE5C-4314-A318-45B17FD3AD31}"/>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C65BDD3E-B487-4385-ACFA-87039F2E813C}"/>
                </a:ext>
              </a:extLst>
            </p:cNvPr>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pic>
        <p:nvPicPr>
          <p:cNvPr id="16" name="Picture 15">
            <a:extLst>
              <a:ext uri="{FF2B5EF4-FFF2-40B4-BE49-F238E27FC236}">
                <a16:creationId xmlns:a16="http://schemas.microsoft.com/office/drawing/2014/main" id="{4968C25A-2937-46E1-BABA-7189D3D69B0C}"/>
              </a:ext>
            </a:extLst>
          </p:cNvPr>
          <p:cNvPicPr>
            <a:picLocks noChangeAspect="1"/>
          </p:cNvPicPr>
          <p:nvPr/>
        </p:nvPicPr>
        <p:blipFill>
          <a:blip r:embed="rId4"/>
          <a:stretch>
            <a:fillRect/>
          </a:stretch>
        </p:blipFill>
        <p:spPr>
          <a:xfrm>
            <a:off x="7894226" y="1271377"/>
            <a:ext cx="3332753" cy="2087548"/>
          </a:xfrm>
          <a:prstGeom prst="rect">
            <a:avLst/>
          </a:prstGeom>
        </p:spPr>
      </p:pic>
      <p:sp>
        <p:nvSpPr>
          <p:cNvPr id="15" name="Google Shape;111;gb732734625_0_0">
            <a:extLst>
              <a:ext uri="{FF2B5EF4-FFF2-40B4-BE49-F238E27FC236}">
                <a16:creationId xmlns:a16="http://schemas.microsoft.com/office/drawing/2014/main" id="{18BB6E01-87BF-4574-AEC4-5B5444EE8591}"/>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7: Shear Plate – Beam to Girder</a:t>
            </a:r>
            <a:endParaRPr dirty="0">
              <a:highlight>
                <a:srgbClr val="FFFF00"/>
              </a:highlight>
            </a:endParaRPr>
          </a:p>
        </p:txBody>
      </p:sp>
    </p:spTree>
    <p:extLst>
      <p:ext uri="{BB962C8B-B14F-4D97-AF65-F5344CB8AC3E}">
        <p14:creationId xmlns:p14="http://schemas.microsoft.com/office/powerpoint/2010/main" val="265024726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414804-45D2-45A4-B7E7-5AB5463A3F32}"/>
                  </a:ext>
                </a:extLst>
              </p:cNvPr>
              <p:cNvSpPr>
                <a:spLocks noGrp="1"/>
              </p:cNvSpPr>
              <p:nvPr>
                <p:ph idx="1"/>
              </p:nvPr>
            </p:nvSpPr>
            <p:spPr>
              <a:xfrm>
                <a:off x="838199" y="1124295"/>
                <a:ext cx="10792079" cy="5112150"/>
              </a:xfrm>
            </p:spPr>
            <p:txBody>
              <a:bodyPr>
                <a:normAutofit lnSpcReduction="10000"/>
              </a:bodyPr>
              <a:lstStyle/>
              <a:p>
                <a:pPr marL="0"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Minimum spacing between connectors for J</a:t>
                </a:r>
                <a:r>
                  <a:rPr lang="en-CA" sz="2400" baseline="-25000" dirty="0">
                    <a:latin typeface="Calibri" panose="020F0502020204030204" pitchFamily="34" charset="0"/>
                    <a:ea typeface="Calibri" panose="020F0502020204030204" pitchFamily="34" charset="0"/>
                    <a:cs typeface="Calibri" panose="020F0502020204030204" pitchFamily="34" charset="0"/>
                  </a:rPr>
                  <a:t>C </a:t>
                </a:r>
                <a:r>
                  <a:rPr lang="en-CA" sz="2400" dirty="0"/>
                  <a:t>= 0.78 is, by interpolation (CSA 086 Table 12.3.3C)</a:t>
                </a:r>
              </a:p>
              <a:p>
                <a:pPr marL="0" indent="0" algn="ctr">
                  <a:buNone/>
                </a:pPr>
                <a14:m>
                  <m:oMath xmlns:m="http://schemas.openxmlformats.org/officeDocument/2006/math">
                    <m:r>
                      <a:rPr lang="en-US" sz="2400" smtClean="0">
                        <a:latin typeface="Cambria Math" panose="02040503050406030204" pitchFamily="18" charset="0"/>
                        <a:cs typeface="Calibri" panose="020F0502020204030204" pitchFamily="34" charset="0"/>
                      </a:rPr>
                      <m:t>9</m:t>
                    </m:r>
                    <m:r>
                      <a:rPr lang="en-US" sz="2400" b="0" i="0" smtClean="0">
                        <a:latin typeface="Cambria Math" panose="02040503050406030204" pitchFamily="18" charset="0"/>
                        <a:cs typeface="Calibri" panose="020F0502020204030204" pitchFamily="34" charset="0"/>
                      </a:rPr>
                      <m:t>0</m:t>
                    </m:r>
                    <m:r>
                      <a:rPr lang="en-US" sz="2400" i="1">
                        <a:latin typeface="Cambria Math" panose="02040503050406030204" pitchFamily="18" charset="0"/>
                        <a:cs typeface="Calibri" panose="020F0502020204030204" pitchFamily="34" charset="0"/>
                      </a:rPr>
                      <m:t>+</m:t>
                    </m:r>
                    <m:d>
                      <m:dPr>
                        <m:begChr m:val="["/>
                        <m:endChr m:val="]"/>
                        <m:ctrlPr>
                          <a:rPr lang="en-US" sz="2400" i="1">
                            <a:latin typeface="Cambria Math" panose="02040503050406030204" pitchFamily="18" charset="0"/>
                            <a:cs typeface="Calibri" panose="020F0502020204030204" pitchFamily="34" charset="0"/>
                          </a:rPr>
                        </m:ctrlPr>
                      </m:dPr>
                      <m:e>
                        <m:f>
                          <m:fPr>
                            <m:ctrlPr>
                              <a:rPr lang="en-CA" sz="2400" i="1">
                                <a:latin typeface="Cambria Math" panose="02040503050406030204" pitchFamily="18" charset="0"/>
                                <a:cs typeface="Calibri" panose="020F0502020204030204" pitchFamily="34" charset="0"/>
                              </a:rPr>
                            </m:ctrlPr>
                          </m:fPr>
                          <m:num>
                            <m:r>
                              <a:rPr lang="en-US" sz="2400" i="1">
                                <a:latin typeface="Cambria Math" panose="02040503050406030204" pitchFamily="18" charset="0"/>
                                <a:cs typeface="Calibri" panose="020F0502020204030204" pitchFamily="34" charset="0"/>
                              </a:rPr>
                              <m:t>0.</m:t>
                            </m:r>
                            <m:r>
                              <a:rPr lang="en-US" sz="2400" b="0" i="1" smtClean="0">
                                <a:latin typeface="Cambria Math" panose="02040503050406030204" pitchFamily="18" charset="0"/>
                                <a:cs typeface="Calibri" panose="020F0502020204030204" pitchFamily="34" charset="0"/>
                              </a:rPr>
                              <m:t>78</m:t>
                            </m:r>
                            <m:r>
                              <a:rPr lang="en-US" sz="2400" i="1">
                                <a:latin typeface="Cambria Math" panose="02040503050406030204" pitchFamily="18" charset="0"/>
                                <a:cs typeface="Calibri" panose="020F0502020204030204" pitchFamily="34" charset="0"/>
                              </a:rPr>
                              <m:t>−0.75</m:t>
                            </m:r>
                          </m:num>
                          <m:den>
                            <m:r>
                              <a:rPr lang="en-US" sz="2400" i="1">
                                <a:latin typeface="Cambria Math" panose="02040503050406030204" pitchFamily="18" charset="0"/>
                                <a:cs typeface="Calibri" panose="020F0502020204030204" pitchFamily="34" charset="0"/>
                              </a:rPr>
                              <m:t>1.00−0.75</m:t>
                            </m:r>
                          </m:den>
                        </m:f>
                      </m:e>
                    </m:d>
                    <m:r>
                      <a:rPr lang="en-US" sz="2400" i="1">
                        <a:latin typeface="Cambria Math" panose="02040503050406030204" pitchFamily="18" charset="0"/>
                        <a:ea typeface="Cambria Math" panose="02040503050406030204" pitchFamily="18" charset="0"/>
                        <a:cs typeface="Calibri" panose="020F0502020204030204" pitchFamily="34" charset="0"/>
                      </a:rPr>
                      <m:t>×</m:t>
                    </m:r>
                    <m:d>
                      <m:dPr>
                        <m:begChr m:val="["/>
                        <m:endChr m:val="]"/>
                        <m:ctrlPr>
                          <a:rPr lang="en-US" sz="2400" i="1">
                            <a:latin typeface="Cambria Math" panose="02040503050406030204" pitchFamily="18" charset="0"/>
                            <a:ea typeface="Cambria Math" panose="02040503050406030204" pitchFamily="18" charset="0"/>
                            <a:cs typeface="Calibri" panose="020F0502020204030204" pitchFamily="34" charset="0"/>
                          </a:rPr>
                        </m:ctrlPr>
                      </m:dPr>
                      <m:e>
                        <m:r>
                          <a:rPr lang="en-US" sz="2400" b="0" i="1" smtClean="0">
                            <a:latin typeface="Cambria Math" panose="02040503050406030204" pitchFamily="18" charset="0"/>
                            <a:ea typeface="Cambria Math" panose="02040503050406030204" pitchFamily="18" charset="0"/>
                            <a:cs typeface="Calibri" panose="020F0502020204030204" pitchFamily="34" charset="0"/>
                          </a:rPr>
                          <m:t>11</m:t>
                        </m:r>
                        <m:r>
                          <a:rPr lang="en-US" sz="2400" i="1">
                            <a:latin typeface="Cambria Math" panose="02040503050406030204" pitchFamily="18" charset="0"/>
                            <a:ea typeface="Cambria Math" panose="02040503050406030204" pitchFamily="18" charset="0"/>
                            <a:cs typeface="Calibri" panose="020F0502020204030204" pitchFamily="34" charset="0"/>
                          </a:rPr>
                          <m:t>0−</m:t>
                        </m:r>
                        <m:r>
                          <a:rPr lang="en-US" sz="2400" b="0" i="1" smtClean="0">
                            <a:latin typeface="Cambria Math" panose="02040503050406030204" pitchFamily="18" charset="0"/>
                            <a:ea typeface="Cambria Math" panose="02040503050406030204" pitchFamily="18" charset="0"/>
                            <a:cs typeface="Calibri" panose="020F0502020204030204" pitchFamily="34" charset="0"/>
                          </a:rPr>
                          <m:t>90</m:t>
                        </m:r>
                      </m:e>
                    </m:d>
                  </m:oMath>
                </a14:m>
                <a:r>
                  <a:rPr lang="en-CA" sz="2400" dirty="0">
                    <a:ea typeface="Calibri" panose="020F0502020204030204" pitchFamily="34" charset="0"/>
                    <a:cs typeface="Calibri" panose="020F0502020204030204" pitchFamily="34" charset="0"/>
                  </a:rPr>
                  <a:t>= </a:t>
                </a:r>
                <a14:m>
                  <m:oMath xmlns:m="http://schemas.openxmlformats.org/officeDocument/2006/math">
                    <m:r>
                      <a:rPr lang="en-US" sz="2400" b="0" i="0" smtClean="0">
                        <a:latin typeface="Cambria Math" panose="02040503050406030204" pitchFamily="18" charset="0"/>
                        <a:ea typeface="Cambria Math" panose="02040503050406030204" pitchFamily="18" charset="0"/>
                        <a:cs typeface="Calibri" panose="020F0502020204030204" pitchFamily="34" charset="0"/>
                      </a:rPr>
                      <m:t>9</m:t>
                    </m:r>
                    <m:r>
                      <a:rPr lang="en-US" sz="2400" i="1">
                        <a:latin typeface="Cambria Math" panose="02040503050406030204" pitchFamily="18" charset="0"/>
                        <a:ea typeface="Cambria Math" panose="02040503050406030204" pitchFamily="18" charset="0"/>
                        <a:cs typeface="Calibri" panose="020F0502020204030204" pitchFamily="34" charset="0"/>
                      </a:rPr>
                      <m:t>2 </m:t>
                    </m:r>
                  </m:oMath>
                </a14:m>
                <a:r>
                  <a:rPr lang="en-CA" sz="2400" dirty="0">
                    <a:ea typeface="Calibri" panose="020F0502020204030204" pitchFamily="34" charset="0"/>
                    <a:cs typeface="Calibri" panose="020F0502020204030204" pitchFamily="34" charset="0"/>
                  </a:rPr>
                  <a:t>mm</a:t>
                </a:r>
              </a:p>
              <a:p>
                <a:pPr marL="0" indent="0" algn="just">
                  <a:buNone/>
                </a:pPr>
                <a:endParaRPr lang="en-CA" sz="2400" dirty="0"/>
              </a:p>
              <a:p>
                <a:pPr marL="0" indent="0" algn="just">
                  <a:buNone/>
                </a:pPr>
                <a:r>
                  <a:rPr lang="en-CA" sz="2400" b="1" dirty="0"/>
                  <a:t>Therefore, use the following: </a:t>
                </a:r>
              </a:p>
              <a:p>
                <a:pPr marL="0" indent="0">
                  <a:buNone/>
                </a:pPr>
                <a:r>
                  <a:rPr lang="en-US" sz="2400" dirty="0"/>
                  <a:t>Loaded edge distance </a:t>
                </a:r>
              </a:p>
              <a:p>
                <a:pPr marL="0" indent="0">
                  <a:buNone/>
                </a:pPr>
                <a:r>
                  <a:rPr lang="en-US" sz="2400" dirty="0"/>
                  <a:t>     304 mm </a:t>
                </a:r>
                <a14:m>
                  <m:oMath xmlns:m="http://schemas.openxmlformats.org/officeDocument/2006/math">
                    <m:r>
                      <a:rPr lang="en-US" sz="2400" i="1">
                        <a:latin typeface="Cambria Math" panose="02040503050406030204" pitchFamily="18" charset="0"/>
                        <a:ea typeface="Cambria Math" panose="02040503050406030204" pitchFamily="18" charset="0"/>
                      </a:rPr>
                      <m:t>&gt;</m:t>
                    </m:r>
                  </m:oMath>
                </a14:m>
                <a:r>
                  <a:rPr lang="en-US" sz="2400" dirty="0"/>
                  <a:t> 45 mm 		(Acceptable)</a:t>
                </a:r>
              </a:p>
              <a:p>
                <a:pPr marL="0" indent="0">
                  <a:buNone/>
                </a:pPr>
                <a:r>
                  <a:rPr lang="en-US" sz="2400" dirty="0"/>
                  <a:t>Unloaded edge distance </a:t>
                </a:r>
              </a:p>
              <a:p>
                <a:pPr marL="0" indent="0">
                  <a:buNone/>
                </a:pPr>
                <a:r>
                  <a:rPr lang="en-US" sz="2400" dirty="0"/>
                  <a:t>     204 mm </a:t>
                </a:r>
                <a14:m>
                  <m:oMath xmlns:m="http://schemas.openxmlformats.org/officeDocument/2006/math">
                    <m:r>
                      <a:rPr lang="en-US" sz="2400" i="1">
                        <a:latin typeface="Cambria Math" panose="02040503050406030204" pitchFamily="18" charset="0"/>
                        <a:ea typeface="Cambria Math" panose="02040503050406030204" pitchFamily="18" charset="0"/>
                      </a:rPr>
                      <m:t>&gt;</m:t>
                    </m:r>
                  </m:oMath>
                </a14:m>
                <a:r>
                  <a:rPr lang="en-US" sz="2400" dirty="0"/>
                  <a:t> 40 mm 		(Acceptable)</a:t>
                </a:r>
              </a:p>
              <a:p>
                <a:pPr marL="0" indent="0">
                  <a:buNone/>
                </a:pPr>
                <a:r>
                  <a:rPr lang="en-US" sz="2400" dirty="0"/>
                  <a:t>Spacing between connectors </a:t>
                </a:r>
              </a:p>
              <a:p>
                <a:pPr marL="0" indent="0">
                  <a:buNone/>
                </a:pPr>
                <a:r>
                  <a:rPr lang="en-US" sz="2400" dirty="0"/>
                  <a:t>     100 mm </a:t>
                </a:r>
                <a14:m>
                  <m:oMath xmlns:m="http://schemas.openxmlformats.org/officeDocument/2006/math">
                    <m:r>
                      <a:rPr lang="en-US" sz="2400" i="1">
                        <a:latin typeface="Cambria Math" panose="02040503050406030204" pitchFamily="18" charset="0"/>
                        <a:ea typeface="Cambria Math" panose="02040503050406030204" pitchFamily="18" charset="0"/>
                      </a:rPr>
                      <m:t>&gt;</m:t>
                    </m:r>
                  </m:oMath>
                </a14:m>
                <a:r>
                  <a:rPr lang="en-US" sz="2400" dirty="0"/>
                  <a:t> 92 mm 		(Acceptable)</a:t>
                </a:r>
              </a:p>
              <a:p>
                <a:pPr marL="0" indent="0" algn="just">
                  <a:buNone/>
                </a:pPr>
                <a:r>
                  <a:rPr lang="en-CA" sz="2400" dirty="0">
                    <a:latin typeface="Calibri" panose="020F0502020204030204" pitchFamily="34" charset="0"/>
                    <a:ea typeface="Calibri" panose="020F0502020204030204" pitchFamily="34" charset="0"/>
                    <a:cs typeface="Calibri" panose="020F0502020204030204" pitchFamily="34" charset="0"/>
                  </a:rPr>
                  <a:t> </a:t>
                </a:r>
              </a:p>
              <a:p>
                <a:pPr marL="0" indent="0" algn="just">
                  <a:buNone/>
                </a:pPr>
                <a:endParaRPr lang="en-CA"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endParaRPr lang="en-US" sz="2400" dirty="0"/>
              </a:p>
            </p:txBody>
          </p:sp>
        </mc:Choice>
        <mc:Fallback xmlns="">
          <p:sp>
            <p:nvSpPr>
              <p:cNvPr id="3" name="Content Placeholder 2">
                <a:extLst>
                  <a:ext uri="{FF2B5EF4-FFF2-40B4-BE49-F238E27FC236}">
                    <a16:creationId xmlns:a16="http://schemas.microsoft.com/office/drawing/2014/main" id="{6B414804-45D2-45A4-B7E7-5AB5463A3F32}"/>
                  </a:ext>
                </a:extLst>
              </p:cNvPr>
              <p:cNvSpPr>
                <a:spLocks noGrp="1" noRot="1" noChangeAspect="1" noMove="1" noResize="1" noEditPoints="1" noAdjustHandles="1" noChangeArrowheads="1" noChangeShapeType="1" noTextEdit="1"/>
              </p:cNvSpPr>
              <p:nvPr>
                <p:ph idx="1"/>
              </p:nvPr>
            </p:nvSpPr>
            <p:spPr>
              <a:xfrm>
                <a:off x="838199" y="1124295"/>
                <a:ext cx="10792079" cy="5112150"/>
              </a:xfrm>
              <a:blipFill>
                <a:blip r:embed="rId2"/>
                <a:stretch>
                  <a:fillRect l="-847" t="-2265" r="-847"/>
                </a:stretch>
              </a:blipFill>
            </p:spPr>
            <p:txBody>
              <a:bodyPr/>
              <a:lstStyle/>
              <a:p>
                <a:r>
                  <a:rPr lang="en-US">
                    <a:noFill/>
                  </a:rPr>
                  <a:t> </a:t>
                </a:r>
              </a:p>
            </p:txBody>
          </p:sp>
        </mc:Fallback>
      </mc:AlternateContent>
      <p:grpSp>
        <p:nvGrpSpPr>
          <p:cNvPr id="4" name="Google Shape;101;gb732734625_0_0">
            <a:extLst>
              <a:ext uri="{FF2B5EF4-FFF2-40B4-BE49-F238E27FC236}">
                <a16:creationId xmlns:a16="http://schemas.microsoft.com/office/drawing/2014/main" id="{F18A550B-3FE2-4E3D-B9AD-9307C73B3F74}"/>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EF5EEB0E-7F45-4BF7-B359-B623BDEF71C1}"/>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A1C6C9B1-1BBF-490B-8774-96D0335631EA}"/>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24EF0180-0A14-41A3-8940-FE5E20F29874}"/>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3C66815C-B010-48E4-A6A8-E738FBEF9861}"/>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C35921F0-DE74-4884-BD33-AA64E7D44538}"/>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965C0289-1378-4488-BFA4-F236E96D3101}"/>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6BC42264-3E7A-47BA-9A02-AEC11F8B1F21}"/>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D5950AF3-EE5C-4314-A318-45B17FD3AD31}"/>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C65BDD3E-B487-4385-ACFA-87039F2E813C}"/>
                </a:ext>
              </a:extLst>
            </p:cNvPr>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5" name="Google Shape;111;gb732734625_0_0">
            <a:extLst>
              <a:ext uri="{FF2B5EF4-FFF2-40B4-BE49-F238E27FC236}">
                <a16:creationId xmlns:a16="http://schemas.microsoft.com/office/drawing/2014/main" id="{6F50559F-5C73-4ED6-AE50-5FEA800BC718}"/>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7: Shear Plate – Beam to Girder</a:t>
            </a:r>
            <a:endParaRPr dirty="0">
              <a:highlight>
                <a:srgbClr val="FFFF00"/>
              </a:highlight>
            </a:endParaRPr>
          </a:p>
        </p:txBody>
      </p:sp>
    </p:spTree>
    <p:extLst>
      <p:ext uri="{BB962C8B-B14F-4D97-AF65-F5344CB8AC3E}">
        <p14:creationId xmlns:p14="http://schemas.microsoft.com/office/powerpoint/2010/main" val="254568866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414804-45D2-45A4-B7E7-5AB5463A3F32}"/>
              </a:ext>
            </a:extLst>
          </p:cNvPr>
          <p:cNvSpPr>
            <a:spLocks noGrp="1"/>
          </p:cNvSpPr>
          <p:nvPr>
            <p:ph idx="1"/>
          </p:nvPr>
        </p:nvSpPr>
        <p:spPr>
          <a:xfrm>
            <a:off x="837561" y="1279668"/>
            <a:ext cx="10515600" cy="4351338"/>
          </a:xfrm>
        </p:spPr>
        <p:txBody>
          <a:bodyPr>
            <a:normAutofit/>
          </a:bodyPr>
          <a:lstStyle/>
          <a:p>
            <a:pPr marL="0" indent="0" algn="just">
              <a:buNone/>
            </a:pPr>
            <a:r>
              <a:rPr lang="en-US" sz="2400" dirty="0"/>
              <a:t>Determine if two rows of 1/2” bolts are adequate for the attachment of the beam to the wooden tension member. The wood tension member consists of two 38 x 140 mm </a:t>
            </a:r>
            <a:r>
              <a:rPr lang="en-US" sz="2400" dirty="0" err="1"/>
              <a:t>D.Fir</a:t>
            </a:r>
            <a:r>
              <a:rPr lang="en-US" sz="2400" dirty="0"/>
              <a:t>-L No.2 grade, untreated sawn lumber members. The beam is 89 x 140 mm </a:t>
            </a:r>
            <a:r>
              <a:rPr lang="en-US" sz="2400" dirty="0" err="1"/>
              <a:t>D.Fir</a:t>
            </a:r>
            <a:r>
              <a:rPr lang="en-US" sz="2400" dirty="0"/>
              <a:t>-L No.2 grade, untreated sawn lumber. The total factored tension force is 20 </a:t>
            </a:r>
            <a:r>
              <a:rPr lang="en-US" sz="2400" dirty="0" err="1"/>
              <a:t>kN.</a:t>
            </a:r>
            <a:r>
              <a:rPr lang="en-US" sz="2400" dirty="0"/>
              <a:t> The load duration is standard, the material is seasoned, and the service conditions are dry. </a:t>
            </a:r>
          </a:p>
        </p:txBody>
      </p:sp>
      <p:pic>
        <p:nvPicPr>
          <p:cNvPr id="2" name="Picture 1">
            <a:extLst>
              <a:ext uri="{FF2B5EF4-FFF2-40B4-BE49-F238E27FC236}">
                <a16:creationId xmlns:a16="http://schemas.microsoft.com/office/drawing/2014/main" id="{75F4C79F-C176-4EC6-A237-DBF630A83A37}"/>
              </a:ext>
            </a:extLst>
          </p:cNvPr>
          <p:cNvPicPr>
            <a:picLocks noChangeAspect="1"/>
          </p:cNvPicPr>
          <p:nvPr/>
        </p:nvPicPr>
        <p:blipFill>
          <a:blip r:embed="rId2"/>
          <a:stretch>
            <a:fillRect/>
          </a:stretch>
        </p:blipFill>
        <p:spPr>
          <a:xfrm>
            <a:off x="3450557" y="3455337"/>
            <a:ext cx="5340624" cy="2616334"/>
          </a:xfrm>
          <a:prstGeom prst="rect">
            <a:avLst/>
          </a:prstGeom>
        </p:spPr>
      </p:pic>
      <p:grpSp>
        <p:nvGrpSpPr>
          <p:cNvPr id="4" name="Google Shape;101;gb732734625_0_0">
            <a:extLst>
              <a:ext uri="{FF2B5EF4-FFF2-40B4-BE49-F238E27FC236}">
                <a16:creationId xmlns:a16="http://schemas.microsoft.com/office/drawing/2014/main" id="{F18A550B-3FE2-4E3D-B9AD-9307C73B3F74}"/>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EF5EEB0E-7F45-4BF7-B359-B623BDEF71C1}"/>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A1C6C9B1-1BBF-490B-8774-96D0335631EA}"/>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24EF0180-0A14-41A3-8940-FE5E20F29874}"/>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3C66815C-B010-48E4-A6A8-E738FBEF9861}"/>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C35921F0-DE74-4884-BD33-AA64E7D44538}"/>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965C0289-1378-4488-BFA4-F236E96D3101}"/>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6BC42264-3E7A-47BA-9A02-AEC11F8B1F21}"/>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D5950AF3-EE5C-4314-A318-45B17FD3AD31}"/>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C65BDD3E-B487-4385-ACFA-87039F2E813C}"/>
                </a:ext>
              </a:extLst>
            </p:cNvPr>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44340B64-F959-48B5-8720-17B483D43963}"/>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8: Bolts </a:t>
            </a:r>
            <a:endParaRPr dirty="0">
              <a:highlight>
                <a:srgbClr val="FFFF00"/>
              </a:highlight>
            </a:endParaRPr>
          </a:p>
        </p:txBody>
      </p:sp>
    </p:spTree>
    <p:extLst>
      <p:ext uri="{BB962C8B-B14F-4D97-AF65-F5344CB8AC3E}">
        <p14:creationId xmlns:p14="http://schemas.microsoft.com/office/powerpoint/2010/main" val="339093824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4FF54-662C-485C-89AC-BA6786752DCD}"/>
              </a:ext>
            </a:extLst>
          </p:cNvPr>
          <p:cNvSpPr>
            <a:spLocks noGrp="1"/>
          </p:cNvSpPr>
          <p:nvPr>
            <p:ph idx="1"/>
          </p:nvPr>
        </p:nvSpPr>
        <p:spPr>
          <a:xfrm>
            <a:off x="838200" y="1198880"/>
            <a:ext cx="10515600" cy="4978083"/>
          </a:xfrm>
        </p:spPr>
        <p:txBody>
          <a:bodyPr>
            <a:normAutofit/>
          </a:bodyPr>
          <a:lstStyle/>
          <a:p>
            <a:pPr marL="0" indent="0">
              <a:buNone/>
            </a:pPr>
            <a:r>
              <a:rPr lang="en-US" sz="2200" b="1" dirty="0"/>
              <a:t>Yielding Resistance</a:t>
            </a:r>
          </a:p>
          <a:p>
            <a:pPr marL="0" indent="0">
              <a:lnSpc>
                <a:spcPct val="100000"/>
              </a:lnSpc>
              <a:buNone/>
            </a:pPr>
            <a:r>
              <a:rPr lang="en-US" sz="2200" dirty="0"/>
              <a:t>Factored yielding resistance of a bolted connection, N</a:t>
            </a:r>
            <a:r>
              <a:rPr lang="en-CA" sz="2200" baseline="-25000" dirty="0">
                <a:ea typeface="Calibri" panose="020F0502020204030204" pitchFamily="34" charset="0"/>
                <a:cs typeface="Calibri" panose="020F0502020204030204" pitchFamily="34" charset="0"/>
              </a:rPr>
              <a:t>r</a:t>
            </a:r>
            <a:r>
              <a:rPr lang="en-CA" sz="2200" dirty="0"/>
              <a:t>,</a:t>
            </a:r>
            <a:r>
              <a:rPr lang="en-US" sz="2200" dirty="0"/>
              <a:t> is given by: N</a:t>
            </a:r>
            <a:r>
              <a:rPr lang="en-CA" sz="2200" baseline="-25000" dirty="0">
                <a:ea typeface="Calibri" panose="020F0502020204030204" pitchFamily="34" charset="0"/>
                <a:cs typeface="Calibri" panose="020F0502020204030204" pitchFamily="34" charset="0"/>
              </a:rPr>
              <a:t>r </a:t>
            </a:r>
            <a:r>
              <a:rPr lang="en-CA" sz="2200" dirty="0"/>
              <a:t>= </a:t>
            </a:r>
            <a:r>
              <a:rPr lang="el-GR" sz="2200" dirty="0"/>
              <a:t>φ</a:t>
            </a:r>
            <a:r>
              <a:rPr lang="en-CA" sz="2200" baseline="-25000" dirty="0">
                <a:ea typeface="Calibri" panose="020F0502020204030204" pitchFamily="34" charset="0"/>
                <a:cs typeface="Calibri" panose="020F0502020204030204" pitchFamily="34" charset="0"/>
              </a:rPr>
              <a:t>y </a:t>
            </a:r>
            <a:r>
              <a:rPr lang="en-CA" sz="2200" dirty="0" err="1">
                <a:ea typeface="Calibri" panose="020F0502020204030204" pitchFamily="34" charset="0"/>
                <a:cs typeface="Calibri" panose="020F0502020204030204" pitchFamily="34" charset="0"/>
              </a:rPr>
              <a:t>n</a:t>
            </a:r>
            <a:r>
              <a:rPr lang="en-CA" sz="2200" baseline="-25000" dirty="0" err="1">
                <a:ea typeface="Calibri" panose="020F0502020204030204" pitchFamily="34" charset="0"/>
                <a:cs typeface="Calibri" panose="020F0502020204030204" pitchFamily="34" charset="0"/>
              </a:rPr>
              <a:t>u</a:t>
            </a:r>
            <a:r>
              <a:rPr lang="en-CA" sz="2200" dirty="0" err="1">
                <a:ea typeface="Calibri" panose="020F0502020204030204" pitchFamily="34" charset="0"/>
                <a:cs typeface="Calibri" panose="020F0502020204030204" pitchFamily="34" charset="0"/>
              </a:rPr>
              <a:t>n</a:t>
            </a:r>
            <a:r>
              <a:rPr lang="en-CA" sz="2200" baseline="-25000" dirty="0" err="1">
                <a:ea typeface="Calibri" panose="020F0502020204030204" pitchFamily="34" charset="0"/>
                <a:cs typeface="Calibri" panose="020F0502020204030204" pitchFamily="34" charset="0"/>
              </a:rPr>
              <a:t>s</a:t>
            </a:r>
            <a:r>
              <a:rPr lang="en-CA" sz="2200" dirty="0" err="1">
                <a:ea typeface="Calibri" panose="020F0502020204030204" pitchFamily="34" charset="0"/>
                <a:cs typeface="Calibri" panose="020F0502020204030204" pitchFamily="34" charset="0"/>
              </a:rPr>
              <a:t>n</a:t>
            </a:r>
            <a:r>
              <a:rPr lang="en-CA" sz="2200" baseline="-25000" dirty="0" err="1">
                <a:ea typeface="Calibri" panose="020F0502020204030204" pitchFamily="34" charset="0"/>
                <a:cs typeface="Calibri" panose="020F0502020204030204" pitchFamily="34" charset="0"/>
              </a:rPr>
              <a:t>F</a:t>
            </a:r>
            <a:endParaRPr lang="en-CA" sz="2200" baseline="-25000" dirty="0">
              <a:ea typeface="Calibri" panose="020F0502020204030204" pitchFamily="34" charset="0"/>
              <a:cs typeface="Calibri" panose="020F0502020204030204" pitchFamily="34" charset="0"/>
            </a:endParaRPr>
          </a:p>
          <a:p>
            <a:pPr marL="0" indent="0">
              <a:lnSpc>
                <a:spcPct val="100000"/>
              </a:lnSpc>
              <a:buNone/>
            </a:pPr>
            <a:r>
              <a:rPr lang="en-CA" sz="2200" dirty="0">
                <a:ea typeface="Calibri" panose="020F0502020204030204" pitchFamily="34" charset="0"/>
                <a:cs typeface="Calibri" panose="020F0502020204030204" pitchFamily="34" charset="0"/>
              </a:rPr>
              <a:t>where</a:t>
            </a:r>
          </a:p>
          <a:p>
            <a:pPr marL="233363" indent="0">
              <a:lnSpc>
                <a:spcPct val="100000"/>
              </a:lnSpc>
              <a:buNone/>
            </a:pPr>
            <a:r>
              <a:rPr lang="el-GR" sz="2200" dirty="0"/>
              <a:t>φ</a:t>
            </a:r>
            <a:r>
              <a:rPr lang="en-CA" sz="2200" baseline="-25000" dirty="0">
                <a:ea typeface="Calibri" panose="020F0502020204030204" pitchFamily="34" charset="0"/>
                <a:cs typeface="Calibri" panose="020F0502020204030204" pitchFamily="34" charset="0"/>
              </a:rPr>
              <a:t>y </a:t>
            </a:r>
            <a:r>
              <a:rPr lang="en-CA" sz="2200" dirty="0">
                <a:ea typeface="Calibri" panose="020F0502020204030204" pitchFamily="34" charset="0"/>
                <a:cs typeface="Calibri" panose="020F0502020204030204" pitchFamily="34" charset="0"/>
              </a:rPr>
              <a:t>= 0.8</a:t>
            </a:r>
          </a:p>
          <a:p>
            <a:pPr marL="233363" indent="0">
              <a:lnSpc>
                <a:spcPct val="100000"/>
              </a:lnSpc>
              <a:buNone/>
            </a:pPr>
            <a:r>
              <a:rPr lang="en-CA" sz="2200" dirty="0">
                <a:ea typeface="Calibri" panose="020F0502020204030204" pitchFamily="34" charset="0"/>
                <a:cs typeface="Calibri" panose="020F0502020204030204" pitchFamily="34" charset="0"/>
              </a:rPr>
              <a:t>n</a:t>
            </a:r>
            <a:r>
              <a:rPr lang="en-CA" sz="2200" baseline="-25000" dirty="0">
                <a:ea typeface="Calibri" panose="020F0502020204030204" pitchFamily="34" charset="0"/>
                <a:cs typeface="Calibri" panose="020F0502020204030204" pitchFamily="34" charset="0"/>
              </a:rPr>
              <a:t>u</a:t>
            </a:r>
            <a:r>
              <a:rPr lang="en-CA" sz="2200" dirty="0">
                <a:ea typeface="Calibri" panose="020F0502020204030204" pitchFamily="34" charset="0"/>
                <a:cs typeface="Calibri" panose="020F0502020204030204" pitchFamily="34" charset="0"/>
              </a:rPr>
              <a:t>=</a:t>
            </a:r>
            <a:r>
              <a:rPr lang="en-CA" sz="2200" baseline="-25000" dirty="0">
                <a:ea typeface="Calibri" panose="020F0502020204030204" pitchFamily="34" charset="0"/>
                <a:cs typeface="Calibri" panose="020F0502020204030204" pitchFamily="34" charset="0"/>
              </a:rPr>
              <a:t> </a:t>
            </a:r>
            <a:r>
              <a:rPr lang="en-CA" sz="2200" dirty="0">
                <a:ea typeface="Calibri" panose="020F0502020204030204" pitchFamily="34" charset="0"/>
                <a:cs typeface="Calibri" panose="020F0502020204030204" pitchFamily="34" charset="0"/>
              </a:rPr>
              <a:t>unit lateral yielding resistance, N</a:t>
            </a:r>
          </a:p>
          <a:p>
            <a:pPr marL="233363" indent="0">
              <a:lnSpc>
                <a:spcPct val="100000"/>
              </a:lnSpc>
              <a:buNone/>
            </a:pPr>
            <a:r>
              <a:rPr lang="en-CA" sz="2200" dirty="0">
                <a:ea typeface="Calibri" panose="020F0502020204030204" pitchFamily="34" charset="0"/>
                <a:cs typeface="Calibri" panose="020F0502020204030204" pitchFamily="34" charset="0"/>
              </a:rPr>
              <a:t>n</a:t>
            </a:r>
            <a:r>
              <a:rPr lang="en-CA" sz="2200" baseline="-25000" dirty="0">
                <a:ea typeface="Calibri" panose="020F0502020204030204" pitchFamily="34" charset="0"/>
                <a:cs typeface="Calibri" panose="020F0502020204030204" pitchFamily="34" charset="0"/>
              </a:rPr>
              <a:t>s </a:t>
            </a:r>
            <a:r>
              <a:rPr lang="en-CA" sz="2200" dirty="0">
                <a:ea typeface="Calibri" panose="020F0502020204030204" pitchFamily="34" charset="0"/>
                <a:cs typeface="Calibri" panose="020F0502020204030204" pitchFamily="34" charset="0"/>
              </a:rPr>
              <a:t>= 2 (number of shear planes in connection)</a:t>
            </a:r>
          </a:p>
          <a:p>
            <a:pPr marL="233363" indent="0">
              <a:lnSpc>
                <a:spcPct val="100000"/>
              </a:lnSpc>
              <a:buNone/>
            </a:pPr>
            <a:r>
              <a:rPr lang="en-CA" sz="2200" dirty="0" err="1">
                <a:ea typeface="Calibri" panose="020F0502020204030204" pitchFamily="34" charset="0"/>
                <a:cs typeface="Calibri" panose="020F0502020204030204" pitchFamily="34" charset="0"/>
              </a:rPr>
              <a:t>n</a:t>
            </a:r>
            <a:r>
              <a:rPr lang="en-CA" sz="2200" baseline="-25000" dirty="0" err="1">
                <a:ea typeface="Calibri" panose="020F0502020204030204" pitchFamily="34" charset="0"/>
                <a:cs typeface="Calibri" panose="020F0502020204030204" pitchFamily="34" charset="0"/>
              </a:rPr>
              <a:t>F</a:t>
            </a:r>
            <a:r>
              <a:rPr lang="en-CA" sz="2200" baseline="-25000" dirty="0">
                <a:ea typeface="Calibri" panose="020F0502020204030204" pitchFamily="34" charset="0"/>
                <a:cs typeface="Calibri" panose="020F0502020204030204" pitchFamily="34" charset="0"/>
              </a:rPr>
              <a:t> </a:t>
            </a:r>
            <a:r>
              <a:rPr lang="en-CA" sz="2200" dirty="0">
                <a:ea typeface="Calibri" panose="020F0502020204030204" pitchFamily="34" charset="0"/>
                <a:cs typeface="Calibri" panose="020F0502020204030204" pitchFamily="34" charset="0"/>
              </a:rPr>
              <a:t>= 4 (number of fasteners in connection)</a:t>
            </a:r>
            <a:endParaRPr lang="en-US" sz="2200" dirty="0"/>
          </a:p>
          <a:p>
            <a:pPr marL="0" indent="0">
              <a:buNone/>
            </a:pPr>
            <a:r>
              <a:rPr lang="en-US" sz="2200" dirty="0"/>
              <a:t>Determine the unit lateral yielding resistance, </a:t>
            </a:r>
            <a:r>
              <a:rPr lang="en-CA" sz="2200" dirty="0">
                <a:ea typeface="Calibri" panose="020F0502020204030204" pitchFamily="34" charset="0"/>
                <a:cs typeface="Calibri" panose="020F0502020204030204" pitchFamily="34" charset="0"/>
              </a:rPr>
              <a:t>n</a:t>
            </a:r>
            <a:r>
              <a:rPr lang="en-CA" sz="2200" baseline="-25000" dirty="0">
                <a:ea typeface="Calibri" panose="020F0502020204030204" pitchFamily="34" charset="0"/>
                <a:cs typeface="Calibri" panose="020F0502020204030204" pitchFamily="34" charset="0"/>
              </a:rPr>
              <a:t>u</a:t>
            </a:r>
            <a:r>
              <a:rPr lang="en-CA" sz="2200" dirty="0">
                <a:ea typeface="Calibri" panose="020F0502020204030204" pitchFamily="34" charset="0"/>
                <a:cs typeface="Calibri" panose="020F0502020204030204" pitchFamily="34" charset="0"/>
              </a:rPr>
              <a:t>, for each shear plane of each bolt. </a:t>
            </a:r>
            <a:r>
              <a:rPr lang="en-CA" sz="2200" baseline="-25000" dirty="0">
                <a:ea typeface="Calibri" panose="020F0502020204030204" pitchFamily="34" charset="0"/>
                <a:cs typeface="Calibri" panose="020F0502020204030204" pitchFamily="34" charset="0"/>
              </a:rPr>
              <a:t> </a:t>
            </a:r>
          </a:p>
          <a:p>
            <a:pPr marL="233363" indent="0">
              <a:buNone/>
            </a:pPr>
            <a:r>
              <a:rPr lang="en-CA" sz="2200" dirty="0" err="1">
                <a:ea typeface="Calibri" panose="020F0502020204030204" pitchFamily="34" charset="0"/>
                <a:cs typeface="Calibri" panose="020F0502020204030204" pitchFamily="34" charset="0"/>
              </a:rPr>
              <a:t>d</a:t>
            </a:r>
            <a:r>
              <a:rPr lang="en-CA" sz="2200" baseline="-25000" dirty="0" err="1">
                <a:ea typeface="Calibri" panose="020F0502020204030204" pitchFamily="34" charset="0"/>
                <a:cs typeface="Calibri" panose="020F0502020204030204" pitchFamily="34" charset="0"/>
              </a:rPr>
              <a:t>F</a:t>
            </a:r>
            <a:r>
              <a:rPr lang="en-CA" sz="2200" baseline="-25000" dirty="0">
                <a:ea typeface="Calibri" panose="020F0502020204030204" pitchFamily="34" charset="0"/>
                <a:cs typeface="Calibri" panose="020F0502020204030204" pitchFamily="34" charset="0"/>
              </a:rPr>
              <a:t> </a:t>
            </a:r>
            <a:r>
              <a:rPr lang="en-CA" sz="2200" dirty="0">
                <a:ea typeface="Calibri" panose="020F0502020204030204" pitchFamily="34" charset="0"/>
                <a:cs typeface="Calibri" panose="020F0502020204030204" pitchFamily="34" charset="0"/>
              </a:rPr>
              <a:t>= 1/2 inch (12.7 mm)</a:t>
            </a:r>
          </a:p>
          <a:p>
            <a:pPr marL="233363" indent="0">
              <a:buNone/>
            </a:pPr>
            <a:r>
              <a:rPr lang="en-CA" sz="2200" dirty="0" err="1">
                <a:ea typeface="Calibri" panose="020F0502020204030204" pitchFamily="34" charset="0"/>
                <a:cs typeface="Calibri" panose="020F0502020204030204" pitchFamily="34" charset="0"/>
              </a:rPr>
              <a:t>f</a:t>
            </a:r>
            <a:r>
              <a:rPr lang="en-CA" sz="2200" baseline="-25000" dirty="0" err="1">
                <a:ea typeface="Calibri" panose="020F0502020204030204" pitchFamily="34" charset="0"/>
                <a:cs typeface="Calibri" panose="020F0502020204030204" pitchFamily="34" charset="0"/>
              </a:rPr>
              <a:t>y</a:t>
            </a:r>
            <a:r>
              <a:rPr lang="en-CA" sz="2200" dirty="0">
                <a:ea typeface="Calibri" panose="020F0502020204030204" pitchFamily="34" charset="0"/>
                <a:cs typeface="Calibri" panose="020F0502020204030204" pitchFamily="34" charset="0"/>
              </a:rPr>
              <a:t>= 310 MPa for ASTM A 307 bolts </a:t>
            </a:r>
            <a:endParaRPr lang="en-US" sz="2200" dirty="0"/>
          </a:p>
        </p:txBody>
      </p:sp>
      <p:grpSp>
        <p:nvGrpSpPr>
          <p:cNvPr id="4" name="Google Shape;101;gb732734625_0_0">
            <a:extLst>
              <a:ext uri="{FF2B5EF4-FFF2-40B4-BE49-F238E27FC236}">
                <a16:creationId xmlns:a16="http://schemas.microsoft.com/office/drawing/2014/main" id="{EAE3EC01-35C8-405C-B913-E25C83493F5C}"/>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FBD5205D-2CAE-4629-9252-87F6091D66C3}"/>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CA8EB406-9098-48D4-99BB-57F6EE970354}"/>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3BB28040-C460-44A5-B345-D9DB36D94AF2}"/>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2E5211AE-1D33-4738-A4F0-1F56839B6349}"/>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EEEEF63B-24F7-4A55-9FAF-605F8005AF2E}"/>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1A3C2F4B-FE07-439C-AE0D-98DDF3961EE7}"/>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45A40999-6D2E-4C83-9D4A-A760B178A590}"/>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DD965BAB-52DA-46C5-BEAA-5A0F4DEC798B}"/>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7C249E8D-7753-48C3-A078-B624EDCC3F15}"/>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p:sp>
        <p:nvSpPr>
          <p:cNvPr id="16" name="Google Shape;111;gb732734625_0_0">
            <a:extLst>
              <a:ext uri="{FF2B5EF4-FFF2-40B4-BE49-F238E27FC236}">
                <a16:creationId xmlns:a16="http://schemas.microsoft.com/office/drawing/2014/main" id="{C97F957E-C01A-47F2-9C20-049434A1A1DA}"/>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8: Bolts </a:t>
            </a:r>
            <a:endParaRPr dirty="0">
              <a:highlight>
                <a:srgbClr val="FFFF00"/>
              </a:highlight>
            </a:endParaRPr>
          </a:p>
        </p:txBody>
      </p:sp>
    </p:spTree>
    <p:extLst>
      <p:ext uri="{BB962C8B-B14F-4D97-AF65-F5344CB8AC3E}">
        <p14:creationId xmlns:p14="http://schemas.microsoft.com/office/powerpoint/2010/main" val="5831758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F4FF54-662C-485C-89AC-BA6786752DCD}"/>
                  </a:ext>
                </a:extLst>
              </p:cNvPr>
              <p:cNvSpPr>
                <a:spLocks noGrp="1"/>
              </p:cNvSpPr>
              <p:nvPr>
                <p:ph idx="1"/>
              </p:nvPr>
            </p:nvSpPr>
            <p:spPr>
              <a:xfrm>
                <a:off x="838200" y="1036320"/>
                <a:ext cx="10515600" cy="5689900"/>
              </a:xfrm>
            </p:spPr>
            <p:txBody>
              <a:bodyPr>
                <a:normAutofit/>
              </a:bodyPr>
              <a:lstStyle/>
              <a:p>
                <a:pPr marL="0" indent="0">
                  <a:buNone/>
                </a:pPr>
                <a:r>
                  <a:rPr lang="en-US" sz="2200" dirty="0"/>
                  <a:t>f</a:t>
                </a:r>
                <a:r>
                  <a:rPr lang="en-CA" sz="2200" baseline="-25000" dirty="0">
                    <a:ea typeface="Calibri" panose="020F0502020204030204" pitchFamily="34" charset="0"/>
                    <a:cs typeface="Calibri" panose="020F0502020204030204" pitchFamily="34" charset="0"/>
                  </a:rPr>
                  <a:t>1 </a:t>
                </a:r>
                <a:r>
                  <a:rPr lang="en-CA" sz="2200" dirty="0"/>
                  <a:t>= </a:t>
                </a:r>
                <a:r>
                  <a:rPr lang="en-US" sz="2200" dirty="0"/>
                  <a:t>f</a:t>
                </a:r>
                <a:r>
                  <a:rPr lang="en-CA" sz="2200" baseline="-25000" dirty="0">
                    <a:ea typeface="Calibri" panose="020F0502020204030204" pitchFamily="34" charset="0"/>
                    <a:cs typeface="Calibri" panose="020F0502020204030204" pitchFamily="34" charset="0"/>
                  </a:rPr>
                  <a:t>1P</a:t>
                </a:r>
                <a:r>
                  <a:rPr lang="en-US" sz="2200" dirty="0"/>
                  <a:t>K</a:t>
                </a:r>
                <a:r>
                  <a:rPr lang="en-CA" sz="2200" baseline="-25000" dirty="0">
                    <a:ea typeface="Calibri" panose="020F0502020204030204" pitchFamily="34" charset="0"/>
                    <a:cs typeface="Calibri" panose="020F0502020204030204" pitchFamily="34" charset="0"/>
                  </a:rPr>
                  <a:t>D</a:t>
                </a:r>
                <a:r>
                  <a:rPr lang="en-US" sz="2200" dirty="0"/>
                  <a:t>K</a:t>
                </a:r>
                <a:r>
                  <a:rPr lang="en-CA" sz="2200" baseline="-25000" dirty="0">
                    <a:ea typeface="Calibri" panose="020F0502020204030204" pitchFamily="34" charset="0"/>
                    <a:cs typeface="Calibri" panose="020F0502020204030204" pitchFamily="34" charset="0"/>
                  </a:rPr>
                  <a:t>SF</a:t>
                </a:r>
                <a:r>
                  <a:rPr lang="en-CA" sz="2200" dirty="0">
                    <a:ea typeface="Calibri" panose="020F0502020204030204" pitchFamily="34" charset="0"/>
                    <a:cs typeface="Calibri" panose="020F0502020204030204" pitchFamily="34" charset="0"/>
                  </a:rPr>
                  <a:t>K</a:t>
                </a:r>
                <a:r>
                  <a:rPr lang="en-CA" sz="2200" baseline="-25000" dirty="0">
                    <a:ea typeface="Calibri" panose="020F0502020204030204" pitchFamily="34" charset="0"/>
                    <a:cs typeface="Calibri" panose="020F0502020204030204" pitchFamily="34" charset="0"/>
                  </a:rPr>
                  <a:t>T</a:t>
                </a:r>
                <a:r>
                  <a:rPr lang="en-US" sz="2200" dirty="0"/>
                  <a:t> for </a:t>
                </a:r>
                <a14:m>
                  <m:oMath xmlns:m="http://schemas.openxmlformats.org/officeDocument/2006/math">
                    <m:r>
                      <m:rPr>
                        <m:sty m:val="p"/>
                      </m:rPr>
                      <a:rPr lang="en-CA" sz="2200">
                        <a:latin typeface="Cambria Math" panose="02040503050406030204" pitchFamily="18" charset="0"/>
                        <a:ea typeface="Cambria Math" panose="02040503050406030204" pitchFamily="18" charset="0"/>
                        <a:cs typeface="Calibri" panose="020F0502020204030204" pitchFamily="34" charset="0"/>
                      </a:rPr>
                      <m:t>θ</m:t>
                    </m:r>
                  </m:oMath>
                </a14:m>
                <a:r>
                  <a:rPr lang="en-CA" sz="2200" dirty="0">
                    <a:ea typeface="Calibri" panose="020F0502020204030204" pitchFamily="34" charset="0"/>
                    <a:cs typeface="Calibri" panose="020F0502020204030204" pitchFamily="34" charset="0"/>
                  </a:rPr>
                  <a:t> = 0</a:t>
                </a:r>
                <a:r>
                  <a:rPr lang="en-CA" sz="2200" dirty="0">
                    <a:ea typeface="DengXian" panose="02010600030101010101" pitchFamily="2" charset="-122"/>
                    <a:cs typeface="Calibri" panose="020F0502020204030204" pitchFamily="34" charset="0"/>
                  </a:rPr>
                  <a:t>° (parallel to grain loading) where</a:t>
                </a:r>
              </a:p>
              <a:p>
                <a:pPr marL="233363" indent="0">
                  <a:buNone/>
                </a:pPr>
                <a:r>
                  <a:rPr lang="en-US" sz="2200" dirty="0"/>
                  <a:t>f</a:t>
                </a:r>
                <a:r>
                  <a:rPr lang="en-CA" sz="2200" baseline="-25000" dirty="0">
                    <a:ea typeface="Calibri" panose="020F0502020204030204" pitchFamily="34" charset="0"/>
                    <a:cs typeface="Calibri" panose="020F0502020204030204" pitchFamily="34" charset="0"/>
                  </a:rPr>
                  <a:t>1P </a:t>
                </a:r>
                <a:r>
                  <a:rPr lang="en-US" sz="2200" dirty="0"/>
                  <a:t>= 50G (1 -0.01</a:t>
                </a:r>
                <a:r>
                  <a:rPr lang="en-CA" sz="2200" dirty="0">
                    <a:ea typeface="Calibri" panose="020F0502020204030204" pitchFamily="34" charset="0"/>
                    <a:cs typeface="Calibri" panose="020F0502020204030204" pitchFamily="34" charset="0"/>
                  </a:rPr>
                  <a:t> </a:t>
                </a:r>
                <a:r>
                  <a:rPr lang="en-CA" sz="2200" dirty="0" err="1">
                    <a:ea typeface="Calibri" panose="020F0502020204030204" pitchFamily="34" charset="0"/>
                    <a:cs typeface="Calibri" panose="020F0502020204030204" pitchFamily="34" charset="0"/>
                  </a:rPr>
                  <a:t>d</a:t>
                </a:r>
                <a:r>
                  <a:rPr lang="en-CA" sz="2200" baseline="-25000" dirty="0" err="1">
                    <a:ea typeface="Calibri" panose="020F0502020204030204" pitchFamily="34" charset="0"/>
                    <a:cs typeface="Calibri" panose="020F0502020204030204" pitchFamily="34" charset="0"/>
                  </a:rPr>
                  <a:t>F</a:t>
                </a:r>
                <a:r>
                  <a:rPr lang="en-CA" sz="2200" dirty="0">
                    <a:ea typeface="Calibri" panose="020F0502020204030204" pitchFamily="34" charset="0"/>
                    <a:cs typeface="Calibri" panose="020F0502020204030204" pitchFamily="34" charset="0"/>
                  </a:rPr>
                  <a:t>) </a:t>
                </a:r>
                <a:r>
                  <a:rPr lang="en-CA" sz="2200" dirty="0" err="1">
                    <a:ea typeface="Calibri" panose="020F0502020204030204" pitchFamily="34" charset="0"/>
                    <a:cs typeface="Calibri" panose="020F0502020204030204" pitchFamily="34" charset="0"/>
                  </a:rPr>
                  <a:t>J</a:t>
                </a:r>
                <a:r>
                  <a:rPr lang="en-CA" sz="2200" baseline="-25000" dirty="0" err="1">
                    <a:ea typeface="Calibri" panose="020F0502020204030204" pitchFamily="34" charset="0"/>
                    <a:cs typeface="Calibri" panose="020F0502020204030204" pitchFamily="34" charset="0"/>
                  </a:rPr>
                  <a:t>x</a:t>
                </a:r>
                <a:endParaRPr lang="en-CA" sz="2200" dirty="0">
                  <a:ea typeface="DengXian" panose="02010600030101010101" pitchFamily="2" charset="-122"/>
                  <a:cs typeface="Calibri" panose="020F0502020204030204" pitchFamily="34" charset="0"/>
                </a:endParaRPr>
              </a:p>
              <a:p>
                <a:pPr marL="233363" indent="0">
                  <a:buNone/>
                </a:pPr>
                <a:r>
                  <a:rPr lang="en-US" sz="2200" dirty="0"/>
                  <a:t>G = 0.49 (CSA 086 Table A.12.1)</a:t>
                </a:r>
              </a:p>
              <a:p>
                <a:pPr marL="233363" indent="0">
                  <a:buNone/>
                </a:pPr>
                <a:r>
                  <a:rPr lang="en-US" sz="2200" dirty="0"/>
                  <a:t>f</a:t>
                </a:r>
                <a:r>
                  <a:rPr lang="en-CA" sz="2200" baseline="-25000" dirty="0">
                    <a:ea typeface="Calibri" panose="020F0502020204030204" pitchFamily="34" charset="0"/>
                    <a:cs typeface="Calibri" panose="020F0502020204030204" pitchFamily="34" charset="0"/>
                  </a:rPr>
                  <a:t>1P </a:t>
                </a:r>
                <a:r>
                  <a:rPr lang="en-US" sz="2200" dirty="0"/>
                  <a:t>= 50 x 0.49 x (1 -0.01</a:t>
                </a:r>
                <a:r>
                  <a:rPr lang="en-CA" sz="2200" dirty="0">
                    <a:cs typeface="Calibri" panose="020F0502020204030204" pitchFamily="34" charset="0"/>
                  </a:rPr>
                  <a:t> x 12.7</a:t>
                </a:r>
                <a:r>
                  <a:rPr lang="en-CA" sz="2200" dirty="0">
                    <a:ea typeface="Calibri" panose="020F0502020204030204" pitchFamily="34" charset="0"/>
                    <a:cs typeface="Calibri" panose="020F0502020204030204" pitchFamily="34" charset="0"/>
                  </a:rPr>
                  <a:t>) x 1.0 </a:t>
                </a:r>
              </a:p>
              <a:p>
                <a:pPr marL="233363" indent="0">
                  <a:buNone/>
                </a:pPr>
                <a:r>
                  <a:rPr lang="en-CA" sz="2200" dirty="0">
                    <a:ea typeface="DengXian" panose="02010600030101010101" pitchFamily="2" charset="-122"/>
                    <a:cs typeface="Calibri" panose="020F0502020204030204" pitchFamily="34" charset="0"/>
                  </a:rPr>
                  <a:t>     = 21 MPa</a:t>
                </a:r>
              </a:p>
              <a:p>
                <a:pPr marL="0" indent="0">
                  <a:buNone/>
                </a:pPr>
                <a:r>
                  <a:rPr lang="en-US" sz="2200" dirty="0"/>
                  <a:t>f</a:t>
                </a:r>
                <a:r>
                  <a:rPr lang="en-CA" sz="2200" baseline="-25000" dirty="0">
                    <a:ea typeface="Calibri" panose="020F0502020204030204" pitchFamily="34" charset="0"/>
                    <a:cs typeface="Calibri" panose="020F0502020204030204" pitchFamily="34" charset="0"/>
                  </a:rPr>
                  <a:t>1 </a:t>
                </a:r>
                <a:r>
                  <a:rPr lang="en-CA" sz="2200" dirty="0"/>
                  <a:t>= </a:t>
                </a:r>
                <a:r>
                  <a:rPr lang="en-US" sz="2200" dirty="0"/>
                  <a:t>21 x 1.0 x 1.0 x 1.0 </a:t>
                </a:r>
                <a:r>
                  <a:rPr lang="en-CA" sz="2200" dirty="0">
                    <a:ea typeface="DengXian" panose="02010600030101010101" pitchFamily="2" charset="-122"/>
                    <a:cs typeface="Calibri" panose="020F0502020204030204" pitchFamily="34" charset="0"/>
                  </a:rPr>
                  <a:t>= 21 MPa</a:t>
                </a:r>
              </a:p>
              <a:p>
                <a:pPr marL="0" indent="0">
                  <a:buNone/>
                </a:pPr>
                <a:r>
                  <a:rPr lang="en-US" sz="2200" dirty="0"/>
                  <a:t>f</a:t>
                </a:r>
                <a:r>
                  <a:rPr lang="en-CA" sz="2200" baseline="-25000" dirty="0">
                    <a:ea typeface="Calibri" panose="020F0502020204030204" pitchFamily="34" charset="0"/>
                    <a:cs typeface="Calibri" panose="020F0502020204030204" pitchFamily="34" charset="0"/>
                  </a:rPr>
                  <a:t>2 </a:t>
                </a:r>
                <a:r>
                  <a:rPr lang="en-CA" sz="2200" dirty="0"/>
                  <a:t>= </a:t>
                </a:r>
                <a:r>
                  <a:rPr lang="en-US" sz="2200" dirty="0"/>
                  <a:t>f</a:t>
                </a:r>
                <a:r>
                  <a:rPr lang="en-CA" sz="2200" baseline="-25000" dirty="0">
                    <a:ea typeface="Calibri" panose="020F0502020204030204" pitchFamily="34" charset="0"/>
                    <a:cs typeface="Calibri" panose="020F0502020204030204" pitchFamily="34" charset="0"/>
                  </a:rPr>
                  <a:t>2Q</a:t>
                </a:r>
                <a:r>
                  <a:rPr lang="en-US" sz="2200" dirty="0"/>
                  <a:t>K</a:t>
                </a:r>
                <a:r>
                  <a:rPr lang="en-CA" sz="2200" baseline="-25000" dirty="0">
                    <a:ea typeface="Calibri" panose="020F0502020204030204" pitchFamily="34" charset="0"/>
                    <a:cs typeface="Calibri" panose="020F0502020204030204" pitchFamily="34" charset="0"/>
                  </a:rPr>
                  <a:t>D</a:t>
                </a:r>
                <a:r>
                  <a:rPr lang="en-US" sz="2200" dirty="0"/>
                  <a:t>K</a:t>
                </a:r>
                <a:r>
                  <a:rPr lang="en-CA" sz="2200" baseline="-25000" dirty="0">
                    <a:ea typeface="Calibri" panose="020F0502020204030204" pitchFamily="34" charset="0"/>
                    <a:cs typeface="Calibri" panose="020F0502020204030204" pitchFamily="34" charset="0"/>
                  </a:rPr>
                  <a:t>SF</a:t>
                </a:r>
                <a:r>
                  <a:rPr lang="en-CA" sz="2200" dirty="0">
                    <a:ea typeface="Calibri" panose="020F0502020204030204" pitchFamily="34" charset="0"/>
                    <a:cs typeface="Calibri" panose="020F0502020204030204" pitchFamily="34" charset="0"/>
                  </a:rPr>
                  <a:t>K</a:t>
                </a:r>
                <a:r>
                  <a:rPr lang="en-CA" sz="2200" baseline="-25000" dirty="0">
                    <a:ea typeface="Calibri" panose="020F0502020204030204" pitchFamily="34" charset="0"/>
                    <a:cs typeface="Calibri" panose="020F0502020204030204" pitchFamily="34" charset="0"/>
                  </a:rPr>
                  <a:t>T</a:t>
                </a:r>
                <a:r>
                  <a:rPr lang="en-US" sz="2200" dirty="0"/>
                  <a:t> for </a:t>
                </a:r>
                <a14:m>
                  <m:oMath xmlns:m="http://schemas.openxmlformats.org/officeDocument/2006/math">
                    <m:r>
                      <m:rPr>
                        <m:sty m:val="p"/>
                      </m:rPr>
                      <a:rPr lang="en-CA" sz="2200">
                        <a:latin typeface="Cambria Math" panose="02040503050406030204" pitchFamily="18" charset="0"/>
                        <a:ea typeface="Cambria Math" panose="02040503050406030204" pitchFamily="18" charset="0"/>
                        <a:cs typeface="Calibri" panose="020F0502020204030204" pitchFamily="34" charset="0"/>
                      </a:rPr>
                      <m:t>θ</m:t>
                    </m:r>
                  </m:oMath>
                </a14:m>
                <a:r>
                  <a:rPr lang="en-CA" sz="2200" dirty="0">
                    <a:ea typeface="Calibri" panose="020F0502020204030204" pitchFamily="34" charset="0"/>
                    <a:cs typeface="Calibri" panose="020F0502020204030204" pitchFamily="34" charset="0"/>
                  </a:rPr>
                  <a:t> = 90</a:t>
                </a:r>
                <a:r>
                  <a:rPr lang="en-CA" sz="2200" dirty="0">
                    <a:ea typeface="DengXian" panose="02010600030101010101" pitchFamily="2" charset="-122"/>
                    <a:cs typeface="Calibri" panose="020F0502020204030204" pitchFamily="34" charset="0"/>
                  </a:rPr>
                  <a:t>° (perpendicular to grain loading) where</a:t>
                </a:r>
              </a:p>
              <a:p>
                <a:pPr marL="233363" indent="0">
                  <a:buNone/>
                </a:pPr>
                <a:r>
                  <a:rPr lang="en-US" sz="2200" dirty="0"/>
                  <a:t>f</a:t>
                </a:r>
                <a:r>
                  <a:rPr lang="en-CA" sz="2200" baseline="-25000" dirty="0">
                    <a:ea typeface="Calibri" panose="020F0502020204030204" pitchFamily="34" charset="0"/>
                    <a:cs typeface="Calibri" panose="020F0502020204030204" pitchFamily="34" charset="0"/>
                  </a:rPr>
                  <a:t>2Q </a:t>
                </a:r>
                <a:r>
                  <a:rPr lang="en-US" sz="2200" dirty="0"/>
                  <a:t>= 22G (1 -0.01</a:t>
                </a:r>
                <a:r>
                  <a:rPr lang="en-CA" sz="2200" dirty="0">
                    <a:ea typeface="Calibri" panose="020F0502020204030204" pitchFamily="34" charset="0"/>
                    <a:cs typeface="Calibri" panose="020F0502020204030204" pitchFamily="34" charset="0"/>
                  </a:rPr>
                  <a:t> </a:t>
                </a:r>
                <a:r>
                  <a:rPr lang="en-CA" sz="2200" dirty="0" err="1">
                    <a:ea typeface="Calibri" panose="020F0502020204030204" pitchFamily="34" charset="0"/>
                    <a:cs typeface="Calibri" panose="020F0502020204030204" pitchFamily="34" charset="0"/>
                  </a:rPr>
                  <a:t>d</a:t>
                </a:r>
                <a:r>
                  <a:rPr lang="en-CA" sz="2200" baseline="-25000" dirty="0" err="1">
                    <a:ea typeface="Calibri" panose="020F0502020204030204" pitchFamily="34" charset="0"/>
                    <a:cs typeface="Calibri" panose="020F0502020204030204" pitchFamily="34" charset="0"/>
                  </a:rPr>
                  <a:t>F</a:t>
                </a:r>
                <a:r>
                  <a:rPr lang="en-CA" sz="2200" dirty="0">
                    <a:ea typeface="Calibri" panose="020F0502020204030204" pitchFamily="34" charset="0"/>
                    <a:cs typeface="Calibri" panose="020F0502020204030204" pitchFamily="34" charset="0"/>
                  </a:rPr>
                  <a:t>)</a:t>
                </a:r>
                <a:endParaRPr lang="en-CA" sz="2200" dirty="0">
                  <a:ea typeface="DengXian" panose="02010600030101010101" pitchFamily="2" charset="-122"/>
                  <a:cs typeface="Calibri" panose="020F0502020204030204" pitchFamily="34" charset="0"/>
                </a:endParaRPr>
              </a:p>
              <a:p>
                <a:pPr marL="233363" indent="0">
                  <a:buNone/>
                </a:pPr>
                <a:r>
                  <a:rPr lang="en-US" sz="2200" dirty="0"/>
                  <a:t>G = 0.49 (CSA 086 Table A.12.1)</a:t>
                </a:r>
              </a:p>
              <a:p>
                <a:pPr marL="233363" indent="0">
                  <a:buNone/>
                </a:pPr>
                <a:r>
                  <a:rPr lang="en-US" sz="2200" dirty="0"/>
                  <a:t>f</a:t>
                </a:r>
                <a:r>
                  <a:rPr lang="en-CA" sz="2200" baseline="-25000" dirty="0">
                    <a:ea typeface="Calibri" panose="020F0502020204030204" pitchFamily="34" charset="0"/>
                    <a:cs typeface="Calibri" panose="020F0502020204030204" pitchFamily="34" charset="0"/>
                  </a:rPr>
                  <a:t>2Q </a:t>
                </a:r>
                <a:r>
                  <a:rPr lang="en-US" sz="2200" dirty="0"/>
                  <a:t>= 22 x 0.49 x (1 -0.01</a:t>
                </a:r>
                <a:r>
                  <a:rPr lang="en-CA" sz="2200" dirty="0">
                    <a:cs typeface="Calibri" panose="020F0502020204030204" pitchFamily="34" charset="0"/>
                  </a:rPr>
                  <a:t> x 12.7</a:t>
                </a:r>
                <a:r>
                  <a:rPr lang="en-CA" sz="2200" dirty="0">
                    <a:ea typeface="Calibri" panose="020F0502020204030204" pitchFamily="34" charset="0"/>
                    <a:cs typeface="Calibri" panose="020F0502020204030204" pitchFamily="34" charset="0"/>
                  </a:rPr>
                  <a:t>)</a:t>
                </a:r>
              </a:p>
              <a:p>
                <a:pPr marL="233363" indent="0">
                  <a:buNone/>
                </a:pPr>
                <a:r>
                  <a:rPr lang="en-CA" sz="2200" dirty="0">
                    <a:ea typeface="DengXian" panose="02010600030101010101" pitchFamily="2" charset="-122"/>
                    <a:cs typeface="Calibri" panose="020F0502020204030204" pitchFamily="34" charset="0"/>
                  </a:rPr>
                  <a:t>     = 9.4 MPa</a:t>
                </a:r>
              </a:p>
              <a:p>
                <a:pPr marL="0" indent="0">
                  <a:buNone/>
                </a:pPr>
                <a:r>
                  <a:rPr lang="en-US" sz="2200" dirty="0"/>
                  <a:t>f</a:t>
                </a:r>
                <a:r>
                  <a:rPr lang="en-CA" sz="2200" baseline="-25000" dirty="0">
                    <a:ea typeface="Calibri" panose="020F0502020204030204" pitchFamily="34" charset="0"/>
                    <a:cs typeface="Calibri" panose="020F0502020204030204" pitchFamily="34" charset="0"/>
                  </a:rPr>
                  <a:t>2 </a:t>
                </a:r>
                <a:r>
                  <a:rPr lang="en-CA" sz="2200" dirty="0"/>
                  <a:t>= </a:t>
                </a:r>
                <a:r>
                  <a:rPr lang="en-US" sz="2200" dirty="0"/>
                  <a:t>9.4 x 1.0 x 1.0 x 1.0 </a:t>
                </a:r>
                <a:r>
                  <a:rPr lang="en-CA" sz="2200" dirty="0">
                    <a:ea typeface="DengXian" panose="02010600030101010101" pitchFamily="2" charset="-122"/>
                    <a:cs typeface="Calibri" panose="020F0502020204030204" pitchFamily="34" charset="0"/>
                  </a:rPr>
                  <a:t>= 9.4 MPa</a:t>
                </a:r>
              </a:p>
              <a:p>
                <a:pPr marL="0" indent="0">
                  <a:buNone/>
                </a:pPr>
                <a:r>
                  <a:rPr lang="en-US" sz="2200" dirty="0"/>
                  <a:t>t</a:t>
                </a:r>
                <a:r>
                  <a:rPr lang="en-CA" sz="2200" baseline="-25000" dirty="0">
                    <a:ea typeface="Calibri" panose="020F0502020204030204" pitchFamily="34" charset="0"/>
                    <a:cs typeface="Calibri" panose="020F0502020204030204" pitchFamily="34" charset="0"/>
                  </a:rPr>
                  <a:t>1 </a:t>
                </a:r>
                <a:r>
                  <a:rPr lang="en-CA" sz="2200" dirty="0"/>
                  <a:t>= 38 mm and </a:t>
                </a:r>
                <a:r>
                  <a:rPr lang="en-US" sz="2200" dirty="0"/>
                  <a:t>t</a:t>
                </a:r>
                <a:r>
                  <a:rPr lang="en-CA" sz="2200" baseline="-25000" dirty="0">
                    <a:ea typeface="Calibri" panose="020F0502020204030204" pitchFamily="34" charset="0"/>
                    <a:cs typeface="Calibri" panose="020F0502020204030204" pitchFamily="34" charset="0"/>
                  </a:rPr>
                  <a:t>2 </a:t>
                </a:r>
                <a:r>
                  <a:rPr lang="en-CA" sz="2200" dirty="0"/>
                  <a:t>= 89 mm </a:t>
                </a:r>
                <a:endParaRPr lang="en-US" sz="2200" dirty="0"/>
              </a:p>
            </p:txBody>
          </p:sp>
        </mc:Choice>
        <mc:Fallback xmlns="">
          <p:sp>
            <p:nvSpPr>
              <p:cNvPr id="3" name="Content Placeholder 2">
                <a:extLst>
                  <a:ext uri="{FF2B5EF4-FFF2-40B4-BE49-F238E27FC236}">
                    <a16:creationId xmlns:a16="http://schemas.microsoft.com/office/drawing/2014/main" id="{98F4FF54-662C-485C-89AC-BA6786752DCD}"/>
                  </a:ext>
                </a:extLst>
              </p:cNvPr>
              <p:cNvSpPr>
                <a:spLocks noGrp="1" noRot="1" noChangeAspect="1" noMove="1" noResize="1" noEditPoints="1" noAdjustHandles="1" noChangeArrowheads="1" noChangeShapeType="1" noTextEdit="1"/>
              </p:cNvSpPr>
              <p:nvPr>
                <p:ph idx="1"/>
              </p:nvPr>
            </p:nvSpPr>
            <p:spPr>
              <a:xfrm>
                <a:off x="838200" y="1036320"/>
                <a:ext cx="10515600" cy="5689900"/>
              </a:xfrm>
              <a:blipFill>
                <a:blip r:embed="rId2"/>
                <a:stretch>
                  <a:fillRect l="-754" t="-1393"/>
                </a:stretch>
              </a:blipFill>
            </p:spPr>
            <p:txBody>
              <a:bodyPr/>
              <a:lstStyle/>
              <a:p>
                <a:r>
                  <a:rPr lang="en-US">
                    <a:noFill/>
                  </a:rPr>
                  <a:t> </a:t>
                </a:r>
              </a:p>
            </p:txBody>
          </p:sp>
        </mc:Fallback>
      </mc:AlternateContent>
      <p:grpSp>
        <p:nvGrpSpPr>
          <p:cNvPr id="4" name="Google Shape;101;gb732734625_0_0">
            <a:extLst>
              <a:ext uri="{FF2B5EF4-FFF2-40B4-BE49-F238E27FC236}">
                <a16:creationId xmlns:a16="http://schemas.microsoft.com/office/drawing/2014/main" id="{EAE3EC01-35C8-405C-B913-E25C83493F5C}"/>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FBD5205D-2CAE-4629-9252-87F6091D66C3}"/>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CA8EB406-9098-48D4-99BB-57F6EE970354}"/>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3BB28040-C460-44A5-B345-D9DB36D94AF2}"/>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2E5211AE-1D33-4738-A4F0-1F56839B6349}"/>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EEEEF63B-24F7-4A55-9FAF-605F8005AF2E}"/>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1A3C2F4B-FE07-439C-AE0D-98DDF3961EE7}"/>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45A40999-6D2E-4C83-9D4A-A760B178A590}"/>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DD965BAB-52DA-46C5-BEAA-5A0F4DEC798B}"/>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7C249E8D-7753-48C3-A078-B624EDCC3F15}"/>
                </a:ext>
              </a:extLst>
            </p:cNvPr>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pic>
        <p:nvPicPr>
          <p:cNvPr id="2" name="Picture 1">
            <a:extLst>
              <a:ext uri="{FF2B5EF4-FFF2-40B4-BE49-F238E27FC236}">
                <a16:creationId xmlns:a16="http://schemas.microsoft.com/office/drawing/2014/main" id="{E2BF4AF3-2F97-49BF-B219-4103BC17C8C2}"/>
              </a:ext>
            </a:extLst>
          </p:cNvPr>
          <p:cNvPicPr>
            <a:picLocks noChangeAspect="1"/>
          </p:cNvPicPr>
          <p:nvPr/>
        </p:nvPicPr>
        <p:blipFill>
          <a:blip r:embed="rId4"/>
          <a:stretch>
            <a:fillRect/>
          </a:stretch>
        </p:blipFill>
        <p:spPr>
          <a:xfrm>
            <a:off x="6385385" y="3982797"/>
            <a:ext cx="5263098" cy="2033795"/>
          </a:xfrm>
          <a:prstGeom prst="rect">
            <a:avLst/>
          </a:prstGeom>
        </p:spPr>
      </p:pic>
      <p:sp>
        <p:nvSpPr>
          <p:cNvPr id="15" name="Rectangle 14">
            <a:extLst>
              <a:ext uri="{FF2B5EF4-FFF2-40B4-BE49-F238E27FC236}">
                <a16:creationId xmlns:a16="http://schemas.microsoft.com/office/drawing/2014/main" id="{CEF00889-BE29-4D92-B921-43E66C9EFA00}"/>
              </a:ext>
            </a:extLst>
          </p:cNvPr>
          <p:cNvSpPr/>
          <p:nvPr/>
        </p:nvSpPr>
        <p:spPr>
          <a:xfrm>
            <a:off x="10632265" y="4937288"/>
            <a:ext cx="308187" cy="1591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BF7B3B-5DFA-43D8-A5B2-27B1BB53CC3B}"/>
              </a:ext>
            </a:extLst>
          </p:cNvPr>
          <p:cNvSpPr/>
          <p:nvPr/>
        </p:nvSpPr>
        <p:spPr>
          <a:xfrm>
            <a:off x="7351793" y="808697"/>
            <a:ext cx="4449330"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CA" b="1" dirty="0"/>
              <a:t>Modification Factors</a:t>
            </a:r>
          </a:p>
          <a:p>
            <a:r>
              <a:rPr lang="en-CA" dirty="0"/>
              <a:t>K</a:t>
            </a:r>
            <a:r>
              <a:rPr lang="en-CA" sz="800" dirty="0"/>
              <a:t>D </a:t>
            </a:r>
            <a:r>
              <a:rPr lang="en-CA" dirty="0"/>
              <a:t>= 1.0 (loading is standard term)</a:t>
            </a:r>
          </a:p>
          <a:p>
            <a:r>
              <a:rPr lang="en-CA" dirty="0" err="1"/>
              <a:t>K</a:t>
            </a:r>
            <a:r>
              <a:rPr lang="en-CA" sz="800" dirty="0" err="1"/>
              <a:t>Dy</a:t>
            </a:r>
            <a:r>
              <a:rPr lang="en-CA" sz="800" dirty="0"/>
              <a:t> </a:t>
            </a:r>
            <a:r>
              <a:rPr lang="en-CA" dirty="0"/>
              <a:t>= 1.0 (loading is standard term)</a:t>
            </a:r>
          </a:p>
          <a:p>
            <a:r>
              <a:rPr lang="en-CA" dirty="0"/>
              <a:t>K</a:t>
            </a:r>
            <a:r>
              <a:rPr lang="en-CA" sz="800" dirty="0"/>
              <a:t>SF </a:t>
            </a:r>
            <a:r>
              <a:rPr lang="en-CA" dirty="0"/>
              <a:t>= 1.0 (service conditions are dry, material is seasoned)</a:t>
            </a:r>
          </a:p>
          <a:p>
            <a:r>
              <a:rPr lang="en-CA" dirty="0" err="1"/>
              <a:t>K</a:t>
            </a:r>
            <a:r>
              <a:rPr lang="en-CA" sz="800" dirty="0" err="1"/>
              <a:t>Sv</a:t>
            </a:r>
            <a:r>
              <a:rPr lang="en-CA" sz="800" dirty="0"/>
              <a:t> </a:t>
            </a:r>
            <a:r>
              <a:rPr lang="en-CA" dirty="0"/>
              <a:t>= 1.0 (dry service conditions)</a:t>
            </a:r>
          </a:p>
          <a:p>
            <a:r>
              <a:rPr lang="en-CA" dirty="0" err="1"/>
              <a:t>K</a:t>
            </a:r>
            <a:r>
              <a:rPr lang="en-CA" sz="800" dirty="0" err="1"/>
              <a:t>St</a:t>
            </a:r>
            <a:r>
              <a:rPr lang="en-CA" sz="800" dirty="0"/>
              <a:t> </a:t>
            </a:r>
            <a:r>
              <a:rPr lang="en-CA" dirty="0"/>
              <a:t>= 1.0 (dry service conditions)</a:t>
            </a:r>
          </a:p>
          <a:p>
            <a:r>
              <a:rPr lang="en-CA" dirty="0"/>
              <a:t>K</a:t>
            </a:r>
            <a:r>
              <a:rPr lang="en-CA" sz="800" dirty="0"/>
              <a:t>T </a:t>
            </a:r>
            <a:r>
              <a:rPr lang="en-CA" dirty="0"/>
              <a:t>= 1.0 (wood members are not treated)</a:t>
            </a:r>
          </a:p>
        </p:txBody>
      </p:sp>
      <p:sp>
        <p:nvSpPr>
          <p:cNvPr id="18" name="Google Shape;111;gb732734625_0_0">
            <a:extLst>
              <a:ext uri="{FF2B5EF4-FFF2-40B4-BE49-F238E27FC236}">
                <a16:creationId xmlns:a16="http://schemas.microsoft.com/office/drawing/2014/main" id="{F5B81EEA-8B4C-42F2-BF97-A611E5746DC0}"/>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8: Bolts </a:t>
            </a:r>
            <a:endParaRPr dirty="0">
              <a:highlight>
                <a:srgbClr val="FFFF00"/>
              </a:highlight>
            </a:endParaRPr>
          </a:p>
        </p:txBody>
      </p:sp>
    </p:spTree>
    <p:extLst>
      <p:ext uri="{BB962C8B-B14F-4D97-AF65-F5344CB8AC3E}">
        <p14:creationId xmlns:p14="http://schemas.microsoft.com/office/powerpoint/2010/main" val="555391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11" name="Google Shape;111;gb732734625_0_0"/>
          <p:cNvSpPr txBox="1"/>
          <p:nvPr/>
        </p:nvSpPr>
        <p:spPr>
          <a:xfrm>
            <a:off x="715135" y="1059255"/>
            <a:ext cx="11103600" cy="802200"/>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r>
              <a:rPr lang="en-CA" sz="2800" dirty="0">
                <a:solidFill>
                  <a:schemeClr val="dk1"/>
                </a:solidFill>
                <a:ea typeface="Calibri"/>
                <a:cs typeface="Calibri"/>
                <a:sym typeface="Calibri"/>
              </a:rPr>
              <a:t>Bending about the principal axis</a:t>
            </a:r>
            <a:endParaRPr sz="1400" dirty="0"/>
          </a:p>
        </p:txBody>
      </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Bending theory</a:t>
            </a:r>
            <a:endParaRPr dirty="0"/>
          </a:p>
        </p:txBody>
      </p:sp>
      <p:pic>
        <p:nvPicPr>
          <p:cNvPr id="2" name="Picture 1">
            <a:extLst>
              <a:ext uri="{FF2B5EF4-FFF2-40B4-BE49-F238E27FC236}">
                <a16:creationId xmlns:a16="http://schemas.microsoft.com/office/drawing/2014/main" id="{800BD913-BB9F-4693-AA97-FDC81D01F5CF}"/>
              </a:ext>
            </a:extLst>
          </p:cNvPr>
          <p:cNvPicPr>
            <a:picLocks noChangeAspect="1"/>
          </p:cNvPicPr>
          <p:nvPr/>
        </p:nvPicPr>
        <p:blipFill>
          <a:blip r:embed="rId4"/>
          <a:stretch>
            <a:fillRect/>
          </a:stretch>
        </p:blipFill>
        <p:spPr>
          <a:xfrm>
            <a:off x="6096000" y="1185530"/>
            <a:ext cx="5475842" cy="2352846"/>
          </a:xfrm>
          <a:prstGeom prst="rect">
            <a:avLst/>
          </a:prstGeom>
        </p:spPr>
      </p:pic>
      <p:sp>
        <p:nvSpPr>
          <p:cNvPr id="44" name="Content Placeholder 2">
            <a:extLst>
              <a:ext uri="{FF2B5EF4-FFF2-40B4-BE49-F238E27FC236}">
                <a16:creationId xmlns:a16="http://schemas.microsoft.com/office/drawing/2014/main" id="{F92F8BB7-4B09-4E04-8111-9E2F5E6FA5E4}"/>
              </a:ext>
            </a:extLst>
          </p:cNvPr>
          <p:cNvSpPr>
            <a:spLocks noGrp="1"/>
          </p:cNvSpPr>
          <p:nvPr>
            <p:ph idx="1"/>
          </p:nvPr>
        </p:nvSpPr>
        <p:spPr>
          <a:xfrm>
            <a:off x="481297" y="5231876"/>
            <a:ext cx="5040560" cy="1725644"/>
          </a:xfrm>
        </p:spPr>
        <p:txBody>
          <a:bodyPr>
            <a:normAutofit/>
          </a:bodyPr>
          <a:lstStyle/>
          <a:p>
            <a:pPr marL="0" indent="0">
              <a:buNone/>
            </a:pPr>
            <a:r>
              <a:rPr lang="en-CA" sz="2800" dirty="0">
                <a:latin typeface="Calibri" panose="020F0502020204030204" pitchFamily="34" charset="0"/>
              </a:rPr>
              <a:t>Applications: </a:t>
            </a:r>
          </a:p>
          <a:p>
            <a:pPr lvl="1"/>
            <a:r>
              <a:rPr lang="en-CA" sz="2400" dirty="0">
                <a:latin typeface="Calibri" panose="020F0502020204030204" pitchFamily="34" charset="0"/>
              </a:rPr>
              <a:t>Joists, beams and purlins</a:t>
            </a:r>
          </a:p>
          <a:p>
            <a:pPr lvl="1"/>
            <a:r>
              <a:rPr lang="en-CA" sz="2400" dirty="0">
                <a:latin typeface="Calibri" panose="020F0502020204030204" pitchFamily="34" charset="0"/>
              </a:rPr>
              <a:t>Sheathing and decking</a:t>
            </a:r>
          </a:p>
        </p:txBody>
      </p:sp>
      <p:sp>
        <p:nvSpPr>
          <p:cNvPr id="3" name="Rectangle 2">
            <a:extLst>
              <a:ext uri="{FF2B5EF4-FFF2-40B4-BE49-F238E27FC236}">
                <a16:creationId xmlns:a16="http://schemas.microsoft.com/office/drawing/2014/main" id="{1E46CB23-8D69-454B-84CE-C87590E2A80B}"/>
              </a:ext>
            </a:extLst>
          </p:cNvPr>
          <p:cNvSpPr/>
          <p:nvPr/>
        </p:nvSpPr>
        <p:spPr>
          <a:xfrm>
            <a:off x="5722735" y="3831490"/>
            <a:ext cx="6096000" cy="954107"/>
          </a:xfrm>
          <a:prstGeom prst="rect">
            <a:avLst/>
          </a:prstGeom>
        </p:spPr>
        <p:txBody>
          <a:bodyPr>
            <a:spAutoFit/>
          </a:bodyPr>
          <a:lstStyle/>
          <a:p>
            <a:r>
              <a:rPr lang="en-CA" dirty="0">
                <a:latin typeface="Calibri" panose="020F0502020204030204" pitchFamily="34" charset="0"/>
              </a:rPr>
              <a:t>Bending members are subjected to out-of-plane loading applied perpendicular to the longitudinal axis of beam or plane of panel</a:t>
            </a:r>
          </a:p>
        </p:txBody>
      </p:sp>
      <p:pic>
        <p:nvPicPr>
          <p:cNvPr id="4" name="Picture 3">
            <a:extLst>
              <a:ext uri="{FF2B5EF4-FFF2-40B4-BE49-F238E27FC236}">
                <a16:creationId xmlns:a16="http://schemas.microsoft.com/office/drawing/2014/main" id="{49899033-BB78-4D3D-B1FD-11AB600ECF1E}"/>
              </a:ext>
            </a:extLst>
          </p:cNvPr>
          <p:cNvPicPr>
            <a:picLocks noChangeAspect="1"/>
          </p:cNvPicPr>
          <p:nvPr/>
        </p:nvPicPr>
        <p:blipFill>
          <a:blip r:embed="rId5"/>
          <a:stretch>
            <a:fillRect/>
          </a:stretch>
        </p:blipFill>
        <p:spPr>
          <a:xfrm>
            <a:off x="1489989" y="1800766"/>
            <a:ext cx="3084627" cy="2048994"/>
          </a:xfrm>
          <a:prstGeom prst="rect">
            <a:avLst/>
          </a:prstGeom>
        </p:spPr>
      </p:pic>
      <p:sp>
        <p:nvSpPr>
          <p:cNvPr id="5" name="Rectangle 4">
            <a:extLst>
              <a:ext uri="{FF2B5EF4-FFF2-40B4-BE49-F238E27FC236}">
                <a16:creationId xmlns:a16="http://schemas.microsoft.com/office/drawing/2014/main" id="{77215ADE-7CA0-427F-9E88-77BB4820B0ED}"/>
              </a:ext>
            </a:extLst>
          </p:cNvPr>
          <p:cNvSpPr/>
          <p:nvPr/>
        </p:nvSpPr>
        <p:spPr>
          <a:xfrm>
            <a:off x="938747" y="3859680"/>
            <a:ext cx="3847720" cy="369332"/>
          </a:xfrm>
          <a:prstGeom prst="rect">
            <a:avLst/>
          </a:prstGeom>
        </p:spPr>
        <p:txBody>
          <a:bodyPr wrap="none">
            <a:spAutoFit/>
          </a:bodyPr>
          <a:lstStyle/>
          <a:p>
            <a:r>
              <a:rPr lang="en-US" dirty="0"/>
              <a:t>where S = section modulus = I / y    and</a:t>
            </a:r>
          </a:p>
        </p:txBody>
      </p:sp>
      <p:pic>
        <p:nvPicPr>
          <p:cNvPr id="6" name="Picture 5">
            <a:extLst>
              <a:ext uri="{FF2B5EF4-FFF2-40B4-BE49-F238E27FC236}">
                <a16:creationId xmlns:a16="http://schemas.microsoft.com/office/drawing/2014/main" id="{3A58A9A0-44B1-453F-A4D7-8BF992999870}"/>
              </a:ext>
            </a:extLst>
          </p:cNvPr>
          <p:cNvPicPr>
            <a:picLocks noChangeAspect="1"/>
          </p:cNvPicPr>
          <p:nvPr/>
        </p:nvPicPr>
        <p:blipFill>
          <a:blip r:embed="rId6"/>
          <a:stretch>
            <a:fillRect/>
          </a:stretch>
        </p:blipFill>
        <p:spPr>
          <a:xfrm>
            <a:off x="2081557" y="4390663"/>
            <a:ext cx="1562100" cy="428625"/>
          </a:xfrm>
          <a:prstGeom prst="rect">
            <a:avLst/>
          </a:prstGeom>
        </p:spPr>
      </p:pic>
      <p:sp>
        <p:nvSpPr>
          <p:cNvPr id="7" name="Footer Placeholder 6">
            <a:extLst>
              <a:ext uri="{FF2B5EF4-FFF2-40B4-BE49-F238E27FC236}">
                <a16:creationId xmlns:a16="http://schemas.microsoft.com/office/drawing/2014/main" id="{025D0ED7-3888-4F72-9120-031276CCCC11}"/>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116984753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AA4DEE3-C914-4BDB-9EF5-E22905FE1D02}"/>
                  </a:ext>
                </a:extLst>
              </p:cNvPr>
              <p:cNvSpPr>
                <a:spLocks noGrp="1"/>
              </p:cNvSpPr>
              <p:nvPr>
                <p:ph idx="1"/>
              </p:nvPr>
            </p:nvSpPr>
            <p:spPr>
              <a:xfrm>
                <a:off x="838200" y="1250996"/>
                <a:ext cx="10515600" cy="4881143"/>
              </a:xfrm>
            </p:spPr>
            <p:txBody>
              <a:bodyPr>
                <a:normAutofit/>
              </a:bodyPr>
              <a:lstStyle/>
              <a:p>
                <a:pPr marL="0" indent="0">
                  <a:buNone/>
                </a:pPr>
                <a:r>
                  <a:rPr lang="en-US" sz="2200" dirty="0"/>
                  <a:t>For a three member connection, </a:t>
                </a:r>
                <a:r>
                  <a:rPr lang="en-CA" sz="2200" dirty="0">
                    <a:ea typeface="Calibri" panose="020F0502020204030204" pitchFamily="34" charset="0"/>
                    <a:cs typeface="Calibri" panose="020F0502020204030204" pitchFamily="34" charset="0"/>
                  </a:rPr>
                  <a:t>n</a:t>
                </a:r>
                <a:r>
                  <a:rPr lang="en-CA" sz="2200" baseline="-25000" dirty="0">
                    <a:ea typeface="Calibri" panose="020F0502020204030204" pitchFamily="34" charset="0"/>
                    <a:cs typeface="Calibri" panose="020F0502020204030204" pitchFamily="34" charset="0"/>
                  </a:rPr>
                  <a:t>u </a:t>
                </a:r>
                <a:r>
                  <a:rPr lang="en-CA" sz="2200" dirty="0">
                    <a:ea typeface="Calibri" panose="020F0502020204030204" pitchFamily="34" charset="0"/>
                    <a:cs typeface="Calibri" panose="020F0502020204030204" pitchFamily="34" charset="0"/>
                  </a:rPr>
                  <a:t>will be the minimum of the following equations:</a:t>
                </a:r>
              </a:p>
              <a:p>
                <a:pPr marL="690563" indent="-457200">
                  <a:buAutoNum type="alphaLcParenR"/>
                </a:pPr>
                <a:r>
                  <a:rPr lang="en-CA" sz="2200" dirty="0">
                    <a:ea typeface="Calibri" panose="020F0502020204030204" pitchFamily="34" charset="0"/>
                    <a:cs typeface="Calibri" panose="020F0502020204030204" pitchFamily="34" charset="0"/>
                  </a:rPr>
                  <a:t>n</a:t>
                </a:r>
                <a:r>
                  <a:rPr lang="en-CA" sz="2200" baseline="-25000" dirty="0">
                    <a:ea typeface="Calibri" panose="020F0502020204030204" pitchFamily="34" charset="0"/>
                    <a:cs typeface="Calibri" panose="020F0502020204030204" pitchFamily="34" charset="0"/>
                  </a:rPr>
                  <a:t>u </a:t>
                </a:r>
                <a:r>
                  <a:rPr lang="en-CA" sz="2200" dirty="0">
                    <a:ea typeface="Calibri" panose="020F0502020204030204" pitchFamily="34" charset="0"/>
                    <a:cs typeface="Calibri" panose="020F0502020204030204" pitchFamily="34" charset="0"/>
                  </a:rPr>
                  <a:t>= </a:t>
                </a:r>
                <a:r>
                  <a:rPr lang="en-US" sz="2200" dirty="0"/>
                  <a:t>f</a:t>
                </a:r>
                <a:r>
                  <a:rPr lang="en-CA" sz="2200" baseline="-25000" dirty="0">
                    <a:ea typeface="Calibri" panose="020F0502020204030204" pitchFamily="34" charset="0"/>
                    <a:cs typeface="Calibri" panose="020F0502020204030204" pitchFamily="34" charset="0"/>
                  </a:rPr>
                  <a:t>1 </a:t>
                </a:r>
                <a:r>
                  <a:rPr lang="en-US" sz="2200" dirty="0"/>
                  <a:t>d</a:t>
                </a:r>
                <a:r>
                  <a:rPr lang="en-CA" sz="2200" baseline="-25000" dirty="0">
                    <a:ea typeface="Calibri" panose="020F0502020204030204" pitchFamily="34" charset="0"/>
                    <a:cs typeface="Calibri" panose="020F0502020204030204" pitchFamily="34" charset="0"/>
                  </a:rPr>
                  <a:t>F</a:t>
                </a:r>
                <a:r>
                  <a:rPr lang="en-US" sz="2200" dirty="0"/>
                  <a:t>t</a:t>
                </a:r>
                <a:r>
                  <a:rPr lang="en-CA" sz="2200" baseline="-25000" dirty="0">
                    <a:ea typeface="Calibri" panose="020F0502020204030204" pitchFamily="34" charset="0"/>
                    <a:cs typeface="Calibri" panose="020F0502020204030204" pitchFamily="34" charset="0"/>
                  </a:rPr>
                  <a:t>1 </a:t>
                </a:r>
                <a:r>
                  <a:rPr lang="en-CA" sz="2200" dirty="0">
                    <a:ea typeface="Calibri" panose="020F0502020204030204" pitchFamily="34" charset="0"/>
                    <a:cs typeface="Calibri" panose="020F0502020204030204" pitchFamily="34" charset="0"/>
                  </a:rPr>
                  <a:t>= 21 x 12.7 x 38 </a:t>
                </a:r>
              </a:p>
              <a:p>
                <a:pPr marL="233363" indent="0">
                  <a:buNone/>
                </a:pPr>
                <a:r>
                  <a:rPr lang="en-CA" sz="2200" dirty="0">
                    <a:ea typeface="Calibri" panose="020F0502020204030204" pitchFamily="34" charset="0"/>
                    <a:cs typeface="Calibri" panose="020F0502020204030204" pitchFamily="34" charset="0"/>
                  </a:rPr>
                  <a:t>	 = 10.3 </a:t>
                </a:r>
                <a:r>
                  <a:rPr lang="en-CA" sz="2200" dirty="0" err="1">
                    <a:ea typeface="Calibri" panose="020F0502020204030204" pitchFamily="34" charset="0"/>
                    <a:cs typeface="Calibri" panose="020F0502020204030204" pitchFamily="34" charset="0"/>
                  </a:rPr>
                  <a:t>kN</a:t>
                </a:r>
                <a:endParaRPr lang="en-CA" sz="2200" baseline="-25000" dirty="0">
                  <a:ea typeface="Calibri" panose="020F0502020204030204" pitchFamily="34" charset="0"/>
                  <a:cs typeface="Calibri" panose="020F0502020204030204" pitchFamily="34" charset="0"/>
                </a:endParaRPr>
              </a:p>
              <a:p>
                <a:pPr marL="690563" indent="-457200">
                  <a:buFont typeface="+mj-lt"/>
                  <a:buAutoNum type="alphaLcParenR" startAt="3"/>
                </a:pPr>
                <a:r>
                  <a:rPr lang="en-CA" sz="2200" dirty="0">
                    <a:ea typeface="Calibri" panose="020F0502020204030204" pitchFamily="34" charset="0"/>
                    <a:cs typeface="Calibri" panose="020F0502020204030204" pitchFamily="34" charset="0"/>
                  </a:rPr>
                  <a:t>n</a:t>
                </a:r>
                <a:r>
                  <a:rPr lang="en-CA" sz="2200" baseline="-25000" dirty="0">
                    <a:ea typeface="Calibri" panose="020F0502020204030204" pitchFamily="34" charset="0"/>
                    <a:cs typeface="Calibri" panose="020F0502020204030204" pitchFamily="34" charset="0"/>
                  </a:rPr>
                  <a:t>u </a:t>
                </a:r>
                <a:r>
                  <a:rPr lang="en-CA" sz="2200" dirty="0">
                    <a:ea typeface="Calibri" panose="020F0502020204030204" pitchFamily="34" charset="0"/>
                    <a:cs typeface="Calibri" panose="020F0502020204030204" pitchFamily="34" charset="0"/>
                  </a:rPr>
                  <a:t>= </a:t>
                </a:r>
                <a14:m>
                  <m:oMath xmlns:m="http://schemas.openxmlformats.org/officeDocument/2006/math">
                    <m:f>
                      <m:fPr>
                        <m:ctrlPr>
                          <a:rPr lang="en-CA" sz="2200" i="1" smtClean="0">
                            <a:latin typeface="Cambria Math" panose="02040503050406030204" pitchFamily="18" charset="0"/>
                            <a:cs typeface="Calibri" panose="020F0502020204030204" pitchFamily="34" charset="0"/>
                          </a:rPr>
                        </m:ctrlPr>
                      </m:fPr>
                      <m:num>
                        <m:r>
                          <m:rPr>
                            <m:nor/>
                          </m:rPr>
                          <a:rPr lang="en-CA" sz="2200" dirty="0">
                            <a:ea typeface="Calibri" panose="020F0502020204030204" pitchFamily="34" charset="0"/>
                            <a:cs typeface="Calibri" panose="020F0502020204030204" pitchFamily="34" charset="0"/>
                          </a:rPr>
                          <m:t>1</m:t>
                        </m:r>
                      </m:num>
                      <m:den>
                        <m:r>
                          <m:rPr>
                            <m:nor/>
                          </m:rPr>
                          <a:rPr lang="en-CA" sz="2200" dirty="0">
                            <a:ea typeface="Calibri" panose="020F0502020204030204" pitchFamily="34" charset="0"/>
                            <a:cs typeface="Calibri" panose="020F0502020204030204" pitchFamily="34" charset="0"/>
                          </a:rPr>
                          <m:t>2</m:t>
                        </m:r>
                      </m:den>
                    </m:f>
                  </m:oMath>
                </a14:m>
                <a:r>
                  <a:rPr lang="en-US" sz="2200" dirty="0"/>
                  <a:t> f</a:t>
                </a:r>
                <a:r>
                  <a:rPr lang="en-CA" sz="2200" baseline="-25000" dirty="0">
                    <a:ea typeface="Calibri" panose="020F0502020204030204" pitchFamily="34" charset="0"/>
                    <a:cs typeface="Calibri" panose="020F0502020204030204" pitchFamily="34" charset="0"/>
                  </a:rPr>
                  <a:t>2 </a:t>
                </a:r>
                <a:r>
                  <a:rPr lang="en-US" sz="2200" dirty="0"/>
                  <a:t>d</a:t>
                </a:r>
                <a:r>
                  <a:rPr lang="en-CA" sz="2200" baseline="-25000" dirty="0">
                    <a:ea typeface="Calibri" panose="020F0502020204030204" pitchFamily="34" charset="0"/>
                    <a:cs typeface="Calibri" panose="020F0502020204030204" pitchFamily="34" charset="0"/>
                  </a:rPr>
                  <a:t>F</a:t>
                </a:r>
                <a:r>
                  <a:rPr lang="en-US" sz="2200" dirty="0"/>
                  <a:t>t</a:t>
                </a:r>
                <a:r>
                  <a:rPr lang="en-CA" sz="2200" baseline="-25000" dirty="0">
                    <a:ea typeface="Calibri" panose="020F0502020204030204" pitchFamily="34" charset="0"/>
                    <a:cs typeface="Calibri" panose="020F0502020204030204" pitchFamily="34" charset="0"/>
                  </a:rPr>
                  <a:t>2</a:t>
                </a:r>
                <a:r>
                  <a:rPr lang="en-CA" sz="2200" dirty="0">
                    <a:ea typeface="Calibri" panose="020F0502020204030204" pitchFamily="34" charset="0"/>
                    <a:cs typeface="Calibri" panose="020F0502020204030204" pitchFamily="34" charset="0"/>
                  </a:rPr>
                  <a:t>= </a:t>
                </a:r>
                <a14:m>
                  <m:oMath xmlns:m="http://schemas.openxmlformats.org/officeDocument/2006/math">
                    <m:f>
                      <m:fPr>
                        <m:ctrlPr>
                          <a:rPr lang="en-CA" sz="2200" i="1">
                            <a:latin typeface="Cambria Math" panose="02040503050406030204" pitchFamily="18" charset="0"/>
                            <a:cs typeface="Calibri" panose="020F0502020204030204" pitchFamily="34" charset="0"/>
                          </a:rPr>
                        </m:ctrlPr>
                      </m:fPr>
                      <m:num>
                        <m:r>
                          <m:rPr>
                            <m:nor/>
                          </m:rPr>
                          <a:rPr lang="en-CA" sz="2200" dirty="0">
                            <a:ea typeface="Calibri" panose="020F0502020204030204" pitchFamily="34" charset="0"/>
                            <a:cs typeface="Calibri" panose="020F0502020204030204" pitchFamily="34" charset="0"/>
                          </a:rPr>
                          <m:t>1</m:t>
                        </m:r>
                      </m:num>
                      <m:den>
                        <m:r>
                          <m:rPr>
                            <m:nor/>
                          </m:rPr>
                          <a:rPr lang="en-CA" sz="2200" dirty="0">
                            <a:ea typeface="Calibri" panose="020F0502020204030204" pitchFamily="34" charset="0"/>
                            <a:cs typeface="Calibri" panose="020F0502020204030204" pitchFamily="34" charset="0"/>
                          </a:rPr>
                          <m:t>2</m:t>
                        </m:r>
                      </m:den>
                    </m:f>
                    <m:r>
                      <a:rPr lang="en-US" sz="2200" b="0" i="1" dirty="0" smtClean="0">
                        <a:latin typeface="Cambria Math" panose="02040503050406030204" pitchFamily="18" charset="0"/>
                        <a:ea typeface="Calibri" panose="020F0502020204030204" pitchFamily="34" charset="0"/>
                        <a:cs typeface="Calibri" panose="020F0502020204030204" pitchFamily="34" charset="0"/>
                      </a:rPr>
                      <m:t> </m:t>
                    </m:r>
                  </m:oMath>
                </a14:m>
                <a:r>
                  <a:rPr lang="en-CA" sz="2200" dirty="0">
                    <a:ea typeface="Calibri" panose="020F0502020204030204" pitchFamily="34" charset="0"/>
                    <a:cs typeface="Calibri" panose="020F0502020204030204" pitchFamily="34" charset="0"/>
                  </a:rPr>
                  <a:t>x 9.4 x 12.7 x 89</a:t>
                </a:r>
              </a:p>
              <a:p>
                <a:pPr marL="233363" indent="0">
                  <a:buNone/>
                </a:pPr>
                <a:r>
                  <a:rPr lang="en-CA" sz="2200" dirty="0">
                    <a:ea typeface="Calibri" panose="020F0502020204030204" pitchFamily="34" charset="0"/>
                    <a:cs typeface="Calibri" panose="020F0502020204030204" pitchFamily="34" charset="0"/>
                  </a:rPr>
                  <a:t>	 = 5.32	 </a:t>
                </a:r>
                <a:r>
                  <a:rPr lang="en-CA" sz="2200" dirty="0" err="1">
                    <a:ea typeface="Calibri" panose="020F0502020204030204" pitchFamily="34" charset="0"/>
                    <a:cs typeface="Calibri" panose="020F0502020204030204" pitchFamily="34" charset="0"/>
                  </a:rPr>
                  <a:t>kN</a:t>
                </a:r>
                <a:endParaRPr lang="en-CA" sz="2200" dirty="0">
                  <a:ea typeface="Calibri" panose="020F0502020204030204" pitchFamily="34" charset="0"/>
                  <a:cs typeface="Calibri" panose="020F0502020204030204" pitchFamily="34" charset="0"/>
                </a:endParaRPr>
              </a:p>
              <a:p>
                <a:pPr marL="690563" indent="-457200">
                  <a:buFont typeface="+mj-lt"/>
                  <a:buAutoNum type="alphaLcParenR" startAt="4"/>
                </a:pPr>
                <a:r>
                  <a:rPr lang="en-CA" sz="2200" dirty="0">
                    <a:ea typeface="Calibri" panose="020F0502020204030204" pitchFamily="34" charset="0"/>
                    <a:cs typeface="Calibri" panose="020F0502020204030204" pitchFamily="34" charset="0"/>
                  </a:rPr>
                  <a:t>n</a:t>
                </a:r>
                <a:r>
                  <a:rPr lang="en-CA" sz="2200" baseline="-25000" dirty="0">
                    <a:ea typeface="Calibri" panose="020F0502020204030204" pitchFamily="34" charset="0"/>
                    <a:cs typeface="Calibri" panose="020F0502020204030204" pitchFamily="34" charset="0"/>
                  </a:rPr>
                  <a:t>u </a:t>
                </a:r>
                <a:r>
                  <a:rPr lang="en-CA" sz="2200" dirty="0">
                    <a:ea typeface="Calibri" panose="020F0502020204030204" pitchFamily="34" charset="0"/>
                    <a:cs typeface="Calibri" panose="020F0502020204030204" pitchFamily="34" charset="0"/>
                  </a:rPr>
                  <a:t>= </a:t>
                </a:r>
                <a:r>
                  <a:rPr lang="en-US" sz="2200" dirty="0"/>
                  <a:t>f</a:t>
                </a:r>
                <a:r>
                  <a:rPr lang="en-CA" sz="2200" baseline="-25000" dirty="0">
                    <a:ea typeface="Calibri" panose="020F0502020204030204" pitchFamily="34" charset="0"/>
                    <a:cs typeface="Calibri" panose="020F0502020204030204" pitchFamily="34" charset="0"/>
                  </a:rPr>
                  <a:t>1</a:t>
                </a:r>
                <a14:m>
                  <m:oMath xmlns:m="http://schemas.openxmlformats.org/officeDocument/2006/math">
                    <m:sSup>
                      <m:sSupPr>
                        <m:ctrlPr>
                          <a:rPr lang="en-US" sz="2200" i="1" smtClean="0">
                            <a:latin typeface="Cambria Math" panose="02040503050406030204" pitchFamily="18" charset="0"/>
                          </a:rPr>
                        </m:ctrlPr>
                      </m:sSupPr>
                      <m:e>
                        <m:r>
                          <m:rPr>
                            <m:nor/>
                          </m:rPr>
                          <a:rPr lang="en-US" sz="2200" dirty="0"/>
                          <m:t>d</m:t>
                        </m:r>
                        <m:r>
                          <m:rPr>
                            <m:nor/>
                          </m:rPr>
                          <a:rPr lang="en-CA" sz="2200" baseline="-25000" dirty="0">
                            <a:ea typeface="Calibri" panose="020F0502020204030204" pitchFamily="34" charset="0"/>
                            <a:cs typeface="Calibri" panose="020F0502020204030204" pitchFamily="34" charset="0"/>
                          </a:rPr>
                          <m:t>F</m:t>
                        </m:r>
                      </m:e>
                      <m:sup>
                        <m:r>
                          <m:rPr>
                            <m:nor/>
                          </m:rPr>
                          <a:rPr lang="en-CA" sz="2200" dirty="0">
                            <a:ea typeface="Calibri" panose="020F0502020204030204" pitchFamily="34" charset="0"/>
                            <a:cs typeface="Calibri" panose="020F0502020204030204" pitchFamily="34" charset="0"/>
                          </a:rPr>
                          <m:t>2</m:t>
                        </m:r>
                      </m:sup>
                    </m:sSup>
                    <m:d>
                      <m:dPr>
                        <m:ctrlPr>
                          <a:rPr lang="en-US" sz="2200" i="1" smtClean="0">
                            <a:latin typeface="Cambria Math" panose="02040503050406030204" pitchFamily="18" charset="0"/>
                          </a:rPr>
                        </m:ctrlPr>
                      </m:dPr>
                      <m:e>
                        <m:rad>
                          <m:radPr>
                            <m:degHide m:val="on"/>
                            <m:ctrlPr>
                              <a:rPr lang="en-US" sz="2200" i="1" smtClean="0">
                                <a:latin typeface="Cambria Math" panose="02040503050406030204" pitchFamily="18" charset="0"/>
                              </a:rPr>
                            </m:ctrlPr>
                          </m:radPr>
                          <m:deg/>
                          <m:e>
                            <m:f>
                              <m:fPr>
                                <m:ctrlPr>
                                  <a:rPr lang="en-CA" sz="2200" i="1">
                                    <a:latin typeface="Cambria Math" panose="02040503050406030204" pitchFamily="18" charset="0"/>
                                    <a:cs typeface="Calibri" panose="020F0502020204030204" pitchFamily="34" charset="0"/>
                                  </a:rPr>
                                </m:ctrlPr>
                              </m:fPr>
                              <m:num>
                                <m:r>
                                  <m:rPr>
                                    <m:nor/>
                                  </m:rPr>
                                  <a:rPr lang="en-CA" sz="2200" dirty="0">
                                    <a:ea typeface="Calibri" panose="020F0502020204030204" pitchFamily="34" charset="0"/>
                                    <a:cs typeface="Calibri" panose="020F0502020204030204" pitchFamily="34" charset="0"/>
                                  </a:rPr>
                                  <m:t>1</m:t>
                                </m:r>
                              </m:num>
                              <m:den>
                                <m:r>
                                  <m:rPr>
                                    <m:nor/>
                                  </m:rPr>
                                  <a:rPr lang="en-US" sz="2200" b="0" i="0" dirty="0" smtClean="0">
                                    <a:ea typeface="Calibri" panose="020F0502020204030204" pitchFamily="34" charset="0"/>
                                    <a:cs typeface="Calibri" panose="020F0502020204030204" pitchFamily="34" charset="0"/>
                                  </a:rPr>
                                  <m:t>6</m:t>
                                </m:r>
                              </m:den>
                            </m:f>
                          </m:e>
                        </m:rad>
                        <m:f>
                          <m:fPr>
                            <m:ctrlPr>
                              <a:rPr lang="en-US" sz="2200" i="1" smtClean="0">
                                <a:latin typeface="Cambria Math" panose="02040503050406030204" pitchFamily="18" charset="0"/>
                              </a:rPr>
                            </m:ctrlPr>
                          </m:fPr>
                          <m:num>
                            <m:r>
                              <m:rPr>
                                <m:nor/>
                              </m:rPr>
                              <a:rPr lang="en-US" sz="2200" dirty="0"/>
                              <m:t>f</m:t>
                            </m:r>
                            <m:r>
                              <m:rPr>
                                <m:nor/>
                              </m:rPr>
                              <a:rPr lang="en-CA" sz="2200" baseline="-25000" dirty="0">
                                <a:ea typeface="Calibri" panose="020F0502020204030204" pitchFamily="34" charset="0"/>
                                <a:cs typeface="Calibri" panose="020F0502020204030204" pitchFamily="34" charset="0"/>
                              </a:rPr>
                              <m:t>2</m:t>
                            </m:r>
                          </m:num>
                          <m:den>
                            <m:r>
                              <a:rPr lang="en-US" sz="2200" b="0" i="1" smtClean="0">
                                <a:latin typeface="Cambria Math" panose="02040503050406030204" pitchFamily="18" charset="0"/>
                              </a:rPr>
                              <m:t>(</m:t>
                            </m:r>
                            <m:r>
                              <m:rPr>
                                <m:nor/>
                              </m:rPr>
                              <a:rPr lang="en-US" sz="2200" dirty="0"/>
                              <m:t>f</m:t>
                            </m:r>
                            <m:r>
                              <m:rPr>
                                <m:nor/>
                              </m:rPr>
                              <a:rPr lang="en-US" sz="2200" b="0" i="0" baseline="-25000" dirty="0" smtClean="0">
                                <a:ea typeface="Calibri" panose="020F0502020204030204" pitchFamily="34" charset="0"/>
                                <a:cs typeface="Calibri" panose="020F0502020204030204" pitchFamily="34" charset="0"/>
                              </a:rPr>
                              <m:t>1</m:t>
                            </m:r>
                            <m:r>
                              <m:rPr>
                                <m:nor/>
                              </m:rPr>
                              <a:rPr lang="en-US" sz="2200" b="0" i="0" dirty="0" smtClean="0"/>
                              <m:t>+</m:t>
                            </m:r>
                            <m:r>
                              <m:rPr>
                                <m:nor/>
                              </m:rPr>
                              <a:rPr lang="en-US" sz="2200" b="0" i="0" dirty="0" smtClean="0"/>
                              <m:t>f</m:t>
                            </m:r>
                            <m:r>
                              <m:rPr>
                                <m:nor/>
                              </m:rPr>
                              <a:rPr lang="en-CA" sz="2200" baseline="-25000" dirty="0">
                                <a:ea typeface="Calibri" panose="020F0502020204030204" pitchFamily="34" charset="0"/>
                                <a:cs typeface="Calibri" panose="020F0502020204030204" pitchFamily="34" charset="0"/>
                              </a:rPr>
                              <m:t>2</m:t>
                            </m:r>
                            <m:r>
                              <m:rPr>
                                <m:nor/>
                              </m:rPr>
                              <a:rPr lang="en-US" sz="2200" b="0" i="0" dirty="0" smtClean="0"/>
                              <m:t>)</m:t>
                            </m:r>
                          </m:den>
                        </m:f>
                        <m:f>
                          <m:fPr>
                            <m:ctrlPr>
                              <a:rPr lang="en-US" sz="2200" i="1" smtClean="0">
                                <a:latin typeface="Cambria Math" panose="02040503050406030204" pitchFamily="18" charset="0"/>
                              </a:rPr>
                            </m:ctrlPr>
                          </m:fPr>
                          <m:num>
                            <m:r>
                              <m:rPr>
                                <m:nor/>
                              </m:rPr>
                              <a:rPr lang="en-US" sz="2200" dirty="0"/>
                              <m:t>f</m:t>
                            </m:r>
                            <m:r>
                              <m:rPr>
                                <m:nor/>
                              </m:rPr>
                              <a:rPr lang="en-US" sz="2200" b="0" i="0" baseline="-25000" dirty="0" smtClean="0">
                                <a:ea typeface="Calibri" panose="020F0502020204030204" pitchFamily="34" charset="0"/>
                                <a:cs typeface="Calibri" panose="020F0502020204030204" pitchFamily="34" charset="0"/>
                              </a:rPr>
                              <m:t>y</m:t>
                            </m:r>
                          </m:num>
                          <m:den>
                            <m:r>
                              <m:rPr>
                                <m:nor/>
                              </m:rPr>
                              <a:rPr lang="en-US" sz="2200" dirty="0"/>
                              <m:t>f</m:t>
                            </m:r>
                            <m:r>
                              <m:rPr>
                                <m:nor/>
                              </m:rPr>
                              <a:rPr lang="en-US" sz="2200" b="0" i="0" baseline="-25000" dirty="0" smtClean="0">
                                <a:ea typeface="Calibri" panose="020F0502020204030204" pitchFamily="34" charset="0"/>
                                <a:cs typeface="Calibri" panose="020F0502020204030204" pitchFamily="34" charset="0"/>
                              </a:rPr>
                              <m:t>1</m:t>
                            </m:r>
                          </m:den>
                        </m:f>
                        <m:r>
                          <a:rPr lang="en-US" sz="2200" b="0" i="1" smtClean="0">
                            <a:latin typeface="Cambria Math" panose="02040503050406030204" pitchFamily="18" charset="0"/>
                          </a:rPr>
                          <m:t>+</m:t>
                        </m:r>
                        <m:f>
                          <m:fPr>
                            <m:ctrlPr>
                              <a:rPr lang="en-CA" sz="2200" i="1">
                                <a:latin typeface="Cambria Math" panose="02040503050406030204" pitchFamily="18" charset="0"/>
                                <a:cs typeface="Calibri" panose="020F0502020204030204" pitchFamily="34" charset="0"/>
                              </a:rPr>
                            </m:ctrlPr>
                          </m:fPr>
                          <m:num>
                            <m:r>
                              <m:rPr>
                                <m:nor/>
                              </m:rPr>
                              <a:rPr lang="en-CA" sz="2200" dirty="0">
                                <a:ea typeface="Calibri" panose="020F0502020204030204" pitchFamily="34" charset="0"/>
                                <a:cs typeface="Calibri" panose="020F0502020204030204" pitchFamily="34" charset="0"/>
                              </a:rPr>
                              <m:t>1</m:t>
                            </m:r>
                          </m:num>
                          <m:den>
                            <m:r>
                              <m:rPr>
                                <m:nor/>
                              </m:rPr>
                              <a:rPr lang="en-US" sz="2200" b="0" i="0" dirty="0" smtClean="0">
                                <a:ea typeface="Calibri" panose="020F0502020204030204" pitchFamily="34" charset="0"/>
                                <a:cs typeface="Calibri" panose="020F0502020204030204" pitchFamily="34" charset="0"/>
                              </a:rPr>
                              <m:t>5</m:t>
                            </m:r>
                          </m:den>
                        </m:f>
                        <m:f>
                          <m:fPr>
                            <m:ctrlPr>
                              <a:rPr lang="en-CA" sz="2200" i="1" dirty="0" smtClean="0">
                                <a:latin typeface="Cambria Math" panose="02040503050406030204" pitchFamily="18" charset="0"/>
                                <a:cs typeface="Calibri" panose="020F0502020204030204" pitchFamily="34" charset="0"/>
                              </a:rPr>
                            </m:ctrlPr>
                          </m:fPr>
                          <m:num>
                            <m:r>
                              <m:rPr>
                                <m:nor/>
                              </m:rPr>
                              <a:rPr lang="en-US" sz="2200" dirty="0"/>
                              <m:t>t</m:t>
                            </m:r>
                            <m:r>
                              <m:rPr>
                                <m:nor/>
                              </m:rPr>
                              <a:rPr lang="en-CA" sz="2200" baseline="-25000" dirty="0">
                                <a:ea typeface="Calibri" panose="020F0502020204030204" pitchFamily="34" charset="0"/>
                                <a:cs typeface="Calibri" panose="020F0502020204030204" pitchFamily="34" charset="0"/>
                              </a:rPr>
                              <m:t>1</m:t>
                            </m:r>
                          </m:num>
                          <m:den>
                            <m:r>
                              <m:rPr>
                                <m:nor/>
                              </m:rPr>
                              <a:rPr lang="en-US" sz="2200" dirty="0"/>
                              <m:t>d</m:t>
                            </m:r>
                            <m:r>
                              <m:rPr>
                                <m:nor/>
                              </m:rPr>
                              <a:rPr lang="en-CA" sz="2200" baseline="-25000" dirty="0">
                                <a:ea typeface="Calibri" panose="020F0502020204030204" pitchFamily="34" charset="0"/>
                                <a:cs typeface="Calibri" panose="020F0502020204030204" pitchFamily="34" charset="0"/>
                              </a:rPr>
                              <m:t>F</m:t>
                            </m:r>
                          </m:den>
                        </m:f>
                      </m:e>
                    </m:d>
                  </m:oMath>
                </a14:m>
                <a:r>
                  <a:rPr lang="en-CA" sz="2200" baseline="-25000" dirty="0">
                    <a:ea typeface="Calibri" panose="020F0502020204030204" pitchFamily="34" charset="0"/>
                    <a:cs typeface="Calibri" panose="020F0502020204030204" pitchFamily="34" charset="0"/>
                  </a:rPr>
                  <a:t>  </a:t>
                </a:r>
              </a:p>
              <a:p>
                <a:pPr marL="233363" indent="0">
                  <a:buNone/>
                </a:pPr>
                <a:r>
                  <a:rPr lang="en-CA" sz="2200" dirty="0">
                    <a:ea typeface="Calibri" panose="020F0502020204030204" pitchFamily="34" charset="0"/>
                    <a:cs typeface="Calibri" panose="020F0502020204030204" pitchFamily="34" charset="0"/>
                  </a:rPr>
                  <a:t>            = 21 x </a:t>
                </a:r>
                <a14:m>
                  <m:oMath xmlns:m="http://schemas.openxmlformats.org/officeDocument/2006/math">
                    <m:sSup>
                      <m:sSupPr>
                        <m:ctrlPr>
                          <a:rPr lang="en-US" sz="2200" i="1">
                            <a:latin typeface="Cambria Math" panose="02040503050406030204" pitchFamily="18" charset="0"/>
                          </a:rPr>
                        </m:ctrlPr>
                      </m:sSupPr>
                      <m:e>
                        <m:r>
                          <m:rPr>
                            <m:nor/>
                          </m:rPr>
                          <a:rPr lang="en-US" sz="2200" b="0" i="0" smtClean="0"/>
                          <m:t>(</m:t>
                        </m:r>
                        <m:r>
                          <m:rPr>
                            <m:nor/>
                          </m:rPr>
                          <a:rPr lang="en-US" sz="2200" b="0" i="0" smtClean="0">
                            <a:cs typeface="Calibri" panose="020F0502020204030204" pitchFamily="34" charset="0"/>
                          </a:rPr>
                          <m:t>12.7</m:t>
                        </m:r>
                        <m:r>
                          <m:rPr>
                            <m:nor/>
                          </m:rPr>
                          <a:rPr lang="en-US" sz="2200" b="0" i="0" smtClean="0"/>
                          <m:t>)</m:t>
                        </m:r>
                      </m:e>
                      <m:sup>
                        <m:r>
                          <m:rPr>
                            <m:nor/>
                          </m:rPr>
                          <a:rPr lang="en-CA" sz="2200" dirty="0">
                            <a:ea typeface="Calibri" panose="020F0502020204030204" pitchFamily="34" charset="0"/>
                            <a:cs typeface="Calibri" panose="020F0502020204030204" pitchFamily="34" charset="0"/>
                          </a:rPr>
                          <m:t>2</m:t>
                        </m:r>
                      </m:sup>
                    </m:sSup>
                  </m:oMath>
                </a14:m>
                <a:r>
                  <a:rPr lang="en-CA" sz="2200" dirty="0">
                    <a:ea typeface="Calibri" panose="020F0502020204030204" pitchFamily="34" charset="0"/>
                    <a:cs typeface="Calibri" panose="020F0502020204030204" pitchFamily="34" charset="0"/>
                  </a:rPr>
                  <a:t>x </a:t>
                </a:r>
                <a14:m>
                  <m:oMath xmlns:m="http://schemas.openxmlformats.org/officeDocument/2006/math">
                    <m:d>
                      <m:dPr>
                        <m:ctrlPr>
                          <a:rPr lang="en-US" sz="2200" i="1">
                            <a:latin typeface="Cambria Math" panose="02040503050406030204" pitchFamily="18" charset="0"/>
                          </a:rPr>
                        </m:ctrlPr>
                      </m:dPr>
                      <m:e>
                        <m:rad>
                          <m:radPr>
                            <m:degHide m:val="on"/>
                            <m:ctrlPr>
                              <a:rPr lang="en-US" sz="2200" i="1">
                                <a:latin typeface="Cambria Math" panose="02040503050406030204" pitchFamily="18" charset="0"/>
                              </a:rPr>
                            </m:ctrlPr>
                          </m:radPr>
                          <m:deg/>
                          <m:e>
                            <m:f>
                              <m:fPr>
                                <m:ctrlPr>
                                  <a:rPr lang="en-CA" sz="2200" i="1">
                                    <a:latin typeface="Cambria Math" panose="02040503050406030204" pitchFamily="18" charset="0"/>
                                    <a:cs typeface="Calibri" panose="020F0502020204030204" pitchFamily="34" charset="0"/>
                                  </a:rPr>
                                </m:ctrlPr>
                              </m:fPr>
                              <m:num>
                                <m:r>
                                  <m:rPr>
                                    <m:nor/>
                                  </m:rPr>
                                  <a:rPr lang="en-CA" sz="2200" dirty="0">
                                    <a:ea typeface="Calibri" panose="020F0502020204030204" pitchFamily="34" charset="0"/>
                                    <a:cs typeface="Calibri" panose="020F0502020204030204" pitchFamily="34" charset="0"/>
                                  </a:rPr>
                                  <m:t>1</m:t>
                                </m:r>
                              </m:num>
                              <m:den>
                                <m:r>
                                  <m:rPr>
                                    <m:nor/>
                                  </m:rPr>
                                  <a:rPr lang="en-US" sz="2200" dirty="0">
                                    <a:ea typeface="Calibri" panose="020F0502020204030204" pitchFamily="34" charset="0"/>
                                    <a:cs typeface="Calibri" panose="020F0502020204030204" pitchFamily="34" charset="0"/>
                                  </a:rPr>
                                  <m:t>6</m:t>
                                </m:r>
                              </m:den>
                            </m:f>
                          </m:e>
                        </m:rad>
                        <m:f>
                          <m:fPr>
                            <m:ctrlPr>
                              <a:rPr lang="en-US" sz="2200" i="1">
                                <a:latin typeface="Cambria Math" panose="02040503050406030204" pitchFamily="18" charset="0"/>
                              </a:rPr>
                            </m:ctrlPr>
                          </m:fPr>
                          <m:num>
                            <m:r>
                              <m:rPr>
                                <m:nor/>
                              </m:rPr>
                              <a:rPr lang="en-US" sz="2200" b="0" i="0" dirty="0" smtClean="0">
                                <a:cs typeface="Calibri" panose="020F0502020204030204" pitchFamily="34" charset="0"/>
                              </a:rPr>
                              <m:t>9.4</m:t>
                            </m:r>
                          </m:num>
                          <m:den>
                            <m:r>
                              <a:rPr lang="en-US" sz="2200" i="1">
                                <a:latin typeface="Cambria Math" panose="02040503050406030204" pitchFamily="18" charset="0"/>
                              </a:rPr>
                              <m:t>(</m:t>
                            </m:r>
                            <m:r>
                              <m:rPr>
                                <m:nor/>
                              </m:rPr>
                              <a:rPr lang="en-US" sz="2200" b="0" i="0" dirty="0" smtClean="0">
                                <a:cs typeface="Calibri" panose="020F0502020204030204" pitchFamily="34" charset="0"/>
                              </a:rPr>
                              <m:t>21+9.4</m:t>
                            </m:r>
                            <m:r>
                              <m:rPr>
                                <m:nor/>
                              </m:rPr>
                              <a:rPr lang="en-US" sz="2200" dirty="0">
                                <a:cs typeface="Calibri" panose="020F0502020204030204" pitchFamily="34" charset="0"/>
                              </a:rPr>
                              <m:t>)</m:t>
                            </m:r>
                          </m:den>
                        </m:f>
                        <m:f>
                          <m:fPr>
                            <m:ctrlPr>
                              <a:rPr lang="en-US" sz="2200" i="1">
                                <a:latin typeface="Cambria Math" panose="02040503050406030204" pitchFamily="18" charset="0"/>
                              </a:rPr>
                            </m:ctrlPr>
                          </m:fPr>
                          <m:num>
                            <m:r>
                              <m:rPr>
                                <m:nor/>
                              </m:rPr>
                              <a:rPr lang="en-US" sz="2200" b="0" i="0" dirty="0" smtClean="0">
                                <a:cs typeface="Calibri" panose="020F0502020204030204" pitchFamily="34" charset="0"/>
                              </a:rPr>
                              <m:t>310</m:t>
                            </m:r>
                          </m:num>
                          <m:den>
                            <m:r>
                              <m:rPr>
                                <m:nor/>
                              </m:rPr>
                              <a:rPr lang="en-US" sz="2200" b="0" i="0" dirty="0" smtClean="0">
                                <a:cs typeface="Calibri" panose="020F0502020204030204" pitchFamily="34" charset="0"/>
                              </a:rPr>
                              <m:t>21</m:t>
                            </m:r>
                          </m:den>
                        </m:f>
                        <m:r>
                          <a:rPr lang="en-US" sz="2200" i="1">
                            <a:latin typeface="Cambria Math" panose="02040503050406030204" pitchFamily="18" charset="0"/>
                          </a:rPr>
                          <m:t>+</m:t>
                        </m:r>
                        <m:f>
                          <m:fPr>
                            <m:ctrlPr>
                              <a:rPr lang="en-CA" sz="2200" i="1">
                                <a:latin typeface="Cambria Math" panose="02040503050406030204" pitchFamily="18" charset="0"/>
                                <a:cs typeface="Calibri" panose="020F0502020204030204" pitchFamily="34" charset="0"/>
                              </a:rPr>
                            </m:ctrlPr>
                          </m:fPr>
                          <m:num>
                            <m:r>
                              <m:rPr>
                                <m:nor/>
                              </m:rPr>
                              <a:rPr lang="en-CA" sz="2200" dirty="0">
                                <a:ea typeface="Calibri" panose="020F0502020204030204" pitchFamily="34" charset="0"/>
                                <a:cs typeface="Calibri" panose="020F0502020204030204" pitchFamily="34" charset="0"/>
                              </a:rPr>
                              <m:t>1</m:t>
                            </m:r>
                          </m:num>
                          <m:den>
                            <m:r>
                              <m:rPr>
                                <m:nor/>
                              </m:rPr>
                              <a:rPr lang="en-US" sz="2200" dirty="0">
                                <a:ea typeface="Calibri" panose="020F0502020204030204" pitchFamily="34" charset="0"/>
                                <a:cs typeface="Calibri" panose="020F0502020204030204" pitchFamily="34" charset="0"/>
                              </a:rPr>
                              <m:t>5</m:t>
                            </m:r>
                          </m:den>
                        </m:f>
                        <m:d>
                          <m:dPr>
                            <m:ctrlPr>
                              <a:rPr lang="en-US" sz="2200" i="1" dirty="0" smtClean="0">
                                <a:latin typeface="Cambria Math" panose="02040503050406030204" pitchFamily="18" charset="0"/>
                                <a:cs typeface="Calibri" panose="020F0502020204030204" pitchFamily="34" charset="0"/>
                              </a:rPr>
                            </m:ctrlPr>
                          </m:dPr>
                          <m:e>
                            <m:f>
                              <m:fPr>
                                <m:ctrlPr>
                                  <a:rPr lang="en-CA" sz="2200" i="1" dirty="0">
                                    <a:latin typeface="Cambria Math" panose="02040503050406030204" pitchFamily="18" charset="0"/>
                                    <a:cs typeface="Calibri" panose="020F0502020204030204" pitchFamily="34" charset="0"/>
                                  </a:rPr>
                                </m:ctrlPr>
                              </m:fPr>
                              <m:num>
                                <m:r>
                                  <m:rPr>
                                    <m:nor/>
                                  </m:rPr>
                                  <a:rPr lang="en-US" sz="2200" dirty="0">
                                    <a:cs typeface="Calibri" panose="020F0502020204030204" pitchFamily="34" charset="0"/>
                                  </a:rPr>
                                  <m:t>38</m:t>
                                </m:r>
                              </m:num>
                              <m:den>
                                <m:r>
                                  <m:rPr>
                                    <m:nor/>
                                  </m:rPr>
                                  <a:rPr lang="en-US" sz="2200" dirty="0">
                                    <a:cs typeface="Calibri" panose="020F0502020204030204" pitchFamily="34" charset="0"/>
                                  </a:rPr>
                                  <m:t>12.7</m:t>
                                </m:r>
                              </m:den>
                            </m:f>
                          </m:e>
                        </m:d>
                      </m:e>
                    </m:d>
                  </m:oMath>
                </a14:m>
                <a:endParaRPr lang="en-CA" sz="2200" dirty="0">
                  <a:ea typeface="Calibri" panose="020F0502020204030204" pitchFamily="34" charset="0"/>
                  <a:cs typeface="Calibri" panose="020F0502020204030204" pitchFamily="34" charset="0"/>
                </a:endParaRPr>
              </a:p>
              <a:p>
                <a:pPr marL="233363" indent="0">
                  <a:buNone/>
                </a:pPr>
                <a:r>
                  <a:rPr lang="en-CA" sz="2200" dirty="0">
                    <a:ea typeface="Calibri" panose="020F0502020204030204" pitchFamily="34" charset="0"/>
                    <a:cs typeface="Calibri" panose="020F0502020204030204" pitchFamily="34" charset="0"/>
                  </a:rPr>
                  <a:t>	 = 5.03 </a:t>
                </a:r>
                <a:r>
                  <a:rPr lang="en-CA" sz="2200" dirty="0" err="1">
                    <a:ea typeface="Calibri" panose="020F0502020204030204" pitchFamily="34" charset="0"/>
                    <a:cs typeface="Calibri" panose="020F0502020204030204" pitchFamily="34" charset="0"/>
                  </a:rPr>
                  <a:t>kN</a:t>
                </a:r>
                <a:endParaRPr lang="en-CA" sz="2200" dirty="0">
                  <a:ea typeface="Calibri" panose="020F0502020204030204" pitchFamily="34" charset="0"/>
                  <a:cs typeface="Calibri" panose="020F0502020204030204" pitchFamily="34" charset="0"/>
                </a:endParaRPr>
              </a:p>
              <a:p>
                <a:pPr marL="233363" indent="0">
                  <a:buNone/>
                </a:pPr>
                <a:endParaRPr lang="en-CA" sz="2200"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1AA4DEE3-C914-4BDB-9EF5-E22905FE1D02}"/>
                  </a:ext>
                </a:extLst>
              </p:cNvPr>
              <p:cNvSpPr>
                <a:spLocks noGrp="1" noRot="1" noChangeAspect="1" noMove="1" noResize="1" noEditPoints="1" noAdjustHandles="1" noChangeArrowheads="1" noChangeShapeType="1" noTextEdit="1"/>
              </p:cNvSpPr>
              <p:nvPr>
                <p:ph idx="1"/>
              </p:nvPr>
            </p:nvSpPr>
            <p:spPr>
              <a:xfrm>
                <a:off x="838200" y="1250996"/>
                <a:ext cx="10515600" cy="4881143"/>
              </a:xfrm>
              <a:blipFill>
                <a:blip r:embed="rId2"/>
                <a:stretch>
                  <a:fillRect l="-754" t="-1623"/>
                </a:stretch>
              </a:blipFill>
            </p:spPr>
            <p:txBody>
              <a:bodyPr/>
              <a:lstStyle/>
              <a:p>
                <a:r>
                  <a:rPr lang="en-US">
                    <a:noFill/>
                  </a:rPr>
                  <a:t> </a:t>
                </a:r>
              </a:p>
            </p:txBody>
          </p:sp>
        </mc:Fallback>
      </mc:AlternateContent>
      <p:grpSp>
        <p:nvGrpSpPr>
          <p:cNvPr id="4" name="Google Shape;101;gb732734625_0_0">
            <a:extLst>
              <a:ext uri="{FF2B5EF4-FFF2-40B4-BE49-F238E27FC236}">
                <a16:creationId xmlns:a16="http://schemas.microsoft.com/office/drawing/2014/main" id="{5A26A0B7-AF3D-41DD-B0C4-3FE44F2E1167}"/>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4C313847-3AFB-4CFE-BDCC-4E27FE4B28AC}"/>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5A6387FA-92EB-442B-843A-EB683DFF15EE}"/>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B2517299-3D70-462F-9360-514FED0AB06D}"/>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3640E48C-90ED-4164-8FC1-76C8AD3CFCEE}"/>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F5871072-8CBD-4E54-A4CD-9A469C376DF4}"/>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9928F9EF-853A-45F7-A27F-39B69366858A}"/>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986ED78C-AFF7-48F2-AFDF-634EC721F7E8}"/>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8BD872B1-F062-4397-A857-1D9C6ED56680}"/>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DC9B17B4-1387-4E69-AC62-A6D4189174E5}"/>
                </a:ext>
              </a:extLst>
            </p:cNvPr>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pic>
        <p:nvPicPr>
          <p:cNvPr id="16" name="Picture 15">
            <a:extLst>
              <a:ext uri="{FF2B5EF4-FFF2-40B4-BE49-F238E27FC236}">
                <a16:creationId xmlns:a16="http://schemas.microsoft.com/office/drawing/2014/main" id="{11034D74-3FD6-4544-BD57-F3DAE998C5BB}"/>
              </a:ext>
            </a:extLst>
          </p:cNvPr>
          <p:cNvPicPr>
            <a:picLocks noChangeAspect="1"/>
          </p:cNvPicPr>
          <p:nvPr/>
        </p:nvPicPr>
        <p:blipFill>
          <a:blip r:embed="rId4"/>
          <a:stretch>
            <a:fillRect/>
          </a:stretch>
        </p:blipFill>
        <p:spPr>
          <a:xfrm>
            <a:off x="7910403" y="1738020"/>
            <a:ext cx="3890719" cy="1005840"/>
          </a:xfrm>
          <a:prstGeom prst="rect">
            <a:avLst/>
          </a:prstGeom>
        </p:spPr>
      </p:pic>
      <p:pic>
        <p:nvPicPr>
          <p:cNvPr id="17" name="Picture 16">
            <a:extLst>
              <a:ext uri="{FF2B5EF4-FFF2-40B4-BE49-F238E27FC236}">
                <a16:creationId xmlns:a16="http://schemas.microsoft.com/office/drawing/2014/main" id="{536BEB05-386E-41A0-AFC8-C185973B113F}"/>
              </a:ext>
            </a:extLst>
          </p:cNvPr>
          <p:cNvPicPr>
            <a:picLocks noChangeAspect="1"/>
          </p:cNvPicPr>
          <p:nvPr/>
        </p:nvPicPr>
        <p:blipFill>
          <a:blip r:embed="rId5"/>
          <a:stretch>
            <a:fillRect/>
          </a:stretch>
        </p:blipFill>
        <p:spPr>
          <a:xfrm>
            <a:off x="8969466" y="2996162"/>
            <a:ext cx="1770014" cy="1012842"/>
          </a:xfrm>
          <a:prstGeom prst="rect">
            <a:avLst/>
          </a:prstGeom>
        </p:spPr>
      </p:pic>
      <p:pic>
        <p:nvPicPr>
          <p:cNvPr id="21" name="Picture 20">
            <a:extLst>
              <a:ext uri="{FF2B5EF4-FFF2-40B4-BE49-F238E27FC236}">
                <a16:creationId xmlns:a16="http://schemas.microsoft.com/office/drawing/2014/main" id="{D42840C3-9F7D-4D01-BAF4-43DE48172302}"/>
              </a:ext>
            </a:extLst>
          </p:cNvPr>
          <p:cNvPicPr>
            <a:picLocks noChangeAspect="1"/>
          </p:cNvPicPr>
          <p:nvPr/>
        </p:nvPicPr>
        <p:blipFill rotWithShape="1">
          <a:blip r:embed="rId6"/>
          <a:srcRect r="12390"/>
          <a:stretch/>
        </p:blipFill>
        <p:spPr>
          <a:xfrm>
            <a:off x="9964819" y="4304478"/>
            <a:ext cx="1743578" cy="1005840"/>
          </a:xfrm>
          <a:prstGeom prst="rect">
            <a:avLst/>
          </a:prstGeom>
        </p:spPr>
      </p:pic>
      <p:pic>
        <p:nvPicPr>
          <p:cNvPr id="22" name="Picture 21">
            <a:extLst>
              <a:ext uri="{FF2B5EF4-FFF2-40B4-BE49-F238E27FC236}">
                <a16:creationId xmlns:a16="http://schemas.microsoft.com/office/drawing/2014/main" id="{3080B765-224B-41FE-8130-6CD263BA3335}"/>
              </a:ext>
            </a:extLst>
          </p:cNvPr>
          <p:cNvPicPr>
            <a:picLocks noChangeAspect="1"/>
          </p:cNvPicPr>
          <p:nvPr/>
        </p:nvPicPr>
        <p:blipFill>
          <a:blip r:embed="rId7"/>
          <a:stretch>
            <a:fillRect/>
          </a:stretch>
        </p:blipFill>
        <p:spPr>
          <a:xfrm>
            <a:off x="7518884" y="4220888"/>
            <a:ext cx="2336878" cy="1005840"/>
          </a:xfrm>
          <a:prstGeom prst="rect">
            <a:avLst/>
          </a:prstGeom>
        </p:spPr>
      </p:pic>
      <p:sp>
        <p:nvSpPr>
          <p:cNvPr id="19" name="Google Shape;111;gb732734625_0_0">
            <a:extLst>
              <a:ext uri="{FF2B5EF4-FFF2-40B4-BE49-F238E27FC236}">
                <a16:creationId xmlns:a16="http://schemas.microsoft.com/office/drawing/2014/main" id="{91D4C97E-709A-4E94-99CC-494A77B1CCFB}"/>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8: Bolts </a:t>
            </a:r>
            <a:endParaRPr dirty="0">
              <a:highlight>
                <a:srgbClr val="FFFF00"/>
              </a:highlight>
            </a:endParaRPr>
          </a:p>
        </p:txBody>
      </p:sp>
    </p:spTree>
    <p:extLst>
      <p:ext uri="{BB962C8B-B14F-4D97-AF65-F5344CB8AC3E}">
        <p14:creationId xmlns:p14="http://schemas.microsoft.com/office/powerpoint/2010/main" val="243389698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01;gb732734625_0_0">
            <a:extLst>
              <a:ext uri="{FF2B5EF4-FFF2-40B4-BE49-F238E27FC236}">
                <a16:creationId xmlns:a16="http://schemas.microsoft.com/office/drawing/2014/main" id="{BCC1A822-6CD1-4D89-9D95-D6E01811E886}"/>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933107BF-FBCA-4161-B5F7-506972AFB624}"/>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41A567E0-D70F-4564-85A9-BDC5AAC89BBD}"/>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C482D561-9641-4B1E-A474-384B64FAAA13}"/>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012BFCE2-7477-4C2A-8DC8-CFB0FE38069B}"/>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F616E799-8E60-4400-95F7-B5A02FAB40D8}"/>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4FD958F5-DFD8-443D-875A-6FAB33FFBCBA}"/>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C729442C-97F7-46AB-932C-5A87962E1E76}"/>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8FC272FF-6AF1-4D57-B954-259EA6960364}"/>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278B5FB6-AE79-4ACC-9B11-23DD048EBFD0}"/>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2DD0528C-DED8-4242-BDAE-B38D3F2138F2}"/>
                  </a:ext>
                </a:extLst>
              </p:cNvPr>
              <p:cNvSpPr>
                <a:spLocks noGrp="1"/>
              </p:cNvSpPr>
              <p:nvPr>
                <p:ph idx="1"/>
              </p:nvPr>
            </p:nvSpPr>
            <p:spPr>
              <a:xfrm>
                <a:off x="838200" y="1250996"/>
                <a:ext cx="10515600" cy="4881143"/>
              </a:xfrm>
            </p:spPr>
            <p:txBody>
              <a:bodyPr>
                <a:normAutofit/>
              </a:bodyPr>
              <a:lstStyle/>
              <a:p>
                <a:pPr marL="690563" indent="-457200">
                  <a:buFont typeface="+mj-lt"/>
                  <a:buAutoNum type="alphaLcParenR" startAt="7"/>
                </a:pPr>
                <a:r>
                  <a:rPr lang="en-CA" sz="2200" dirty="0">
                    <a:ea typeface="Calibri" panose="020F0502020204030204" pitchFamily="34" charset="0"/>
                    <a:cs typeface="Calibri" panose="020F0502020204030204" pitchFamily="34" charset="0"/>
                  </a:rPr>
                  <a:t>n</a:t>
                </a:r>
                <a:r>
                  <a:rPr lang="en-CA" sz="2200" baseline="-25000" dirty="0">
                    <a:ea typeface="Calibri" panose="020F0502020204030204" pitchFamily="34" charset="0"/>
                    <a:cs typeface="Calibri" panose="020F0502020204030204" pitchFamily="34" charset="0"/>
                  </a:rPr>
                  <a:t>u </a:t>
                </a:r>
                <a:r>
                  <a:rPr lang="en-CA" sz="2200" dirty="0">
                    <a:ea typeface="Calibri" panose="020F0502020204030204" pitchFamily="34" charset="0"/>
                    <a:cs typeface="Calibri" panose="020F0502020204030204" pitchFamily="34" charset="0"/>
                  </a:rPr>
                  <a:t>= </a:t>
                </a:r>
                <a:r>
                  <a:rPr lang="en-US" sz="2200" dirty="0"/>
                  <a:t>f</a:t>
                </a:r>
                <a:r>
                  <a:rPr lang="en-CA" sz="2200" baseline="-25000" dirty="0">
                    <a:ea typeface="Calibri" panose="020F0502020204030204" pitchFamily="34" charset="0"/>
                    <a:cs typeface="Calibri" panose="020F0502020204030204" pitchFamily="34" charset="0"/>
                  </a:rPr>
                  <a:t>1</a:t>
                </a:r>
                <a14:m>
                  <m:oMath xmlns:m="http://schemas.openxmlformats.org/officeDocument/2006/math">
                    <m:sSup>
                      <m:sSupPr>
                        <m:ctrlPr>
                          <a:rPr lang="en-US" sz="2200" i="1">
                            <a:latin typeface="Cambria Math" panose="02040503050406030204" pitchFamily="18" charset="0"/>
                          </a:rPr>
                        </m:ctrlPr>
                      </m:sSupPr>
                      <m:e>
                        <m:r>
                          <m:rPr>
                            <m:nor/>
                          </m:rPr>
                          <a:rPr lang="en-US" sz="2200" dirty="0"/>
                          <m:t>d</m:t>
                        </m:r>
                        <m:r>
                          <m:rPr>
                            <m:nor/>
                          </m:rPr>
                          <a:rPr lang="en-CA" sz="2200" baseline="-25000" dirty="0">
                            <a:ea typeface="Calibri" panose="020F0502020204030204" pitchFamily="34" charset="0"/>
                            <a:cs typeface="Calibri" panose="020F0502020204030204" pitchFamily="34" charset="0"/>
                          </a:rPr>
                          <m:t>F</m:t>
                        </m:r>
                      </m:e>
                      <m:sup>
                        <m:r>
                          <m:rPr>
                            <m:nor/>
                          </m:rPr>
                          <a:rPr lang="en-CA" sz="2200" dirty="0">
                            <a:ea typeface="Calibri" panose="020F0502020204030204" pitchFamily="34" charset="0"/>
                            <a:cs typeface="Calibri" panose="020F0502020204030204" pitchFamily="34" charset="0"/>
                          </a:rPr>
                          <m:t>2</m:t>
                        </m:r>
                      </m:sup>
                    </m:sSup>
                    <m:d>
                      <m:dPr>
                        <m:ctrlPr>
                          <a:rPr lang="en-US" sz="2200" i="1">
                            <a:latin typeface="Cambria Math" panose="02040503050406030204" pitchFamily="18" charset="0"/>
                          </a:rPr>
                        </m:ctrlPr>
                      </m:dPr>
                      <m:e>
                        <m:rad>
                          <m:radPr>
                            <m:degHide m:val="on"/>
                            <m:ctrlPr>
                              <a:rPr lang="en-US" sz="2200" i="1">
                                <a:latin typeface="Cambria Math" panose="02040503050406030204" pitchFamily="18" charset="0"/>
                              </a:rPr>
                            </m:ctrlPr>
                          </m:radPr>
                          <m:deg/>
                          <m:e>
                            <m:f>
                              <m:fPr>
                                <m:ctrlPr>
                                  <a:rPr lang="en-CA" sz="2200" i="1">
                                    <a:latin typeface="Cambria Math" panose="02040503050406030204" pitchFamily="18" charset="0"/>
                                    <a:cs typeface="Calibri" panose="020F0502020204030204" pitchFamily="34" charset="0"/>
                                  </a:rPr>
                                </m:ctrlPr>
                              </m:fPr>
                              <m:num>
                                <m:r>
                                  <m:rPr>
                                    <m:nor/>
                                  </m:rPr>
                                  <a:rPr lang="en-US" sz="2200" b="0" i="0" smtClean="0">
                                    <a:cs typeface="Calibri" panose="020F0502020204030204" pitchFamily="34" charset="0"/>
                                  </a:rPr>
                                  <m:t>2</m:t>
                                </m:r>
                              </m:num>
                              <m:den>
                                <m:r>
                                  <m:rPr>
                                    <m:nor/>
                                  </m:rPr>
                                  <a:rPr lang="en-US" sz="2200" b="0" i="0" dirty="0" smtClean="0">
                                    <a:ea typeface="Calibri" panose="020F0502020204030204" pitchFamily="34" charset="0"/>
                                    <a:cs typeface="Calibri" panose="020F0502020204030204" pitchFamily="34" charset="0"/>
                                  </a:rPr>
                                  <m:t>3</m:t>
                                </m:r>
                              </m:den>
                            </m:f>
                          </m:e>
                        </m:rad>
                        <m:f>
                          <m:fPr>
                            <m:ctrlPr>
                              <a:rPr lang="en-US" sz="2200" i="1">
                                <a:latin typeface="Cambria Math" panose="02040503050406030204" pitchFamily="18" charset="0"/>
                              </a:rPr>
                            </m:ctrlPr>
                          </m:fPr>
                          <m:num>
                            <m:r>
                              <m:rPr>
                                <m:nor/>
                              </m:rPr>
                              <a:rPr lang="en-US" sz="2200" dirty="0"/>
                              <m:t>f</m:t>
                            </m:r>
                            <m:r>
                              <m:rPr>
                                <m:nor/>
                              </m:rPr>
                              <a:rPr lang="en-CA" sz="2200" baseline="-25000" dirty="0">
                                <a:ea typeface="Calibri" panose="020F0502020204030204" pitchFamily="34" charset="0"/>
                                <a:cs typeface="Calibri" panose="020F0502020204030204" pitchFamily="34" charset="0"/>
                              </a:rPr>
                              <m:t>2</m:t>
                            </m:r>
                          </m:num>
                          <m:den>
                            <m:r>
                              <a:rPr lang="en-US" sz="2200" i="1">
                                <a:latin typeface="Cambria Math" panose="02040503050406030204" pitchFamily="18" charset="0"/>
                              </a:rPr>
                              <m:t>(</m:t>
                            </m:r>
                            <m:r>
                              <m:rPr>
                                <m:nor/>
                              </m:rPr>
                              <a:rPr lang="en-US" sz="2200" dirty="0"/>
                              <m:t>f</m:t>
                            </m:r>
                            <m:r>
                              <m:rPr>
                                <m:nor/>
                              </m:rPr>
                              <a:rPr lang="en-US" sz="2200" b="0" i="0" baseline="-25000" dirty="0" smtClean="0">
                                <a:ea typeface="Calibri" panose="020F0502020204030204" pitchFamily="34" charset="0"/>
                                <a:cs typeface="Calibri" panose="020F0502020204030204" pitchFamily="34" charset="0"/>
                              </a:rPr>
                              <m:t>1</m:t>
                            </m:r>
                            <m:r>
                              <m:rPr>
                                <m:nor/>
                              </m:rPr>
                              <a:rPr lang="en-US" sz="2200" dirty="0"/>
                              <m:t>+</m:t>
                            </m:r>
                            <m:r>
                              <m:rPr>
                                <m:nor/>
                              </m:rPr>
                              <a:rPr lang="en-US" sz="2200" dirty="0"/>
                              <m:t>f</m:t>
                            </m:r>
                            <m:r>
                              <m:rPr>
                                <m:nor/>
                              </m:rPr>
                              <a:rPr lang="en-CA" sz="2200" baseline="-25000" dirty="0">
                                <a:ea typeface="Calibri" panose="020F0502020204030204" pitchFamily="34" charset="0"/>
                                <a:cs typeface="Calibri" panose="020F0502020204030204" pitchFamily="34" charset="0"/>
                              </a:rPr>
                              <m:t>2</m:t>
                            </m:r>
                            <m:r>
                              <m:rPr>
                                <m:nor/>
                              </m:rPr>
                              <a:rPr lang="en-US" sz="2200" dirty="0"/>
                              <m:t>)</m:t>
                            </m:r>
                          </m:den>
                        </m:f>
                        <m:f>
                          <m:fPr>
                            <m:ctrlPr>
                              <a:rPr lang="en-US" sz="2200" i="1">
                                <a:latin typeface="Cambria Math" panose="02040503050406030204" pitchFamily="18" charset="0"/>
                              </a:rPr>
                            </m:ctrlPr>
                          </m:fPr>
                          <m:num>
                            <m:r>
                              <m:rPr>
                                <m:nor/>
                              </m:rPr>
                              <a:rPr lang="en-US" sz="2200" dirty="0"/>
                              <m:t>f</m:t>
                            </m:r>
                            <m:r>
                              <m:rPr>
                                <m:nor/>
                              </m:rPr>
                              <a:rPr lang="en-US" sz="2200" baseline="-25000" dirty="0">
                                <a:ea typeface="Calibri" panose="020F0502020204030204" pitchFamily="34" charset="0"/>
                                <a:cs typeface="Calibri" panose="020F0502020204030204" pitchFamily="34" charset="0"/>
                              </a:rPr>
                              <m:t>y</m:t>
                            </m:r>
                          </m:num>
                          <m:den>
                            <m:r>
                              <m:rPr>
                                <m:nor/>
                              </m:rPr>
                              <a:rPr lang="en-US" sz="2200" dirty="0"/>
                              <m:t>f</m:t>
                            </m:r>
                            <m:r>
                              <m:rPr>
                                <m:nor/>
                              </m:rPr>
                              <a:rPr lang="en-US" sz="2200" baseline="-25000" dirty="0">
                                <a:ea typeface="Calibri" panose="020F0502020204030204" pitchFamily="34" charset="0"/>
                                <a:cs typeface="Calibri" panose="020F0502020204030204" pitchFamily="34" charset="0"/>
                              </a:rPr>
                              <m:t>1</m:t>
                            </m:r>
                          </m:den>
                        </m:f>
                      </m:e>
                    </m:d>
                    <m:r>
                      <a:rPr lang="en-CA" sz="2200" i="1" baseline="-25000" dirty="0">
                        <a:latin typeface="Cambria Math" panose="02040503050406030204" pitchFamily="18" charset="0"/>
                        <a:ea typeface="Calibri" panose="020F0502020204030204" pitchFamily="34" charset="0"/>
                        <a:cs typeface="Calibri" panose="020F0502020204030204" pitchFamily="34" charset="0"/>
                      </a:rPr>
                      <m:t> </m:t>
                    </m:r>
                  </m:oMath>
                </a14:m>
                <a:r>
                  <a:rPr lang="en-CA" sz="2200" dirty="0">
                    <a:ea typeface="Calibri" panose="020F0502020204030204" pitchFamily="34" charset="0"/>
                    <a:cs typeface="Calibri" panose="020F0502020204030204" pitchFamily="34" charset="0"/>
                  </a:rPr>
                  <a:t>	 </a:t>
                </a:r>
              </a:p>
              <a:p>
                <a:pPr marL="233363" indent="0">
                  <a:buNone/>
                </a:pPr>
                <a:r>
                  <a:rPr lang="en-CA" sz="2200" dirty="0">
                    <a:ea typeface="Calibri" panose="020F0502020204030204" pitchFamily="34" charset="0"/>
                    <a:cs typeface="Calibri" panose="020F0502020204030204" pitchFamily="34" charset="0"/>
                  </a:rPr>
                  <a:t>	 = 21 x </a:t>
                </a:r>
                <a14:m>
                  <m:oMath xmlns:m="http://schemas.openxmlformats.org/officeDocument/2006/math">
                    <m:sSup>
                      <m:sSupPr>
                        <m:ctrlPr>
                          <a:rPr lang="en-US" sz="2200" i="1">
                            <a:latin typeface="Cambria Math" panose="02040503050406030204" pitchFamily="18" charset="0"/>
                          </a:rPr>
                        </m:ctrlPr>
                      </m:sSupPr>
                      <m:e>
                        <m:r>
                          <m:rPr>
                            <m:nor/>
                          </m:rPr>
                          <a:rPr lang="en-US" sz="2200"/>
                          <m:t>(</m:t>
                        </m:r>
                        <m:r>
                          <m:rPr>
                            <m:nor/>
                          </m:rPr>
                          <a:rPr lang="en-US" sz="2200">
                            <a:cs typeface="Calibri" panose="020F0502020204030204" pitchFamily="34" charset="0"/>
                          </a:rPr>
                          <m:t>12.7</m:t>
                        </m:r>
                        <m:r>
                          <m:rPr>
                            <m:nor/>
                          </m:rPr>
                          <a:rPr lang="en-US" sz="2200"/>
                          <m:t>)</m:t>
                        </m:r>
                      </m:e>
                      <m:sup>
                        <m:r>
                          <m:rPr>
                            <m:nor/>
                          </m:rPr>
                          <a:rPr lang="en-CA" sz="2200" dirty="0">
                            <a:ea typeface="Calibri" panose="020F0502020204030204" pitchFamily="34" charset="0"/>
                            <a:cs typeface="Calibri" panose="020F0502020204030204" pitchFamily="34" charset="0"/>
                          </a:rPr>
                          <m:t>2</m:t>
                        </m:r>
                      </m:sup>
                    </m:sSup>
                  </m:oMath>
                </a14:m>
                <a:r>
                  <a:rPr lang="en-CA" sz="2200" dirty="0">
                    <a:ea typeface="Calibri" panose="020F0502020204030204" pitchFamily="34" charset="0"/>
                    <a:cs typeface="Calibri" panose="020F0502020204030204" pitchFamily="34" charset="0"/>
                  </a:rPr>
                  <a:t>x </a:t>
                </a:r>
                <a14:m>
                  <m:oMath xmlns:m="http://schemas.openxmlformats.org/officeDocument/2006/math">
                    <m:d>
                      <m:dPr>
                        <m:ctrlPr>
                          <a:rPr lang="en-US" sz="2200" i="1">
                            <a:latin typeface="Cambria Math" panose="02040503050406030204" pitchFamily="18" charset="0"/>
                          </a:rPr>
                        </m:ctrlPr>
                      </m:dPr>
                      <m:e>
                        <m:rad>
                          <m:radPr>
                            <m:degHide m:val="on"/>
                            <m:ctrlPr>
                              <a:rPr lang="en-US" sz="2200" i="1">
                                <a:latin typeface="Cambria Math" panose="02040503050406030204" pitchFamily="18" charset="0"/>
                              </a:rPr>
                            </m:ctrlPr>
                          </m:radPr>
                          <m:deg/>
                          <m:e>
                            <m:f>
                              <m:fPr>
                                <m:ctrlPr>
                                  <a:rPr lang="en-CA" sz="2200" i="1" smtClean="0">
                                    <a:latin typeface="Cambria Math" panose="02040503050406030204" pitchFamily="18" charset="0"/>
                                    <a:cs typeface="Calibri" panose="020F0502020204030204" pitchFamily="34" charset="0"/>
                                  </a:rPr>
                                </m:ctrlPr>
                              </m:fPr>
                              <m:num>
                                <m:r>
                                  <m:rPr>
                                    <m:nor/>
                                  </m:rPr>
                                  <a:rPr lang="en-US" sz="2200" b="0" i="0" dirty="0" smtClean="0">
                                    <a:ea typeface="Calibri" panose="020F0502020204030204" pitchFamily="34" charset="0"/>
                                    <a:cs typeface="Calibri" panose="020F0502020204030204" pitchFamily="34" charset="0"/>
                                  </a:rPr>
                                  <m:t>2</m:t>
                                </m:r>
                              </m:num>
                              <m:den>
                                <m:r>
                                  <m:rPr>
                                    <m:nor/>
                                  </m:rPr>
                                  <a:rPr lang="en-US" sz="2200" b="0" i="0" dirty="0" smtClean="0">
                                    <a:ea typeface="Calibri" panose="020F0502020204030204" pitchFamily="34" charset="0"/>
                                    <a:cs typeface="Calibri" panose="020F0502020204030204" pitchFamily="34" charset="0"/>
                                  </a:rPr>
                                  <m:t>3</m:t>
                                </m:r>
                              </m:den>
                            </m:f>
                          </m:e>
                        </m:rad>
                        <m:f>
                          <m:fPr>
                            <m:ctrlPr>
                              <a:rPr lang="en-US" sz="2200" i="1">
                                <a:latin typeface="Cambria Math" panose="02040503050406030204" pitchFamily="18" charset="0"/>
                              </a:rPr>
                            </m:ctrlPr>
                          </m:fPr>
                          <m:num>
                            <m:r>
                              <m:rPr>
                                <m:nor/>
                              </m:rPr>
                              <a:rPr lang="en-US" sz="2200" dirty="0">
                                <a:cs typeface="Calibri" panose="020F0502020204030204" pitchFamily="34" charset="0"/>
                              </a:rPr>
                              <m:t>9.4</m:t>
                            </m:r>
                          </m:num>
                          <m:den>
                            <m:r>
                              <a:rPr lang="en-US" sz="2200" i="1">
                                <a:latin typeface="Cambria Math" panose="02040503050406030204" pitchFamily="18" charset="0"/>
                              </a:rPr>
                              <m:t>(</m:t>
                            </m:r>
                            <m:r>
                              <m:rPr>
                                <m:nor/>
                              </m:rPr>
                              <a:rPr lang="en-US" sz="2200" dirty="0">
                                <a:cs typeface="Calibri" panose="020F0502020204030204" pitchFamily="34" charset="0"/>
                              </a:rPr>
                              <m:t>21+9.4)</m:t>
                            </m:r>
                          </m:den>
                        </m:f>
                        <m:f>
                          <m:fPr>
                            <m:ctrlPr>
                              <a:rPr lang="en-US" sz="2200" i="1">
                                <a:latin typeface="Cambria Math" panose="02040503050406030204" pitchFamily="18" charset="0"/>
                              </a:rPr>
                            </m:ctrlPr>
                          </m:fPr>
                          <m:num>
                            <m:r>
                              <m:rPr>
                                <m:nor/>
                              </m:rPr>
                              <a:rPr lang="en-US" sz="2200" dirty="0">
                                <a:cs typeface="Calibri" panose="020F0502020204030204" pitchFamily="34" charset="0"/>
                              </a:rPr>
                              <m:t>310</m:t>
                            </m:r>
                          </m:num>
                          <m:den>
                            <m:r>
                              <m:rPr>
                                <m:nor/>
                              </m:rPr>
                              <a:rPr lang="en-US" sz="2200" dirty="0">
                                <a:cs typeface="Calibri" panose="020F0502020204030204" pitchFamily="34" charset="0"/>
                              </a:rPr>
                              <m:t>21</m:t>
                            </m:r>
                          </m:den>
                        </m:f>
                      </m:e>
                    </m:d>
                  </m:oMath>
                </a14:m>
                <a:endParaRPr lang="en-CA" sz="2200" dirty="0">
                  <a:ea typeface="Calibri" panose="020F0502020204030204" pitchFamily="34" charset="0"/>
                  <a:cs typeface="Calibri" panose="020F0502020204030204" pitchFamily="34" charset="0"/>
                </a:endParaRPr>
              </a:p>
              <a:p>
                <a:pPr marL="233363" indent="0">
                  <a:buNone/>
                </a:pPr>
                <a:r>
                  <a:rPr lang="en-CA" sz="2200" dirty="0">
                    <a:ea typeface="Calibri" panose="020F0502020204030204" pitchFamily="34" charset="0"/>
                    <a:cs typeface="Calibri" panose="020F0502020204030204" pitchFamily="34" charset="0"/>
                  </a:rPr>
                  <a:t> 	 = 5.93 </a:t>
                </a:r>
                <a:r>
                  <a:rPr lang="en-CA" sz="2200" dirty="0" err="1">
                    <a:ea typeface="Calibri" panose="020F0502020204030204" pitchFamily="34" charset="0"/>
                    <a:cs typeface="Calibri" panose="020F0502020204030204" pitchFamily="34" charset="0"/>
                  </a:rPr>
                  <a:t>kN</a:t>
                </a:r>
                <a:r>
                  <a:rPr lang="en-CA" sz="2200" dirty="0">
                    <a:ea typeface="Calibri" panose="020F0502020204030204" pitchFamily="34" charset="0"/>
                    <a:cs typeface="Calibri" panose="020F0502020204030204" pitchFamily="34" charset="0"/>
                  </a:rPr>
                  <a:t> </a:t>
                </a:r>
              </a:p>
              <a:p>
                <a:pPr marL="233363" indent="0">
                  <a:buNone/>
                </a:pPr>
                <a:r>
                  <a:rPr lang="en-CA" sz="2200" dirty="0"/>
                  <a:t>Case d governs. Therefore, </a:t>
                </a:r>
              </a:p>
              <a:p>
                <a:pPr marL="233363" indent="0">
                  <a:buNone/>
                </a:pPr>
                <a:r>
                  <a:rPr lang="en-US" sz="2200" dirty="0"/>
                  <a:t>N</a:t>
                </a:r>
                <a:r>
                  <a:rPr lang="en-CA" sz="2200" baseline="-25000" dirty="0">
                    <a:ea typeface="Calibri" panose="020F0502020204030204" pitchFamily="34" charset="0"/>
                    <a:cs typeface="Calibri" panose="020F0502020204030204" pitchFamily="34" charset="0"/>
                  </a:rPr>
                  <a:t>r </a:t>
                </a:r>
                <a:r>
                  <a:rPr lang="en-CA" sz="2200" dirty="0"/>
                  <a:t>= </a:t>
                </a:r>
                <a:r>
                  <a:rPr lang="el-GR" sz="2200" dirty="0"/>
                  <a:t>φ</a:t>
                </a:r>
                <a:r>
                  <a:rPr lang="en-CA" sz="2200" baseline="-25000" dirty="0">
                    <a:ea typeface="Calibri" panose="020F0502020204030204" pitchFamily="34" charset="0"/>
                    <a:cs typeface="Calibri" panose="020F0502020204030204" pitchFamily="34" charset="0"/>
                  </a:rPr>
                  <a:t>y </a:t>
                </a:r>
                <a:r>
                  <a:rPr lang="en-CA" sz="2200" dirty="0" err="1">
                    <a:ea typeface="Calibri" panose="020F0502020204030204" pitchFamily="34" charset="0"/>
                    <a:cs typeface="Calibri" panose="020F0502020204030204" pitchFamily="34" charset="0"/>
                  </a:rPr>
                  <a:t>n</a:t>
                </a:r>
                <a:r>
                  <a:rPr lang="en-CA" sz="2200" baseline="-25000" dirty="0" err="1">
                    <a:ea typeface="Calibri" panose="020F0502020204030204" pitchFamily="34" charset="0"/>
                    <a:cs typeface="Calibri" panose="020F0502020204030204" pitchFamily="34" charset="0"/>
                  </a:rPr>
                  <a:t>u</a:t>
                </a:r>
                <a:r>
                  <a:rPr lang="en-CA" sz="2200" dirty="0" err="1">
                    <a:ea typeface="Calibri" panose="020F0502020204030204" pitchFamily="34" charset="0"/>
                    <a:cs typeface="Calibri" panose="020F0502020204030204" pitchFamily="34" charset="0"/>
                  </a:rPr>
                  <a:t>n</a:t>
                </a:r>
                <a:r>
                  <a:rPr lang="en-CA" sz="2200" baseline="-25000" dirty="0" err="1">
                    <a:ea typeface="Calibri" panose="020F0502020204030204" pitchFamily="34" charset="0"/>
                    <a:cs typeface="Calibri" panose="020F0502020204030204" pitchFamily="34" charset="0"/>
                  </a:rPr>
                  <a:t>s</a:t>
                </a:r>
                <a:r>
                  <a:rPr lang="en-CA" sz="2200" dirty="0" err="1">
                    <a:ea typeface="Calibri" panose="020F0502020204030204" pitchFamily="34" charset="0"/>
                    <a:cs typeface="Calibri" panose="020F0502020204030204" pitchFamily="34" charset="0"/>
                  </a:rPr>
                  <a:t>n</a:t>
                </a:r>
                <a:r>
                  <a:rPr lang="en-CA" sz="2200" baseline="-25000" dirty="0" err="1">
                    <a:ea typeface="Calibri" panose="020F0502020204030204" pitchFamily="34" charset="0"/>
                    <a:cs typeface="Calibri" panose="020F0502020204030204" pitchFamily="34" charset="0"/>
                  </a:rPr>
                  <a:t>F</a:t>
                </a:r>
                <a:endParaRPr lang="en-CA" sz="2200" baseline="-25000" dirty="0">
                  <a:ea typeface="Calibri" panose="020F0502020204030204" pitchFamily="34" charset="0"/>
                  <a:cs typeface="Calibri" panose="020F0502020204030204" pitchFamily="34" charset="0"/>
                </a:endParaRPr>
              </a:p>
              <a:p>
                <a:pPr marL="233363" indent="0">
                  <a:buNone/>
                </a:pPr>
                <a:r>
                  <a:rPr lang="en-CA" sz="2200" baseline="-25000" dirty="0">
                    <a:cs typeface="Calibri" panose="020F0502020204030204" pitchFamily="34" charset="0"/>
                  </a:rPr>
                  <a:t>      </a:t>
                </a:r>
                <a:r>
                  <a:rPr lang="en-CA" sz="2200" dirty="0"/>
                  <a:t>= 0.8 x 5.03 x 2 x 4</a:t>
                </a:r>
              </a:p>
              <a:p>
                <a:pPr marL="233363" indent="0">
                  <a:buNone/>
                </a:pPr>
                <a:r>
                  <a:rPr lang="en-CA" sz="2200" dirty="0"/>
                  <a:t>    = 32.2 </a:t>
                </a:r>
                <a:r>
                  <a:rPr lang="en-CA" sz="2200" dirty="0" err="1"/>
                  <a:t>kN</a:t>
                </a:r>
                <a:r>
                  <a:rPr lang="en-CA" sz="2200" dirty="0"/>
                  <a:t> &gt; 20 </a:t>
                </a:r>
                <a:r>
                  <a:rPr lang="en-CA" sz="2200" dirty="0" err="1"/>
                  <a:t>kN</a:t>
                </a:r>
                <a:r>
                  <a:rPr lang="en-CA" sz="2200" dirty="0"/>
                  <a:t>		(Acceptable)</a:t>
                </a:r>
                <a:endParaRPr lang="en-CA" sz="2200"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5" name="Content Placeholder 2">
                <a:extLst>
                  <a:ext uri="{FF2B5EF4-FFF2-40B4-BE49-F238E27FC236}">
                    <a16:creationId xmlns:a16="http://schemas.microsoft.com/office/drawing/2014/main" id="{2DD0528C-DED8-4242-BDAE-B38D3F2138F2}"/>
                  </a:ext>
                </a:extLst>
              </p:cNvPr>
              <p:cNvSpPr>
                <a:spLocks noGrp="1" noRot="1" noChangeAspect="1" noMove="1" noResize="1" noEditPoints="1" noAdjustHandles="1" noChangeArrowheads="1" noChangeShapeType="1" noTextEdit="1"/>
              </p:cNvSpPr>
              <p:nvPr>
                <p:ph idx="1"/>
              </p:nvPr>
            </p:nvSpPr>
            <p:spPr>
              <a:xfrm>
                <a:off x="838200" y="1250996"/>
                <a:ext cx="10515600" cy="4881143"/>
              </a:xfrm>
              <a:blipFill>
                <a:blip r:embed="rId3"/>
                <a:stretch>
                  <a:fillRect/>
                </a:stretch>
              </a:blipFill>
            </p:spPr>
            <p:txBody>
              <a:bodyPr/>
              <a:lstStyle/>
              <a:p>
                <a:r>
                  <a:rPr lang="en-US">
                    <a:noFill/>
                  </a:rPr>
                  <a:t> </a:t>
                </a:r>
              </a:p>
            </p:txBody>
          </p:sp>
        </mc:Fallback>
      </mc:AlternateContent>
      <p:sp>
        <p:nvSpPr>
          <p:cNvPr id="17" name="Google Shape;111;gb732734625_0_0">
            <a:extLst>
              <a:ext uri="{FF2B5EF4-FFF2-40B4-BE49-F238E27FC236}">
                <a16:creationId xmlns:a16="http://schemas.microsoft.com/office/drawing/2014/main" id="{659EFFE2-49BD-490F-BE9B-330ED77F22A4}"/>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8: Bolts </a:t>
            </a:r>
            <a:endParaRPr dirty="0">
              <a:highlight>
                <a:srgbClr val="FFFF00"/>
              </a:highlight>
            </a:endParaRPr>
          </a:p>
        </p:txBody>
      </p:sp>
    </p:spTree>
    <p:extLst>
      <p:ext uri="{BB962C8B-B14F-4D97-AF65-F5344CB8AC3E}">
        <p14:creationId xmlns:p14="http://schemas.microsoft.com/office/powerpoint/2010/main" val="21968087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4FF54-662C-485C-89AC-BA6786752DCD}"/>
              </a:ext>
            </a:extLst>
          </p:cNvPr>
          <p:cNvSpPr>
            <a:spLocks noGrp="1"/>
          </p:cNvSpPr>
          <p:nvPr>
            <p:ph idx="1"/>
          </p:nvPr>
        </p:nvSpPr>
        <p:spPr>
          <a:xfrm>
            <a:off x="851863" y="1074519"/>
            <a:ext cx="10515600" cy="5439664"/>
          </a:xfrm>
        </p:spPr>
        <p:txBody>
          <a:bodyPr>
            <a:normAutofit lnSpcReduction="10000"/>
          </a:bodyPr>
          <a:lstStyle/>
          <a:p>
            <a:pPr marL="0" indent="0">
              <a:buNone/>
            </a:pPr>
            <a:r>
              <a:rPr lang="en-US" sz="2000" b="1" dirty="0"/>
              <a:t>Row Shear Resistance </a:t>
            </a:r>
          </a:p>
          <a:p>
            <a:pPr marL="0" indent="0">
              <a:buNone/>
            </a:pPr>
            <a:r>
              <a:rPr lang="en-CA" sz="2000" dirty="0" err="1">
                <a:ea typeface="Calibri" panose="020F0502020204030204" pitchFamily="34" charset="0"/>
                <a:cs typeface="Calibri" panose="020F0502020204030204" pitchFamily="34" charset="0"/>
              </a:rPr>
              <a:t>PR</a:t>
            </a:r>
            <a:r>
              <a:rPr lang="en-CA" sz="2000" baseline="-25000" dirty="0" err="1">
                <a:ea typeface="Calibri" panose="020F0502020204030204" pitchFamily="34" charset="0"/>
                <a:cs typeface="Calibri" panose="020F0502020204030204" pitchFamily="34" charset="0"/>
              </a:rPr>
              <a:t>rT</a:t>
            </a:r>
            <a:r>
              <a:rPr lang="en-CA" sz="2000" baseline="-25000" dirty="0">
                <a:ea typeface="Calibri" panose="020F0502020204030204" pitchFamily="34" charset="0"/>
                <a:cs typeface="Calibri" panose="020F0502020204030204" pitchFamily="34" charset="0"/>
              </a:rPr>
              <a:t> </a:t>
            </a:r>
            <a:r>
              <a:rPr lang="en-CA" sz="2000" dirty="0">
                <a:ea typeface="Calibri" panose="020F0502020204030204" pitchFamily="34" charset="0"/>
                <a:cs typeface="Calibri" panose="020F0502020204030204" pitchFamily="34" charset="0"/>
              </a:rPr>
              <a:t>= </a:t>
            </a:r>
            <a:r>
              <a:rPr lang="el-GR" sz="2000" dirty="0">
                <a:ea typeface="DengXian" panose="02010600030101010101" pitchFamily="2" charset="-122"/>
                <a:cs typeface="Calibri" panose="020F0502020204030204" pitchFamily="34" charset="0"/>
              </a:rPr>
              <a:t>Σ</a:t>
            </a:r>
            <a:r>
              <a:rPr lang="en-US" sz="2000" dirty="0">
                <a:ea typeface="DengXian" panose="02010600030101010101" pitchFamily="2" charset="-122"/>
                <a:cs typeface="Calibri" panose="020F0502020204030204" pitchFamily="34" charset="0"/>
              </a:rPr>
              <a:t>(</a:t>
            </a:r>
            <a:r>
              <a:rPr lang="en-CA" sz="2000" dirty="0" err="1">
                <a:ea typeface="Calibri" panose="020F0502020204030204" pitchFamily="34" charset="0"/>
                <a:cs typeface="Calibri" panose="020F0502020204030204" pitchFamily="34" charset="0"/>
              </a:rPr>
              <a:t>PR</a:t>
            </a:r>
            <a:r>
              <a:rPr lang="en-CA" sz="2000" baseline="-25000" dirty="0" err="1">
                <a:ea typeface="Calibri" panose="020F0502020204030204" pitchFamily="34" charset="0"/>
                <a:cs typeface="Calibri" panose="020F0502020204030204" pitchFamily="34" charset="0"/>
              </a:rPr>
              <a:t>ri</a:t>
            </a:r>
            <a:r>
              <a:rPr lang="en-CA" sz="2000" dirty="0">
                <a:ea typeface="Calibri" panose="020F0502020204030204" pitchFamily="34" charset="0"/>
                <a:cs typeface="Calibri" panose="020F0502020204030204" pitchFamily="34" charset="0"/>
              </a:rPr>
              <a:t>)					</a:t>
            </a:r>
          </a:p>
          <a:p>
            <a:pPr marL="0" indent="0">
              <a:buNone/>
            </a:pPr>
            <a:r>
              <a:rPr lang="en-US" sz="2000" dirty="0">
                <a:ea typeface="DengXian" panose="02010600030101010101" pitchFamily="2" charset="-122"/>
                <a:cs typeface="Calibri" panose="020F0502020204030204" pitchFamily="34" charset="0"/>
              </a:rPr>
              <a:t>(</a:t>
            </a:r>
            <a:r>
              <a:rPr lang="en-CA" sz="2000" dirty="0" err="1">
                <a:ea typeface="Calibri" panose="020F0502020204030204" pitchFamily="34" charset="0"/>
                <a:cs typeface="Calibri" panose="020F0502020204030204" pitchFamily="34" charset="0"/>
              </a:rPr>
              <a:t>PR</a:t>
            </a:r>
            <a:r>
              <a:rPr lang="en-CA" sz="2000" baseline="-25000" dirty="0" err="1">
                <a:ea typeface="Calibri" panose="020F0502020204030204" pitchFamily="34" charset="0"/>
                <a:cs typeface="Calibri" panose="020F0502020204030204" pitchFamily="34" charset="0"/>
              </a:rPr>
              <a:t>ri</a:t>
            </a:r>
            <a:r>
              <a:rPr lang="en-CA" sz="2000" dirty="0">
                <a:ea typeface="Calibri" panose="020F0502020204030204" pitchFamily="34" charset="0"/>
                <a:cs typeface="Calibri" panose="020F0502020204030204" pitchFamily="34" charset="0"/>
              </a:rPr>
              <a:t>) = </a:t>
            </a:r>
            <a:r>
              <a:rPr lang="el-GR" sz="2000" dirty="0"/>
              <a:t>φ</a:t>
            </a:r>
            <a:r>
              <a:rPr lang="en-CA" sz="2000" baseline="-25000" dirty="0" err="1">
                <a:ea typeface="Calibri" panose="020F0502020204030204" pitchFamily="34" charset="0"/>
                <a:cs typeface="Calibri" panose="020F0502020204030204" pitchFamily="34" charset="0"/>
              </a:rPr>
              <a:t>w</a:t>
            </a:r>
            <a:r>
              <a:rPr lang="en-CA" sz="2000" dirty="0" err="1">
                <a:ea typeface="Calibri" panose="020F0502020204030204" pitchFamily="34" charset="0"/>
                <a:cs typeface="Calibri" panose="020F0502020204030204" pitchFamily="34" charset="0"/>
              </a:rPr>
              <a:t>PR</a:t>
            </a:r>
            <a:r>
              <a:rPr lang="en-CA" sz="2000" baseline="-25000" dirty="0" err="1">
                <a:ea typeface="Calibri" panose="020F0502020204030204" pitchFamily="34" charset="0"/>
                <a:cs typeface="Calibri" panose="020F0502020204030204" pitchFamily="34" charset="0"/>
              </a:rPr>
              <a:t>ij</a:t>
            </a:r>
            <a:r>
              <a:rPr lang="en-CA" sz="2000" baseline="-25000" dirty="0">
                <a:ea typeface="Calibri" panose="020F0502020204030204" pitchFamily="34" charset="0"/>
                <a:cs typeface="Calibri" panose="020F0502020204030204" pitchFamily="34" charset="0"/>
              </a:rPr>
              <a:t> min </a:t>
            </a:r>
            <a:r>
              <a:rPr lang="en-CA" sz="2000" dirty="0" err="1">
                <a:ea typeface="Calibri" panose="020F0502020204030204" pitchFamily="34" charset="0"/>
                <a:cs typeface="Calibri" panose="020F0502020204030204" pitchFamily="34" charset="0"/>
              </a:rPr>
              <a:t>n</a:t>
            </a:r>
            <a:r>
              <a:rPr lang="en-CA" sz="2000" baseline="-25000" dirty="0" err="1">
                <a:ea typeface="Calibri" panose="020F0502020204030204" pitchFamily="34" charset="0"/>
                <a:cs typeface="Calibri" panose="020F0502020204030204" pitchFamily="34" charset="0"/>
              </a:rPr>
              <a:t>R</a:t>
            </a:r>
            <a:r>
              <a:rPr lang="en-CA" sz="2000" dirty="0">
                <a:ea typeface="Calibri" panose="020F0502020204030204" pitchFamily="34" charset="0"/>
                <a:cs typeface="Calibri" panose="020F0502020204030204" pitchFamily="34" charset="0"/>
              </a:rPr>
              <a:t> </a:t>
            </a:r>
          </a:p>
          <a:p>
            <a:pPr marL="0" indent="0">
              <a:buNone/>
            </a:pPr>
            <a:r>
              <a:rPr lang="en-US" sz="2000" dirty="0"/>
              <a:t>where </a:t>
            </a:r>
          </a:p>
          <a:p>
            <a:pPr marL="234950" indent="0">
              <a:buNone/>
            </a:pPr>
            <a:r>
              <a:rPr lang="el-GR" sz="2000" dirty="0"/>
              <a:t>φ</a:t>
            </a:r>
            <a:r>
              <a:rPr lang="en-CA" sz="2000" baseline="-25000" dirty="0">
                <a:ea typeface="Calibri" panose="020F0502020204030204" pitchFamily="34" charset="0"/>
                <a:cs typeface="Calibri" panose="020F0502020204030204" pitchFamily="34" charset="0"/>
              </a:rPr>
              <a:t>w</a:t>
            </a:r>
            <a:r>
              <a:rPr lang="en-CA" sz="2000" dirty="0">
                <a:ea typeface="Calibri" panose="020F0502020204030204" pitchFamily="34" charset="0"/>
                <a:cs typeface="Calibri" panose="020F0502020204030204" pitchFamily="34" charset="0"/>
              </a:rPr>
              <a:t>= 0.7 </a:t>
            </a:r>
          </a:p>
          <a:p>
            <a:pPr marL="234950" indent="0">
              <a:buNone/>
            </a:pPr>
            <a:r>
              <a:rPr lang="en-CA" sz="2000" dirty="0" err="1">
                <a:ea typeface="Calibri" panose="020F0502020204030204" pitchFamily="34" charset="0"/>
                <a:cs typeface="Calibri" panose="020F0502020204030204" pitchFamily="34" charset="0"/>
              </a:rPr>
              <a:t>n</a:t>
            </a:r>
            <a:r>
              <a:rPr lang="en-CA" sz="2000" baseline="-25000" dirty="0" err="1">
                <a:ea typeface="Calibri" panose="020F0502020204030204" pitchFamily="34" charset="0"/>
                <a:cs typeface="Calibri" panose="020F0502020204030204" pitchFamily="34" charset="0"/>
              </a:rPr>
              <a:t>R</a:t>
            </a:r>
            <a:r>
              <a:rPr lang="en-CA" sz="2000" dirty="0">
                <a:ea typeface="Calibri" panose="020F0502020204030204" pitchFamily="34" charset="0"/>
                <a:cs typeface="Calibri" panose="020F0502020204030204" pitchFamily="34" charset="0"/>
              </a:rPr>
              <a:t> = 2</a:t>
            </a:r>
          </a:p>
          <a:p>
            <a:pPr marL="234950" indent="0">
              <a:buNone/>
            </a:pPr>
            <a:r>
              <a:rPr lang="en-CA" sz="2000" dirty="0" err="1">
                <a:ea typeface="Calibri" panose="020F0502020204030204" pitchFamily="34" charset="0"/>
                <a:cs typeface="Calibri" panose="020F0502020204030204" pitchFamily="34" charset="0"/>
              </a:rPr>
              <a:t>PR</a:t>
            </a:r>
            <a:r>
              <a:rPr lang="en-CA" sz="2000" baseline="-25000" dirty="0" err="1">
                <a:ea typeface="Calibri" panose="020F0502020204030204" pitchFamily="34" charset="0"/>
                <a:cs typeface="Calibri" panose="020F0502020204030204" pitchFamily="34" charset="0"/>
              </a:rPr>
              <a:t>ij</a:t>
            </a:r>
            <a:r>
              <a:rPr lang="en-CA" sz="2000" baseline="-25000" dirty="0">
                <a:ea typeface="Calibri" panose="020F0502020204030204" pitchFamily="34" charset="0"/>
                <a:cs typeface="Calibri" panose="020F0502020204030204" pitchFamily="34" charset="0"/>
              </a:rPr>
              <a:t> </a:t>
            </a:r>
            <a:r>
              <a:rPr lang="en-CA" sz="2000" dirty="0">
                <a:ea typeface="Calibri" panose="020F0502020204030204" pitchFamily="34" charset="0"/>
                <a:cs typeface="Calibri" panose="020F0502020204030204" pitchFamily="34" charset="0"/>
              </a:rPr>
              <a:t>= 1.2 </a:t>
            </a:r>
            <a:r>
              <a:rPr lang="en-US" sz="2000" dirty="0">
                <a:ea typeface="Calibri" panose="020F0502020204030204" pitchFamily="34" charset="0"/>
                <a:cs typeface="Calibri" panose="020F0502020204030204" pitchFamily="34" charset="0"/>
              </a:rPr>
              <a:t>f</a:t>
            </a:r>
            <a:r>
              <a:rPr lang="en-CA" sz="2000" baseline="-25000" dirty="0">
                <a:ea typeface="Calibri" panose="020F0502020204030204" pitchFamily="34" charset="0"/>
                <a:cs typeface="Calibri" panose="020F0502020204030204" pitchFamily="34" charset="0"/>
              </a:rPr>
              <a:t>v</a:t>
            </a:r>
            <a:r>
              <a:rPr lang="en-CA" sz="2000" dirty="0">
                <a:ea typeface="Calibri" panose="020F0502020204030204" pitchFamily="34" charset="0"/>
                <a:cs typeface="Calibri" panose="020F0502020204030204" pitchFamily="34" charset="0"/>
              </a:rPr>
              <a:t> (</a:t>
            </a:r>
            <a:r>
              <a:rPr lang="en-US" sz="2000" dirty="0"/>
              <a:t>K</a:t>
            </a:r>
            <a:r>
              <a:rPr lang="en-CA" sz="2000" baseline="-25000" dirty="0">
                <a:cs typeface="Calibri" panose="020F0502020204030204" pitchFamily="34" charset="0"/>
              </a:rPr>
              <a:t>D</a:t>
            </a:r>
            <a:r>
              <a:rPr lang="en-US" sz="2000" dirty="0"/>
              <a:t>K</a:t>
            </a:r>
            <a:r>
              <a:rPr lang="en-CA" sz="2000" baseline="-25000" dirty="0" err="1">
                <a:cs typeface="Calibri" panose="020F0502020204030204" pitchFamily="34" charset="0"/>
              </a:rPr>
              <a:t>Sv</a:t>
            </a:r>
            <a:r>
              <a:rPr lang="en-US" sz="2000" dirty="0"/>
              <a:t>K</a:t>
            </a:r>
            <a:r>
              <a:rPr lang="en-CA" sz="2000" baseline="-25000" dirty="0">
                <a:cs typeface="Calibri" panose="020F0502020204030204" pitchFamily="34" charset="0"/>
              </a:rPr>
              <a:t>T</a:t>
            </a:r>
            <a:r>
              <a:rPr lang="en-US" sz="2000" dirty="0"/>
              <a:t>)K</a:t>
            </a:r>
            <a:r>
              <a:rPr lang="en-CA" sz="2000" baseline="-25000" dirty="0">
                <a:cs typeface="Calibri" panose="020F0502020204030204" pitchFamily="34" charset="0"/>
              </a:rPr>
              <a:t>ls</a:t>
            </a:r>
            <a:r>
              <a:rPr lang="en-US" sz="2000" dirty="0"/>
              <a:t>t n</a:t>
            </a:r>
            <a:r>
              <a:rPr lang="en-CA" sz="2000" baseline="-25000" dirty="0">
                <a:cs typeface="Calibri" panose="020F0502020204030204" pitchFamily="34" charset="0"/>
              </a:rPr>
              <a:t>c</a:t>
            </a:r>
            <a:r>
              <a:rPr lang="en-US" sz="2000" baseline="-25000" dirty="0">
                <a:cs typeface="Calibri" panose="020F0502020204030204" pitchFamily="34" charset="0"/>
              </a:rPr>
              <a:t> </a:t>
            </a:r>
            <a:r>
              <a:rPr lang="en-US" sz="2000" dirty="0"/>
              <a:t>a</a:t>
            </a:r>
            <a:r>
              <a:rPr lang="en-CA" sz="2000" baseline="-25000" dirty="0" err="1">
                <a:cs typeface="Calibri" panose="020F0502020204030204" pitchFamily="34" charset="0"/>
              </a:rPr>
              <a:t>cr</a:t>
            </a:r>
            <a:r>
              <a:rPr lang="en-CA" sz="2000" baseline="-25000" dirty="0">
                <a:cs typeface="Calibri" panose="020F0502020204030204" pitchFamily="34" charset="0"/>
              </a:rPr>
              <a:t> </a:t>
            </a:r>
            <a:r>
              <a:rPr lang="en-CA" sz="2000" baseline="-25000" dirty="0" err="1">
                <a:cs typeface="Calibri" panose="020F0502020204030204" pitchFamily="34" charset="0"/>
              </a:rPr>
              <a:t>i</a:t>
            </a:r>
            <a:r>
              <a:rPr lang="en-CA" sz="2000" dirty="0">
                <a:ea typeface="Calibri" panose="020F0502020204030204" pitchFamily="34" charset="0"/>
                <a:cs typeface="Calibri" panose="020F0502020204030204" pitchFamily="34" charset="0"/>
              </a:rPr>
              <a:t> </a:t>
            </a:r>
          </a:p>
          <a:p>
            <a:pPr marL="234950" indent="0">
              <a:buNone/>
            </a:pPr>
            <a:r>
              <a:rPr lang="en-US" sz="2000" dirty="0">
                <a:ea typeface="Calibri" panose="020F0502020204030204" pitchFamily="34" charset="0"/>
                <a:cs typeface="Calibri" panose="020F0502020204030204" pitchFamily="34" charset="0"/>
              </a:rPr>
              <a:t>f</a:t>
            </a:r>
            <a:r>
              <a:rPr lang="en-CA" sz="2000" baseline="-25000" dirty="0">
                <a:ea typeface="Calibri" panose="020F0502020204030204" pitchFamily="34" charset="0"/>
                <a:cs typeface="Calibri" panose="020F0502020204030204" pitchFamily="34" charset="0"/>
              </a:rPr>
              <a:t>v</a:t>
            </a:r>
            <a:r>
              <a:rPr lang="en-CA" sz="2000" dirty="0">
                <a:ea typeface="Calibri" panose="020F0502020204030204" pitchFamily="34" charset="0"/>
                <a:cs typeface="Calibri" panose="020F0502020204030204" pitchFamily="34" charset="0"/>
              </a:rPr>
              <a:t> = 1.9 MPa (CSA 086 Table 6.3.1A)</a:t>
            </a:r>
          </a:p>
          <a:p>
            <a:pPr marL="234950" indent="0">
              <a:buNone/>
            </a:pPr>
            <a:r>
              <a:rPr lang="en-US" sz="2000" dirty="0"/>
              <a:t>K</a:t>
            </a:r>
            <a:r>
              <a:rPr lang="en-CA" sz="2000" baseline="-25000" dirty="0">
                <a:cs typeface="Calibri" panose="020F0502020204030204" pitchFamily="34" charset="0"/>
              </a:rPr>
              <a:t>ls</a:t>
            </a:r>
            <a:r>
              <a:rPr lang="en-US" sz="2000" dirty="0"/>
              <a:t>= 0.65 (for side member)		     </a:t>
            </a:r>
            <a:r>
              <a:rPr lang="en-CA" sz="2000" dirty="0">
                <a:ea typeface="Calibri" panose="020F0502020204030204" pitchFamily="34" charset="0"/>
                <a:cs typeface="Calibri" panose="020F0502020204030204" pitchFamily="34" charset="0"/>
              </a:rPr>
              <a:t>	</a:t>
            </a:r>
            <a:endParaRPr lang="en-US" sz="2000" dirty="0"/>
          </a:p>
          <a:p>
            <a:pPr marL="234950" indent="0">
              <a:buNone/>
            </a:pPr>
            <a:r>
              <a:rPr lang="en-US" sz="2000" dirty="0"/>
              <a:t>t = 38 mm  	</a:t>
            </a:r>
          </a:p>
          <a:p>
            <a:pPr marL="234950" indent="0">
              <a:buNone/>
            </a:pPr>
            <a:r>
              <a:rPr lang="en-US" sz="2000" dirty="0"/>
              <a:t>n</a:t>
            </a:r>
            <a:r>
              <a:rPr lang="en-CA" sz="2000" baseline="-25000" dirty="0">
                <a:cs typeface="Calibri" panose="020F0502020204030204" pitchFamily="34" charset="0"/>
              </a:rPr>
              <a:t>c</a:t>
            </a:r>
            <a:r>
              <a:rPr lang="en-US" sz="2000" baseline="-25000" dirty="0">
                <a:cs typeface="Calibri" panose="020F0502020204030204" pitchFamily="34" charset="0"/>
              </a:rPr>
              <a:t> </a:t>
            </a:r>
            <a:r>
              <a:rPr lang="en-US" sz="2000" dirty="0"/>
              <a:t>= 2</a:t>
            </a:r>
          </a:p>
          <a:p>
            <a:pPr marL="234950" indent="0">
              <a:buNone/>
            </a:pPr>
            <a:r>
              <a:rPr lang="en-US" sz="2000" dirty="0"/>
              <a:t>a</a:t>
            </a:r>
            <a:r>
              <a:rPr lang="en-CA" sz="2000" baseline="-25000" dirty="0" err="1">
                <a:cs typeface="Calibri" panose="020F0502020204030204" pitchFamily="34" charset="0"/>
              </a:rPr>
              <a:t>cr</a:t>
            </a:r>
            <a:r>
              <a:rPr lang="en-CA" sz="2000" baseline="-25000" dirty="0">
                <a:cs typeface="Calibri" panose="020F0502020204030204" pitchFamily="34" charset="0"/>
              </a:rPr>
              <a:t> </a:t>
            </a:r>
            <a:r>
              <a:rPr lang="en-CA" sz="2000" baseline="-25000" dirty="0" err="1">
                <a:cs typeface="Calibri" panose="020F0502020204030204" pitchFamily="34" charset="0"/>
              </a:rPr>
              <a:t>i</a:t>
            </a:r>
            <a:r>
              <a:rPr lang="en-CA" sz="2000" dirty="0">
                <a:ea typeface="Calibri" panose="020F0502020204030204" pitchFamily="34" charset="0"/>
                <a:cs typeface="Calibri" panose="020F0502020204030204" pitchFamily="34" charset="0"/>
              </a:rPr>
              <a:t> = 70 mm </a:t>
            </a:r>
          </a:p>
          <a:p>
            <a:pPr marL="0" indent="0">
              <a:buNone/>
            </a:pPr>
            <a:r>
              <a:rPr lang="en-CA" sz="2000" dirty="0" err="1">
                <a:ea typeface="Calibri" panose="020F0502020204030204" pitchFamily="34" charset="0"/>
                <a:cs typeface="Calibri" panose="020F0502020204030204" pitchFamily="34" charset="0"/>
              </a:rPr>
              <a:t>PR</a:t>
            </a:r>
            <a:r>
              <a:rPr lang="en-CA" sz="2000" baseline="-25000" dirty="0" err="1">
                <a:ea typeface="Calibri" panose="020F0502020204030204" pitchFamily="34" charset="0"/>
                <a:cs typeface="Calibri" panose="020F0502020204030204" pitchFamily="34" charset="0"/>
              </a:rPr>
              <a:t>ri</a:t>
            </a:r>
            <a:r>
              <a:rPr lang="en-CA" sz="2000" baseline="-25000" dirty="0">
                <a:ea typeface="Calibri" panose="020F0502020204030204" pitchFamily="34" charset="0"/>
                <a:cs typeface="Calibri" panose="020F0502020204030204" pitchFamily="34" charset="0"/>
              </a:rPr>
              <a:t> </a:t>
            </a:r>
            <a:r>
              <a:rPr lang="en-CA" sz="2000" dirty="0">
                <a:ea typeface="Calibri" panose="020F0502020204030204" pitchFamily="34" charset="0"/>
                <a:cs typeface="Calibri" panose="020F0502020204030204" pitchFamily="34" charset="0"/>
              </a:rPr>
              <a:t>= 0.7 x (1.2 x 1.9 x (1.0 x 1.0 x 1.0) x 0.65 x 38 x 2 x 70) x 2 = 11.0 </a:t>
            </a:r>
            <a:r>
              <a:rPr lang="en-CA" sz="2000" dirty="0" err="1">
                <a:ea typeface="Calibri" panose="020F0502020204030204" pitchFamily="34" charset="0"/>
                <a:cs typeface="Calibri" panose="020F0502020204030204" pitchFamily="34" charset="0"/>
              </a:rPr>
              <a:t>kN</a:t>
            </a:r>
            <a:endParaRPr lang="en-CA" sz="2000" dirty="0">
              <a:ea typeface="Calibri" panose="020F0502020204030204" pitchFamily="34" charset="0"/>
              <a:cs typeface="Calibri" panose="020F0502020204030204" pitchFamily="34" charset="0"/>
            </a:endParaRPr>
          </a:p>
          <a:p>
            <a:pPr marL="0" indent="0">
              <a:buNone/>
            </a:pPr>
            <a:r>
              <a:rPr lang="en-CA" sz="2000" dirty="0" err="1">
                <a:ea typeface="Calibri" panose="020F0502020204030204" pitchFamily="34" charset="0"/>
                <a:cs typeface="Calibri" panose="020F0502020204030204" pitchFamily="34" charset="0"/>
              </a:rPr>
              <a:t>PR</a:t>
            </a:r>
            <a:r>
              <a:rPr lang="en-CA" sz="2000" baseline="-25000" dirty="0" err="1">
                <a:ea typeface="Calibri" panose="020F0502020204030204" pitchFamily="34" charset="0"/>
                <a:cs typeface="Calibri" panose="020F0502020204030204" pitchFamily="34" charset="0"/>
              </a:rPr>
              <a:t>rT</a:t>
            </a:r>
            <a:r>
              <a:rPr lang="en-US" sz="2000" dirty="0"/>
              <a:t> = </a:t>
            </a:r>
            <a:r>
              <a:rPr lang="en-CA" sz="2000" dirty="0">
                <a:ea typeface="Calibri" panose="020F0502020204030204" pitchFamily="34" charset="0"/>
                <a:cs typeface="Calibri" panose="020F0502020204030204" pitchFamily="34" charset="0"/>
              </a:rPr>
              <a:t>PR</a:t>
            </a:r>
            <a:r>
              <a:rPr lang="en-CA" sz="2000" baseline="-25000" dirty="0">
                <a:ea typeface="Calibri" panose="020F0502020204030204" pitchFamily="34" charset="0"/>
                <a:cs typeface="Calibri" panose="020F0502020204030204" pitchFamily="34" charset="0"/>
              </a:rPr>
              <a:t>r1 </a:t>
            </a:r>
            <a:r>
              <a:rPr lang="en-CA" sz="2000" dirty="0">
                <a:ea typeface="Calibri" panose="020F0502020204030204" pitchFamily="34" charset="0"/>
                <a:cs typeface="Calibri" panose="020F0502020204030204" pitchFamily="34" charset="0"/>
              </a:rPr>
              <a:t>+ PR</a:t>
            </a:r>
            <a:r>
              <a:rPr lang="en-CA" sz="2000" baseline="-25000" dirty="0">
                <a:ea typeface="Calibri" panose="020F0502020204030204" pitchFamily="34" charset="0"/>
                <a:cs typeface="Calibri" panose="020F0502020204030204" pitchFamily="34" charset="0"/>
              </a:rPr>
              <a:t>r2 </a:t>
            </a:r>
            <a:r>
              <a:rPr lang="en-CA" sz="2000" dirty="0">
                <a:ea typeface="Calibri" panose="020F0502020204030204" pitchFamily="34" charset="0"/>
                <a:cs typeface="Calibri" panose="020F0502020204030204" pitchFamily="34" charset="0"/>
              </a:rPr>
              <a:t>= 11.0 + 11.0 = 22.0 </a:t>
            </a:r>
            <a:r>
              <a:rPr lang="en-CA" sz="2000" dirty="0" err="1">
                <a:ea typeface="Calibri" panose="020F0502020204030204" pitchFamily="34" charset="0"/>
                <a:cs typeface="Calibri" panose="020F0502020204030204" pitchFamily="34" charset="0"/>
              </a:rPr>
              <a:t>kN</a:t>
            </a:r>
            <a:r>
              <a:rPr lang="en-CA" sz="2000" dirty="0">
                <a:ea typeface="Calibri" panose="020F0502020204030204" pitchFamily="34" charset="0"/>
                <a:cs typeface="Calibri" panose="020F0502020204030204" pitchFamily="34" charset="0"/>
              </a:rPr>
              <a:t> &gt; 20 </a:t>
            </a:r>
            <a:r>
              <a:rPr lang="en-CA" sz="2000" dirty="0" err="1">
                <a:ea typeface="Calibri" panose="020F0502020204030204" pitchFamily="34" charset="0"/>
                <a:cs typeface="Calibri" panose="020F0502020204030204" pitchFamily="34" charset="0"/>
              </a:rPr>
              <a:t>kN</a:t>
            </a:r>
            <a:r>
              <a:rPr lang="en-CA" sz="2000" dirty="0">
                <a:ea typeface="Calibri" panose="020F0502020204030204" pitchFamily="34" charset="0"/>
                <a:cs typeface="Calibri" panose="020F0502020204030204" pitchFamily="34" charset="0"/>
              </a:rPr>
              <a:t> 	(Acceptable)</a:t>
            </a:r>
          </a:p>
          <a:p>
            <a:pPr marL="0" indent="0">
              <a:buNone/>
            </a:pPr>
            <a:endParaRPr lang="en-US" sz="2200" dirty="0"/>
          </a:p>
          <a:p>
            <a:pPr marL="234950" indent="0">
              <a:buNone/>
            </a:pPr>
            <a:endParaRPr lang="en-CA" sz="2200" dirty="0">
              <a:ea typeface="Calibri" panose="020F0502020204030204" pitchFamily="34" charset="0"/>
              <a:cs typeface="Calibri" panose="020F0502020204030204" pitchFamily="34" charset="0"/>
            </a:endParaRPr>
          </a:p>
        </p:txBody>
      </p:sp>
      <p:grpSp>
        <p:nvGrpSpPr>
          <p:cNvPr id="4" name="Google Shape;101;gb732734625_0_0">
            <a:extLst>
              <a:ext uri="{FF2B5EF4-FFF2-40B4-BE49-F238E27FC236}">
                <a16:creationId xmlns:a16="http://schemas.microsoft.com/office/drawing/2014/main" id="{EAE3EC01-35C8-405C-B913-E25C83493F5C}"/>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FBD5205D-2CAE-4629-9252-87F6091D66C3}"/>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CA8EB406-9098-48D4-99BB-57F6EE970354}"/>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3BB28040-C460-44A5-B345-D9DB36D94AF2}"/>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2E5211AE-1D33-4738-A4F0-1F56839B6349}"/>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EEEEF63B-24F7-4A55-9FAF-605F8005AF2E}"/>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1A3C2F4B-FE07-439C-AE0D-98DDF3961EE7}"/>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45A40999-6D2E-4C83-9D4A-A760B178A590}"/>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DD965BAB-52DA-46C5-BEAA-5A0F4DEC798B}"/>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7C249E8D-7753-48C3-A078-B624EDCC3F15}"/>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p:pic>
        <p:nvPicPr>
          <p:cNvPr id="2" name="Picture 1">
            <a:extLst>
              <a:ext uri="{FF2B5EF4-FFF2-40B4-BE49-F238E27FC236}">
                <a16:creationId xmlns:a16="http://schemas.microsoft.com/office/drawing/2014/main" id="{F417C8CD-35D9-4CBE-AB18-5E95168BC4E1}"/>
              </a:ext>
            </a:extLst>
          </p:cNvPr>
          <p:cNvPicPr>
            <a:picLocks noChangeAspect="1"/>
          </p:cNvPicPr>
          <p:nvPr/>
        </p:nvPicPr>
        <p:blipFill>
          <a:blip r:embed="rId3"/>
          <a:stretch>
            <a:fillRect/>
          </a:stretch>
        </p:blipFill>
        <p:spPr>
          <a:xfrm>
            <a:off x="6437001" y="1010215"/>
            <a:ext cx="4789978" cy="2812621"/>
          </a:xfrm>
          <a:prstGeom prst="rect">
            <a:avLst/>
          </a:prstGeom>
        </p:spPr>
      </p:pic>
      <p:sp>
        <p:nvSpPr>
          <p:cNvPr id="15" name="Rectangle 14">
            <a:extLst>
              <a:ext uri="{FF2B5EF4-FFF2-40B4-BE49-F238E27FC236}">
                <a16:creationId xmlns:a16="http://schemas.microsoft.com/office/drawing/2014/main" id="{BF53AB2B-AAF7-43E6-96EA-53EA442E39AB}"/>
              </a:ext>
            </a:extLst>
          </p:cNvPr>
          <p:cNvSpPr/>
          <p:nvPr/>
        </p:nvSpPr>
        <p:spPr>
          <a:xfrm>
            <a:off x="8212405" y="2416525"/>
            <a:ext cx="303229" cy="157753"/>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Google Shape;111;gb732734625_0_0">
            <a:extLst>
              <a:ext uri="{FF2B5EF4-FFF2-40B4-BE49-F238E27FC236}">
                <a16:creationId xmlns:a16="http://schemas.microsoft.com/office/drawing/2014/main" id="{2BE34DA1-0EA5-41A8-991F-39F8F25470F6}"/>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8: Bolts </a:t>
            </a:r>
            <a:endParaRPr dirty="0">
              <a:highlight>
                <a:srgbClr val="FFFF00"/>
              </a:highlight>
            </a:endParaRPr>
          </a:p>
        </p:txBody>
      </p:sp>
    </p:spTree>
    <p:extLst>
      <p:ext uri="{BB962C8B-B14F-4D97-AF65-F5344CB8AC3E}">
        <p14:creationId xmlns:p14="http://schemas.microsoft.com/office/powerpoint/2010/main" val="15198027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303FEB-8F7A-41F8-B80F-E15AFF7B1AA0}"/>
                  </a:ext>
                </a:extLst>
              </p:cNvPr>
              <p:cNvSpPr>
                <a:spLocks noGrp="1"/>
              </p:cNvSpPr>
              <p:nvPr>
                <p:ph idx="1"/>
              </p:nvPr>
            </p:nvSpPr>
            <p:spPr>
              <a:xfrm>
                <a:off x="838200" y="1114353"/>
                <a:ext cx="10515600" cy="5611867"/>
              </a:xfrm>
            </p:spPr>
            <p:txBody>
              <a:bodyPr>
                <a:normAutofit fontScale="92500" lnSpcReduction="20000"/>
              </a:bodyPr>
              <a:lstStyle/>
              <a:p>
                <a:pPr marL="0" indent="0">
                  <a:buNone/>
                </a:pPr>
                <a:r>
                  <a:rPr lang="en-US" sz="2200" b="1" dirty="0"/>
                  <a:t>Group Tear-Out Resistance </a:t>
                </a:r>
              </a:p>
              <a:p>
                <a:pPr marL="0" indent="0">
                  <a:buNone/>
                </a:pPr>
                <a:r>
                  <a:rPr lang="en-CA" sz="2200" dirty="0" err="1">
                    <a:ea typeface="Calibri" panose="020F0502020204030204" pitchFamily="34" charset="0"/>
                    <a:cs typeface="Calibri" panose="020F0502020204030204" pitchFamily="34" charset="0"/>
                  </a:rPr>
                  <a:t>PG</a:t>
                </a:r>
                <a:r>
                  <a:rPr lang="en-CA" sz="2200" baseline="-25000" dirty="0" err="1">
                    <a:ea typeface="Calibri" panose="020F0502020204030204" pitchFamily="34" charset="0"/>
                    <a:cs typeface="Calibri" panose="020F0502020204030204" pitchFamily="34" charset="0"/>
                  </a:rPr>
                  <a:t>rT</a:t>
                </a:r>
                <a:r>
                  <a:rPr lang="en-CA" sz="2200" baseline="-25000" dirty="0">
                    <a:ea typeface="Calibri" panose="020F0502020204030204" pitchFamily="34" charset="0"/>
                    <a:cs typeface="Calibri" panose="020F0502020204030204" pitchFamily="34" charset="0"/>
                  </a:rPr>
                  <a:t> </a:t>
                </a:r>
                <a:r>
                  <a:rPr lang="en-CA" sz="2200" dirty="0">
                    <a:ea typeface="Calibri" panose="020F0502020204030204" pitchFamily="34" charset="0"/>
                    <a:cs typeface="Calibri" panose="020F0502020204030204" pitchFamily="34" charset="0"/>
                  </a:rPr>
                  <a:t>= </a:t>
                </a:r>
                <a:r>
                  <a:rPr lang="el-GR" sz="2200" dirty="0">
                    <a:ea typeface="DengXian" panose="02010600030101010101" pitchFamily="2" charset="-122"/>
                    <a:cs typeface="Calibri" panose="020F0502020204030204" pitchFamily="34" charset="0"/>
                  </a:rPr>
                  <a:t>Σ</a:t>
                </a:r>
                <a:r>
                  <a:rPr lang="en-US" sz="2200" dirty="0">
                    <a:ea typeface="DengXian" panose="02010600030101010101" pitchFamily="2" charset="-122"/>
                    <a:cs typeface="Calibri" panose="020F0502020204030204" pitchFamily="34" charset="0"/>
                  </a:rPr>
                  <a:t>(</a:t>
                </a:r>
                <a:r>
                  <a:rPr lang="en-CA" sz="2200" dirty="0" err="1">
                    <a:ea typeface="Calibri" panose="020F0502020204030204" pitchFamily="34" charset="0"/>
                    <a:cs typeface="Calibri" panose="020F0502020204030204" pitchFamily="34" charset="0"/>
                  </a:rPr>
                  <a:t>PG</a:t>
                </a:r>
                <a:r>
                  <a:rPr lang="en-CA" sz="2200" baseline="-25000" dirty="0" err="1">
                    <a:ea typeface="Calibri" panose="020F0502020204030204" pitchFamily="34" charset="0"/>
                    <a:cs typeface="Calibri" panose="020F0502020204030204" pitchFamily="34" charset="0"/>
                  </a:rPr>
                  <a:t>ri</a:t>
                </a:r>
                <a:r>
                  <a:rPr lang="en-CA" sz="2200" dirty="0">
                    <a:ea typeface="Calibri" panose="020F0502020204030204" pitchFamily="34" charset="0"/>
                    <a:cs typeface="Calibri" panose="020F0502020204030204" pitchFamily="34" charset="0"/>
                  </a:rPr>
                  <a:t>)</a:t>
                </a:r>
              </a:p>
              <a:p>
                <a:pPr marL="0" indent="0">
                  <a:buNone/>
                </a:pPr>
                <a:r>
                  <a:rPr lang="en-CA" sz="2200" dirty="0" err="1">
                    <a:ea typeface="Calibri" panose="020F0502020204030204" pitchFamily="34" charset="0"/>
                    <a:cs typeface="Calibri" panose="020F0502020204030204" pitchFamily="34" charset="0"/>
                  </a:rPr>
                  <a:t>Pr</a:t>
                </a:r>
                <a:r>
                  <a:rPr lang="en-CA" sz="2200" baseline="-25000" dirty="0" err="1">
                    <a:ea typeface="Calibri" panose="020F0502020204030204" pitchFamily="34" charset="0"/>
                    <a:cs typeface="Calibri" panose="020F0502020204030204" pitchFamily="34" charset="0"/>
                  </a:rPr>
                  <a:t>ri</a:t>
                </a:r>
                <a:r>
                  <a:rPr lang="en-CA" sz="2200" baseline="-25000" dirty="0">
                    <a:ea typeface="Calibri" panose="020F0502020204030204" pitchFamily="34" charset="0"/>
                    <a:cs typeface="Calibri" panose="020F0502020204030204" pitchFamily="34" charset="0"/>
                  </a:rPr>
                  <a:t> </a:t>
                </a:r>
                <a:r>
                  <a:rPr lang="en-CA" sz="2200" dirty="0">
                    <a:ea typeface="Calibri" panose="020F0502020204030204" pitchFamily="34" charset="0"/>
                    <a:cs typeface="Calibri" panose="020F0502020204030204" pitchFamily="34" charset="0"/>
                  </a:rPr>
                  <a:t>= </a:t>
                </a:r>
                <a:r>
                  <a:rPr lang="el-GR" sz="2200" dirty="0"/>
                  <a:t>φ</a:t>
                </a:r>
                <a:r>
                  <a:rPr lang="en-CA" sz="2200" baseline="-25000" dirty="0" err="1">
                    <a:ea typeface="Calibri" panose="020F0502020204030204" pitchFamily="34" charset="0"/>
                    <a:cs typeface="Calibri" panose="020F0502020204030204" pitchFamily="34" charset="0"/>
                  </a:rPr>
                  <a:t>w</a:t>
                </a:r>
                <a14:m>
                  <m:oMath xmlns:m="http://schemas.openxmlformats.org/officeDocument/2006/math">
                    <m:d>
                      <m:dPr>
                        <m:begChr m:val="["/>
                        <m:endChr m:val="]"/>
                        <m:ctrlPr>
                          <a:rPr lang="en-CA" sz="2200" i="1" smtClean="0">
                            <a:latin typeface="Cambria Math" panose="02040503050406030204" pitchFamily="18" charset="0"/>
                            <a:cs typeface="Calibri" panose="020F0502020204030204" pitchFamily="34" charset="0"/>
                          </a:rPr>
                        </m:ctrlPr>
                      </m:dPr>
                      <m:e>
                        <m:f>
                          <m:fPr>
                            <m:ctrlPr>
                              <a:rPr lang="en-CA" sz="2200" i="1" smtClean="0">
                                <a:latin typeface="Cambria Math" panose="02040503050406030204" pitchFamily="18" charset="0"/>
                                <a:cs typeface="Calibri" panose="020F0502020204030204" pitchFamily="34" charset="0"/>
                              </a:rPr>
                            </m:ctrlPr>
                          </m:fPr>
                          <m:num>
                            <m:r>
                              <m:rPr>
                                <m:nor/>
                              </m:rPr>
                              <a:rPr lang="en-CA" sz="2200" dirty="0">
                                <a:ea typeface="Calibri" panose="020F0502020204030204" pitchFamily="34" charset="0"/>
                                <a:cs typeface="Calibri" panose="020F0502020204030204" pitchFamily="34" charset="0"/>
                              </a:rPr>
                              <m:t>PR</m:t>
                            </m:r>
                            <m:r>
                              <m:rPr>
                                <m:nor/>
                              </m:rPr>
                              <a:rPr lang="en-CA" sz="2200" baseline="-25000" dirty="0">
                                <a:ea typeface="Calibri" panose="020F0502020204030204" pitchFamily="34" charset="0"/>
                                <a:cs typeface="Calibri" panose="020F0502020204030204" pitchFamily="34" charset="0"/>
                              </a:rPr>
                              <m:t>r</m:t>
                            </m:r>
                            <m:r>
                              <m:rPr>
                                <m:nor/>
                              </m:rPr>
                              <a:rPr lang="en-US" sz="2200" b="0" i="0" baseline="-25000" dirty="0" smtClean="0">
                                <a:ea typeface="Calibri" panose="020F0502020204030204" pitchFamily="34" charset="0"/>
                                <a:cs typeface="Calibri" panose="020F0502020204030204" pitchFamily="34" charset="0"/>
                              </a:rPr>
                              <m:t>1</m:t>
                            </m:r>
                            <m:r>
                              <m:rPr>
                                <m:nor/>
                              </m:rPr>
                              <a:rPr lang="en-CA" sz="2200" dirty="0">
                                <a:ea typeface="Calibri" panose="020F0502020204030204" pitchFamily="34" charset="0"/>
                                <a:cs typeface="Calibri" panose="020F0502020204030204" pitchFamily="34" charset="0"/>
                              </a:rPr>
                              <m:t> </m:t>
                            </m:r>
                            <m:r>
                              <a:rPr lang="en-US" sz="2200" b="0" i="1" dirty="0" smtClean="0">
                                <a:latin typeface="Cambria Math" panose="02040503050406030204" pitchFamily="18" charset="0"/>
                                <a:ea typeface="Calibri" panose="020F0502020204030204" pitchFamily="34" charset="0"/>
                                <a:cs typeface="Calibri" panose="020F0502020204030204" pitchFamily="34" charset="0"/>
                              </a:rPr>
                              <m:t>+</m:t>
                            </m:r>
                            <m:r>
                              <m:rPr>
                                <m:nor/>
                              </m:rPr>
                              <a:rPr lang="en-CA" sz="2200" dirty="0">
                                <a:ea typeface="Calibri" panose="020F0502020204030204" pitchFamily="34" charset="0"/>
                                <a:cs typeface="Calibri" panose="020F0502020204030204" pitchFamily="34" charset="0"/>
                              </a:rPr>
                              <m:t>PR</m:t>
                            </m:r>
                            <m:r>
                              <m:rPr>
                                <m:nor/>
                              </m:rPr>
                              <a:rPr lang="en-CA" sz="2200" baseline="-25000" dirty="0">
                                <a:ea typeface="Calibri" panose="020F0502020204030204" pitchFamily="34" charset="0"/>
                                <a:cs typeface="Calibri" panose="020F0502020204030204" pitchFamily="34" charset="0"/>
                              </a:rPr>
                              <m:t>r</m:t>
                            </m:r>
                            <m:r>
                              <m:rPr>
                                <m:nor/>
                              </m:rPr>
                              <a:rPr lang="en-US" sz="2200" b="0" i="0" baseline="-25000" dirty="0" smtClean="0">
                                <a:ea typeface="Calibri" panose="020F0502020204030204" pitchFamily="34" charset="0"/>
                                <a:cs typeface="Calibri" panose="020F0502020204030204" pitchFamily="34" charset="0"/>
                              </a:rPr>
                              <m:t>2</m:t>
                            </m:r>
                            <m:r>
                              <m:rPr>
                                <m:nor/>
                              </m:rPr>
                              <a:rPr lang="en-CA" sz="2200" dirty="0">
                                <a:ea typeface="Calibri" panose="020F0502020204030204" pitchFamily="34" charset="0"/>
                                <a:cs typeface="Calibri" panose="020F0502020204030204" pitchFamily="34" charset="0"/>
                              </a:rPr>
                              <m:t> </m:t>
                            </m:r>
                          </m:num>
                          <m:den>
                            <m:r>
                              <m:rPr>
                                <m:nor/>
                              </m:rPr>
                              <a:rPr lang="en-CA" sz="2200" dirty="0">
                                <a:ea typeface="Calibri" panose="020F0502020204030204" pitchFamily="34" charset="0"/>
                                <a:cs typeface="Calibri" panose="020F0502020204030204" pitchFamily="34" charset="0"/>
                              </a:rPr>
                              <m:t>2</m:t>
                            </m:r>
                          </m:den>
                        </m:f>
                        <m:r>
                          <a:rPr lang="en-US" sz="2200" b="0" i="1" smtClean="0">
                            <a:latin typeface="Cambria Math" panose="02040503050406030204" pitchFamily="18" charset="0"/>
                            <a:cs typeface="Calibri" panose="020F0502020204030204" pitchFamily="34" charset="0"/>
                          </a:rPr>
                          <m:t>+</m:t>
                        </m:r>
                        <m:r>
                          <m:rPr>
                            <m:nor/>
                          </m:rPr>
                          <a:rPr lang="en-US" sz="2200" dirty="0"/>
                          <m:t>f</m:t>
                        </m:r>
                        <m:r>
                          <m:rPr>
                            <m:nor/>
                          </m:rPr>
                          <a:rPr lang="en-US" sz="2200" b="0" i="0" baseline="-25000" dirty="0" smtClean="0">
                            <a:ea typeface="Calibri" panose="020F0502020204030204" pitchFamily="34" charset="0"/>
                            <a:cs typeface="Calibri" panose="020F0502020204030204" pitchFamily="34" charset="0"/>
                          </a:rPr>
                          <m:t>t</m:t>
                        </m:r>
                        <m:r>
                          <m:rPr>
                            <m:nor/>
                          </m:rPr>
                          <a:rPr lang="en-CA" sz="2200" baseline="-25000" dirty="0">
                            <a:ea typeface="Calibri" panose="020F0502020204030204" pitchFamily="34" charset="0"/>
                            <a:cs typeface="Calibri" panose="020F0502020204030204" pitchFamily="34" charset="0"/>
                          </a:rPr>
                          <m:t> </m:t>
                        </m:r>
                        <m:r>
                          <m:rPr>
                            <m:nor/>
                          </m:rPr>
                          <a:rPr lang="en-US" sz="2200" b="0" i="0" dirty="0" smtClean="0"/>
                          <m:t>(</m:t>
                        </m:r>
                        <m:r>
                          <m:rPr>
                            <m:nor/>
                          </m:rPr>
                          <a:rPr lang="en-US" sz="2200" b="0" i="0" dirty="0" smtClean="0"/>
                          <m:t>KDKStKT</m:t>
                        </m:r>
                        <m:r>
                          <m:rPr>
                            <m:nor/>
                          </m:rPr>
                          <a:rPr lang="en-US" sz="2200" b="0" i="0" dirty="0" smtClean="0"/>
                          <m:t>)</m:t>
                        </m:r>
                        <m:r>
                          <m:rPr>
                            <m:nor/>
                          </m:rPr>
                          <a:rPr lang="en-US" sz="2200" b="0" i="0" dirty="0" smtClean="0"/>
                          <m:t>APGi</m:t>
                        </m:r>
                      </m:e>
                    </m:d>
                  </m:oMath>
                </a14:m>
                <a:r>
                  <a:rPr lang="en-US" sz="2200" dirty="0"/>
                  <a:t> where </a:t>
                </a:r>
              </a:p>
              <a:p>
                <a:pPr indent="0">
                  <a:buNone/>
                </a:pPr>
                <a:r>
                  <a:rPr lang="el-GR" sz="2200" dirty="0"/>
                  <a:t>φ</a:t>
                </a:r>
                <a:r>
                  <a:rPr lang="en-CA" sz="2200" baseline="-25000" dirty="0">
                    <a:ea typeface="Calibri" panose="020F0502020204030204" pitchFamily="34" charset="0"/>
                    <a:cs typeface="Calibri" panose="020F0502020204030204" pitchFamily="34" charset="0"/>
                  </a:rPr>
                  <a:t>w </a:t>
                </a:r>
                <a:r>
                  <a:rPr lang="en-US" sz="2200" dirty="0"/>
                  <a:t>= 0.7 </a:t>
                </a:r>
              </a:p>
              <a:p>
                <a:pPr indent="0">
                  <a:buNone/>
                </a:pPr>
                <a:r>
                  <a:rPr lang="en-CA" sz="2200" dirty="0">
                    <a:ea typeface="Calibri" panose="020F0502020204030204" pitchFamily="34" charset="0"/>
                    <a:cs typeface="Calibri" panose="020F0502020204030204" pitchFamily="34" charset="0"/>
                  </a:rPr>
                  <a:t>PR</a:t>
                </a:r>
                <a:r>
                  <a:rPr lang="en-CA" sz="2200" baseline="-25000" dirty="0">
                    <a:ea typeface="Calibri" panose="020F0502020204030204" pitchFamily="34" charset="0"/>
                    <a:cs typeface="Calibri" panose="020F0502020204030204" pitchFamily="34" charset="0"/>
                  </a:rPr>
                  <a:t>11 </a:t>
                </a:r>
                <a:r>
                  <a:rPr lang="en-CA" sz="2200" dirty="0">
                    <a:ea typeface="Calibri" panose="020F0502020204030204" pitchFamily="34" charset="0"/>
                    <a:cs typeface="Calibri" panose="020F0502020204030204" pitchFamily="34" charset="0"/>
                  </a:rPr>
                  <a:t>= 1.2 </a:t>
                </a:r>
                <a:r>
                  <a:rPr lang="en-US" sz="2200" dirty="0">
                    <a:ea typeface="Calibri" panose="020F0502020204030204" pitchFamily="34" charset="0"/>
                    <a:cs typeface="Calibri" panose="020F0502020204030204" pitchFamily="34" charset="0"/>
                  </a:rPr>
                  <a:t>f</a:t>
                </a:r>
                <a:r>
                  <a:rPr lang="en-CA" sz="2200" baseline="-25000" dirty="0">
                    <a:ea typeface="Calibri" panose="020F0502020204030204" pitchFamily="34" charset="0"/>
                    <a:cs typeface="Calibri" panose="020F0502020204030204" pitchFamily="34" charset="0"/>
                  </a:rPr>
                  <a:t>v</a:t>
                </a:r>
                <a:r>
                  <a:rPr lang="en-CA" sz="2200" dirty="0">
                    <a:ea typeface="Calibri" panose="020F0502020204030204" pitchFamily="34" charset="0"/>
                    <a:cs typeface="Calibri" panose="020F0502020204030204" pitchFamily="34" charset="0"/>
                  </a:rPr>
                  <a:t> (</a:t>
                </a:r>
                <a:r>
                  <a:rPr lang="en-US" sz="2200" dirty="0"/>
                  <a:t>K</a:t>
                </a:r>
                <a:r>
                  <a:rPr lang="en-CA" sz="2200" baseline="-25000" dirty="0">
                    <a:cs typeface="Calibri" panose="020F0502020204030204" pitchFamily="34" charset="0"/>
                  </a:rPr>
                  <a:t>D</a:t>
                </a:r>
                <a:r>
                  <a:rPr lang="en-US" sz="2200" dirty="0"/>
                  <a:t>K</a:t>
                </a:r>
                <a:r>
                  <a:rPr lang="en-CA" sz="2200" baseline="-25000" dirty="0" err="1">
                    <a:cs typeface="Calibri" panose="020F0502020204030204" pitchFamily="34" charset="0"/>
                  </a:rPr>
                  <a:t>Sv</a:t>
                </a:r>
                <a:r>
                  <a:rPr lang="en-US" sz="2200" dirty="0"/>
                  <a:t>K</a:t>
                </a:r>
                <a:r>
                  <a:rPr lang="en-CA" sz="2200" baseline="-25000" dirty="0">
                    <a:cs typeface="Calibri" panose="020F0502020204030204" pitchFamily="34" charset="0"/>
                  </a:rPr>
                  <a:t>T</a:t>
                </a:r>
                <a:r>
                  <a:rPr lang="en-US" sz="2200" dirty="0"/>
                  <a:t>)K</a:t>
                </a:r>
                <a:r>
                  <a:rPr lang="en-CA" sz="2200" baseline="-25000" dirty="0">
                    <a:cs typeface="Calibri" panose="020F0502020204030204" pitchFamily="34" charset="0"/>
                  </a:rPr>
                  <a:t>ls</a:t>
                </a:r>
                <a:r>
                  <a:rPr lang="en-US" sz="2200" dirty="0"/>
                  <a:t>t n</a:t>
                </a:r>
                <a:r>
                  <a:rPr lang="en-CA" sz="2200" baseline="-25000" dirty="0">
                    <a:cs typeface="Calibri" panose="020F0502020204030204" pitchFamily="34" charset="0"/>
                  </a:rPr>
                  <a:t>c</a:t>
                </a:r>
                <a:r>
                  <a:rPr lang="en-US" sz="2200" baseline="-25000" dirty="0">
                    <a:cs typeface="Calibri" panose="020F0502020204030204" pitchFamily="34" charset="0"/>
                  </a:rPr>
                  <a:t> </a:t>
                </a:r>
                <a:r>
                  <a:rPr lang="en-US" sz="2200" dirty="0"/>
                  <a:t>a</a:t>
                </a:r>
                <a:r>
                  <a:rPr lang="en-CA" sz="2200" baseline="-25000" dirty="0" err="1">
                    <a:cs typeface="Calibri" panose="020F0502020204030204" pitchFamily="34" charset="0"/>
                  </a:rPr>
                  <a:t>cr</a:t>
                </a:r>
                <a:r>
                  <a:rPr lang="en-CA" sz="2200" baseline="-25000" dirty="0">
                    <a:cs typeface="Calibri" panose="020F0502020204030204" pitchFamily="34" charset="0"/>
                  </a:rPr>
                  <a:t> 1</a:t>
                </a:r>
                <a:r>
                  <a:rPr lang="en-CA" sz="2200" dirty="0">
                    <a:ea typeface="Calibri" panose="020F0502020204030204" pitchFamily="34" charset="0"/>
                    <a:cs typeface="Calibri" panose="020F0502020204030204" pitchFamily="34" charset="0"/>
                  </a:rPr>
                  <a:t> </a:t>
                </a:r>
              </a:p>
              <a:p>
                <a:pPr indent="0">
                  <a:buNone/>
                </a:pPr>
                <a:r>
                  <a:rPr lang="en-CA" sz="2200" dirty="0">
                    <a:cs typeface="Calibri" panose="020F0502020204030204" pitchFamily="34" charset="0"/>
                  </a:rPr>
                  <a:t>        = 1.2 x 1.9 x (1.0 x 1.0 x 1.0) x 0.65 x 38 x 2 x 70</a:t>
                </a:r>
              </a:p>
              <a:p>
                <a:pPr indent="0">
                  <a:buNone/>
                </a:pPr>
                <a:r>
                  <a:rPr lang="en-CA" sz="2200" dirty="0">
                    <a:cs typeface="Calibri" panose="020F0502020204030204" pitchFamily="34" charset="0"/>
                  </a:rPr>
                  <a:t>        = 7.88 </a:t>
                </a:r>
                <a:r>
                  <a:rPr lang="en-CA" sz="2200" dirty="0" err="1">
                    <a:cs typeface="Calibri" panose="020F0502020204030204" pitchFamily="34" charset="0"/>
                  </a:rPr>
                  <a:t>kN</a:t>
                </a:r>
                <a:r>
                  <a:rPr lang="en-CA" sz="2200" dirty="0">
                    <a:cs typeface="Calibri" panose="020F0502020204030204" pitchFamily="34" charset="0"/>
                  </a:rPr>
                  <a:t> </a:t>
                </a:r>
              </a:p>
              <a:p>
                <a:pPr indent="0">
                  <a:buNone/>
                </a:pPr>
                <a:r>
                  <a:rPr lang="en-CA" sz="2200" dirty="0">
                    <a:ea typeface="Calibri" panose="020F0502020204030204" pitchFamily="34" charset="0"/>
                    <a:cs typeface="Calibri" panose="020F0502020204030204" pitchFamily="34" charset="0"/>
                  </a:rPr>
                  <a:t>PR</a:t>
                </a:r>
                <a:r>
                  <a:rPr lang="en-CA" sz="2200" baseline="-25000" dirty="0">
                    <a:ea typeface="Calibri" panose="020F0502020204030204" pitchFamily="34" charset="0"/>
                    <a:cs typeface="Calibri" panose="020F0502020204030204" pitchFamily="34" charset="0"/>
                  </a:rPr>
                  <a:t>11 </a:t>
                </a:r>
                <a:r>
                  <a:rPr lang="en-CA" sz="2200" dirty="0">
                    <a:ea typeface="Calibri" panose="020F0502020204030204" pitchFamily="34" charset="0"/>
                    <a:cs typeface="Calibri" panose="020F0502020204030204" pitchFamily="34" charset="0"/>
                  </a:rPr>
                  <a:t>= PR</a:t>
                </a:r>
                <a:r>
                  <a:rPr lang="en-CA" sz="2200" baseline="-25000" dirty="0">
                    <a:ea typeface="Calibri" panose="020F0502020204030204" pitchFamily="34" charset="0"/>
                    <a:cs typeface="Calibri" panose="020F0502020204030204" pitchFamily="34" charset="0"/>
                  </a:rPr>
                  <a:t>12 </a:t>
                </a:r>
                <a:r>
                  <a:rPr lang="en-CA" sz="2200" dirty="0">
                    <a:ea typeface="Calibri" panose="020F0502020204030204" pitchFamily="34" charset="0"/>
                    <a:cs typeface="Calibri" panose="020F0502020204030204" pitchFamily="34" charset="0"/>
                  </a:rPr>
                  <a:t>= PR</a:t>
                </a:r>
                <a:r>
                  <a:rPr lang="en-CA" sz="2200" baseline="-25000" dirty="0">
                    <a:ea typeface="Calibri" panose="020F0502020204030204" pitchFamily="34" charset="0"/>
                    <a:cs typeface="Calibri" panose="020F0502020204030204" pitchFamily="34" charset="0"/>
                  </a:rPr>
                  <a:t>22 </a:t>
                </a:r>
                <a:r>
                  <a:rPr lang="en-CA" sz="2200" dirty="0">
                    <a:ea typeface="Calibri" panose="020F0502020204030204" pitchFamily="34" charset="0"/>
                    <a:cs typeface="Calibri" panose="020F0502020204030204" pitchFamily="34" charset="0"/>
                  </a:rPr>
                  <a:t>= 7.88 </a:t>
                </a:r>
                <a:r>
                  <a:rPr lang="en-CA" sz="2200" dirty="0" err="1">
                    <a:ea typeface="Calibri" panose="020F0502020204030204" pitchFamily="34" charset="0"/>
                    <a:cs typeface="Calibri" panose="020F0502020204030204" pitchFamily="34" charset="0"/>
                  </a:rPr>
                  <a:t>kN</a:t>
                </a:r>
                <a:endParaRPr lang="en-CA" sz="2200" dirty="0">
                  <a:ea typeface="Calibri" panose="020F0502020204030204" pitchFamily="34" charset="0"/>
                  <a:cs typeface="Calibri" panose="020F0502020204030204" pitchFamily="34" charset="0"/>
                </a:endParaRPr>
              </a:p>
              <a:p>
                <a:pPr indent="0">
                  <a:buNone/>
                </a:pPr>
                <a14:m>
                  <m:oMath xmlns:m="http://schemas.openxmlformats.org/officeDocument/2006/math">
                    <m:r>
                      <m:rPr>
                        <m:nor/>
                      </m:rPr>
                      <a:rPr lang="en-US" sz="2200" dirty="0"/>
                      <m:t>f</m:t>
                    </m:r>
                    <m:r>
                      <m:rPr>
                        <m:nor/>
                      </m:rPr>
                      <a:rPr lang="en-US" sz="2200" baseline="-25000" dirty="0">
                        <a:ea typeface="Calibri" panose="020F0502020204030204" pitchFamily="34" charset="0"/>
                        <a:cs typeface="Calibri" panose="020F0502020204030204" pitchFamily="34" charset="0"/>
                      </a:rPr>
                      <m:t>t</m:t>
                    </m:r>
                    <m:r>
                      <m:rPr>
                        <m:nor/>
                      </m:rPr>
                      <a:rPr lang="en-CA" sz="2200" baseline="-25000" dirty="0">
                        <a:ea typeface="Calibri" panose="020F0502020204030204" pitchFamily="34" charset="0"/>
                        <a:cs typeface="Calibri" panose="020F0502020204030204" pitchFamily="34" charset="0"/>
                      </a:rPr>
                      <m:t> </m:t>
                    </m:r>
                  </m:oMath>
                </a14:m>
                <a:r>
                  <a:rPr lang="en-US" sz="2200" dirty="0"/>
                  <a:t>= 5.8 MPa (CSA 086 Table 6.3.1A)</a:t>
                </a:r>
              </a:p>
              <a:p>
                <a:pPr indent="0">
                  <a:buNone/>
                </a:pPr>
                <a14:m>
                  <m:oMath xmlns:m="http://schemas.openxmlformats.org/officeDocument/2006/math">
                    <m:r>
                      <m:rPr>
                        <m:nor/>
                      </m:rPr>
                      <a:rPr lang="en-US" sz="2200" dirty="0"/>
                      <m:t>A</m:t>
                    </m:r>
                    <m:r>
                      <m:rPr>
                        <m:nor/>
                      </m:rPr>
                      <a:rPr lang="en-US" sz="2200" baseline="-25000" dirty="0">
                        <a:ea typeface="Calibri" panose="020F0502020204030204" pitchFamily="34" charset="0"/>
                        <a:cs typeface="Calibri" panose="020F0502020204030204" pitchFamily="34" charset="0"/>
                      </a:rPr>
                      <m:t>PGi</m:t>
                    </m:r>
                  </m:oMath>
                </a14:m>
                <a:r>
                  <a:rPr lang="en-US" sz="2200" dirty="0"/>
                  <a:t> = 38 x (70 – (12.7 + 2)) = 2100 </a:t>
                </a:r>
                <a14:m>
                  <m:oMath xmlns:m="http://schemas.openxmlformats.org/officeDocument/2006/math">
                    <m:sSup>
                      <m:sSupPr>
                        <m:ctrlPr>
                          <a:rPr lang="en-US" sz="2200" i="1" smtClean="0">
                            <a:latin typeface="Cambria Math" panose="02040503050406030204" pitchFamily="18" charset="0"/>
                          </a:rPr>
                        </m:ctrlPr>
                      </m:sSupPr>
                      <m:e>
                        <m:r>
                          <m:rPr>
                            <m:nor/>
                          </m:rPr>
                          <a:rPr lang="en-US" sz="2200" dirty="0"/>
                          <m:t>mm</m:t>
                        </m:r>
                      </m:e>
                      <m:sup>
                        <m:r>
                          <m:rPr>
                            <m:nor/>
                          </m:rPr>
                          <a:rPr lang="en-US" sz="2200" dirty="0"/>
                          <m:t>2</m:t>
                        </m:r>
                      </m:sup>
                    </m:sSup>
                  </m:oMath>
                </a14:m>
                <a:endParaRPr lang="en-US" sz="2200" dirty="0"/>
              </a:p>
              <a:p>
                <a:pPr marL="0" indent="0">
                  <a:buNone/>
                </a:pPr>
                <a:r>
                  <a:rPr lang="en-CA" sz="2200" dirty="0">
                    <a:ea typeface="Calibri" panose="020F0502020204030204" pitchFamily="34" charset="0"/>
                    <a:cs typeface="Calibri" panose="020F0502020204030204" pitchFamily="34" charset="0"/>
                  </a:rPr>
                  <a:t>PG</a:t>
                </a:r>
                <a:r>
                  <a:rPr lang="en-CA" sz="2200" baseline="-25000" dirty="0" err="1">
                    <a:ea typeface="Calibri" panose="020F0502020204030204" pitchFamily="34" charset="0"/>
                    <a:cs typeface="Calibri" panose="020F0502020204030204" pitchFamily="34" charset="0"/>
                  </a:rPr>
                  <a:t>ri</a:t>
                </a:r>
                <a:r>
                  <a:rPr lang="en-CA" sz="2200" baseline="-25000" dirty="0">
                    <a:ea typeface="Calibri" panose="020F0502020204030204" pitchFamily="34" charset="0"/>
                    <a:cs typeface="Calibri" panose="020F0502020204030204" pitchFamily="34" charset="0"/>
                  </a:rPr>
                  <a:t>  </a:t>
                </a:r>
                <a:r>
                  <a:rPr lang="en-CA" sz="2200" dirty="0">
                    <a:ea typeface="Calibri" panose="020F0502020204030204" pitchFamily="34" charset="0"/>
                    <a:cs typeface="Calibri" panose="020F0502020204030204" pitchFamily="34" charset="0"/>
                  </a:rPr>
                  <a:t>= </a:t>
                </a:r>
                <a:r>
                  <a:rPr lang="en-US" sz="2200" dirty="0">
                    <a:ea typeface="DengXian" panose="02010600030101010101" pitchFamily="2" charset="-122"/>
                    <a:cs typeface="Calibri" panose="020F0502020204030204" pitchFamily="34" charset="0"/>
                  </a:rPr>
                  <a:t>0.7 x </a:t>
                </a:r>
                <a14:m>
                  <m:oMath xmlns:m="http://schemas.openxmlformats.org/officeDocument/2006/math">
                    <m:d>
                      <m:dPr>
                        <m:begChr m:val="["/>
                        <m:endChr m:val="]"/>
                        <m:ctrlPr>
                          <a:rPr lang="en-CA" sz="2200" i="1">
                            <a:latin typeface="Cambria Math" panose="02040503050406030204" pitchFamily="18" charset="0"/>
                            <a:cs typeface="Calibri" panose="020F0502020204030204" pitchFamily="34" charset="0"/>
                          </a:rPr>
                        </m:ctrlPr>
                      </m:dPr>
                      <m:e>
                        <m:f>
                          <m:fPr>
                            <m:ctrlPr>
                              <a:rPr lang="en-CA" sz="2200" i="1">
                                <a:latin typeface="Cambria Math" panose="02040503050406030204" pitchFamily="18" charset="0"/>
                                <a:cs typeface="Calibri" panose="020F0502020204030204" pitchFamily="34" charset="0"/>
                              </a:rPr>
                            </m:ctrlPr>
                          </m:fPr>
                          <m:num>
                            <m:r>
                              <m:rPr>
                                <m:nor/>
                              </m:rPr>
                              <a:rPr lang="en-US" sz="2200" dirty="0">
                                <a:ea typeface="DengXian" panose="02010600030101010101" pitchFamily="2" charset="-122"/>
                                <a:cs typeface="Calibri" panose="020F0502020204030204" pitchFamily="34" charset="0"/>
                              </a:rPr>
                              <m:t>7880</m:t>
                            </m:r>
                            <m:r>
                              <a:rPr lang="en-US" sz="2200" dirty="0">
                                <a:latin typeface="Cambria Math" panose="02040503050406030204" pitchFamily="18" charset="0"/>
                                <a:ea typeface="Calibri" panose="020F0502020204030204" pitchFamily="34" charset="0"/>
                                <a:cs typeface="Calibri" panose="020F0502020204030204" pitchFamily="34" charset="0"/>
                              </a:rPr>
                              <m:t>+</m:t>
                            </m:r>
                            <m:r>
                              <m:rPr>
                                <m:nor/>
                              </m:rPr>
                              <a:rPr lang="en-US" sz="2200" dirty="0">
                                <a:ea typeface="DengXian" panose="02010600030101010101" pitchFamily="2" charset="-122"/>
                                <a:cs typeface="Calibri" panose="020F0502020204030204" pitchFamily="34" charset="0"/>
                              </a:rPr>
                              <m:t>7880</m:t>
                            </m:r>
                          </m:num>
                          <m:den>
                            <m:r>
                              <m:rPr>
                                <m:nor/>
                              </m:rPr>
                              <a:rPr lang="en-CA" sz="2200" dirty="0">
                                <a:ea typeface="Calibri" panose="020F0502020204030204" pitchFamily="34" charset="0"/>
                                <a:cs typeface="Calibri" panose="020F0502020204030204" pitchFamily="34" charset="0"/>
                              </a:rPr>
                              <m:t>2</m:t>
                            </m:r>
                          </m:den>
                        </m:f>
                        <m:r>
                          <a:rPr lang="en-US" sz="2200" i="1">
                            <a:latin typeface="Cambria Math" panose="02040503050406030204" pitchFamily="18" charset="0"/>
                            <a:cs typeface="Calibri" panose="020F0502020204030204" pitchFamily="34" charset="0"/>
                          </a:rPr>
                          <m:t>+</m:t>
                        </m:r>
                        <m:r>
                          <m:rPr>
                            <m:nor/>
                          </m:rPr>
                          <a:rPr lang="en-US" sz="2200">
                            <a:cs typeface="Calibri" panose="020F0502020204030204" pitchFamily="34" charset="0"/>
                          </a:rPr>
                          <m:t>[</m:t>
                        </m:r>
                        <m:r>
                          <m:rPr>
                            <m:nor/>
                          </m:rPr>
                          <a:rPr lang="en-US" sz="2200" dirty="0"/>
                          <m:t>5.8(1.0 </m:t>
                        </m:r>
                        <m:r>
                          <m:rPr>
                            <m:nor/>
                          </m:rPr>
                          <a:rPr lang="en-US" sz="2200" dirty="0"/>
                          <m:t>x</m:t>
                        </m:r>
                        <m:r>
                          <m:rPr>
                            <m:nor/>
                          </m:rPr>
                          <a:rPr lang="en-US" sz="2200" dirty="0"/>
                          <m:t> 1.0 </m:t>
                        </m:r>
                        <m:r>
                          <m:rPr>
                            <m:nor/>
                          </m:rPr>
                          <a:rPr lang="en-US" sz="2200" dirty="0"/>
                          <m:t>x</m:t>
                        </m:r>
                        <m:r>
                          <m:rPr>
                            <m:nor/>
                          </m:rPr>
                          <a:rPr lang="en-US" sz="2200" dirty="0"/>
                          <m:t> 1.0) </m:t>
                        </m:r>
                        <m:r>
                          <m:rPr>
                            <m:nor/>
                          </m:rPr>
                          <a:rPr lang="en-US" sz="2200" dirty="0">
                            <a:ea typeface="DengXian" panose="02010600030101010101" pitchFamily="2" charset="-122"/>
                            <a:cs typeface="Calibri" panose="020F0502020204030204" pitchFamily="34" charset="0"/>
                          </a:rPr>
                          <m:t>x</m:t>
                        </m:r>
                        <m:r>
                          <m:rPr>
                            <m:nor/>
                          </m:rPr>
                          <a:rPr lang="en-US" sz="2200" dirty="0">
                            <a:ea typeface="DengXian" panose="02010600030101010101" pitchFamily="2" charset="-122"/>
                            <a:cs typeface="Calibri" panose="020F0502020204030204" pitchFamily="34" charset="0"/>
                          </a:rPr>
                          <m:t> 2100]</m:t>
                        </m:r>
                      </m:e>
                    </m:d>
                  </m:oMath>
                </a14:m>
                <a:r>
                  <a:rPr lang="en-US" sz="2200" dirty="0"/>
                  <a:t> </a:t>
                </a:r>
              </a:p>
              <a:p>
                <a:pPr marL="0" indent="0">
                  <a:buNone/>
                </a:pPr>
                <a:r>
                  <a:rPr lang="en-US" sz="2200" dirty="0">
                    <a:ea typeface="Calibri" panose="020F0502020204030204" pitchFamily="34" charset="0"/>
                    <a:cs typeface="Calibri" panose="020F0502020204030204" pitchFamily="34" charset="0"/>
                  </a:rPr>
                  <a:t>        = 14.0 </a:t>
                </a:r>
                <a:r>
                  <a:rPr lang="en-US" sz="2200" dirty="0" err="1">
                    <a:ea typeface="Calibri" panose="020F0502020204030204" pitchFamily="34" charset="0"/>
                    <a:cs typeface="Calibri" panose="020F0502020204030204" pitchFamily="34" charset="0"/>
                  </a:rPr>
                  <a:t>kN</a:t>
                </a:r>
                <a:endParaRPr lang="en-US" sz="2200" dirty="0">
                  <a:ea typeface="Calibri" panose="020F0502020204030204" pitchFamily="34" charset="0"/>
                  <a:cs typeface="Calibri" panose="020F0502020204030204" pitchFamily="34" charset="0"/>
                </a:endParaRPr>
              </a:p>
              <a:p>
                <a:pPr marL="0" indent="0">
                  <a:buNone/>
                </a:pPr>
                <a:r>
                  <a:rPr lang="en-CA" sz="2200" dirty="0" err="1">
                    <a:ea typeface="Calibri" panose="020F0502020204030204" pitchFamily="34" charset="0"/>
                    <a:cs typeface="Calibri" panose="020F0502020204030204" pitchFamily="34" charset="0"/>
                  </a:rPr>
                  <a:t>PG</a:t>
                </a:r>
                <a:r>
                  <a:rPr lang="en-CA" sz="2200" baseline="-25000" dirty="0" err="1">
                    <a:ea typeface="Calibri" panose="020F0502020204030204" pitchFamily="34" charset="0"/>
                    <a:cs typeface="Calibri" panose="020F0502020204030204" pitchFamily="34" charset="0"/>
                  </a:rPr>
                  <a:t>rT</a:t>
                </a:r>
                <a:r>
                  <a:rPr lang="en-CA" sz="2200" baseline="-25000" dirty="0">
                    <a:ea typeface="Calibri" panose="020F0502020204030204" pitchFamily="34" charset="0"/>
                    <a:cs typeface="Calibri" panose="020F0502020204030204" pitchFamily="34" charset="0"/>
                  </a:rPr>
                  <a:t> </a:t>
                </a:r>
                <a:r>
                  <a:rPr lang="en-CA" sz="2200" dirty="0">
                    <a:ea typeface="Calibri" panose="020F0502020204030204" pitchFamily="34" charset="0"/>
                    <a:cs typeface="Calibri" panose="020F0502020204030204" pitchFamily="34" charset="0"/>
                  </a:rPr>
                  <a:t>= PG</a:t>
                </a:r>
                <a:r>
                  <a:rPr lang="en-CA" sz="2200" baseline="-25000" dirty="0">
                    <a:ea typeface="Calibri" panose="020F0502020204030204" pitchFamily="34" charset="0"/>
                    <a:cs typeface="Calibri" panose="020F0502020204030204" pitchFamily="34" charset="0"/>
                  </a:rPr>
                  <a:t>r1 </a:t>
                </a:r>
                <a:r>
                  <a:rPr lang="en-CA" sz="2200" dirty="0">
                    <a:ea typeface="Calibri" panose="020F0502020204030204" pitchFamily="34" charset="0"/>
                    <a:cs typeface="Calibri" panose="020F0502020204030204" pitchFamily="34" charset="0"/>
                  </a:rPr>
                  <a:t>+ PG</a:t>
                </a:r>
                <a:r>
                  <a:rPr lang="en-CA" sz="2200" baseline="-25000" dirty="0">
                    <a:ea typeface="Calibri" panose="020F0502020204030204" pitchFamily="34" charset="0"/>
                    <a:cs typeface="Calibri" panose="020F0502020204030204" pitchFamily="34" charset="0"/>
                  </a:rPr>
                  <a:t>r2</a:t>
                </a:r>
              </a:p>
              <a:p>
                <a:pPr marL="0" indent="0">
                  <a:buNone/>
                </a:pPr>
                <a:r>
                  <a:rPr lang="en-CA" sz="2200" dirty="0">
                    <a:ea typeface="Calibri" panose="020F0502020204030204" pitchFamily="34" charset="0"/>
                    <a:cs typeface="Calibri" panose="020F0502020204030204" pitchFamily="34" charset="0"/>
                  </a:rPr>
                  <a:t>        = 14.0 + 14.0 </a:t>
                </a:r>
              </a:p>
              <a:p>
                <a:pPr marL="0" indent="0">
                  <a:buNone/>
                </a:pPr>
                <a:r>
                  <a:rPr lang="en-CA" sz="2200" dirty="0">
                    <a:ea typeface="Calibri" panose="020F0502020204030204" pitchFamily="34" charset="0"/>
                    <a:cs typeface="Calibri" panose="020F0502020204030204" pitchFamily="34" charset="0"/>
                  </a:rPr>
                  <a:t>        = 28.0 </a:t>
                </a:r>
                <a:r>
                  <a:rPr lang="en-CA" sz="2200" dirty="0" err="1">
                    <a:ea typeface="Calibri" panose="020F0502020204030204" pitchFamily="34" charset="0"/>
                    <a:cs typeface="Calibri" panose="020F0502020204030204" pitchFamily="34" charset="0"/>
                  </a:rPr>
                  <a:t>kN</a:t>
                </a:r>
                <a:r>
                  <a:rPr lang="en-CA" sz="2200" dirty="0">
                    <a:ea typeface="Calibri" panose="020F0502020204030204" pitchFamily="34" charset="0"/>
                    <a:cs typeface="Calibri" panose="020F0502020204030204" pitchFamily="34" charset="0"/>
                  </a:rPr>
                  <a:t> &gt; 20 </a:t>
                </a:r>
                <a:r>
                  <a:rPr lang="en-CA" sz="2200" dirty="0" err="1">
                    <a:ea typeface="Calibri" panose="020F0502020204030204" pitchFamily="34" charset="0"/>
                    <a:cs typeface="Calibri" panose="020F0502020204030204" pitchFamily="34" charset="0"/>
                  </a:rPr>
                  <a:t>kN</a:t>
                </a:r>
                <a:r>
                  <a:rPr lang="en-CA" sz="2200" dirty="0">
                    <a:ea typeface="Calibri" panose="020F0502020204030204" pitchFamily="34" charset="0"/>
                    <a:cs typeface="Calibri" panose="020F0502020204030204" pitchFamily="34" charset="0"/>
                  </a:rPr>
                  <a:t> 	(Acceptable)</a:t>
                </a:r>
              </a:p>
              <a:p>
                <a:pPr indent="0">
                  <a:buNone/>
                </a:pPr>
                <a:endParaRPr lang="en-US" sz="2000" dirty="0"/>
              </a:p>
            </p:txBody>
          </p:sp>
        </mc:Choice>
        <mc:Fallback xmlns="">
          <p:sp>
            <p:nvSpPr>
              <p:cNvPr id="3" name="Content Placeholder 2">
                <a:extLst>
                  <a:ext uri="{FF2B5EF4-FFF2-40B4-BE49-F238E27FC236}">
                    <a16:creationId xmlns:a16="http://schemas.microsoft.com/office/drawing/2014/main" id="{6B303FEB-8F7A-41F8-B80F-E15AFF7B1AA0}"/>
                  </a:ext>
                </a:extLst>
              </p:cNvPr>
              <p:cNvSpPr>
                <a:spLocks noGrp="1" noRot="1" noChangeAspect="1" noMove="1" noResize="1" noEditPoints="1" noAdjustHandles="1" noChangeArrowheads="1" noChangeShapeType="1" noTextEdit="1"/>
              </p:cNvSpPr>
              <p:nvPr>
                <p:ph idx="1"/>
              </p:nvPr>
            </p:nvSpPr>
            <p:spPr>
              <a:xfrm>
                <a:off x="838200" y="1114353"/>
                <a:ext cx="10515600" cy="5611867"/>
              </a:xfrm>
              <a:blipFill>
                <a:blip r:embed="rId2"/>
                <a:stretch>
                  <a:fillRect l="-638" t="-2065"/>
                </a:stretch>
              </a:blipFill>
            </p:spPr>
            <p:txBody>
              <a:bodyPr/>
              <a:lstStyle/>
              <a:p>
                <a:r>
                  <a:rPr lang="en-US">
                    <a:noFill/>
                  </a:rPr>
                  <a:t> </a:t>
                </a:r>
              </a:p>
            </p:txBody>
          </p:sp>
        </mc:Fallback>
      </mc:AlternateContent>
      <p:grpSp>
        <p:nvGrpSpPr>
          <p:cNvPr id="4" name="Google Shape;101;gb732734625_0_0">
            <a:extLst>
              <a:ext uri="{FF2B5EF4-FFF2-40B4-BE49-F238E27FC236}">
                <a16:creationId xmlns:a16="http://schemas.microsoft.com/office/drawing/2014/main" id="{0E2F2CAB-2414-4735-9D57-8D444BDB67F6}"/>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D16CA31C-B77A-4B1A-BA48-498A13181F40}"/>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C59B7991-0890-4499-ABA9-1D3FD4EF395D}"/>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9287A33C-9DBF-42F0-9011-F7C81F15AD86}"/>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576DD692-9BD0-4C6A-8648-4BB5C7C29814}"/>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050D0675-429E-4EC4-BBA4-33B02FDC70ED}"/>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15B51AF3-ACD6-49EB-995A-AE21D258D4F8}"/>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D4B081BD-4401-471F-BD04-C4074738B446}"/>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CF64E9A9-5316-4066-8F1B-B7283184E603}"/>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228EE4B4-06B8-40CC-8FC4-1D45A8A8F655}"/>
                </a:ext>
              </a:extLst>
            </p:cNvPr>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6" name="Google Shape;111;gb732734625_0_0">
            <a:extLst>
              <a:ext uri="{FF2B5EF4-FFF2-40B4-BE49-F238E27FC236}">
                <a16:creationId xmlns:a16="http://schemas.microsoft.com/office/drawing/2014/main" id="{81E2EF3E-C9A3-426E-AA53-17390BB83481}"/>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8: Bolts </a:t>
            </a:r>
            <a:endParaRPr dirty="0">
              <a:highlight>
                <a:srgbClr val="FFFF00"/>
              </a:highlight>
            </a:endParaRPr>
          </a:p>
        </p:txBody>
      </p:sp>
    </p:spTree>
    <p:extLst>
      <p:ext uri="{BB962C8B-B14F-4D97-AF65-F5344CB8AC3E}">
        <p14:creationId xmlns:p14="http://schemas.microsoft.com/office/powerpoint/2010/main" val="276432350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01;gb732734625_0_0">
            <a:extLst>
              <a:ext uri="{FF2B5EF4-FFF2-40B4-BE49-F238E27FC236}">
                <a16:creationId xmlns:a16="http://schemas.microsoft.com/office/drawing/2014/main" id="{0E2F2CAB-2414-4735-9D57-8D444BDB67F6}"/>
              </a:ext>
            </a:extLst>
          </p:cNvPr>
          <p:cNvGrpSpPr/>
          <p:nvPr/>
        </p:nvGrpSpPr>
        <p:grpSpPr>
          <a:xfrm>
            <a:off x="7738297" y="0"/>
            <a:ext cx="4453703" cy="6957521"/>
            <a:chOff x="7738393" y="0"/>
            <a:chExt cx="4453703" cy="6957521"/>
          </a:xfrm>
        </p:grpSpPr>
        <p:grpSp>
          <p:nvGrpSpPr>
            <p:cNvPr id="5" name="Google Shape;102;gb732734625_0_0">
              <a:extLst>
                <a:ext uri="{FF2B5EF4-FFF2-40B4-BE49-F238E27FC236}">
                  <a16:creationId xmlns:a16="http://schemas.microsoft.com/office/drawing/2014/main" id="{D16CA31C-B77A-4B1A-BA48-498A13181F40}"/>
                </a:ext>
              </a:extLst>
            </p:cNvPr>
            <p:cNvGrpSpPr/>
            <p:nvPr/>
          </p:nvGrpSpPr>
          <p:grpSpPr>
            <a:xfrm>
              <a:off x="9711113" y="6066636"/>
              <a:ext cx="2216088" cy="759395"/>
              <a:chOff x="5048307" y="4532623"/>
              <a:chExt cx="1662108" cy="569560"/>
            </a:xfrm>
          </p:grpSpPr>
          <p:sp>
            <p:nvSpPr>
              <p:cNvPr id="10" name="Google Shape;103;gb732734625_0_0">
                <a:extLst>
                  <a:ext uri="{FF2B5EF4-FFF2-40B4-BE49-F238E27FC236}">
                    <a16:creationId xmlns:a16="http://schemas.microsoft.com/office/drawing/2014/main" id="{C59B7991-0890-4499-ABA9-1D3FD4EF395D}"/>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1" name="Google Shape;104;gb732734625_0_0">
                <a:extLst>
                  <a:ext uri="{FF2B5EF4-FFF2-40B4-BE49-F238E27FC236}">
                    <a16:creationId xmlns:a16="http://schemas.microsoft.com/office/drawing/2014/main" id="{9287A33C-9DBF-42F0-9011-F7C81F15AD86}"/>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2" name="Google Shape;105;gb732734625_0_0">
                <a:extLst>
                  <a:ext uri="{FF2B5EF4-FFF2-40B4-BE49-F238E27FC236}">
                    <a16:creationId xmlns:a16="http://schemas.microsoft.com/office/drawing/2014/main" id="{576DD692-9BD0-4C6A-8648-4BB5C7C29814}"/>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3" name="Google Shape;106;gb732734625_0_0">
                <a:extLst>
                  <a:ext uri="{FF2B5EF4-FFF2-40B4-BE49-F238E27FC236}">
                    <a16:creationId xmlns:a16="http://schemas.microsoft.com/office/drawing/2014/main" id="{050D0675-429E-4EC4-BBA4-33B02FDC70ED}"/>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6" name="Google Shape;107;gb732734625_0_0">
              <a:extLst>
                <a:ext uri="{FF2B5EF4-FFF2-40B4-BE49-F238E27FC236}">
                  <a16:creationId xmlns:a16="http://schemas.microsoft.com/office/drawing/2014/main" id="{15B51AF3-ACD6-49EB-995A-AE21D258D4F8}"/>
                </a:ext>
              </a:extLst>
            </p:cNvPr>
            <p:cNvGrpSpPr/>
            <p:nvPr/>
          </p:nvGrpSpPr>
          <p:grpSpPr>
            <a:xfrm>
              <a:off x="11895270" y="0"/>
              <a:ext cx="296826" cy="6881218"/>
              <a:chOff x="11896233" y="0"/>
              <a:chExt cx="295820" cy="6857902"/>
            </a:xfrm>
          </p:grpSpPr>
          <p:sp>
            <p:nvSpPr>
              <p:cNvPr id="8" name="Google Shape;108;gb732734625_0_0">
                <a:extLst>
                  <a:ext uri="{FF2B5EF4-FFF2-40B4-BE49-F238E27FC236}">
                    <a16:creationId xmlns:a16="http://schemas.microsoft.com/office/drawing/2014/main" id="{D4B081BD-4401-471F-BD04-C4074738B446}"/>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 name="Google Shape;109;gb732734625_0_0">
                <a:extLst>
                  <a:ext uri="{FF2B5EF4-FFF2-40B4-BE49-F238E27FC236}">
                    <a16:creationId xmlns:a16="http://schemas.microsoft.com/office/drawing/2014/main" id="{CF64E9A9-5316-4066-8F1B-B7283184E603}"/>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7" name="Google Shape;110;gb732734625_0_0" descr="A picture containing food, shirt&#10;&#10;Description automatically generated">
              <a:extLst>
                <a:ext uri="{FF2B5EF4-FFF2-40B4-BE49-F238E27FC236}">
                  <a16:creationId xmlns:a16="http://schemas.microsoft.com/office/drawing/2014/main" id="{228EE4B4-06B8-40CC-8FC4-1D45A8A8F655}"/>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36B48A00-AF3B-404F-811A-6AF94059FAAB}"/>
                  </a:ext>
                </a:extLst>
              </p:cNvPr>
              <p:cNvSpPr txBox="1">
                <a:spLocks/>
              </p:cNvSpPr>
              <p:nvPr/>
            </p:nvSpPr>
            <p:spPr>
              <a:xfrm>
                <a:off x="838200" y="1114352"/>
                <a:ext cx="10515600" cy="54967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Net Tension Resistance </a:t>
                </a:r>
              </a:p>
              <a:p>
                <a:pPr marL="0" indent="0">
                  <a:buNone/>
                </a:pPr>
                <a:r>
                  <a:rPr lang="en-CA" sz="2000" dirty="0" err="1">
                    <a:ea typeface="Calibri" panose="020F0502020204030204" pitchFamily="34" charset="0"/>
                    <a:cs typeface="Calibri" panose="020F0502020204030204" pitchFamily="34" charset="0"/>
                  </a:rPr>
                  <a:t>TN</a:t>
                </a:r>
                <a:r>
                  <a:rPr lang="en-CA" sz="2000" baseline="-25000" dirty="0" err="1">
                    <a:ea typeface="Calibri" panose="020F0502020204030204" pitchFamily="34" charset="0"/>
                    <a:cs typeface="Calibri" panose="020F0502020204030204" pitchFamily="34" charset="0"/>
                  </a:rPr>
                  <a:t>rT</a:t>
                </a:r>
                <a:r>
                  <a:rPr lang="en-CA" sz="2000" baseline="-25000" dirty="0">
                    <a:ea typeface="Calibri" panose="020F0502020204030204" pitchFamily="34" charset="0"/>
                    <a:cs typeface="Calibri" panose="020F0502020204030204" pitchFamily="34" charset="0"/>
                  </a:rPr>
                  <a:t> </a:t>
                </a:r>
                <a:r>
                  <a:rPr lang="en-CA" sz="2000" dirty="0">
                    <a:ea typeface="Calibri" panose="020F0502020204030204" pitchFamily="34" charset="0"/>
                    <a:cs typeface="Calibri" panose="020F0502020204030204" pitchFamily="34" charset="0"/>
                  </a:rPr>
                  <a:t>= </a:t>
                </a:r>
                <a:r>
                  <a:rPr lang="el-GR" sz="2000" dirty="0">
                    <a:ea typeface="DengXian" panose="02010600030101010101" pitchFamily="2" charset="-122"/>
                    <a:cs typeface="Calibri" panose="020F0502020204030204" pitchFamily="34" charset="0"/>
                  </a:rPr>
                  <a:t>Σ</a:t>
                </a:r>
                <a:r>
                  <a:rPr lang="en-US" sz="2000" dirty="0">
                    <a:ea typeface="DengXian" panose="02010600030101010101" pitchFamily="2" charset="-122"/>
                    <a:cs typeface="Calibri" panose="020F0502020204030204" pitchFamily="34" charset="0"/>
                  </a:rPr>
                  <a:t>(</a:t>
                </a:r>
                <a:r>
                  <a:rPr lang="en-CA" sz="2000" dirty="0" err="1">
                    <a:ea typeface="Calibri" panose="020F0502020204030204" pitchFamily="34" charset="0"/>
                    <a:cs typeface="Calibri" panose="020F0502020204030204" pitchFamily="34" charset="0"/>
                  </a:rPr>
                  <a:t>TN</a:t>
                </a:r>
                <a:r>
                  <a:rPr lang="en-CA" sz="2000" baseline="-25000" dirty="0" err="1">
                    <a:ea typeface="Calibri" panose="020F0502020204030204" pitchFamily="34" charset="0"/>
                    <a:cs typeface="Calibri" panose="020F0502020204030204" pitchFamily="34" charset="0"/>
                  </a:rPr>
                  <a:t>ri</a:t>
                </a:r>
                <a:r>
                  <a:rPr lang="en-CA" sz="2000" dirty="0">
                    <a:ea typeface="Calibri" panose="020F0502020204030204" pitchFamily="34" charset="0"/>
                    <a:cs typeface="Calibri" panose="020F0502020204030204" pitchFamily="34" charset="0"/>
                  </a:rPr>
                  <a:t>)</a:t>
                </a:r>
              </a:p>
              <a:p>
                <a:pPr marL="0" indent="0">
                  <a:buNone/>
                </a:pPr>
                <a:r>
                  <a:rPr lang="en-CA" sz="2000" dirty="0" err="1">
                    <a:ea typeface="Calibri" panose="020F0502020204030204" pitchFamily="34" charset="0"/>
                    <a:cs typeface="Calibri" panose="020F0502020204030204" pitchFamily="34" charset="0"/>
                  </a:rPr>
                  <a:t>TN</a:t>
                </a:r>
                <a:r>
                  <a:rPr lang="en-CA" sz="2000" baseline="-25000" dirty="0" err="1">
                    <a:ea typeface="Calibri" panose="020F0502020204030204" pitchFamily="34" charset="0"/>
                    <a:cs typeface="Calibri" panose="020F0502020204030204" pitchFamily="34" charset="0"/>
                  </a:rPr>
                  <a:t>ri</a:t>
                </a:r>
                <a:r>
                  <a:rPr lang="en-CA" sz="2000" baseline="-25000" dirty="0">
                    <a:ea typeface="Calibri" panose="020F0502020204030204" pitchFamily="34" charset="0"/>
                    <a:cs typeface="Calibri" panose="020F0502020204030204" pitchFamily="34" charset="0"/>
                  </a:rPr>
                  <a:t> </a:t>
                </a:r>
                <a:r>
                  <a:rPr lang="en-CA" sz="2000" dirty="0">
                    <a:ea typeface="Calibri" panose="020F0502020204030204" pitchFamily="34" charset="0"/>
                    <a:cs typeface="Calibri" panose="020F0502020204030204" pitchFamily="34" charset="0"/>
                  </a:rPr>
                  <a:t>= </a:t>
                </a:r>
                <a:r>
                  <a:rPr lang="el-GR" sz="2000" dirty="0"/>
                  <a:t>φ</a:t>
                </a:r>
                <a:r>
                  <a:rPr lang="en-CA" sz="2000" baseline="-25000" dirty="0">
                    <a:ea typeface="Calibri" panose="020F0502020204030204" pitchFamily="34" charset="0"/>
                    <a:cs typeface="Calibri" panose="020F0502020204030204" pitchFamily="34" charset="0"/>
                  </a:rPr>
                  <a:t>w</a:t>
                </a:r>
                <a:r>
                  <a:rPr lang="en-US" sz="2000" dirty="0"/>
                  <a:t>F</a:t>
                </a:r>
                <a:r>
                  <a:rPr lang="en-CA" sz="2000" baseline="-25000" dirty="0">
                    <a:ea typeface="Calibri" panose="020F0502020204030204" pitchFamily="34" charset="0"/>
                    <a:cs typeface="Calibri" panose="020F0502020204030204" pitchFamily="34" charset="0"/>
                  </a:rPr>
                  <a:t>t</a:t>
                </a:r>
                <a:r>
                  <a:rPr lang="en-US" sz="2000" dirty="0"/>
                  <a:t>A</a:t>
                </a:r>
                <a:r>
                  <a:rPr lang="en-CA" sz="2000" baseline="-25000" dirty="0">
                    <a:ea typeface="Calibri" panose="020F0502020204030204" pitchFamily="34" charset="0"/>
                    <a:cs typeface="Calibri" panose="020F0502020204030204" pitchFamily="34" charset="0"/>
                  </a:rPr>
                  <a:t>n</a:t>
                </a:r>
                <a:r>
                  <a:rPr lang="en-US" sz="2000" dirty="0"/>
                  <a:t>K</a:t>
                </a:r>
                <a:r>
                  <a:rPr lang="en-CA" sz="2000" baseline="-25000" dirty="0" err="1">
                    <a:cs typeface="Calibri" panose="020F0502020204030204" pitchFamily="34" charset="0"/>
                  </a:rPr>
                  <a:t>Zt</a:t>
                </a:r>
                <a:r>
                  <a:rPr lang="en-US" sz="2000" dirty="0"/>
                  <a:t> where </a:t>
                </a:r>
              </a:p>
              <a:p>
                <a:pPr indent="0">
                  <a:buNone/>
                </a:pPr>
                <a:r>
                  <a:rPr lang="el-GR" sz="2000" dirty="0"/>
                  <a:t>φ</a:t>
                </a:r>
                <a:r>
                  <a:rPr lang="en-CA" sz="2000" baseline="-25000" dirty="0">
                    <a:ea typeface="Calibri" panose="020F0502020204030204" pitchFamily="34" charset="0"/>
                    <a:cs typeface="Calibri" panose="020F0502020204030204" pitchFamily="34" charset="0"/>
                  </a:rPr>
                  <a:t>w </a:t>
                </a:r>
                <a:r>
                  <a:rPr lang="en-US" sz="2000" dirty="0"/>
                  <a:t>= 0.9 </a:t>
                </a:r>
              </a:p>
              <a:p>
                <a:pPr indent="0">
                  <a:buNone/>
                </a:pPr>
                <a:r>
                  <a:rPr lang="en-US" sz="2000" dirty="0"/>
                  <a:t>F</a:t>
                </a:r>
                <a:r>
                  <a:rPr lang="en-CA" sz="2000" baseline="-25000" dirty="0">
                    <a:ea typeface="Calibri" panose="020F0502020204030204" pitchFamily="34" charset="0"/>
                    <a:cs typeface="Calibri" panose="020F0502020204030204" pitchFamily="34" charset="0"/>
                  </a:rPr>
                  <a:t>t </a:t>
                </a:r>
                <a:r>
                  <a:rPr lang="en-US" sz="2000" dirty="0"/>
                  <a:t>= </a:t>
                </a:r>
                <a:r>
                  <a:rPr lang="en-US" sz="2000" dirty="0">
                    <a:ea typeface="Calibri" panose="020F0502020204030204" pitchFamily="34" charset="0"/>
                    <a:cs typeface="Calibri" panose="020F0502020204030204" pitchFamily="34" charset="0"/>
                  </a:rPr>
                  <a:t>f</a:t>
                </a:r>
                <a:r>
                  <a:rPr lang="en-CA" sz="2000" baseline="-25000" dirty="0">
                    <a:ea typeface="Calibri" panose="020F0502020204030204" pitchFamily="34" charset="0"/>
                    <a:cs typeface="Calibri" panose="020F0502020204030204" pitchFamily="34" charset="0"/>
                  </a:rPr>
                  <a:t>t</a:t>
                </a:r>
                <a:r>
                  <a:rPr lang="en-CA" sz="2000" dirty="0">
                    <a:ea typeface="Calibri" panose="020F0502020204030204" pitchFamily="34" charset="0"/>
                    <a:cs typeface="Calibri" panose="020F0502020204030204" pitchFamily="34" charset="0"/>
                  </a:rPr>
                  <a:t> (</a:t>
                </a:r>
                <a:r>
                  <a:rPr lang="en-US" sz="2000" dirty="0"/>
                  <a:t>K</a:t>
                </a:r>
                <a:r>
                  <a:rPr lang="en-CA" sz="2000" baseline="-25000" dirty="0">
                    <a:cs typeface="Calibri" panose="020F0502020204030204" pitchFamily="34" charset="0"/>
                  </a:rPr>
                  <a:t>D</a:t>
                </a:r>
                <a:r>
                  <a:rPr lang="en-US" sz="2000" dirty="0"/>
                  <a:t>K</a:t>
                </a:r>
                <a:r>
                  <a:rPr lang="en-CA" sz="2000" baseline="-25000" dirty="0">
                    <a:cs typeface="Calibri" panose="020F0502020204030204" pitchFamily="34" charset="0"/>
                  </a:rPr>
                  <a:t>H</a:t>
                </a:r>
                <a:r>
                  <a:rPr lang="en-US" sz="2000" dirty="0"/>
                  <a:t>K</a:t>
                </a:r>
                <a:r>
                  <a:rPr lang="en-CA" sz="2000" baseline="-25000" dirty="0">
                    <a:cs typeface="Calibri" panose="020F0502020204030204" pitchFamily="34" charset="0"/>
                  </a:rPr>
                  <a:t>St</a:t>
                </a:r>
                <a:r>
                  <a:rPr lang="en-US" sz="2000" dirty="0"/>
                  <a:t>K</a:t>
                </a:r>
                <a:r>
                  <a:rPr lang="en-CA" sz="2000" baseline="-25000" dirty="0">
                    <a:cs typeface="Calibri" panose="020F0502020204030204" pitchFamily="34" charset="0"/>
                  </a:rPr>
                  <a:t>T</a:t>
                </a:r>
                <a:r>
                  <a:rPr lang="en-US" sz="2000" dirty="0">
                    <a:ea typeface="Calibri" panose="020F0502020204030204" pitchFamily="34" charset="0"/>
                    <a:cs typeface="Calibri" panose="020F0502020204030204" pitchFamily="34" charset="0"/>
                  </a:rPr>
                  <a:t>)</a:t>
                </a:r>
              </a:p>
              <a:p>
                <a:pPr indent="0">
                  <a:buNone/>
                </a:pPr>
                <a:r>
                  <a:rPr lang="en-US" sz="2000" dirty="0">
                    <a:ea typeface="Calibri" panose="020F0502020204030204" pitchFamily="34" charset="0"/>
                    <a:cs typeface="Calibri" panose="020F0502020204030204" pitchFamily="34" charset="0"/>
                  </a:rPr>
                  <a:t>f</a:t>
                </a:r>
                <a:r>
                  <a:rPr lang="en-CA" sz="2000" baseline="-25000" dirty="0">
                    <a:ea typeface="Calibri" panose="020F0502020204030204" pitchFamily="34" charset="0"/>
                    <a:cs typeface="Calibri" panose="020F0502020204030204" pitchFamily="34" charset="0"/>
                  </a:rPr>
                  <a:t>t</a:t>
                </a:r>
                <a:r>
                  <a:rPr lang="en-CA" sz="2000" dirty="0">
                    <a:ea typeface="Calibri" panose="020F0502020204030204" pitchFamily="34" charset="0"/>
                    <a:cs typeface="Calibri" panose="020F0502020204030204" pitchFamily="34" charset="0"/>
                  </a:rPr>
                  <a:t> = 5.8 (CSA 086 Table 6.3.1A)</a:t>
                </a:r>
              </a:p>
              <a:p>
                <a:pPr indent="0">
                  <a:buNone/>
                </a:pPr>
                <a:r>
                  <a:rPr lang="en-US" sz="2000" dirty="0"/>
                  <a:t>A</a:t>
                </a:r>
                <a:r>
                  <a:rPr lang="en-CA" sz="2000" baseline="-25000" dirty="0">
                    <a:ea typeface="Calibri" panose="020F0502020204030204" pitchFamily="34" charset="0"/>
                    <a:cs typeface="Calibri" panose="020F0502020204030204" pitchFamily="34" charset="0"/>
                  </a:rPr>
                  <a:t>n </a:t>
                </a:r>
                <a:r>
                  <a:rPr lang="en-US" sz="2000" dirty="0"/>
                  <a:t>= (140 – 2 x (12.7 + 2)) x 38 </a:t>
                </a:r>
              </a:p>
              <a:p>
                <a:pPr indent="0">
                  <a:buNone/>
                </a:pPr>
                <a:r>
                  <a:rPr lang="en-US" sz="2000" dirty="0">
                    <a:ea typeface="Calibri" panose="020F0502020204030204" pitchFamily="34" charset="0"/>
                    <a:cs typeface="Calibri" panose="020F0502020204030204" pitchFamily="34" charset="0"/>
                  </a:rPr>
                  <a:t>     = 4.20 x </a:t>
                </a:r>
                <a14:m>
                  <m:oMath xmlns:m="http://schemas.openxmlformats.org/officeDocument/2006/math">
                    <m:sSup>
                      <m:sSupPr>
                        <m:ctrlPr>
                          <a:rPr lang="en-US" sz="2000" i="1" smtClean="0">
                            <a:latin typeface="Cambria Math" panose="02040503050406030204" pitchFamily="18" charset="0"/>
                            <a:cs typeface="Calibri" panose="020F0502020204030204" pitchFamily="34" charset="0"/>
                          </a:rPr>
                        </m:ctrlPr>
                      </m:sSupPr>
                      <m:e>
                        <m:r>
                          <m:rPr>
                            <m:nor/>
                          </m:rPr>
                          <a:rPr lang="en-US" sz="2000" dirty="0"/>
                          <m:t>10</m:t>
                        </m:r>
                      </m:e>
                      <m:sup>
                        <m:r>
                          <m:rPr>
                            <m:nor/>
                          </m:rPr>
                          <a:rPr lang="en-US" sz="2000" dirty="0"/>
                          <m:t>3</m:t>
                        </m:r>
                      </m:sup>
                    </m:sSup>
                  </m:oMath>
                </a14:m>
                <a:r>
                  <a:rPr lang="en-CA" sz="2000" dirty="0">
                    <a:ea typeface="Calibri" panose="020F0502020204030204" pitchFamily="34" charset="0"/>
                    <a:cs typeface="Calibri" panose="020F0502020204030204" pitchFamily="34" charset="0"/>
                  </a:rPr>
                  <a:t> </a:t>
                </a:r>
                <a14:m>
                  <m:oMath xmlns:m="http://schemas.openxmlformats.org/officeDocument/2006/math">
                    <m:sSup>
                      <m:sSupPr>
                        <m:ctrlPr>
                          <a:rPr lang="en-US" sz="2000" i="1">
                            <a:latin typeface="Cambria Math" panose="02040503050406030204" pitchFamily="18" charset="0"/>
                          </a:rPr>
                        </m:ctrlPr>
                      </m:sSupPr>
                      <m:e>
                        <m:r>
                          <m:rPr>
                            <m:nor/>
                          </m:rPr>
                          <a:rPr lang="en-US" sz="2000" dirty="0"/>
                          <m:t>mm</m:t>
                        </m:r>
                      </m:e>
                      <m:sup>
                        <m:r>
                          <m:rPr>
                            <m:nor/>
                          </m:rPr>
                          <a:rPr lang="en-US" sz="2000" dirty="0"/>
                          <m:t>2</m:t>
                        </m:r>
                      </m:sup>
                    </m:sSup>
                  </m:oMath>
                </a14:m>
                <a:endParaRPr lang="en-CA" sz="2000" dirty="0">
                  <a:ea typeface="Calibri" panose="020F0502020204030204" pitchFamily="34" charset="0"/>
                  <a:cs typeface="Calibri" panose="020F0502020204030204" pitchFamily="34" charset="0"/>
                </a:endParaRPr>
              </a:p>
              <a:p>
                <a:pPr indent="0">
                  <a:buNone/>
                </a:pPr>
                <a:r>
                  <a:rPr lang="en-US" sz="2000" dirty="0"/>
                  <a:t>A</a:t>
                </a:r>
                <a:r>
                  <a:rPr lang="en-CA" sz="2000" baseline="-25000" dirty="0">
                    <a:ea typeface="Calibri" panose="020F0502020204030204" pitchFamily="34" charset="0"/>
                    <a:cs typeface="Calibri" panose="020F0502020204030204" pitchFamily="34" charset="0"/>
                  </a:rPr>
                  <a:t>n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CA" sz="2000" dirty="0">
                    <a:ea typeface="Calibri" panose="020F0502020204030204" pitchFamily="34" charset="0"/>
                    <a:cs typeface="Calibri" panose="020F0502020204030204" pitchFamily="34" charset="0"/>
                  </a:rPr>
                  <a:t> 0.75</a:t>
                </a:r>
                <a:r>
                  <a:rPr lang="en-US" sz="2000" dirty="0"/>
                  <a:t>A</a:t>
                </a:r>
                <a:r>
                  <a:rPr lang="en-CA" sz="2000" baseline="-25000" dirty="0">
                    <a:ea typeface="Calibri" panose="020F0502020204030204" pitchFamily="34" charset="0"/>
                    <a:cs typeface="Calibri" panose="020F0502020204030204" pitchFamily="34" charset="0"/>
                  </a:rPr>
                  <a:t>g</a:t>
                </a:r>
                <a:r>
                  <a:rPr lang="en-US" sz="2000" dirty="0"/>
                  <a:t> 		(Acceptable)</a:t>
                </a:r>
              </a:p>
              <a:p>
                <a:pPr indent="0">
                  <a:buNone/>
                </a:pPr>
                <a:r>
                  <a:rPr lang="en-US" sz="2000" dirty="0"/>
                  <a:t>K</a:t>
                </a:r>
                <a:r>
                  <a:rPr lang="en-CA" sz="2000" baseline="-25000" dirty="0" err="1">
                    <a:cs typeface="Calibri" panose="020F0502020204030204" pitchFamily="34" charset="0"/>
                  </a:rPr>
                  <a:t>Zt</a:t>
                </a:r>
                <a:r>
                  <a:rPr lang="en-US" sz="2000" dirty="0"/>
                  <a:t> = 1.3 (CSA 086 Table 6.4.5)</a:t>
                </a:r>
              </a:p>
              <a:p>
                <a:pPr indent="0">
                  <a:buNone/>
                </a:pPr>
                <a:r>
                  <a:rPr lang="en-CA" sz="2000" dirty="0" err="1">
                    <a:ea typeface="Calibri" panose="020F0502020204030204" pitchFamily="34" charset="0"/>
                    <a:cs typeface="Calibri" panose="020F0502020204030204" pitchFamily="34" charset="0"/>
                  </a:rPr>
                  <a:t>TN</a:t>
                </a:r>
                <a:r>
                  <a:rPr lang="en-CA" sz="2000" baseline="-25000" dirty="0" err="1">
                    <a:ea typeface="Calibri" panose="020F0502020204030204" pitchFamily="34" charset="0"/>
                    <a:cs typeface="Calibri" panose="020F0502020204030204" pitchFamily="34" charset="0"/>
                  </a:rPr>
                  <a:t>ri</a:t>
                </a:r>
                <a:r>
                  <a:rPr lang="en-CA" sz="2000" dirty="0">
                    <a:ea typeface="Calibri" panose="020F0502020204030204" pitchFamily="34" charset="0"/>
                    <a:cs typeface="Calibri" panose="020F0502020204030204" pitchFamily="34" charset="0"/>
                  </a:rPr>
                  <a:t> = 0.9 x (5.8 x 1.0 x 1.0 x 1.0 x 1.0) x </a:t>
                </a:r>
                <a:r>
                  <a:rPr lang="en-US" sz="2000" dirty="0">
                    <a:ea typeface="Calibri" panose="020F0502020204030204" pitchFamily="34" charset="0"/>
                    <a:cs typeface="Calibri" panose="020F0502020204030204" pitchFamily="34" charset="0"/>
                  </a:rPr>
                  <a:t>4.20 x </a:t>
                </a:r>
                <a14:m>
                  <m:oMath xmlns:m="http://schemas.openxmlformats.org/officeDocument/2006/math">
                    <m:sSup>
                      <m:sSupPr>
                        <m:ctrlPr>
                          <a:rPr lang="en-US" sz="2000" i="1">
                            <a:latin typeface="Cambria Math" panose="02040503050406030204" pitchFamily="18" charset="0"/>
                            <a:cs typeface="Calibri" panose="020F0502020204030204" pitchFamily="34" charset="0"/>
                          </a:rPr>
                        </m:ctrlPr>
                      </m:sSupPr>
                      <m:e>
                        <m:r>
                          <m:rPr>
                            <m:nor/>
                          </m:rPr>
                          <a:rPr lang="en-US" sz="2000" dirty="0"/>
                          <m:t>10</m:t>
                        </m:r>
                      </m:e>
                      <m:sup>
                        <m:r>
                          <m:rPr>
                            <m:nor/>
                          </m:rPr>
                          <a:rPr lang="en-US" sz="2000" dirty="0"/>
                          <m:t>3</m:t>
                        </m:r>
                      </m:sup>
                    </m:sSup>
                  </m:oMath>
                </a14:m>
                <a:r>
                  <a:rPr lang="en-CA" sz="2000" dirty="0">
                    <a:ea typeface="Calibri" panose="020F0502020204030204" pitchFamily="34" charset="0"/>
                    <a:cs typeface="Calibri" panose="020F0502020204030204" pitchFamily="34" charset="0"/>
                  </a:rPr>
                  <a:t>x 1.3</a:t>
                </a:r>
              </a:p>
              <a:p>
                <a:pPr indent="0">
                  <a:buNone/>
                </a:pPr>
                <a:r>
                  <a:rPr lang="en-CA" sz="2000" dirty="0">
                    <a:ea typeface="Calibri" panose="020F0502020204030204" pitchFamily="34" charset="0"/>
                    <a:cs typeface="Calibri" panose="020F0502020204030204" pitchFamily="34" charset="0"/>
                  </a:rPr>
                  <a:t>       = 28.5 </a:t>
                </a:r>
                <a:r>
                  <a:rPr lang="en-CA" sz="2000" dirty="0" err="1">
                    <a:ea typeface="Calibri" panose="020F0502020204030204" pitchFamily="34" charset="0"/>
                    <a:cs typeface="Calibri" panose="020F0502020204030204" pitchFamily="34" charset="0"/>
                  </a:rPr>
                  <a:t>kN</a:t>
                </a:r>
                <a:r>
                  <a:rPr lang="en-CA" sz="2000" dirty="0">
                    <a:ea typeface="Calibri" panose="020F0502020204030204" pitchFamily="34" charset="0"/>
                    <a:cs typeface="Calibri" panose="020F0502020204030204" pitchFamily="34" charset="0"/>
                  </a:rPr>
                  <a:t> </a:t>
                </a:r>
              </a:p>
              <a:p>
                <a:pPr indent="0">
                  <a:buNone/>
                </a:pPr>
                <a:r>
                  <a:rPr lang="en-CA" sz="2000" dirty="0" err="1">
                    <a:ea typeface="Calibri" panose="020F0502020204030204" pitchFamily="34" charset="0"/>
                    <a:cs typeface="Calibri" panose="020F0502020204030204" pitchFamily="34" charset="0"/>
                  </a:rPr>
                  <a:t>TN</a:t>
                </a:r>
                <a:r>
                  <a:rPr lang="en-CA" sz="2000" baseline="-25000" dirty="0" err="1">
                    <a:ea typeface="Calibri" panose="020F0502020204030204" pitchFamily="34" charset="0"/>
                    <a:cs typeface="Calibri" panose="020F0502020204030204" pitchFamily="34" charset="0"/>
                  </a:rPr>
                  <a:t>rT</a:t>
                </a:r>
                <a:r>
                  <a:rPr lang="en-US" sz="2000" dirty="0"/>
                  <a:t> = TN</a:t>
                </a:r>
                <a:r>
                  <a:rPr lang="en-CA" sz="2000" baseline="-25000" dirty="0">
                    <a:ea typeface="Calibri" panose="020F0502020204030204" pitchFamily="34" charset="0"/>
                    <a:cs typeface="Calibri" panose="020F0502020204030204" pitchFamily="34" charset="0"/>
                  </a:rPr>
                  <a:t>r1 </a:t>
                </a:r>
                <a:r>
                  <a:rPr lang="en-CA" sz="2000" dirty="0">
                    <a:ea typeface="Calibri" panose="020F0502020204030204" pitchFamily="34" charset="0"/>
                    <a:cs typeface="Calibri" panose="020F0502020204030204" pitchFamily="34" charset="0"/>
                  </a:rPr>
                  <a:t>+ TN</a:t>
                </a:r>
                <a:r>
                  <a:rPr lang="en-CA" sz="2000" baseline="-25000" dirty="0">
                    <a:ea typeface="Calibri" panose="020F0502020204030204" pitchFamily="34" charset="0"/>
                    <a:cs typeface="Calibri" panose="020F0502020204030204" pitchFamily="34" charset="0"/>
                  </a:rPr>
                  <a:t>r2</a:t>
                </a:r>
              </a:p>
              <a:p>
                <a:pPr indent="0">
                  <a:buNone/>
                </a:pPr>
                <a:r>
                  <a:rPr lang="en-US" sz="2000" dirty="0"/>
                  <a:t>        = 57.0 </a:t>
                </a:r>
                <a:r>
                  <a:rPr lang="en-US" sz="2000" dirty="0" err="1"/>
                  <a:t>kN</a:t>
                </a:r>
                <a:endParaRPr lang="en-US" sz="2000" dirty="0"/>
              </a:p>
              <a:p>
                <a:pPr indent="0">
                  <a:buNone/>
                </a:pPr>
                <a:endParaRPr lang="en-CA" sz="2000" dirty="0">
                  <a:ea typeface="Calibri" panose="020F0502020204030204" pitchFamily="34" charset="0"/>
                  <a:cs typeface="Calibri" panose="020F0502020204030204" pitchFamily="34" charset="0"/>
                </a:endParaRPr>
              </a:p>
              <a:p>
                <a:pPr indent="0">
                  <a:buNone/>
                </a:pPr>
                <a:endParaRPr lang="en-CA" sz="2000" dirty="0">
                  <a:ea typeface="Calibri" panose="020F0502020204030204" pitchFamily="34" charset="0"/>
                  <a:cs typeface="Calibri" panose="020F0502020204030204" pitchFamily="34" charset="0"/>
                </a:endParaRPr>
              </a:p>
            </p:txBody>
          </p:sp>
        </mc:Choice>
        <mc:Fallback xmlns="">
          <p:sp>
            <p:nvSpPr>
              <p:cNvPr id="15" name="Content Placeholder 2">
                <a:extLst>
                  <a:ext uri="{FF2B5EF4-FFF2-40B4-BE49-F238E27FC236}">
                    <a16:creationId xmlns:a16="http://schemas.microsoft.com/office/drawing/2014/main" id="{36B48A00-AF3B-404F-811A-6AF94059FAAB}"/>
                  </a:ext>
                </a:extLst>
              </p:cNvPr>
              <p:cNvSpPr txBox="1">
                <a:spLocks noRot="1" noChangeAspect="1" noMove="1" noResize="1" noEditPoints="1" noAdjustHandles="1" noChangeArrowheads="1" noChangeShapeType="1" noTextEdit="1"/>
              </p:cNvSpPr>
              <p:nvPr/>
            </p:nvSpPr>
            <p:spPr>
              <a:xfrm>
                <a:off x="838200" y="1114352"/>
                <a:ext cx="10515600" cy="5496759"/>
              </a:xfrm>
              <a:prstGeom prst="rect">
                <a:avLst/>
              </a:prstGeom>
              <a:blipFill>
                <a:blip r:embed="rId3"/>
                <a:stretch>
                  <a:fillRect l="-638" t="-1665"/>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C1F15490-D947-4370-8FC6-30ADE7DF113F}"/>
              </a:ext>
            </a:extLst>
          </p:cNvPr>
          <p:cNvSpPr txBox="1"/>
          <p:nvPr/>
        </p:nvSpPr>
        <p:spPr>
          <a:xfrm>
            <a:off x="7250618" y="4662026"/>
            <a:ext cx="4333840" cy="1323439"/>
          </a:xfrm>
          <a:prstGeom prst="rect">
            <a:avLst/>
          </a:prstGeom>
          <a:noFill/>
        </p:spPr>
        <p:txBody>
          <a:bodyPr wrap="square" rtlCol="0">
            <a:spAutoFit/>
          </a:bodyPr>
          <a:lstStyle/>
          <a:p>
            <a:r>
              <a:rPr lang="en-US" sz="2000" dirty="0"/>
              <a:t>P</a:t>
            </a:r>
            <a:r>
              <a:rPr lang="en-CA" sz="2000" baseline="-25000" dirty="0">
                <a:ea typeface="Calibri" panose="020F0502020204030204" pitchFamily="34" charset="0"/>
                <a:cs typeface="Calibri" panose="020F0502020204030204" pitchFamily="34" charset="0"/>
              </a:rPr>
              <a:t>r </a:t>
            </a:r>
            <a:r>
              <a:rPr lang="en-US" sz="2000" dirty="0"/>
              <a:t>= minimum of </a:t>
            </a:r>
            <a:r>
              <a:rPr lang="en-CA" sz="2000" dirty="0" err="1">
                <a:ea typeface="Calibri" panose="020F0502020204030204" pitchFamily="34" charset="0"/>
                <a:cs typeface="Calibri" panose="020F0502020204030204" pitchFamily="34" charset="0"/>
              </a:rPr>
              <a:t>PR</a:t>
            </a:r>
            <a:r>
              <a:rPr lang="en-CA" sz="2000" baseline="-25000" dirty="0" err="1">
                <a:ea typeface="Calibri" panose="020F0502020204030204" pitchFamily="34" charset="0"/>
                <a:cs typeface="Calibri" panose="020F0502020204030204" pitchFamily="34" charset="0"/>
              </a:rPr>
              <a:t>rT</a:t>
            </a:r>
            <a:r>
              <a:rPr lang="en-CA" sz="2000" dirty="0">
                <a:ea typeface="Calibri" panose="020F0502020204030204" pitchFamily="34" charset="0"/>
                <a:cs typeface="Calibri" panose="020F0502020204030204" pitchFamily="34" charset="0"/>
              </a:rPr>
              <a:t>, </a:t>
            </a:r>
            <a:r>
              <a:rPr lang="en-CA" sz="2000" dirty="0" err="1">
                <a:ea typeface="Calibri" panose="020F0502020204030204" pitchFamily="34" charset="0"/>
                <a:cs typeface="Calibri" panose="020F0502020204030204" pitchFamily="34" charset="0"/>
              </a:rPr>
              <a:t>PG</a:t>
            </a:r>
            <a:r>
              <a:rPr lang="en-CA" sz="2000" baseline="-25000" dirty="0" err="1">
                <a:ea typeface="Calibri" panose="020F0502020204030204" pitchFamily="34" charset="0"/>
                <a:cs typeface="Calibri" panose="020F0502020204030204" pitchFamily="34" charset="0"/>
              </a:rPr>
              <a:t>rT</a:t>
            </a:r>
            <a:r>
              <a:rPr lang="en-CA" sz="2000" baseline="-25000" dirty="0">
                <a:ea typeface="Calibri" panose="020F0502020204030204" pitchFamily="34" charset="0"/>
                <a:cs typeface="Calibri" panose="020F0502020204030204" pitchFamily="34" charset="0"/>
              </a:rPr>
              <a:t> </a:t>
            </a:r>
            <a:r>
              <a:rPr lang="en-CA" sz="2000" dirty="0">
                <a:ea typeface="Calibri" panose="020F0502020204030204" pitchFamily="34" charset="0"/>
                <a:cs typeface="Calibri" panose="020F0502020204030204" pitchFamily="34" charset="0"/>
              </a:rPr>
              <a:t>or </a:t>
            </a:r>
            <a:r>
              <a:rPr lang="en-CA" sz="2000" dirty="0" err="1">
                <a:ea typeface="Calibri" panose="020F0502020204030204" pitchFamily="34" charset="0"/>
                <a:cs typeface="Calibri" panose="020F0502020204030204" pitchFamily="34" charset="0"/>
              </a:rPr>
              <a:t>TN</a:t>
            </a:r>
            <a:r>
              <a:rPr lang="en-CA" sz="2000" baseline="-25000" dirty="0" err="1">
                <a:ea typeface="Calibri" panose="020F0502020204030204" pitchFamily="34" charset="0"/>
                <a:cs typeface="Calibri" panose="020F0502020204030204" pitchFamily="34" charset="0"/>
              </a:rPr>
              <a:t>rT</a:t>
            </a:r>
            <a:endParaRPr lang="en-CA" sz="2000" baseline="-25000" dirty="0">
              <a:ea typeface="Calibri" panose="020F0502020204030204" pitchFamily="34" charset="0"/>
              <a:cs typeface="Calibri" panose="020F0502020204030204" pitchFamily="34" charset="0"/>
            </a:endParaRPr>
          </a:p>
          <a:p>
            <a:r>
              <a:rPr lang="en-US" sz="2000" dirty="0"/>
              <a:t>P</a:t>
            </a:r>
            <a:r>
              <a:rPr lang="en-CA" sz="2000" baseline="-25000" dirty="0">
                <a:ea typeface="Calibri" panose="020F0502020204030204" pitchFamily="34" charset="0"/>
                <a:cs typeface="Calibri" panose="020F0502020204030204" pitchFamily="34" charset="0"/>
              </a:rPr>
              <a:t>r </a:t>
            </a:r>
            <a:r>
              <a:rPr lang="en-US" sz="2000" dirty="0"/>
              <a:t>= 22 </a:t>
            </a:r>
            <a:r>
              <a:rPr lang="en-US" sz="2000" dirty="0" err="1"/>
              <a:t>kN</a:t>
            </a:r>
            <a:r>
              <a:rPr lang="en-US" sz="2000" dirty="0"/>
              <a:t> &gt; 20 </a:t>
            </a:r>
            <a:r>
              <a:rPr lang="en-US" sz="2000" dirty="0" err="1"/>
              <a:t>kN</a:t>
            </a:r>
            <a:r>
              <a:rPr lang="en-US" sz="2000" dirty="0"/>
              <a:t> 	(Acceptable)</a:t>
            </a:r>
          </a:p>
          <a:p>
            <a:endParaRPr lang="en-US" sz="2000" dirty="0"/>
          </a:p>
          <a:p>
            <a:endParaRPr lang="en-US" sz="2000" b="1" dirty="0"/>
          </a:p>
        </p:txBody>
      </p:sp>
      <p:sp>
        <p:nvSpPr>
          <p:cNvPr id="17" name="Google Shape;111;gb732734625_0_0">
            <a:extLst>
              <a:ext uri="{FF2B5EF4-FFF2-40B4-BE49-F238E27FC236}">
                <a16:creationId xmlns:a16="http://schemas.microsoft.com/office/drawing/2014/main" id="{BB9F6831-2BC8-4C99-A004-D583F79DCC2E}"/>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8: Bolts </a:t>
            </a:r>
            <a:endParaRPr dirty="0">
              <a:highlight>
                <a:srgbClr val="FFFF00"/>
              </a:highlight>
            </a:endParaRPr>
          </a:p>
        </p:txBody>
      </p:sp>
    </p:spTree>
    <p:extLst>
      <p:ext uri="{BB962C8B-B14F-4D97-AF65-F5344CB8AC3E}">
        <p14:creationId xmlns:p14="http://schemas.microsoft.com/office/powerpoint/2010/main" val="27039120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Content Placeholder 28">
                <a:extLst>
                  <a:ext uri="{FF2B5EF4-FFF2-40B4-BE49-F238E27FC236}">
                    <a16:creationId xmlns:a16="http://schemas.microsoft.com/office/drawing/2014/main" id="{1537D383-B605-419A-93BB-244C959F7106}"/>
                  </a:ext>
                </a:extLst>
              </p:cNvPr>
              <p:cNvSpPr>
                <a:spLocks noGrp="1"/>
              </p:cNvSpPr>
              <p:nvPr>
                <p:ph idx="1"/>
              </p:nvPr>
            </p:nvSpPr>
            <p:spPr>
              <a:xfrm>
                <a:off x="838200" y="1279668"/>
                <a:ext cx="10515600" cy="4897295"/>
              </a:xfrm>
            </p:spPr>
            <p:txBody>
              <a:bodyPr>
                <a:normAutofit/>
              </a:bodyPr>
              <a:lstStyle/>
              <a:p>
                <a:pPr marL="0" indent="0">
                  <a:buNone/>
                </a:pPr>
                <a:r>
                  <a:rPr lang="en-US" sz="2000" b="1" dirty="0"/>
                  <a:t>Splitting Resistance </a:t>
                </a:r>
              </a:p>
              <a:p>
                <a:pPr marL="0" indent="0">
                  <a:buNone/>
                </a:pPr>
                <a:r>
                  <a:rPr lang="en-US" sz="2000" dirty="0"/>
                  <a:t>QS</a:t>
                </a:r>
                <a:r>
                  <a:rPr lang="en-CA" sz="2000" baseline="-25000" dirty="0" err="1">
                    <a:ea typeface="Calibri" panose="020F0502020204030204" pitchFamily="34" charset="0"/>
                    <a:cs typeface="Calibri" panose="020F0502020204030204" pitchFamily="34" charset="0"/>
                  </a:rPr>
                  <a:t>ri</a:t>
                </a:r>
                <a:r>
                  <a:rPr lang="en-CA" sz="2000" baseline="-25000" dirty="0">
                    <a:ea typeface="Calibri" panose="020F0502020204030204" pitchFamily="34" charset="0"/>
                    <a:cs typeface="Calibri" panose="020F0502020204030204" pitchFamily="34" charset="0"/>
                  </a:rPr>
                  <a:t> </a:t>
                </a:r>
                <a:r>
                  <a:rPr lang="en-US" sz="2000" dirty="0"/>
                  <a:t>= </a:t>
                </a:r>
                <a:r>
                  <a:rPr lang="el-GR" sz="2000" dirty="0"/>
                  <a:t>φ</a:t>
                </a:r>
                <a:r>
                  <a:rPr lang="en-CA" sz="2000" baseline="-25000" dirty="0">
                    <a:ea typeface="Calibri" panose="020F0502020204030204" pitchFamily="34" charset="0"/>
                    <a:cs typeface="Calibri" panose="020F0502020204030204" pitchFamily="34" charset="0"/>
                  </a:rPr>
                  <a:t> </a:t>
                </a:r>
                <a:r>
                  <a:rPr lang="en-US" sz="2000" dirty="0"/>
                  <a:t>QS</a:t>
                </a:r>
                <a:r>
                  <a:rPr lang="en-CA" sz="2000" baseline="-25000" dirty="0" err="1">
                    <a:ea typeface="Calibri" panose="020F0502020204030204" pitchFamily="34" charset="0"/>
                    <a:cs typeface="Calibri" panose="020F0502020204030204" pitchFamily="34" charset="0"/>
                  </a:rPr>
                  <a:t>i</a:t>
                </a:r>
                <a:r>
                  <a:rPr lang="en-CA" sz="2000" baseline="-25000" dirty="0">
                    <a:ea typeface="Calibri" panose="020F0502020204030204" pitchFamily="34" charset="0"/>
                    <a:cs typeface="Calibri" panose="020F0502020204030204" pitchFamily="34" charset="0"/>
                  </a:rPr>
                  <a:t> </a:t>
                </a:r>
                <a:r>
                  <a:rPr lang="en-CA" sz="2000" dirty="0">
                    <a:ea typeface="Calibri" panose="020F0502020204030204" pitchFamily="34" charset="0"/>
                    <a:cs typeface="Calibri" panose="020F0502020204030204" pitchFamily="34" charset="0"/>
                  </a:rPr>
                  <a:t>(</a:t>
                </a:r>
                <a:r>
                  <a:rPr lang="en-US" sz="2000" dirty="0"/>
                  <a:t>K</a:t>
                </a:r>
                <a:r>
                  <a:rPr lang="en-CA" sz="2000" baseline="-25000" dirty="0">
                    <a:cs typeface="Calibri" panose="020F0502020204030204" pitchFamily="34" charset="0"/>
                  </a:rPr>
                  <a:t>D</a:t>
                </a:r>
                <a:r>
                  <a:rPr lang="en-US" sz="2000" dirty="0"/>
                  <a:t>K</a:t>
                </a:r>
                <a:r>
                  <a:rPr lang="en-CA" sz="2000" baseline="-25000" dirty="0">
                    <a:cs typeface="Calibri" panose="020F0502020204030204" pitchFamily="34" charset="0"/>
                  </a:rPr>
                  <a:t>SF</a:t>
                </a:r>
                <a:r>
                  <a:rPr lang="en-US" sz="2000" dirty="0"/>
                  <a:t>K</a:t>
                </a:r>
                <a:r>
                  <a:rPr lang="en-CA" sz="2000" baseline="-25000" dirty="0">
                    <a:cs typeface="Calibri" panose="020F0502020204030204" pitchFamily="34" charset="0"/>
                  </a:rPr>
                  <a:t>T</a:t>
                </a:r>
                <a:r>
                  <a:rPr lang="en-US" sz="2000" dirty="0">
                    <a:ea typeface="Calibri" panose="020F0502020204030204" pitchFamily="34" charset="0"/>
                    <a:cs typeface="Calibri" panose="020F0502020204030204" pitchFamily="34" charset="0"/>
                  </a:rPr>
                  <a:t>) where</a:t>
                </a:r>
              </a:p>
              <a:p>
                <a:pPr indent="0">
                  <a:buNone/>
                </a:pPr>
                <a:r>
                  <a:rPr lang="el-GR" sz="2000" dirty="0"/>
                  <a:t>φ</a:t>
                </a:r>
                <a:r>
                  <a:rPr lang="en-CA" sz="2000" baseline="-25000" dirty="0">
                    <a:ea typeface="Calibri" panose="020F0502020204030204" pitchFamily="34" charset="0"/>
                    <a:cs typeface="Calibri" panose="020F0502020204030204" pitchFamily="34" charset="0"/>
                  </a:rPr>
                  <a:t>w </a:t>
                </a:r>
                <a:r>
                  <a:rPr lang="en-US" sz="2000" dirty="0"/>
                  <a:t>= 0.7 </a:t>
                </a:r>
              </a:p>
              <a:p>
                <a:pPr indent="0">
                  <a:buNone/>
                </a:pPr>
                <a:r>
                  <a:rPr lang="en-US" sz="2000" dirty="0"/>
                  <a:t>QS</a:t>
                </a:r>
                <a:r>
                  <a:rPr lang="en-CA" sz="2000" baseline="-25000" dirty="0" err="1">
                    <a:ea typeface="Calibri" panose="020F0502020204030204" pitchFamily="34" charset="0"/>
                    <a:cs typeface="Calibri" panose="020F0502020204030204" pitchFamily="34" charset="0"/>
                  </a:rPr>
                  <a:t>i</a:t>
                </a:r>
                <a:r>
                  <a:rPr lang="en-CA" sz="2000" baseline="-25000" dirty="0">
                    <a:ea typeface="Calibri" panose="020F0502020204030204" pitchFamily="34" charset="0"/>
                    <a:cs typeface="Calibri" panose="020F0502020204030204" pitchFamily="34" charset="0"/>
                  </a:rPr>
                  <a:t> </a:t>
                </a:r>
                <a:r>
                  <a:rPr lang="en-CA" sz="2000" dirty="0">
                    <a:ea typeface="Calibri" panose="020F0502020204030204" pitchFamily="34" charset="0"/>
                    <a:cs typeface="Calibri" panose="020F0502020204030204" pitchFamily="34" charset="0"/>
                  </a:rPr>
                  <a:t>= 14t</a:t>
                </a:r>
                <a14:m>
                  <m:oMath xmlns:m="http://schemas.openxmlformats.org/officeDocument/2006/math">
                    <m:rad>
                      <m:radPr>
                        <m:degHide m:val="on"/>
                        <m:ctrlPr>
                          <a:rPr lang="en-CA" sz="2000" i="1" smtClean="0">
                            <a:latin typeface="Cambria Math" panose="02040503050406030204" pitchFamily="18" charset="0"/>
                            <a:cs typeface="Calibri" panose="020F0502020204030204" pitchFamily="34" charset="0"/>
                          </a:rPr>
                        </m:ctrlPr>
                      </m:radPr>
                      <m:deg/>
                      <m:e>
                        <m:f>
                          <m:fPr>
                            <m:ctrlPr>
                              <a:rPr lang="en-CA" sz="2000" i="1" smtClean="0">
                                <a:latin typeface="Cambria Math" panose="02040503050406030204" pitchFamily="18" charset="0"/>
                                <a:cs typeface="Calibri" panose="020F0502020204030204" pitchFamily="34" charset="0"/>
                              </a:rPr>
                            </m:ctrlPr>
                          </m:fPr>
                          <m:num>
                            <m:r>
                              <m:rPr>
                                <m:nor/>
                              </m:rPr>
                              <a:rPr lang="en-US" sz="2000" dirty="0">
                                <a:ea typeface="Calibri" panose="020F0502020204030204" pitchFamily="34" charset="0"/>
                                <a:cs typeface="Calibri" panose="020F0502020204030204" pitchFamily="34" charset="0"/>
                              </a:rPr>
                              <m:t>d</m:t>
                            </m:r>
                            <m:r>
                              <m:rPr>
                                <m:nor/>
                              </m:rPr>
                              <a:rPr lang="en-US" sz="2000" b="0" i="0" baseline="-25000" dirty="0" smtClean="0">
                                <a:cs typeface="Calibri" panose="020F0502020204030204" pitchFamily="34" charset="0"/>
                              </a:rPr>
                              <m:t>e</m:t>
                            </m:r>
                          </m:num>
                          <m:den>
                            <m:r>
                              <a:rPr lang="en-US" sz="2000" b="0" i="1" smtClean="0">
                                <a:latin typeface="Cambria Math" panose="02040503050406030204" pitchFamily="18" charset="0"/>
                                <a:cs typeface="Calibri" panose="020F0502020204030204" pitchFamily="34" charset="0"/>
                              </a:rPr>
                              <m:t>1−</m:t>
                            </m:r>
                            <m:f>
                              <m:fPr>
                                <m:ctrlPr>
                                  <a:rPr lang="en-US" sz="2000" b="0" i="1" smtClean="0">
                                    <a:latin typeface="Cambria Math" panose="02040503050406030204" pitchFamily="18" charset="0"/>
                                    <a:cs typeface="Calibri" panose="020F0502020204030204" pitchFamily="34" charset="0"/>
                                  </a:rPr>
                                </m:ctrlPr>
                              </m:fPr>
                              <m:num>
                                <m:r>
                                  <m:rPr>
                                    <m:nor/>
                                  </m:rPr>
                                  <a:rPr lang="en-US" sz="2000" dirty="0">
                                    <a:ea typeface="Calibri" panose="020F0502020204030204" pitchFamily="34" charset="0"/>
                                    <a:cs typeface="Calibri" panose="020F0502020204030204" pitchFamily="34" charset="0"/>
                                  </a:rPr>
                                  <m:t>d</m:t>
                                </m:r>
                                <m:r>
                                  <m:rPr>
                                    <m:nor/>
                                  </m:rPr>
                                  <a:rPr lang="en-US" sz="2000" baseline="-25000" dirty="0">
                                    <a:cs typeface="Calibri" panose="020F0502020204030204" pitchFamily="34" charset="0"/>
                                  </a:rPr>
                                  <m:t>e</m:t>
                                </m:r>
                              </m:num>
                              <m:den>
                                <m:r>
                                  <m:rPr>
                                    <m:nor/>
                                  </m:rPr>
                                  <a:rPr lang="en-US" sz="2000" b="0" i="0" smtClean="0">
                                    <a:cs typeface="Calibri" panose="020F0502020204030204" pitchFamily="34" charset="0"/>
                                  </a:rPr>
                                  <m:t>d</m:t>
                                </m:r>
                              </m:den>
                            </m:f>
                          </m:den>
                        </m:f>
                      </m:e>
                    </m:rad>
                  </m:oMath>
                </a14:m>
                <a:r>
                  <a:rPr lang="en-US" sz="2000" dirty="0">
                    <a:ea typeface="Calibri" panose="020F0502020204030204" pitchFamily="34" charset="0"/>
                    <a:cs typeface="Calibri" panose="020F0502020204030204" pitchFamily="34" charset="0"/>
                  </a:rPr>
                  <a:t> where </a:t>
                </a:r>
              </a:p>
              <a:p>
                <a:pPr marL="457200" indent="0">
                  <a:buNone/>
                </a:pPr>
                <a:r>
                  <a:rPr lang="en-US" sz="2000" dirty="0">
                    <a:ea typeface="Calibri" panose="020F0502020204030204" pitchFamily="34" charset="0"/>
                    <a:cs typeface="Calibri" panose="020F0502020204030204" pitchFamily="34" charset="0"/>
                  </a:rPr>
                  <a:t>t = 89 mm </a:t>
                </a:r>
              </a:p>
              <a:p>
                <a:pPr marL="457200" indent="0">
                  <a:buNone/>
                </a:pPr>
                <a:r>
                  <a:rPr lang="en-US" sz="2000" dirty="0">
                    <a:ea typeface="Calibri" panose="020F0502020204030204" pitchFamily="34" charset="0"/>
                    <a:cs typeface="Calibri" panose="020F0502020204030204" pitchFamily="34" charset="0"/>
                  </a:rPr>
                  <a:t>d = 140 mm and </a:t>
                </a:r>
                <a14:m>
                  <m:oMath xmlns:m="http://schemas.openxmlformats.org/officeDocument/2006/math">
                    <m:r>
                      <m:rPr>
                        <m:nor/>
                      </m:rPr>
                      <a:rPr lang="en-US" sz="2000" dirty="0">
                        <a:ea typeface="Calibri" panose="020F0502020204030204" pitchFamily="34" charset="0"/>
                        <a:cs typeface="Calibri" panose="020F0502020204030204" pitchFamily="34" charset="0"/>
                      </a:rPr>
                      <m:t>e</m:t>
                    </m:r>
                    <m:r>
                      <m:rPr>
                        <m:nor/>
                      </m:rPr>
                      <a:rPr lang="en-US" sz="2000" baseline="-25000" dirty="0">
                        <a:cs typeface="Calibri" panose="020F0502020204030204" pitchFamily="34" charset="0"/>
                      </a:rPr>
                      <m:t>p</m:t>
                    </m:r>
                  </m:oMath>
                </a14:m>
                <a:r>
                  <a:rPr lang="en-US" sz="2000" dirty="0">
                    <a:ea typeface="Calibri" panose="020F0502020204030204" pitchFamily="34" charset="0"/>
                    <a:cs typeface="Calibri" panose="020F0502020204030204" pitchFamily="34" charset="0"/>
                  </a:rPr>
                  <a:t> = 19 </a:t>
                </a:r>
              </a:p>
              <a:p>
                <a:pPr marL="457200" indent="0">
                  <a:buNone/>
                </a:pPr>
                <a14:m>
                  <m:oMath xmlns:m="http://schemas.openxmlformats.org/officeDocument/2006/math">
                    <m:r>
                      <m:rPr>
                        <m:nor/>
                      </m:rPr>
                      <a:rPr lang="en-US" sz="2000" dirty="0">
                        <a:ea typeface="Calibri" panose="020F0502020204030204" pitchFamily="34" charset="0"/>
                        <a:cs typeface="Calibri" panose="020F0502020204030204" pitchFamily="34" charset="0"/>
                      </a:rPr>
                      <m:t>d</m:t>
                    </m:r>
                    <m:r>
                      <m:rPr>
                        <m:nor/>
                      </m:rPr>
                      <a:rPr lang="en-US" sz="2000" baseline="-25000" dirty="0">
                        <a:cs typeface="Calibri" panose="020F0502020204030204" pitchFamily="34" charset="0"/>
                      </a:rPr>
                      <m:t>e</m:t>
                    </m:r>
                  </m:oMath>
                </a14:m>
                <a:r>
                  <a:rPr lang="en-US" sz="2000" dirty="0">
                    <a:ea typeface="Calibri" panose="020F0502020204030204" pitchFamily="34" charset="0"/>
                    <a:cs typeface="Calibri" panose="020F0502020204030204" pitchFamily="34" charset="0"/>
                  </a:rPr>
                  <a:t> = d – </a:t>
                </a:r>
                <a14:m>
                  <m:oMath xmlns:m="http://schemas.openxmlformats.org/officeDocument/2006/math">
                    <m:r>
                      <m:rPr>
                        <m:nor/>
                      </m:rPr>
                      <a:rPr lang="en-US" sz="2000" dirty="0">
                        <a:ea typeface="Calibri" panose="020F0502020204030204" pitchFamily="34" charset="0"/>
                        <a:cs typeface="Calibri" panose="020F0502020204030204" pitchFamily="34" charset="0"/>
                      </a:rPr>
                      <m:t>e</m:t>
                    </m:r>
                    <m:r>
                      <m:rPr>
                        <m:nor/>
                      </m:rPr>
                      <a:rPr lang="en-US" sz="2000" baseline="-25000" dirty="0">
                        <a:cs typeface="Calibri" panose="020F0502020204030204" pitchFamily="34" charset="0"/>
                      </a:rPr>
                      <m:t>p</m:t>
                    </m:r>
                  </m:oMath>
                </a14:m>
                <a:r>
                  <a:rPr lang="en-US" sz="2000" dirty="0">
                    <a:ea typeface="Calibri" panose="020F0502020204030204" pitchFamily="34" charset="0"/>
                    <a:cs typeface="Calibri" panose="020F0502020204030204" pitchFamily="34" charset="0"/>
                  </a:rPr>
                  <a:t> = 140 – 19 = 121 mm </a:t>
                </a:r>
              </a:p>
              <a:p>
                <a:pPr indent="0">
                  <a:buNone/>
                </a:pPr>
                <a:r>
                  <a:rPr lang="en-US" sz="2000" dirty="0"/>
                  <a:t>QS</a:t>
                </a:r>
                <a:r>
                  <a:rPr lang="en-CA" sz="2000" baseline="-25000" dirty="0" err="1">
                    <a:ea typeface="Calibri" panose="020F0502020204030204" pitchFamily="34" charset="0"/>
                    <a:cs typeface="Calibri" panose="020F0502020204030204" pitchFamily="34" charset="0"/>
                  </a:rPr>
                  <a:t>ri</a:t>
                </a:r>
                <a:r>
                  <a:rPr lang="en-CA" sz="2000" baseline="-25000" dirty="0">
                    <a:ea typeface="Calibri" panose="020F0502020204030204" pitchFamily="34" charset="0"/>
                    <a:cs typeface="Calibri" panose="020F0502020204030204" pitchFamily="34" charset="0"/>
                  </a:rPr>
                  <a:t> </a:t>
                </a:r>
                <a:r>
                  <a:rPr lang="en-CA" sz="2000" dirty="0">
                    <a:ea typeface="Calibri" panose="020F0502020204030204" pitchFamily="34" charset="0"/>
                    <a:cs typeface="Calibri" panose="020F0502020204030204" pitchFamily="34" charset="0"/>
                  </a:rPr>
                  <a:t>= 0.7 x 14 x 89</a:t>
                </a:r>
                <a14:m>
                  <m:oMath xmlns:m="http://schemas.openxmlformats.org/officeDocument/2006/math">
                    <m:rad>
                      <m:radPr>
                        <m:degHide m:val="on"/>
                        <m:ctrlPr>
                          <a:rPr lang="en-CA" sz="2000" i="1">
                            <a:latin typeface="Cambria Math" panose="02040503050406030204" pitchFamily="18" charset="0"/>
                            <a:cs typeface="Calibri" panose="020F0502020204030204" pitchFamily="34" charset="0"/>
                          </a:rPr>
                        </m:ctrlPr>
                      </m:radPr>
                      <m:deg/>
                      <m:e>
                        <m:f>
                          <m:fPr>
                            <m:ctrlPr>
                              <a:rPr lang="en-CA" sz="2000" i="1">
                                <a:latin typeface="Cambria Math" panose="02040503050406030204" pitchFamily="18" charset="0"/>
                                <a:cs typeface="Calibri" panose="020F0502020204030204" pitchFamily="34" charset="0"/>
                              </a:rPr>
                            </m:ctrlPr>
                          </m:fPr>
                          <m:num>
                            <m:r>
                              <m:rPr>
                                <m:nor/>
                              </m:rPr>
                              <a:rPr lang="en-US" sz="2000" dirty="0">
                                <a:ea typeface="Calibri" panose="020F0502020204030204" pitchFamily="34" charset="0"/>
                                <a:cs typeface="Calibri" panose="020F0502020204030204" pitchFamily="34" charset="0"/>
                              </a:rPr>
                              <m:t>121</m:t>
                            </m:r>
                          </m:num>
                          <m:den>
                            <m:r>
                              <a:rPr lang="en-US" sz="2000" i="1">
                                <a:latin typeface="Cambria Math" panose="02040503050406030204" pitchFamily="18" charset="0"/>
                                <a:cs typeface="Calibri" panose="020F0502020204030204" pitchFamily="34" charset="0"/>
                              </a:rPr>
                              <m:t>1−</m:t>
                            </m:r>
                            <m:f>
                              <m:fPr>
                                <m:ctrlPr>
                                  <a:rPr lang="en-US" sz="2000" i="1">
                                    <a:latin typeface="Cambria Math" panose="02040503050406030204" pitchFamily="18" charset="0"/>
                                    <a:cs typeface="Calibri" panose="020F0502020204030204" pitchFamily="34" charset="0"/>
                                  </a:rPr>
                                </m:ctrlPr>
                              </m:fPr>
                              <m:num>
                                <m:r>
                                  <m:rPr>
                                    <m:nor/>
                                  </m:rPr>
                                  <a:rPr lang="en-US" sz="2000" dirty="0">
                                    <a:ea typeface="Calibri" panose="020F0502020204030204" pitchFamily="34" charset="0"/>
                                    <a:cs typeface="Calibri" panose="020F0502020204030204" pitchFamily="34" charset="0"/>
                                  </a:rPr>
                                  <m:t>121</m:t>
                                </m:r>
                              </m:num>
                              <m:den>
                                <m:r>
                                  <m:rPr>
                                    <m:nor/>
                                  </m:rPr>
                                  <a:rPr lang="en-US" sz="2000" dirty="0">
                                    <a:ea typeface="Calibri" panose="020F0502020204030204" pitchFamily="34" charset="0"/>
                                    <a:cs typeface="Calibri" panose="020F0502020204030204" pitchFamily="34" charset="0"/>
                                  </a:rPr>
                                  <m:t>1</m:t>
                                </m:r>
                                <m:r>
                                  <m:rPr>
                                    <m:nor/>
                                  </m:rPr>
                                  <a:rPr lang="en-US" sz="2000" b="0" i="0" dirty="0" smtClean="0">
                                    <a:ea typeface="Calibri" panose="020F0502020204030204" pitchFamily="34" charset="0"/>
                                    <a:cs typeface="Calibri" panose="020F0502020204030204" pitchFamily="34" charset="0"/>
                                  </a:rPr>
                                  <m:t>40</m:t>
                                </m:r>
                              </m:den>
                            </m:f>
                          </m:den>
                        </m:f>
                      </m:e>
                    </m:rad>
                  </m:oMath>
                </a14:m>
                <a:r>
                  <a:rPr lang="en-US" sz="2000" dirty="0">
                    <a:ea typeface="Calibri" panose="020F0502020204030204" pitchFamily="34" charset="0"/>
                    <a:cs typeface="Calibri" panose="020F0502020204030204" pitchFamily="34" charset="0"/>
                  </a:rPr>
                  <a:t> x (1.0 x 1.0 x 1.0)</a:t>
                </a:r>
              </a:p>
              <a:p>
                <a:pPr indent="0">
                  <a:buNone/>
                </a:pPr>
                <a:r>
                  <a:rPr lang="en-US" sz="2000" dirty="0"/>
                  <a:t>QS</a:t>
                </a:r>
                <a:r>
                  <a:rPr lang="en-CA" sz="2000" baseline="-25000" dirty="0" err="1">
                    <a:ea typeface="Calibri" panose="020F0502020204030204" pitchFamily="34" charset="0"/>
                    <a:cs typeface="Calibri" panose="020F0502020204030204" pitchFamily="34" charset="0"/>
                  </a:rPr>
                  <a:t>rT</a:t>
                </a:r>
                <a:r>
                  <a:rPr lang="en-CA" sz="2000" baseline="-25000" dirty="0">
                    <a:ea typeface="Calibri" panose="020F0502020204030204" pitchFamily="34" charset="0"/>
                    <a:cs typeface="Calibri" panose="020F0502020204030204" pitchFamily="34" charset="0"/>
                  </a:rPr>
                  <a:t> </a:t>
                </a:r>
                <a:r>
                  <a:rPr lang="en-CA" sz="2000" dirty="0">
                    <a:ea typeface="Calibri" panose="020F0502020204030204" pitchFamily="34" charset="0"/>
                    <a:cs typeface="Calibri" panose="020F0502020204030204" pitchFamily="34" charset="0"/>
                  </a:rPr>
                  <a:t>= 26.0 </a:t>
                </a:r>
                <a:r>
                  <a:rPr lang="en-CA" sz="2000" dirty="0" err="1">
                    <a:ea typeface="Calibri" panose="020F0502020204030204" pitchFamily="34" charset="0"/>
                    <a:cs typeface="Calibri" panose="020F0502020204030204" pitchFamily="34" charset="0"/>
                  </a:rPr>
                  <a:t>kN</a:t>
                </a:r>
                <a:r>
                  <a:rPr lang="en-CA" sz="2000" dirty="0">
                    <a:ea typeface="Calibri" panose="020F0502020204030204" pitchFamily="34" charset="0"/>
                    <a:cs typeface="Calibri" panose="020F0502020204030204" pitchFamily="34" charset="0"/>
                  </a:rPr>
                  <a:t> &gt; 20 </a:t>
                </a:r>
                <a:r>
                  <a:rPr lang="en-CA" sz="2000" dirty="0" err="1">
                    <a:ea typeface="Calibri" panose="020F0502020204030204" pitchFamily="34" charset="0"/>
                    <a:cs typeface="Calibri" panose="020F0502020204030204" pitchFamily="34" charset="0"/>
                  </a:rPr>
                  <a:t>kN</a:t>
                </a:r>
                <a:r>
                  <a:rPr lang="en-CA" sz="2000" dirty="0">
                    <a:ea typeface="Calibri" panose="020F0502020204030204" pitchFamily="34" charset="0"/>
                    <a:cs typeface="Calibri" panose="020F0502020204030204" pitchFamily="34" charset="0"/>
                  </a:rPr>
                  <a:t> 	(Acceptable)</a:t>
                </a:r>
                <a:endParaRPr lang="en-US" sz="2000" dirty="0">
                  <a:ea typeface="Calibri" panose="020F0502020204030204" pitchFamily="34" charset="0"/>
                  <a:cs typeface="Calibri" panose="020F0502020204030204" pitchFamily="34" charset="0"/>
                </a:endParaRPr>
              </a:p>
              <a:p>
                <a:pPr indent="0">
                  <a:buNone/>
                </a:pPr>
                <a:endParaRPr lang="en-US" sz="2000" dirty="0">
                  <a:ea typeface="Calibri" panose="020F0502020204030204" pitchFamily="34" charset="0"/>
                  <a:cs typeface="Calibri" panose="020F0502020204030204" pitchFamily="34" charset="0"/>
                </a:endParaRPr>
              </a:p>
              <a:p>
                <a:pPr marL="457200" indent="0">
                  <a:buNone/>
                </a:pPr>
                <a:endParaRPr lang="en-US" sz="2000" dirty="0">
                  <a:ea typeface="Calibri" panose="020F0502020204030204" pitchFamily="34" charset="0"/>
                  <a:cs typeface="Calibri" panose="020F0502020204030204" pitchFamily="34" charset="0"/>
                </a:endParaRPr>
              </a:p>
            </p:txBody>
          </p:sp>
        </mc:Choice>
        <mc:Fallback xmlns="">
          <p:sp>
            <p:nvSpPr>
              <p:cNvPr id="29" name="Content Placeholder 28">
                <a:extLst>
                  <a:ext uri="{FF2B5EF4-FFF2-40B4-BE49-F238E27FC236}">
                    <a16:creationId xmlns:a16="http://schemas.microsoft.com/office/drawing/2014/main" id="{1537D383-B605-419A-93BB-244C959F7106}"/>
                  </a:ext>
                </a:extLst>
              </p:cNvPr>
              <p:cNvSpPr>
                <a:spLocks noGrp="1" noRot="1" noChangeAspect="1" noMove="1" noResize="1" noEditPoints="1" noAdjustHandles="1" noChangeArrowheads="1" noChangeShapeType="1" noTextEdit="1"/>
              </p:cNvSpPr>
              <p:nvPr>
                <p:ph idx="1"/>
              </p:nvPr>
            </p:nvSpPr>
            <p:spPr>
              <a:xfrm>
                <a:off x="838200" y="1279668"/>
                <a:ext cx="10515600" cy="4897295"/>
              </a:xfrm>
              <a:blipFill>
                <a:blip r:embed="rId2"/>
                <a:stretch>
                  <a:fillRect l="-638" t="-1370"/>
                </a:stretch>
              </a:blipFill>
            </p:spPr>
            <p:txBody>
              <a:bodyPr/>
              <a:lstStyle/>
              <a:p>
                <a:r>
                  <a:rPr lang="en-US">
                    <a:noFill/>
                  </a:rPr>
                  <a:t> </a:t>
                </a:r>
              </a:p>
            </p:txBody>
          </p:sp>
        </mc:Fallback>
      </mc:AlternateContent>
      <p:grpSp>
        <p:nvGrpSpPr>
          <p:cNvPr id="42" name="Google Shape;101;gb732734625_0_0">
            <a:extLst>
              <a:ext uri="{FF2B5EF4-FFF2-40B4-BE49-F238E27FC236}">
                <a16:creationId xmlns:a16="http://schemas.microsoft.com/office/drawing/2014/main" id="{42F10630-D208-44C3-86E5-5CDCAF4EDB47}"/>
              </a:ext>
            </a:extLst>
          </p:cNvPr>
          <p:cNvGrpSpPr/>
          <p:nvPr/>
        </p:nvGrpSpPr>
        <p:grpSpPr>
          <a:xfrm>
            <a:off x="7738297" y="0"/>
            <a:ext cx="4453703" cy="6957521"/>
            <a:chOff x="7738393" y="0"/>
            <a:chExt cx="4453703" cy="6957521"/>
          </a:xfrm>
        </p:grpSpPr>
        <p:grpSp>
          <p:nvGrpSpPr>
            <p:cNvPr id="43" name="Google Shape;102;gb732734625_0_0">
              <a:extLst>
                <a:ext uri="{FF2B5EF4-FFF2-40B4-BE49-F238E27FC236}">
                  <a16:creationId xmlns:a16="http://schemas.microsoft.com/office/drawing/2014/main" id="{79ACBC9E-8013-484A-A50F-5B3736473129}"/>
                </a:ext>
              </a:extLst>
            </p:cNvPr>
            <p:cNvGrpSpPr/>
            <p:nvPr/>
          </p:nvGrpSpPr>
          <p:grpSpPr>
            <a:xfrm>
              <a:off x="9711113" y="6066636"/>
              <a:ext cx="2216088" cy="759395"/>
              <a:chOff x="5048307" y="4532623"/>
              <a:chExt cx="1662108" cy="569560"/>
            </a:xfrm>
          </p:grpSpPr>
          <p:sp>
            <p:nvSpPr>
              <p:cNvPr id="48" name="Google Shape;103;gb732734625_0_0">
                <a:extLst>
                  <a:ext uri="{FF2B5EF4-FFF2-40B4-BE49-F238E27FC236}">
                    <a16:creationId xmlns:a16="http://schemas.microsoft.com/office/drawing/2014/main" id="{7E09F857-B277-4BE9-A7CD-84A13DF11EB4}"/>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49" name="Google Shape;104;gb732734625_0_0">
                <a:extLst>
                  <a:ext uri="{FF2B5EF4-FFF2-40B4-BE49-F238E27FC236}">
                    <a16:creationId xmlns:a16="http://schemas.microsoft.com/office/drawing/2014/main" id="{F647D843-4BB4-420A-A50C-BCADC6E49D6E}"/>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50" name="Google Shape;105;gb732734625_0_0">
                <a:extLst>
                  <a:ext uri="{FF2B5EF4-FFF2-40B4-BE49-F238E27FC236}">
                    <a16:creationId xmlns:a16="http://schemas.microsoft.com/office/drawing/2014/main" id="{E904926F-E600-4BC5-B25A-962C083E77B8}"/>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51" name="Google Shape;106;gb732734625_0_0">
                <a:extLst>
                  <a:ext uri="{FF2B5EF4-FFF2-40B4-BE49-F238E27FC236}">
                    <a16:creationId xmlns:a16="http://schemas.microsoft.com/office/drawing/2014/main" id="{96F5CE22-F4C4-4A2A-8259-EE6F9307FFE7}"/>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44" name="Google Shape;107;gb732734625_0_0">
              <a:extLst>
                <a:ext uri="{FF2B5EF4-FFF2-40B4-BE49-F238E27FC236}">
                  <a16:creationId xmlns:a16="http://schemas.microsoft.com/office/drawing/2014/main" id="{FDC8489B-EFFA-41F1-8DFD-C05CEBD5978A}"/>
                </a:ext>
              </a:extLst>
            </p:cNvPr>
            <p:cNvGrpSpPr/>
            <p:nvPr/>
          </p:nvGrpSpPr>
          <p:grpSpPr>
            <a:xfrm>
              <a:off x="11895270" y="0"/>
              <a:ext cx="296826" cy="6881218"/>
              <a:chOff x="11896233" y="0"/>
              <a:chExt cx="295820" cy="6857902"/>
            </a:xfrm>
          </p:grpSpPr>
          <p:sp>
            <p:nvSpPr>
              <p:cNvPr id="46" name="Google Shape;108;gb732734625_0_0">
                <a:extLst>
                  <a:ext uri="{FF2B5EF4-FFF2-40B4-BE49-F238E27FC236}">
                    <a16:creationId xmlns:a16="http://schemas.microsoft.com/office/drawing/2014/main" id="{42920625-B497-40E3-B346-A9EF08DA55C7}"/>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47" name="Google Shape;109;gb732734625_0_0">
                <a:extLst>
                  <a:ext uri="{FF2B5EF4-FFF2-40B4-BE49-F238E27FC236}">
                    <a16:creationId xmlns:a16="http://schemas.microsoft.com/office/drawing/2014/main" id="{4DEDDFCA-8CA8-4803-9FCB-4A3D2F899EC7}"/>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45" name="Google Shape;110;gb732734625_0_0" descr="A picture containing food, shirt&#10;&#10;Description automatically generated">
              <a:extLst>
                <a:ext uri="{FF2B5EF4-FFF2-40B4-BE49-F238E27FC236}">
                  <a16:creationId xmlns:a16="http://schemas.microsoft.com/office/drawing/2014/main" id="{FA8717AC-09B2-4253-8202-F31B18CE58B5}"/>
                </a:ext>
              </a:extLst>
            </p:cNvPr>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6" name="Google Shape;111;gb732734625_0_0">
            <a:extLst>
              <a:ext uri="{FF2B5EF4-FFF2-40B4-BE49-F238E27FC236}">
                <a16:creationId xmlns:a16="http://schemas.microsoft.com/office/drawing/2014/main" id="{E7CF08FF-FF9C-410B-9981-4C8CE44A9600}"/>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8: Bolts </a:t>
            </a:r>
            <a:endParaRPr dirty="0">
              <a:highlight>
                <a:srgbClr val="FFFF00"/>
              </a:highlight>
            </a:endParaRPr>
          </a:p>
        </p:txBody>
      </p:sp>
    </p:spTree>
    <p:extLst>
      <p:ext uri="{BB962C8B-B14F-4D97-AF65-F5344CB8AC3E}">
        <p14:creationId xmlns:p14="http://schemas.microsoft.com/office/powerpoint/2010/main" val="246168887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AAB41DA-F280-475F-B342-BDBFA56BFB53}"/>
                  </a:ext>
                </a:extLst>
              </p:cNvPr>
              <p:cNvSpPr>
                <a:spLocks noGrp="1"/>
              </p:cNvSpPr>
              <p:nvPr>
                <p:ph idx="1"/>
              </p:nvPr>
            </p:nvSpPr>
            <p:spPr>
              <a:xfrm>
                <a:off x="838200" y="1105209"/>
                <a:ext cx="10515600" cy="5295591"/>
              </a:xfrm>
            </p:spPr>
            <p:txBody>
              <a:bodyPr>
                <a:normAutofit/>
              </a:bodyPr>
              <a:lstStyle/>
              <a:p>
                <a:pPr marL="0" indent="0">
                  <a:buNone/>
                </a:pPr>
                <a:r>
                  <a:rPr lang="en-US" sz="2000" b="1" dirty="0"/>
                  <a:t>Beam Shear Resistance </a:t>
                </a:r>
              </a:p>
              <a:p>
                <a:pPr marL="0" indent="0">
                  <a:buNone/>
                </a:pPr>
                <a:r>
                  <a:rPr lang="en-US" sz="2000" dirty="0"/>
                  <a:t>For a group of fasteners, the effective shear depth </a:t>
                </a:r>
                <a14:m>
                  <m:oMath xmlns:m="http://schemas.openxmlformats.org/officeDocument/2006/math">
                    <m:r>
                      <m:rPr>
                        <m:nor/>
                      </m:rPr>
                      <a:rPr lang="en-US" sz="2000" dirty="0">
                        <a:ea typeface="Calibri" panose="020F0502020204030204" pitchFamily="34" charset="0"/>
                        <a:cs typeface="Calibri" panose="020F0502020204030204" pitchFamily="34" charset="0"/>
                      </a:rPr>
                      <m:t>d</m:t>
                    </m:r>
                    <m:r>
                      <m:rPr>
                        <m:nor/>
                      </m:rPr>
                      <a:rPr lang="en-US" sz="2000" baseline="-25000" dirty="0">
                        <a:cs typeface="Calibri" panose="020F0502020204030204" pitchFamily="34" charset="0"/>
                      </a:rPr>
                      <m:t>e</m:t>
                    </m:r>
                  </m:oMath>
                </a14:m>
                <a:r>
                  <a:rPr lang="en-US" sz="2000" dirty="0"/>
                  <a:t> is measured from the extremity of the fastener group to the loaded edge of the member (CSA 086 Clause 12.2.1.5). </a:t>
                </a:r>
              </a:p>
              <a:p>
                <a:pPr marL="0" indent="0">
                  <a:buNone/>
                </a:pPr>
                <a:r>
                  <a:rPr lang="en-US" sz="2000" dirty="0"/>
                  <a:t>Therefore, </a:t>
                </a:r>
              </a:p>
              <a:p>
                <a:pPr marL="0" indent="0" algn="ctr">
                  <a:buNone/>
                </a:pPr>
                <a14:m>
                  <m:oMath xmlns:m="http://schemas.openxmlformats.org/officeDocument/2006/math">
                    <m:r>
                      <m:rPr>
                        <m:nor/>
                      </m:rPr>
                      <a:rPr lang="en-US" sz="2000" dirty="0" smtClean="0">
                        <a:ea typeface="Calibri" panose="020F0502020204030204" pitchFamily="34" charset="0"/>
                        <a:cs typeface="Calibri" panose="020F0502020204030204" pitchFamily="34" charset="0"/>
                      </a:rPr>
                      <m:t>d</m:t>
                    </m:r>
                    <m:r>
                      <m:rPr>
                        <m:nor/>
                      </m:rPr>
                      <a:rPr lang="en-US" sz="2000" baseline="-25000" dirty="0">
                        <a:cs typeface="Calibri" panose="020F0502020204030204" pitchFamily="34" charset="0"/>
                      </a:rPr>
                      <m:t>e</m:t>
                    </m:r>
                  </m:oMath>
                </a14:m>
                <a:r>
                  <a:rPr lang="en-US" sz="2000" dirty="0"/>
                  <a:t> = 70 + 51 + 12.7/2 = 127 mm</a:t>
                </a:r>
              </a:p>
              <a:p>
                <a:pPr marL="0" indent="0">
                  <a:buNone/>
                </a:pPr>
                <a:r>
                  <a:rPr lang="en-US" sz="2000" dirty="0"/>
                  <a:t>The shear resistance at the location of each connection row is</a:t>
                </a:r>
              </a:p>
              <a:p>
                <a:pPr marL="0" indent="0" algn="ctr">
                  <a:buNone/>
                </a:pPr>
                <a14:m>
                  <m:oMath xmlns:m="http://schemas.openxmlformats.org/officeDocument/2006/math">
                    <m:r>
                      <m:rPr>
                        <m:nor/>
                      </m:rPr>
                      <a:rPr lang="en-US" sz="2000" b="0" i="0" dirty="0" smtClean="0">
                        <a:ea typeface="Calibri" panose="020F0502020204030204" pitchFamily="34" charset="0"/>
                        <a:cs typeface="Calibri" panose="020F0502020204030204" pitchFamily="34" charset="0"/>
                      </a:rPr>
                      <m:t>V</m:t>
                    </m:r>
                    <m:r>
                      <m:rPr>
                        <m:nor/>
                      </m:rPr>
                      <a:rPr lang="en-US" sz="2000" b="0" i="0" baseline="-25000" dirty="0" smtClean="0">
                        <a:cs typeface="Calibri" panose="020F0502020204030204" pitchFamily="34" charset="0"/>
                      </a:rPr>
                      <m:t>r</m:t>
                    </m:r>
                  </m:oMath>
                </a14:m>
                <a:r>
                  <a:rPr lang="en-US" sz="2000" dirty="0"/>
                  <a:t> = </a:t>
                </a:r>
                <a:r>
                  <a:rPr lang="el-GR" sz="2000" dirty="0"/>
                  <a:t>φ</a:t>
                </a:r>
                <a:r>
                  <a:rPr lang="en-CA" sz="2000" baseline="-25000" dirty="0">
                    <a:ea typeface="Calibri" panose="020F0502020204030204" pitchFamily="34" charset="0"/>
                    <a:cs typeface="Calibri" panose="020F0502020204030204" pitchFamily="34" charset="0"/>
                  </a:rPr>
                  <a:t> </a:t>
                </a:r>
                <a:r>
                  <a:rPr lang="en-US" sz="2000" dirty="0"/>
                  <a:t>F</a:t>
                </a:r>
                <a14:m>
                  <m:oMath xmlns:m="http://schemas.openxmlformats.org/officeDocument/2006/math">
                    <m:r>
                      <m:rPr>
                        <m:nor/>
                      </m:rPr>
                      <a:rPr lang="en-US" sz="2000" b="0" i="0" baseline="-25000" dirty="0" smtClean="0">
                        <a:cs typeface="Calibri" panose="020F0502020204030204" pitchFamily="34" charset="0"/>
                      </a:rPr>
                      <m:t>v</m:t>
                    </m:r>
                    <m:f>
                      <m:fPr>
                        <m:ctrlPr>
                          <a:rPr lang="en-US" sz="2000" i="1" dirty="0" smtClean="0">
                            <a:latin typeface="Cambria Math" panose="02040503050406030204" pitchFamily="18" charset="0"/>
                          </a:rPr>
                        </m:ctrlPr>
                      </m:fPr>
                      <m:num>
                        <m:r>
                          <m:rPr>
                            <m:nor/>
                          </m:rPr>
                          <a:rPr lang="en-US" sz="2000" dirty="0"/>
                          <m:t>2</m:t>
                        </m:r>
                        <m:r>
                          <m:rPr>
                            <m:nor/>
                          </m:rPr>
                          <a:rPr lang="en-US" sz="2000" dirty="0"/>
                          <m:t>A</m:t>
                        </m:r>
                        <m:r>
                          <m:rPr>
                            <m:nor/>
                          </m:rPr>
                          <a:rPr lang="en-CA" sz="2000" baseline="-25000" dirty="0">
                            <a:ea typeface="Calibri" panose="020F0502020204030204" pitchFamily="34" charset="0"/>
                            <a:cs typeface="Calibri" panose="020F0502020204030204" pitchFamily="34" charset="0"/>
                          </a:rPr>
                          <m:t>n</m:t>
                        </m:r>
                      </m:num>
                      <m:den>
                        <m:r>
                          <m:rPr>
                            <m:nor/>
                          </m:rPr>
                          <a:rPr lang="en-US" sz="2000" dirty="0"/>
                          <m:t>3</m:t>
                        </m:r>
                      </m:den>
                    </m:f>
                  </m:oMath>
                </a14:m>
                <a:r>
                  <a:rPr lang="en-US" sz="2000" dirty="0"/>
                  <a:t> K</a:t>
                </a:r>
                <a:r>
                  <a:rPr lang="en-CA" sz="2000" baseline="-25000" dirty="0" err="1">
                    <a:cs typeface="Calibri" panose="020F0502020204030204" pitchFamily="34" charset="0"/>
                  </a:rPr>
                  <a:t>Zv</a:t>
                </a:r>
                <a:r>
                  <a:rPr lang="en-US" sz="2000" dirty="0"/>
                  <a:t> </a:t>
                </a:r>
              </a:p>
              <a:p>
                <a:pPr marL="0" indent="0">
                  <a:buNone/>
                </a:pPr>
                <a:r>
                  <a:rPr lang="en-US" sz="2000" dirty="0"/>
                  <a:t>where </a:t>
                </a:r>
              </a:p>
              <a:p>
                <a:pPr marL="0" indent="0">
                  <a:buNone/>
                </a:pPr>
                <a:r>
                  <a:rPr lang="el-GR" sz="2000" dirty="0"/>
                  <a:t>φ</a:t>
                </a:r>
                <a:r>
                  <a:rPr lang="en-CA" sz="2000" baseline="-25000" dirty="0">
                    <a:ea typeface="Calibri" panose="020F0502020204030204" pitchFamily="34" charset="0"/>
                    <a:cs typeface="Calibri" panose="020F0502020204030204" pitchFamily="34" charset="0"/>
                  </a:rPr>
                  <a:t>w </a:t>
                </a:r>
                <a:r>
                  <a:rPr lang="en-US" sz="2000" dirty="0"/>
                  <a:t>= 0.9 </a:t>
                </a:r>
              </a:p>
              <a:p>
                <a:pPr marL="0" indent="0">
                  <a:buNone/>
                </a:pPr>
                <a:r>
                  <a:rPr lang="en-US" sz="2000" dirty="0"/>
                  <a:t>F</a:t>
                </a:r>
                <a14:m>
                  <m:oMath xmlns:m="http://schemas.openxmlformats.org/officeDocument/2006/math">
                    <m:r>
                      <m:rPr>
                        <m:nor/>
                      </m:rPr>
                      <a:rPr lang="en-US" sz="2000" baseline="-25000" dirty="0">
                        <a:cs typeface="Calibri" panose="020F0502020204030204" pitchFamily="34" charset="0"/>
                      </a:rPr>
                      <m:t>v</m:t>
                    </m:r>
                  </m:oMath>
                </a14:m>
                <a:r>
                  <a:rPr lang="en-US" sz="2000" dirty="0"/>
                  <a:t> = f</a:t>
                </a:r>
                <a14:m>
                  <m:oMath xmlns:m="http://schemas.openxmlformats.org/officeDocument/2006/math">
                    <m:r>
                      <m:rPr>
                        <m:nor/>
                      </m:rPr>
                      <a:rPr lang="en-US" sz="2000" baseline="-25000" dirty="0">
                        <a:cs typeface="Calibri" panose="020F0502020204030204" pitchFamily="34" charset="0"/>
                      </a:rPr>
                      <m:t>v</m:t>
                    </m:r>
                  </m:oMath>
                </a14:m>
                <a:r>
                  <a:rPr lang="en-US" sz="2000" dirty="0"/>
                  <a:t>(K</a:t>
                </a:r>
                <a:r>
                  <a:rPr lang="en-CA" sz="2000" baseline="-25000" dirty="0">
                    <a:cs typeface="Calibri" panose="020F0502020204030204" pitchFamily="34" charset="0"/>
                  </a:rPr>
                  <a:t>D</a:t>
                </a:r>
                <a:r>
                  <a:rPr lang="en-US" sz="2000" dirty="0"/>
                  <a:t>K</a:t>
                </a:r>
                <a:r>
                  <a:rPr lang="en-CA" sz="2000" baseline="-25000" dirty="0">
                    <a:cs typeface="Calibri" panose="020F0502020204030204" pitchFamily="34" charset="0"/>
                  </a:rPr>
                  <a:t>H</a:t>
                </a:r>
                <a:r>
                  <a:rPr lang="en-US" sz="2000" dirty="0"/>
                  <a:t>K</a:t>
                </a:r>
                <a:r>
                  <a:rPr lang="en-CA" sz="2000" baseline="-25000" dirty="0" err="1">
                    <a:cs typeface="Calibri" panose="020F0502020204030204" pitchFamily="34" charset="0"/>
                  </a:rPr>
                  <a:t>Sv</a:t>
                </a:r>
                <a:r>
                  <a:rPr lang="en-US" sz="2000" dirty="0"/>
                  <a:t>K</a:t>
                </a:r>
                <a:r>
                  <a:rPr lang="en-CA" sz="2000" baseline="-25000" dirty="0">
                    <a:cs typeface="Calibri" panose="020F0502020204030204" pitchFamily="34" charset="0"/>
                  </a:rPr>
                  <a:t>T</a:t>
                </a:r>
                <a:r>
                  <a:rPr lang="en-US" sz="2000" dirty="0">
                    <a:ea typeface="Calibri" panose="020F0502020204030204" pitchFamily="34" charset="0"/>
                    <a:cs typeface="Calibri" panose="020F0502020204030204" pitchFamily="34" charset="0"/>
                  </a:rPr>
                  <a:t>)</a:t>
                </a:r>
              </a:p>
              <a:p>
                <a:pPr marL="0" indent="0">
                  <a:buNone/>
                </a:pPr>
                <a:r>
                  <a:rPr lang="en-US" sz="2000" dirty="0"/>
                  <a:t>f</a:t>
                </a:r>
                <a14:m>
                  <m:oMath xmlns:m="http://schemas.openxmlformats.org/officeDocument/2006/math">
                    <m:r>
                      <m:rPr>
                        <m:nor/>
                      </m:rPr>
                      <a:rPr lang="en-US" sz="2000" baseline="-25000" dirty="0">
                        <a:cs typeface="Calibri" panose="020F0502020204030204" pitchFamily="34" charset="0"/>
                      </a:rPr>
                      <m:t>v</m:t>
                    </m:r>
                    <m:r>
                      <m:rPr>
                        <m:nor/>
                      </m:rPr>
                      <a:rPr lang="en-US" sz="2000" b="0" i="0" baseline="-25000" dirty="0" smtClean="0">
                        <a:cs typeface="Calibri" panose="020F0502020204030204" pitchFamily="34" charset="0"/>
                      </a:rPr>
                      <m:t> </m:t>
                    </m:r>
                  </m:oMath>
                </a14:m>
                <a:r>
                  <a:rPr lang="en-US" sz="2000" dirty="0"/>
                  <a:t>= 1.9 MPa (CSA 086 Table 6.3.1A)</a:t>
                </a:r>
              </a:p>
              <a:p>
                <a:pPr marL="0" indent="0">
                  <a:buNone/>
                </a:pPr>
                <a14:m>
                  <m:oMath xmlns:m="http://schemas.openxmlformats.org/officeDocument/2006/math">
                    <m:r>
                      <m:rPr>
                        <m:nor/>
                      </m:rPr>
                      <a:rPr lang="en-US" sz="2000" dirty="0"/>
                      <m:t>A</m:t>
                    </m:r>
                    <m:r>
                      <m:rPr>
                        <m:nor/>
                      </m:rPr>
                      <a:rPr lang="en-CA" sz="2000" baseline="-25000" dirty="0">
                        <a:ea typeface="Calibri" panose="020F0502020204030204" pitchFamily="34" charset="0"/>
                        <a:cs typeface="Calibri" panose="020F0502020204030204" pitchFamily="34" charset="0"/>
                      </a:rPr>
                      <m:t>n</m:t>
                    </m:r>
                  </m:oMath>
                </a14:m>
                <a:r>
                  <a:rPr lang="en-US" sz="2000" dirty="0"/>
                  <a:t> = 89 x 127 = 11303 </a:t>
                </a:r>
                <a14:m>
                  <m:oMath xmlns:m="http://schemas.openxmlformats.org/officeDocument/2006/math">
                    <m:sSup>
                      <m:sSupPr>
                        <m:ctrlPr>
                          <a:rPr lang="en-US" sz="2000" i="1">
                            <a:latin typeface="Cambria Math" panose="02040503050406030204" pitchFamily="18" charset="0"/>
                          </a:rPr>
                        </m:ctrlPr>
                      </m:sSupPr>
                      <m:e>
                        <m:r>
                          <m:rPr>
                            <m:nor/>
                          </m:rPr>
                          <a:rPr lang="en-US" sz="2000" dirty="0"/>
                          <m:t>mm</m:t>
                        </m:r>
                      </m:e>
                      <m:sup>
                        <m:r>
                          <m:rPr>
                            <m:nor/>
                          </m:rPr>
                          <a:rPr lang="en-US" sz="2000" dirty="0"/>
                          <m:t>2</m:t>
                        </m:r>
                      </m:sup>
                    </m:sSup>
                  </m:oMath>
                </a14:m>
                <a:endParaRPr lang="en-US" sz="2000" dirty="0"/>
              </a:p>
              <a:p>
                <a:pPr marL="0" indent="0">
                  <a:buNone/>
                </a:pPr>
                <a:r>
                  <a:rPr lang="en-US" sz="2000" dirty="0"/>
                  <a:t>K</a:t>
                </a:r>
                <a:r>
                  <a:rPr lang="en-CA" sz="2000" baseline="-25000" dirty="0" err="1">
                    <a:cs typeface="Calibri" panose="020F0502020204030204" pitchFamily="34" charset="0"/>
                  </a:rPr>
                  <a:t>Zv</a:t>
                </a:r>
                <a:r>
                  <a:rPr lang="en-CA" sz="2000" baseline="-25000" dirty="0">
                    <a:cs typeface="Calibri" panose="020F0502020204030204" pitchFamily="34" charset="0"/>
                  </a:rPr>
                  <a:t> </a:t>
                </a:r>
                <a:r>
                  <a:rPr lang="en-US" sz="2000" dirty="0"/>
                  <a:t>= 1.55 (linear interpolation using CSA 086 Table 6.4.5)</a:t>
                </a:r>
              </a:p>
              <a:p>
                <a:pPr marL="0" indent="0">
                  <a:buNone/>
                </a:pPr>
                <a:endParaRPr lang="en-US" sz="2000" dirty="0"/>
              </a:p>
              <a:p>
                <a:pPr marL="0" indent="0">
                  <a:buNone/>
                </a:pPr>
                <a:endParaRPr lang="en-US" sz="2000" dirty="0"/>
              </a:p>
            </p:txBody>
          </p:sp>
        </mc:Choice>
        <mc:Fallback xmlns="">
          <p:sp>
            <p:nvSpPr>
              <p:cNvPr id="3" name="Content Placeholder 2">
                <a:extLst>
                  <a:ext uri="{FF2B5EF4-FFF2-40B4-BE49-F238E27FC236}">
                    <a16:creationId xmlns:a16="http://schemas.microsoft.com/office/drawing/2014/main" id="{FAAB41DA-F280-475F-B342-BDBFA56BFB53}"/>
                  </a:ext>
                </a:extLst>
              </p:cNvPr>
              <p:cNvSpPr>
                <a:spLocks noGrp="1" noRot="1" noChangeAspect="1" noMove="1" noResize="1" noEditPoints="1" noAdjustHandles="1" noChangeArrowheads="1" noChangeShapeType="1" noTextEdit="1"/>
              </p:cNvSpPr>
              <p:nvPr>
                <p:ph idx="1"/>
              </p:nvPr>
            </p:nvSpPr>
            <p:spPr>
              <a:xfrm>
                <a:off x="838200" y="1105209"/>
                <a:ext cx="10515600" cy="5295591"/>
              </a:xfrm>
              <a:blipFill>
                <a:blip r:embed="rId2"/>
                <a:stretch>
                  <a:fillRect l="-638" t="-1151" r="-1043" b="-1266"/>
                </a:stretch>
              </a:blipFill>
            </p:spPr>
            <p:txBody>
              <a:bodyPr/>
              <a:lstStyle/>
              <a:p>
                <a:r>
                  <a:rPr lang="en-US">
                    <a:noFill/>
                  </a:rPr>
                  <a:t> </a:t>
                </a:r>
              </a:p>
            </p:txBody>
          </p:sp>
        </mc:Fallback>
      </mc:AlternateContent>
      <p:grpSp>
        <p:nvGrpSpPr>
          <p:cNvPr id="5" name="Google Shape;101;gb732734625_0_0">
            <a:extLst>
              <a:ext uri="{FF2B5EF4-FFF2-40B4-BE49-F238E27FC236}">
                <a16:creationId xmlns:a16="http://schemas.microsoft.com/office/drawing/2014/main" id="{F129DBC7-8BA8-4B73-A1B4-4A644677F324}"/>
              </a:ext>
            </a:extLst>
          </p:cNvPr>
          <p:cNvGrpSpPr/>
          <p:nvPr/>
        </p:nvGrpSpPr>
        <p:grpSpPr>
          <a:xfrm>
            <a:off x="7738297" y="0"/>
            <a:ext cx="4453703" cy="6957521"/>
            <a:chOff x="7738393" y="0"/>
            <a:chExt cx="4453703" cy="6957521"/>
          </a:xfrm>
        </p:grpSpPr>
        <p:grpSp>
          <p:nvGrpSpPr>
            <p:cNvPr id="6" name="Google Shape;102;gb732734625_0_0">
              <a:extLst>
                <a:ext uri="{FF2B5EF4-FFF2-40B4-BE49-F238E27FC236}">
                  <a16:creationId xmlns:a16="http://schemas.microsoft.com/office/drawing/2014/main" id="{7E922DD3-A866-4317-8E10-57F973AB84EC}"/>
                </a:ext>
              </a:extLst>
            </p:cNvPr>
            <p:cNvGrpSpPr/>
            <p:nvPr/>
          </p:nvGrpSpPr>
          <p:grpSpPr>
            <a:xfrm>
              <a:off x="9711113" y="6066636"/>
              <a:ext cx="2216088" cy="759395"/>
              <a:chOff x="5048307" y="4532623"/>
              <a:chExt cx="1662108" cy="569560"/>
            </a:xfrm>
          </p:grpSpPr>
          <p:sp>
            <p:nvSpPr>
              <p:cNvPr id="11" name="Google Shape;103;gb732734625_0_0">
                <a:extLst>
                  <a:ext uri="{FF2B5EF4-FFF2-40B4-BE49-F238E27FC236}">
                    <a16:creationId xmlns:a16="http://schemas.microsoft.com/office/drawing/2014/main" id="{20F1AA14-87DB-4ED3-9EA9-22EC9EFC023B}"/>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2" name="Google Shape;104;gb732734625_0_0">
                <a:extLst>
                  <a:ext uri="{FF2B5EF4-FFF2-40B4-BE49-F238E27FC236}">
                    <a16:creationId xmlns:a16="http://schemas.microsoft.com/office/drawing/2014/main" id="{30B8B1BF-EE69-4DED-B271-FDC95F0A70F1}"/>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3" name="Google Shape;105;gb732734625_0_0">
                <a:extLst>
                  <a:ext uri="{FF2B5EF4-FFF2-40B4-BE49-F238E27FC236}">
                    <a16:creationId xmlns:a16="http://schemas.microsoft.com/office/drawing/2014/main" id="{18CFBD3E-91C9-49A4-8BEC-BA8D5C2BCF32}"/>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4" name="Google Shape;106;gb732734625_0_0">
                <a:extLst>
                  <a:ext uri="{FF2B5EF4-FFF2-40B4-BE49-F238E27FC236}">
                    <a16:creationId xmlns:a16="http://schemas.microsoft.com/office/drawing/2014/main" id="{93A62375-D196-43B0-B64E-E6D9A35B459C}"/>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7" name="Google Shape;107;gb732734625_0_0">
              <a:extLst>
                <a:ext uri="{FF2B5EF4-FFF2-40B4-BE49-F238E27FC236}">
                  <a16:creationId xmlns:a16="http://schemas.microsoft.com/office/drawing/2014/main" id="{5E006B79-C964-4DFF-84CE-C39DEF036738}"/>
                </a:ext>
              </a:extLst>
            </p:cNvPr>
            <p:cNvGrpSpPr/>
            <p:nvPr/>
          </p:nvGrpSpPr>
          <p:grpSpPr>
            <a:xfrm>
              <a:off x="11895270" y="0"/>
              <a:ext cx="296826" cy="6881218"/>
              <a:chOff x="11896233" y="0"/>
              <a:chExt cx="295820" cy="6857902"/>
            </a:xfrm>
          </p:grpSpPr>
          <p:sp>
            <p:nvSpPr>
              <p:cNvPr id="9" name="Google Shape;108;gb732734625_0_0">
                <a:extLst>
                  <a:ext uri="{FF2B5EF4-FFF2-40B4-BE49-F238E27FC236}">
                    <a16:creationId xmlns:a16="http://schemas.microsoft.com/office/drawing/2014/main" id="{64CF0143-BA53-4574-9D11-5FAE234F8BDE}"/>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 name="Google Shape;109;gb732734625_0_0">
                <a:extLst>
                  <a:ext uri="{FF2B5EF4-FFF2-40B4-BE49-F238E27FC236}">
                    <a16:creationId xmlns:a16="http://schemas.microsoft.com/office/drawing/2014/main" id="{17545DBB-E553-4913-A888-475BA347855F}"/>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8" name="Google Shape;110;gb732734625_0_0" descr="A picture containing food, shirt&#10;&#10;Description automatically generated">
              <a:extLst>
                <a:ext uri="{FF2B5EF4-FFF2-40B4-BE49-F238E27FC236}">
                  <a16:creationId xmlns:a16="http://schemas.microsoft.com/office/drawing/2014/main" id="{9B562D67-1872-4B5D-82C5-5DF178F19DF5}"/>
                </a:ext>
              </a:extLst>
            </p:cNvPr>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6" name="Google Shape;111;gb732734625_0_0">
            <a:extLst>
              <a:ext uri="{FF2B5EF4-FFF2-40B4-BE49-F238E27FC236}">
                <a16:creationId xmlns:a16="http://schemas.microsoft.com/office/drawing/2014/main" id="{3DD80A72-6016-482B-9E86-8F292821CC68}"/>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8: Bolts </a:t>
            </a:r>
            <a:endParaRPr dirty="0">
              <a:highlight>
                <a:srgbClr val="FFFF00"/>
              </a:highlight>
            </a:endParaRPr>
          </a:p>
        </p:txBody>
      </p:sp>
    </p:spTree>
    <p:extLst>
      <p:ext uri="{BB962C8B-B14F-4D97-AF65-F5344CB8AC3E}">
        <p14:creationId xmlns:p14="http://schemas.microsoft.com/office/powerpoint/2010/main" val="160584871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01;gb732734625_0_0">
            <a:extLst>
              <a:ext uri="{FF2B5EF4-FFF2-40B4-BE49-F238E27FC236}">
                <a16:creationId xmlns:a16="http://schemas.microsoft.com/office/drawing/2014/main" id="{00EE8ABA-E7DA-4D4B-A31E-68EF4E87B5EB}"/>
              </a:ext>
            </a:extLst>
          </p:cNvPr>
          <p:cNvGrpSpPr/>
          <p:nvPr/>
        </p:nvGrpSpPr>
        <p:grpSpPr>
          <a:xfrm>
            <a:off x="7738297" y="0"/>
            <a:ext cx="4453703" cy="6957521"/>
            <a:chOff x="7738393" y="0"/>
            <a:chExt cx="4453703" cy="6957521"/>
          </a:xfrm>
        </p:grpSpPr>
        <p:grpSp>
          <p:nvGrpSpPr>
            <p:cNvPr id="6" name="Google Shape;102;gb732734625_0_0">
              <a:extLst>
                <a:ext uri="{FF2B5EF4-FFF2-40B4-BE49-F238E27FC236}">
                  <a16:creationId xmlns:a16="http://schemas.microsoft.com/office/drawing/2014/main" id="{7627F5F7-59CA-44CF-82CA-28F6C4757694}"/>
                </a:ext>
              </a:extLst>
            </p:cNvPr>
            <p:cNvGrpSpPr/>
            <p:nvPr/>
          </p:nvGrpSpPr>
          <p:grpSpPr>
            <a:xfrm>
              <a:off x="9711113" y="6066636"/>
              <a:ext cx="2216088" cy="759395"/>
              <a:chOff x="5048307" y="4532623"/>
              <a:chExt cx="1662108" cy="569560"/>
            </a:xfrm>
          </p:grpSpPr>
          <p:sp>
            <p:nvSpPr>
              <p:cNvPr id="11" name="Google Shape;103;gb732734625_0_0">
                <a:extLst>
                  <a:ext uri="{FF2B5EF4-FFF2-40B4-BE49-F238E27FC236}">
                    <a16:creationId xmlns:a16="http://schemas.microsoft.com/office/drawing/2014/main" id="{53D09963-9DDA-4B9E-AA2D-C8B9C8E6DAC8}"/>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2" name="Google Shape;104;gb732734625_0_0">
                <a:extLst>
                  <a:ext uri="{FF2B5EF4-FFF2-40B4-BE49-F238E27FC236}">
                    <a16:creationId xmlns:a16="http://schemas.microsoft.com/office/drawing/2014/main" id="{92506A7A-4B0B-44B5-9A9B-1AC6CF416B7E}"/>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3" name="Google Shape;105;gb732734625_0_0">
                <a:extLst>
                  <a:ext uri="{FF2B5EF4-FFF2-40B4-BE49-F238E27FC236}">
                    <a16:creationId xmlns:a16="http://schemas.microsoft.com/office/drawing/2014/main" id="{72366192-3A5D-4D50-A6DB-4748C93BDE4B}"/>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4" name="Google Shape;106;gb732734625_0_0">
                <a:extLst>
                  <a:ext uri="{FF2B5EF4-FFF2-40B4-BE49-F238E27FC236}">
                    <a16:creationId xmlns:a16="http://schemas.microsoft.com/office/drawing/2014/main" id="{8B9102D4-4D8E-43CD-9E0E-42FE72891CEF}"/>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7" name="Google Shape;107;gb732734625_0_0">
              <a:extLst>
                <a:ext uri="{FF2B5EF4-FFF2-40B4-BE49-F238E27FC236}">
                  <a16:creationId xmlns:a16="http://schemas.microsoft.com/office/drawing/2014/main" id="{3FDD06AF-68FD-4DD0-A195-AF81E2EF7C55}"/>
                </a:ext>
              </a:extLst>
            </p:cNvPr>
            <p:cNvGrpSpPr/>
            <p:nvPr/>
          </p:nvGrpSpPr>
          <p:grpSpPr>
            <a:xfrm>
              <a:off x="11895270" y="0"/>
              <a:ext cx="296826" cy="6881218"/>
              <a:chOff x="11896233" y="0"/>
              <a:chExt cx="295820" cy="6857902"/>
            </a:xfrm>
          </p:grpSpPr>
          <p:sp>
            <p:nvSpPr>
              <p:cNvPr id="9" name="Google Shape;108;gb732734625_0_0">
                <a:extLst>
                  <a:ext uri="{FF2B5EF4-FFF2-40B4-BE49-F238E27FC236}">
                    <a16:creationId xmlns:a16="http://schemas.microsoft.com/office/drawing/2014/main" id="{D5BE950F-A39E-44AA-8502-6C1E3D91834A}"/>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 name="Google Shape;109;gb732734625_0_0">
                <a:extLst>
                  <a:ext uri="{FF2B5EF4-FFF2-40B4-BE49-F238E27FC236}">
                    <a16:creationId xmlns:a16="http://schemas.microsoft.com/office/drawing/2014/main" id="{A5503D9A-B7EF-4B33-9CD1-4D7B2D3EBFCD}"/>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8" name="Google Shape;110;gb732734625_0_0" descr="A picture containing food, shirt&#10;&#10;Description automatically generated">
              <a:extLst>
                <a:ext uri="{FF2B5EF4-FFF2-40B4-BE49-F238E27FC236}">
                  <a16:creationId xmlns:a16="http://schemas.microsoft.com/office/drawing/2014/main" id="{2392BF94-C07D-4642-B6D2-AF7FAA8CEE48}"/>
                </a:ext>
              </a:extLst>
            </p:cNvPr>
            <p:cNvPicPr preferRelativeResize="0"/>
            <p:nvPr/>
          </p:nvPicPr>
          <p:blipFill rotWithShape="1">
            <a:blip r:embed="rId2">
              <a:alphaModFix/>
            </a:blip>
            <a:srcRect/>
            <a:stretch/>
          </p:blipFill>
          <p:spPr>
            <a:xfrm>
              <a:off x="7738393" y="5985465"/>
              <a:ext cx="2039765" cy="972056"/>
            </a:xfrm>
            <a:prstGeom prst="rect">
              <a:avLst/>
            </a:prstGeom>
            <a:noFill/>
            <a:ln>
              <a:noFill/>
            </a:ln>
          </p:spPr>
        </p:pic>
      </p:grpSp>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D415347D-CBC5-499C-B681-C60A05FD853C}"/>
                  </a:ext>
                </a:extLst>
              </p:cNvPr>
              <p:cNvSpPr>
                <a:spLocks noGrp="1"/>
              </p:cNvSpPr>
              <p:nvPr>
                <p:ph idx="1"/>
              </p:nvPr>
            </p:nvSpPr>
            <p:spPr>
              <a:xfrm>
                <a:off x="838200" y="1360839"/>
                <a:ext cx="10515600" cy="5039961"/>
              </a:xfrm>
            </p:spPr>
            <p:txBody>
              <a:bodyPr>
                <a:normAutofit/>
              </a:bodyPr>
              <a:lstStyle/>
              <a:p>
                <a:pPr marL="0" indent="0">
                  <a:buNone/>
                </a:pPr>
                <a14:m>
                  <m:oMath xmlns:m="http://schemas.openxmlformats.org/officeDocument/2006/math">
                    <m:r>
                      <m:rPr>
                        <m:nor/>
                      </m:rPr>
                      <a:rPr lang="en-US" sz="2200" b="0" i="0" dirty="0" smtClean="0">
                        <a:ea typeface="Calibri" panose="020F0502020204030204" pitchFamily="34" charset="0"/>
                        <a:cs typeface="Calibri" panose="020F0502020204030204" pitchFamily="34" charset="0"/>
                      </a:rPr>
                      <m:t>V</m:t>
                    </m:r>
                    <m:r>
                      <m:rPr>
                        <m:nor/>
                      </m:rPr>
                      <a:rPr lang="en-US" sz="2200" b="0" i="0" baseline="-25000" dirty="0" smtClean="0">
                        <a:cs typeface="Calibri" panose="020F0502020204030204" pitchFamily="34" charset="0"/>
                      </a:rPr>
                      <m:t>r</m:t>
                    </m:r>
                  </m:oMath>
                </a14:m>
                <a:r>
                  <a:rPr lang="en-US" sz="2200" dirty="0"/>
                  <a:t> = </a:t>
                </a:r>
                <a:r>
                  <a:rPr lang="el-GR" sz="2200" dirty="0"/>
                  <a:t>φ</a:t>
                </a:r>
                <a:r>
                  <a:rPr lang="en-CA" sz="2200" baseline="-25000" dirty="0">
                    <a:ea typeface="Calibri" panose="020F0502020204030204" pitchFamily="34" charset="0"/>
                    <a:cs typeface="Calibri" panose="020F0502020204030204" pitchFamily="34" charset="0"/>
                  </a:rPr>
                  <a:t> </a:t>
                </a:r>
                <a:r>
                  <a:rPr lang="en-US" sz="2200" dirty="0"/>
                  <a:t>F</a:t>
                </a:r>
                <a14:m>
                  <m:oMath xmlns:m="http://schemas.openxmlformats.org/officeDocument/2006/math">
                    <m:r>
                      <m:rPr>
                        <m:nor/>
                      </m:rPr>
                      <a:rPr lang="en-US" sz="2200" b="0" i="0" baseline="-25000" dirty="0" smtClean="0">
                        <a:cs typeface="Calibri" panose="020F0502020204030204" pitchFamily="34" charset="0"/>
                      </a:rPr>
                      <m:t>v</m:t>
                    </m:r>
                    <m:f>
                      <m:fPr>
                        <m:ctrlPr>
                          <a:rPr lang="en-US" sz="2200" i="1" dirty="0" smtClean="0">
                            <a:latin typeface="Cambria Math" panose="02040503050406030204" pitchFamily="18" charset="0"/>
                          </a:rPr>
                        </m:ctrlPr>
                      </m:fPr>
                      <m:num>
                        <m:r>
                          <m:rPr>
                            <m:nor/>
                          </m:rPr>
                          <a:rPr lang="en-US" sz="2200" dirty="0"/>
                          <m:t>2</m:t>
                        </m:r>
                        <m:r>
                          <m:rPr>
                            <m:nor/>
                          </m:rPr>
                          <a:rPr lang="en-US" sz="2200" dirty="0"/>
                          <m:t>A</m:t>
                        </m:r>
                        <m:r>
                          <m:rPr>
                            <m:nor/>
                          </m:rPr>
                          <a:rPr lang="en-CA" sz="2200" baseline="-25000" dirty="0">
                            <a:ea typeface="Calibri" panose="020F0502020204030204" pitchFamily="34" charset="0"/>
                            <a:cs typeface="Calibri" panose="020F0502020204030204" pitchFamily="34" charset="0"/>
                          </a:rPr>
                          <m:t>n</m:t>
                        </m:r>
                      </m:num>
                      <m:den>
                        <m:r>
                          <m:rPr>
                            <m:nor/>
                          </m:rPr>
                          <a:rPr lang="en-US" sz="2200" dirty="0"/>
                          <m:t>3</m:t>
                        </m:r>
                      </m:den>
                    </m:f>
                  </m:oMath>
                </a14:m>
                <a:r>
                  <a:rPr lang="en-US" sz="2200" dirty="0"/>
                  <a:t> K</a:t>
                </a:r>
                <a:r>
                  <a:rPr lang="en-CA" sz="2200" baseline="-25000" dirty="0" err="1">
                    <a:cs typeface="Calibri" panose="020F0502020204030204" pitchFamily="34" charset="0"/>
                  </a:rPr>
                  <a:t>Zv</a:t>
                </a:r>
                <a:r>
                  <a:rPr lang="en-US" sz="2200" dirty="0"/>
                  <a:t> </a:t>
                </a:r>
              </a:p>
              <a:p>
                <a:pPr marL="0" indent="0">
                  <a:buNone/>
                </a:pPr>
                <a:r>
                  <a:rPr lang="en-US" sz="2200" dirty="0"/>
                  <a:t>    = 0.9 x (1.9 x 1.0 x 1.0 x 1.0 x 1.0) x 2/3 x 11303 x 1.55 </a:t>
                </a:r>
              </a:p>
              <a:p>
                <a:pPr marL="0" indent="0">
                  <a:buNone/>
                </a:pPr>
                <a:r>
                  <a:rPr lang="en-US" sz="2200" dirty="0"/>
                  <a:t>    = 20.0 </a:t>
                </a:r>
                <a:r>
                  <a:rPr lang="en-US" sz="2200" dirty="0" err="1"/>
                  <a:t>kN</a:t>
                </a:r>
                <a:endParaRPr lang="en-US" sz="2200" dirty="0"/>
              </a:p>
              <a:p>
                <a:pPr marL="0" indent="0">
                  <a:buNone/>
                </a:pPr>
                <a:r>
                  <a:rPr lang="en-US" sz="2200" dirty="0"/>
                  <a:t>The factored shear force per fastener row </a:t>
                </a:r>
              </a:p>
              <a:p>
                <a:pPr marL="0" indent="0">
                  <a:buNone/>
                </a:pPr>
                <a:r>
                  <a:rPr lang="en-US" sz="2200" dirty="0"/>
                  <a:t>    = 20/2</a:t>
                </a:r>
              </a:p>
              <a:p>
                <a:pPr marL="0" indent="0">
                  <a:buNone/>
                </a:pPr>
                <a:r>
                  <a:rPr lang="en-US" sz="2200" dirty="0"/>
                  <a:t>    = 10 </a:t>
                </a:r>
                <a:r>
                  <a:rPr lang="en-US" sz="2200" dirty="0" err="1"/>
                  <a:t>kN</a:t>
                </a:r>
                <a:endParaRPr lang="en-US" sz="2200" dirty="0"/>
              </a:p>
              <a:p>
                <a:pPr marL="0" indent="0">
                  <a:buNone/>
                </a:pPr>
                <a:r>
                  <a:rPr lang="en-US" sz="2200" dirty="0"/>
                  <a:t>Therefore, </a:t>
                </a:r>
              </a:p>
              <a:p>
                <a:pPr marL="0" indent="0">
                  <a:buNone/>
                </a:pPr>
                <a14:m>
                  <m:oMath xmlns:m="http://schemas.openxmlformats.org/officeDocument/2006/math">
                    <m:r>
                      <m:rPr>
                        <m:nor/>
                      </m:rPr>
                      <a:rPr lang="en-US" sz="2200" dirty="0">
                        <a:ea typeface="Calibri" panose="020F0502020204030204" pitchFamily="34" charset="0"/>
                        <a:cs typeface="Calibri" panose="020F0502020204030204" pitchFamily="34" charset="0"/>
                      </a:rPr>
                      <m:t>V</m:t>
                    </m:r>
                    <m:r>
                      <m:rPr>
                        <m:nor/>
                      </m:rPr>
                      <a:rPr lang="en-US" sz="2200" baseline="-25000" dirty="0">
                        <a:cs typeface="Calibri" panose="020F0502020204030204" pitchFamily="34" charset="0"/>
                      </a:rPr>
                      <m:t>r</m:t>
                    </m:r>
                  </m:oMath>
                </a14:m>
                <a:r>
                  <a:rPr lang="en-US" sz="2200" dirty="0"/>
                  <a:t> = 20.0 </a:t>
                </a:r>
                <a:r>
                  <a:rPr lang="en-US" sz="2200" dirty="0" err="1"/>
                  <a:t>kN</a:t>
                </a:r>
                <a:r>
                  <a:rPr lang="en-US" sz="2200" dirty="0"/>
                  <a:t> &gt; </a:t>
                </a:r>
                <a14:m>
                  <m:oMath xmlns:m="http://schemas.openxmlformats.org/officeDocument/2006/math">
                    <m:r>
                      <m:rPr>
                        <m:nor/>
                      </m:rPr>
                      <a:rPr lang="en-US" sz="2200" dirty="0">
                        <a:ea typeface="Calibri" panose="020F0502020204030204" pitchFamily="34" charset="0"/>
                        <a:cs typeface="Calibri" panose="020F0502020204030204" pitchFamily="34" charset="0"/>
                      </a:rPr>
                      <m:t>V</m:t>
                    </m:r>
                    <m:r>
                      <m:rPr>
                        <m:nor/>
                      </m:rPr>
                      <a:rPr lang="en-US" sz="2200" b="0" i="0" baseline="-25000" dirty="0" smtClean="0">
                        <a:cs typeface="Calibri" panose="020F0502020204030204" pitchFamily="34" charset="0"/>
                      </a:rPr>
                      <m:t>f</m:t>
                    </m:r>
                  </m:oMath>
                </a14:m>
                <a:r>
                  <a:rPr lang="en-US" sz="2200" dirty="0"/>
                  <a:t> = 10 </a:t>
                </a:r>
                <a:r>
                  <a:rPr lang="en-US" sz="2200" dirty="0" err="1"/>
                  <a:t>Kn</a:t>
                </a:r>
                <a:r>
                  <a:rPr lang="en-US" sz="2200" dirty="0"/>
                  <a:t>	 (Acceptable)</a:t>
                </a:r>
              </a:p>
              <a:p>
                <a:pPr marL="0" indent="0">
                  <a:buNone/>
                </a:pPr>
                <a:endParaRPr lang="en-US" sz="2000" dirty="0"/>
              </a:p>
            </p:txBody>
          </p:sp>
        </mc:Choice>
        <mc:Fallback xmlns="">
          <p:sp>
            <p:nvSpPr>
              <p:cNvPr id="15" name="Content Placeholder 2">
                <a:extLst>
                  <a:ext uri="{FF2B5EF4-FFF2-40B4-BE49-F238E27FC236}">
                    <a16:creationId xmlns:a16="http://schemas.microsoft.com/office/drawing/2014/main" id="{D415347D-CBC5-499C-B681-C60A05FD853C}"/>
                  </a:ext>
                </a:extLst>
              </p:cNvPr>
              <p:cNvSpPr>
                <a:spLocks noGrp="1" noRot="1" noChangeAspect="1" noMove="1" noResize="1" noEditPoints="1" noAdjustHandles="1" noChangeArrowheads="1" noChangeShapeType="1" noTextEdit="1"/>
              </p:cNvSpPr>
              <p:nvPr>
                <p:ph idx="1"/>
              </p:nvPr>
            </p:nvSpPr>
            <p:spPr>
              <a:xfrm>
                <a:off x="838200" y="1360839"/>
                <a:ext cx="10515600" cy="5039961"/>
              </a:xfrm>
              <a:blipFill>
                <a:blip r:embed="rId3"/>
                <a:stretch>
                  <a:fillRect l="-754"/>
                </a:stretch>
              </a:blipFill>
            </p:spPr>
            <p:txBody>
              <a:bodyPr/>
              <a:lstStyle/>
              <a:p>
                <a:r>
                  <a:rPr lang="en-US">
                    <a:noFill/>
                  </a:rPr>
                  <a:t> </a:t>
                </a:r>
              </a:p>
            </p:txBody>
          </p:sp>
        </mc:Fallback>
      </mc:AlternateContent>
      <p:sp>
        <p:nvSpPr>
          <p:cNvPr id="17" name="Google Shape;111;gb732734625_0_0">
            <a:extLst>
              <a:ext uri="{FF2B5EF4-FFF2-40B4-BE49-F238E27FC236}">
                <a16:creationId xmlns:a16="http://schemas.microsoft.com/office/drawing/2014/main" id="{58D9A624-ADB8-4E15-BE7C-B91493FF1AA1}"/>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8: Bolts </a:t>
            </a:r>
            <a:endParaRPr dirty="0">
              <a:highlight>
                <a:srgbClr val="FFFF00"/>
              </a:highlight>
            </a:endParaRPr>
          </a:p>
        </p:txBody>
      </p:sp>
    </p:spTree>
    <p:extLst>
      <p:ext uri="{BB962C8B-B14F-4D97-AF65-F5344CB8AC3E}">
        <p14:creationId xmlns:p14="http://schemas.microsoft.com/office/powerpoint/2010/main" val="34389023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C1E5A29-5EAF-494C-B292-CF6FD7CA1EC7}"/>
                  </a:ext>
                </a:extLst>
              </p:cNvPr>
              <p:cNvSpPr>
                <a:spLocks noGrp="1"/>
              </p:cNvSpPr>
              <p:nvPr>
                <p:ph idx="1"/>
              </p:nvPr>
            </p:nvSpPr>
            <p:spPr>
              <a:xfrm>
                <a:off x="838200" y="1279668"/>
                <a:ext cx="10515600" cy="4897295"/>
              </a:xfrm>
            </p:spPr>
            <p:txBody>
              <a:bodyPr>
                <a:normAutofit/>
              </a:bodyPr>
              <a:lstStyle/>
              <a:p>
                <a:pPr marL="0" indent="0">
                  <a:buNone/>
                </a:pPr>
                <a:r>
                  <a:rPr lang="en-US" sz="2200" b="1" dirty="0"/>
                  <a:t>Spacing Requirements </a:t>
                </a:r>
              </a:p>
              <a:p>
                <a:pPr marL="0" indent="0">
                  <a:buNone/>
                </a:pPr>
                <a:r>
                  <a:rPr lang="en-US" sz="2200" b="1" dirty="0"/>
                  <a:t>Load Applied Parallel to Grain (outside Members) </a:t>
                </a:r>
              </a:p>
              <a:p>
                <a:pPr marL="233363" indent="0">
                  <a:buNone/>
                </a:pPr>
                <a:r>
                  <a:rPr lang="en-US" sz="2200" b="1" dirty="0"/>
                  <a:t>Unloaded Edge Distance </a:t>
                </a:r>
              </a:p>
              <a:p>
                <a:pPr marL="233363" indent="0">
                  <a:buNone/>
                </a:pPr>
                <a14:m>
                  <m:oMath xmlns:m="http://schemas.openxmlformats.org/officeDocument/2006/math">
                    <m:r>
                      <m:rPr>
                        <m:nor/>
                      </m:rPr>
                      <a:rPr lang="en-US" sz="2200" dirty="0">
                        <a:ea typeface="Calibri" panose="020F0502020204030204" pitchFamily="34" charset="0"/>
                        <a:cs typeface="Calibri" panose="020F0502020204030204" pitchFamily="34" charset="0"/>
                      </a:rPr>
                      <m:t>e</m:t>
                    </m:r>
                    <m:r>
                      <m:rPr>
                        <m:nor/>
                      </m:rPr>
                      <a:rPr lang="en-US" sz="2200" baseline="-25000" dirty="0">
                        <a:cs typeface="Calibri" panose="020F0502020204030204" pitchFamily="34" charset="0"/>
                      </a:rPr>
                      <m:t>p</m:t>
                    </m:r>
                  </m:oMath>
                </a14:m>
                <a:r>
                  <a:rPr lang="en-US" sz="2200" dirty="0">
                    <a:ea typeface="Calibri" panose="020F0502020204030204" pitchFamily="34" charset="0"/>
                    <a:cs typeface="Calibri" panose="020F0502020204030204" pitchFamily="34" charset="0"/>
                  </a:rPr>
                  <a:t> </a:t>
                </a:r>
                <a14:m>
                  <m:oMath xmlns:m="http://schemas.openxmlformats.org/officeDocument/2006/math">
                    <m:r>
                      <a:rPr lang="en-US" sz="2200" i="1" dirty="0" smtClean="0">
                        <a:latin typeface="Cambria Math" panose="02040503050406030204" pitchFamily="18" charset="0"/>
                        <a:ea typeface="Cambria Math" panose="02040503050406030204" pitchFamily="18" charset="0"/>
                        <a:cs typeface="Calibri" panose="020F0502020204030204" pitchFamily="34" charset="0"/>
                      </a:rPr>
                      <m:t>≥</m:t>
                    </m:r>
                  </m:oMath>
                </a14:m>
                <a:r>
                  <a:rPr lang="en-US" sz="2200" dirty="0"/>
                  <a:t> maximum of 1.5d</a:t>
                </a:r>
                <a:r>
                  <a:rPr lang="en-CA" sz="2200" baseline="-25000" dirty="0">
                    <a:cs typeface="Calibri" panose="020F0502020204030204" pitchFamily="34" charset="0"/>
                  </a:rPr>
                  <a:t>F</a:t>
                </a:r>
                <a:r>
                  <a:rPr lang="en-CA" sz="2200" baseline="-25000" dirty="0">
                    <a:ea typeface="Calibri" panose="020F0502020204030204" pitchFamily="34" charset="0"/>
                    <a:cs typeface="Calibri" panose="020F0502020204030204" pitchFamily="34" charset="0"/>
                  </a:rPr>
                  <a:t> </a:t>
                </a:r>
                <a:r>
                  <a:rPr lang="en-US" sz="2200" dirty="0"/>
                  <a:t>or 0.5S</a:t>
                </a:r>
                <a:r>
                  <a:rPr lang="en-CA" sz="2200" baseline="-25000" dirty="0">
                    <a:ea typeface="Calibri" panose="020F0502020204030204" pitchFamily="34" charset="0"/>
                    <a:cs typeface="Calibri" panose="020F0502020204030204" pitchFamily="34" charset="0"/>
                  </a:rPr>
                  <a:t>C </a:t>
                </a:r>
              </a:p>
              <a:p>
                <a:pPr marL="233363" indent="0">
                  <a:buNone/>
                </a:pPr>
                <a14:m>
                  <m:oMath xmlns:m="http://schemas.openxmlformats.org/officeDocument/2006/math">
                    <m:r>
                      <m:rPr>
                        <m:nor/>
                      </m:rPr>
                      <a:rPr lang="en-US" sz="2200" dirty="0" smtClean="0">
                        <a:ea typeface="Calibri" panose="020F0502020204030204" pitchFamily="34" charset="0"/>
                        <a:cs typeface="Calibri" panose="020F0502020204030204" pitchFamily="34" charset="0"/>
                      </a:rPr>
                      <m:t>e</m:t>
                    </m:r>
                    <m:r>
                      <m:rPr>
                        <m:nor/>
                      </m:rPr>
                      <a:rPr lang="en-US" sz="2200" baseline="-25000" dirty="0">
                        <a:cs typeface="Calibri" panose="020F0502020204030204" pitchFamily="34" charset="0"/>
                      </a:rPr>
                      <m:t>p</m:t>
                    </m:r>
                  </m:oMath>
                </a14:m>
                <a:r>
                  <a:rPr lang="en-US" sz="2200" dirty="0"/>
                  <a:t> = 35 mm 	(Acceptable)</a:t>
                </a:r>
              </a:p>
              <a:p>
                <a:pPr marL="233363" indent="0">
                  <a:buNone/>
                </a:pPr>
                <a:r>
                  <a:rPr lang="en-US" sz="2200" b="1" dirty="0"/>
                  <a:t>Unloaded End Distance </a:t>
                </a:r>
              </a:p>
              <a:p>
                <a:pPr marL="233363" indent="0">
                  <a:buNone/>
                </a:pPr>
                <a:r>
                  <a:rPr lang="en-US" sz="2200" dirty="0">
                    <a:ea typeface="Cambria Math" panose="02040503050406030204" pitchFamily="18" charset="0"/>
                    <a:cs typeface="Calibri" panose="020F0502020204030204" pitchFamily="34" charset="0"/>
                  </a:rPr>
                  <a:t>a </a:t>
                </a:r>
                <a14:m>
                  <m:oMath xmlns:m="http://schemas.openxmlformats.org/officeDocument/2006/math">
                    <m:r>
                      <a:rPr lang="en-US" sz="2200" i="1" dirty="0">
                        <a:latin typeface="Cambria Math" panose="02040503050406030204" pitchFamily="18" charset="0"/>
                        <a:ea typeface="Cambria Math" panose="02040503050406030204" pitchFamily="18" charset="0"/>
                        <a:cs typeface="Calibri" panose="020F0502020204030204" pitchFamily="34" charset="0"/>
                      </a:rPr>
                      <m:t>≥</m:t>
                    </m:r>
                  </m:oMath>
                </a14:m>
                <a:r>
                  <a:rPr lang="en-US" sz="2200" dirty="0"/>
                  <a:t> maximum of 4d</a:t>
                </a:r>
                <a:r>
                  <a:rPr lang="en-CA" sz="2200" baseline="-25000" dirty="0">
                    <a:cs typeface="Calibri" panose="020F0502020204030204" pitchFamily="34" charset="0"/>
                  </a:rPr>
                  <a:t>F </a:t>
                </a:r>
                <a:r>
                  <a:rPr lang="en-US" sz="2200" dirty="0"/>
                  <a:t>or 50 mm </a:t>
                </a:r>
              </a:p>
              <a:p>
                <a:pPr marL="233363" indent="0">
                  <a:buNone/>
                </a:pPr>
                <a:r>
                  <a:rPr lang="en-US" sz="2200" dirty="0">
                    <a:ea typeface="Cambria Math" panose="02040503050406030204" pitchFamily="18" charset="0"/>
                    <a:cs typeface="Calibri" panose="020F0502020204030204" pitchFamily="34" charset="0"/>
                  </a:rPr>
                  <a:t>a </a:t>
                </a:r>
                <a14:m>
                  <m:oMath xmlns:m="http://schemas.openxmlformats.org/officeDocument/2006/math">
                    <m:r>
                      <a:rPr lang="en-US" sz="2200" i="1" dirty="0">
                        <a:latin typeface="Cambria Math" panose="02040503050406030204" pitchFamily="18" charset="0"/>
                        <a:ea typeface="Cambria Math" panose="02040503050406030204" pitchFamily="18" charset="0"/>
                        <a:cs typeface="Calibri" panose="020F0502020204030204" pitchFamily="34" charset="0"/>
                      </a:rPr>
                      <m:t>≥</m:t>
                    </m:r>
                  </m:oMath>
                </a14:m>
                <a:r>
                  <a:rPr lang="en-US" sz="2200" dirty="0"/>
                  <a:t> 51 mm </a:t>
                </a:r>
              </a:p>
              <a:p>
                <a:pPr marL="233363" indent="0">
                  <a:buNone/>
                </a:pPr>
                <a:r>
                  <a:rPr lang="en-US" sz="2200" b="1" dirty="0"/>
                  <a:t>Load End Distance </a:t>
                </a:r>
              </a:p>
              <a:p>
                <a:pPr marL="233363" indent="0">
                  <a:buNone/>
                </a:pPr>
                <a14:m>
                  <m:oMath xmlns:m="http://schemas.openxmlformats.org/officeDocument/2006/math">
                    <m:r>
                      <m:rPr>
                        <m:nor/>
                      </m:rPr>
                      <a:rPr lang="en-US" sz="2200" b="0" i="0" dirty="0" smtClean="0">
                        <a:ea typeface="Calibri" panose="020F0502020204030204" pitchFamily="34" charset="0"/>
                        <a:cs typeface="Calibri" panose="020F0502020204030204" pitchFamily="34" charset="0"/>
                      </a:rPr>
                      <m:t>a</m:t>
                    </m:r>
                    <m:r>
                      <m:rPr>
                        <m:nor/>
                      </m:rPr>
                      <a:rPr lang="en-US" sz="2200" b="0" i="0" baseline="-25000" dirty="0" smtClean="0">
                        <a:cs typeface="Calibri" panose="020F0502020204030204" pitchFamily="34" charset="0"/>
                      </a:rPr>
                      <m:t>L</m:t>
                    </m:r>
                    <m:r>
                      <a:rPr lang="en-US" sz="2200" i="1" baseline="-25000" dirty="0">
                        <a:latin typeface="Cambria Math" panose="02040503050406030204" pitchFamily="18" charset="0"/>
                        <a:cs typeface="Calibri" panose="020F0502020204030204" pitchFamily="34" charset="0"/>
                      </a:rPr>
                      <m:t> </m:t>
                    </m:r>
                    <m:r>
                      <a:rPr lang="en-US" sz="2200" i="1" dirty="0">
                        <a:latin typeface="Cambria Math" panose="02040503050406030204" pitchFamily="18" charset="0"/>
                        <a:ea typeface="Cambria Math" panose="02040503050406030204" pitchFamily="18" charset="0"/>
                        <a:cs typeface="Calibri" panose="020F0502020204030204" pitchFamily="34" charset="0"/>
                      </a:rPr>
                      <m:t>≥</m:t>
                    </m:r>
                  </m:oMath>
                </a14:m>
                <a:r>
                  <a:rPr lang="en-US" sz="2200" dirty="0"/>
                  <a:t> maximum of 5d</a:t>
                </a:r>
                <a:r>
                  <a:rPr lang="en-CA" sz="2200" baseline="-25000" dirty="0">
                    <a:cs typeface="Calibri" panose="020F0502020204030204" pitchFamily="34" charset="0"/>
                  </a:rPr>
                  <a:t>F </a:t>
                </a:r>
                <a:r>
                  <a:rPr lang="en-US" sz="2200" dirty="0"/>
                  <a:t>or 50 mm </a:t>
                </a:r>
              </a:p>
              <a:p>
                <a:pPr marL="233363" indent="0">
                  <a:buNone/>
                </a:pPr>
                <a14:m>
                  <m:oMath xmlns:m="http://schemas.openxmlformats.org/officeDocument/2006/math">
                    <m:r>
                      <m:rPr>
                        <m:nor/>
                      </m:rPr>
                      <a:rPr lang="en-US" sz="2200" dirty="0">
                        <a:ea typeface="Calibri" panose="020F0502020204030204" pitchFamily="34" charset="0"/>
                        <a:cs typeface="Calibri" panose="020F0502020204030204" pitchFamily="34" charset="0"/>
                      </a:rPr>
                      <m:t>a</m:t>
                    </m:r>
                    <m:r>
                      <m:rPr>
                        <m:nor/>
                      </m:rPr>
                      <a:rPr lang="en-US" sz="2200" baseline="-25000" dirty="0">
                        <a:cs typeface="Calibri" panose="020F0502020204030204" pitchFamily="34" charset="0"/>
                      </a:rPr>
                      <m:t>L</m:t>
                    </m:r>
                    <m:r>
                      <a:rPr lang="en-US" sz="2200" i="1" baseline="-25000" dirty="0">
                        <a:latin typeface="Cambria Math" panose="02040503050406030204" pitchFamily="18" charset="0"/>
                        <a:cs typeface="Calibri" panose="020F0502020204030204" pitchFamily="34" charset="0"/>
                      </a:rPr>
                      <m:t> </m:t>
                    </m:r>
                    <m:r>
                      <a:rPr lang="en-US" sz="2200" i="1" dirty="0">
                        <a:latin typeface="Cambria Math" panose="02040503050406030204" pitchFamily="18" charset="0"/>
                        <a:ea typeface="Cambria Math" panose="02040503050406030204" pitchFamily="18" charset="0"/>
                        <a:cs typeface="Calibri" panose="020F0502020204030204" pitchFamily="34" charset="0"/>
                      </a:rPr>
                      <m:t>≥</m:t>
                    </m:r>
                  </m:oMath>
                </a14:m>
                <a:r>
                  <a:rPr lang="en-US" sz="2200" dirty="0"/>
                  <a:t> 70 mm 	(Acceptable)</a:t>
                </a:r>
                <a:endParaRPr lang="en-US" sz="2200" b="1" dirty="0"/>
              </a:p>
            </p:txBody>
          </p:sp>
        </mc:Choice>
        <mc:Fallback xmlns="">
          <p:sp>
            <p:nvSpPr>
              <p:cNvPr id="3" name="Content Placeholder 2">
                <a:extLst>
                  <a:ext uri="{FF2B5EF4-FFF2-40B4-BE49-F238E27FC236}">
                    <a16:creationId xmlns:a16="http://schemas.microsoft.com/office/drawing/2014/main" id="{5C1E5A29-5EAF-494C-B292-CF6FD7CA1EC7}"/>
                  </a:ext>
                </a:extLst>
              </p:cNvPr>
              <p:cNvSpPr>
                <a:spLocks noGrp="1" noRot="1" noChangeAspect="1" noMove="1" noResize="1" noEditPoints="1" noAdjustHandles="1" noChangeArrowheads="1" noChangeShapeType="1" noTextEdit="1"/>
              </p:cNvSpPr>
              <p:nvPr>
                <p:ph idx="1"/>
              </p:nvPr>
            </p:nvSpPr>
            <p:spPr>
              <a:xfrm>
                <a:off x="838200" y="1279668"/>
                <a:ext cx="10515600" cy="4897295"/>
              </a:xfrm>
              <a:blipFill>
                <a:blip r:embed="rId2"/>
                <a:stretch>
                  <a:fillRect l="-754" t="-1619"/>
                </a:stretch>
              </a:blipFill>
            </p:spPr>
            <p:txBody>
              <a:bodyPr/>
              <a:lstStyle/>
              <a:p>
                <a:r>
                  <a:rPr lang="en-US">
                    <a:noFill/>
                  </a:rPr>
                  <a:t> </a:t>
                </a:r>
              </a:p>
            </p:txBody>
          </p:sp>
        </mc:Fallback>
      </mc:AlternateContent>
      <p:grpSp>
        <p:nvGrpSpPr>
          <p:cNvPr id="5" name="Google Shape;101;gb732734625_0_0">
            <a:extLst>
              <a:ext uri="{FF2B5EF4-FFF2-40B4-BE49-F238E27FC236}">
                <a16:creationId xmlns:a16="http://schemas.microsoft.com/office/drawing/2014/main" id="{F325969D-ACEE-47DF-884D-6B43B1FA8AA2}"/>
              </a:ext>
            </a:extLst>
          </p:cNvPr>
          <p:cNvGrpSpPr/>
          <p:nvPr/>
        </p:nvGrpSpPr>
        <p:grpSpPr>
          <a:xfrm>
            <a:off x="7738297" y="0"/>
            <a:ext cx="4453703" cy="6957521"/>
            <a:chOff x="7738393" y="0"/>
            <a:chExt cx="4453703" cy="6957521"/>
          </a:xfrm>
        </p:grpSpPr>
        <p:grpSp>
          <p:nvGrpSpPr>
            <p:cNvPr id="6" name="Google Shape;102;gb732734625_0_0">
              <a:extLst>
                <a:ext uri="{FF2B5EF4-FFF2-40B4-BE49-F238E27FC236}">
                  <a16:creationId xmlns:a16="http://schemas.microsoft.com/office/drawing/2014/main" id="{9CF12EA3-B0E7-4023-A153-61C4069A4CE8}"/>
                </a:ext>
              </a:extLst>
            </p:cNvPr>
            <p:cNvGrpSpPr/>
            <p:nvPr/>
          </p:nvGrpSpPr>
          <p:grpSpPr>
            <a:xfrm>
              <a:off x="9711113" y="6066636"/>
              <a:ext cx="2216088" cy="759395"/>
              <a:chOff x="5048307" y="4532623"/>
              <a:chExt cx="1662108" cy="569560"/>
            </a:xfrm>
          </p:grpSpPr>
          <p:sp>
            <p:nvSpPr>
              <p:cNvPr id="11" name="Google Shape;103;gb732734625_0_0">
                <a:extLst>
                  <a:ext uri="{FF2B5EF4-FFF2-40B4-BE49-F238E27FC236}">
                    <a16:creationId xmlns:a16="http://schemas.microsoft.com/office/drawing/2014/main" id="{F9D5583E-AC4F-498A-9951-6C418548F41E}"/>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2" name="Google Shape;104;gb732734625_0_0">
                <a:extLst>
                  <a:ext uri="{FF2B5EF4-FFF2-40B4-BE49-F238E27FC236}">
                    <a16:creationId xmlns:a16="http://schemas.microsoft.com/office/drawing/2014/main" id="{020EA860-B34B-4E04-B1C4-E1AE30956B3F}"/>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3" name="Google Shape;105;gb732734625_0_0">
                <a:extLst>
                  <a:ext uri="{FF2B5EF4-FFF2-40B4-BE49-F238E27FC236}">
                    <a16:creationId xmlns:a16="http://schemas.microsoft.com/office/drawing/2014/main" id="{3E001738-986B-40C7-9F48-D3A64738CB4D}"/>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4" name="Google Shape;106;gb732734625_0_0">
                <a:extLst>
                  <a:ext uri="{FF2B5EF4-FFF2-40B4-BE49-F238E27FC236}">
                    <a16:creationId xmlns:a16="http://schemas.microsoft.com/office/drawing/2014/main" id="{16339F12-2E3A-4914-80E8-06BBB0055BE7}"/>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7" name="Google Shape;107;gb732734625_0_0">
              <a:extLst>
                <a:ext uri="{FF2B5EF4-FFF2-40B4-BE49-F238E27FC236}">
                  <a16:creationId xmlns:a16="http://schemas.microsoft.com/office/drawing/2014/main" id="{0ACCDA4D-8C18-4BCF-A834-91480CF2B297}"/>
                </a:ext>
              </a:extLst>
            </p:cNvPr>
            <p:cNvGrpSpPr/>
            <p:nvPr/>
          </p:nvGrpSpPr>
          <p:grpSpPr>
            <a:xfrm>
              <a:off x="11895270" y="0"/>
              <a:ext cx="296826" cy="6881218"/>
              <a:chOff x="11896233" y="0"/>
              <a:chExt cx="295820" cy="6857902"/>
            </a:xfrm>
          </p:grpSpPr>
          <p:sp>
            <p:nvSpPr>
              <p:cNvPr id="9" name="Google Shape;108;gb732734625_0_0">
                <a:extLst>
                  <a:ext uri="{FF2B5EF4-FFF2-40B4-BE49-F238E27FC236}">
                    <a16:creationId xmlns:a16="http://schemas.microsoft.com/office/drawing/2014/main" id="{F2E3CCF6-C101-4DB8-8302-618EE77B3F2D}"/>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 name="Google Shape;109;gb732734625_0_0">
                <a:extLst>
                  <a:ext uri="{FF2B5EF4-FFF2-40B4-BE49-F238E27FC236}">
                    <a16:creationId xmlns:a16="http://schemas.microsoft.com/office/drawing/2014/main" id="{7DCF64A9-2598-48C3-9C29-8786F7ED0325}"/>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8" name="Google Shape;110;gb732734625_0_0" descr="A picture containing food, shirt&#10;&#10;Description automatically generated">
              <a:extLst>
                <a:ext uri="{FF2B5EF4-FFF2-40B4-BE49-F238E27FC236}">
                  <a16:creationId xmlns:a16="http://schemas.microsoft.com/office/drawing/2014/main" id="{DBF85007-BE7A-4FF9-BE38-2DD887F18286}"/>
                </a:ext>
              </a:extLst>
            </p:cNvPr>
            <p:cNvPicPr preferRelativeResize="0"/>
            <p:nvPr/>
          </p:nvPicPr>
          <p:blipFill rotWithShape="1">
            <a:blip r:embed="rId3">
              <a:alphaModFix/>
            </a:blip>
            <a:srcRect/>
            <a:stretch/>
          </p:blipFill>
          <p:spPr>
            <a:xfrm>
              <a:off x="7738393" y="5985465"/>
              <a:ext cx="2039765" cy="972056"/>
            </a:xfrm>
            <a:prstGeom prst="rect">
              <a:avLst/>
            </a:prstGeom>
            <a:noFill/>
            <a:ln>
              <a:noFill/>
            </a:ln>
          </p:spPr>
        </p:pic>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B55616D-4854-4602-80BC-EC8645ED9129}"/>
                  </a:ext>
                </a:extLst>
              </p:cNvPr>
              <p:cNvSpPr txBox="1"/>
              <p:nvPr/>
            </p:nvSpPr>
            <p:spPr>
              <a:xfrm>
                <a:off x="6648617" y="3288775"/>
                <a:ext cx="5394960" cy="2123658"/>
              </a:xfrm>
              <a:prstGeom prst="rect">
                <a:avLst/>
              </a:prstGeom>
              <a:noFill/>
            </p:spPr>
            <p:txBody>
              <a:bodyPr wrap="square" rtlCol="0">
                <a:spAutoFit/>
              </a:bodyPr>
              <a:lstStyle/>
              <a:p>
                <a:pPr marL="233363" indent="0">
                  <a:buNone/>
                </a:pPr>
                <a:r>
                  <a:rPr lang="en-US" sz="2200" b="1" dirty="0"/>
                  <a:t>Spacing in a Row			</a:t>
                </a:r>
              </a:p>
              <a:p>
                <a:pPr marL="457200" indent="0">
                  <a:buNone/>
                </a:pPr>
                <a14:m>
                  <m:oMath xmlns:m="http://schemas.openxmlformats.org/officeDocument/2006/math">
                    <m:r>
                      <m:rPr>
                        <m:nor/>
                      </m:rPr>
                      <a:rPr lang="en-US" sz="2200" dirty="0">
                        <a:cs typeface="Calibri" panose="020F0502020204030204" pitchFamily="34" charset="0"/>
                      </a:rPr>
                      <m:t>S</m:t>
                    </m:r>
                    <m:r>
                      <m:rPr>
                        <m:nor/>
                      </m:rPr>
                      <a:rPr lang="en-US" sz="2200" baseline="-25000" dirty="0">
                        <a:cs typeface="Calibri" panose="020F0502020204030204" pitchFamily="34" charset="0"/>
                      </a:rPr>
                      <m:t>R</m:t>
                    </m:r>
                    <m:r>
                      <a:rPr lang="en-US" sz="2200" i="1" baseline="-25000" dirty="0">
                        <a:latin typeface="Cambria Math" panose="02040503050406030204" pitchFamily="18" charset="0"/>
                        <a:cs typeface="Calibri" panose="020F0502020204030204" pitchFamily="34" charset="0"/>
                      </a:rPr>
                      <m:t> </m:t>
                    </m:r>
                    <m:r>
                      <a:rPr lang="en-US" sz="2200" i="1" dirty="0">
                        <a:latin typeface="Cambria Math" panose="02040503050406030204" pitchFamily="18" charset="0"/>
                        <a:ea typeface="Cambria Math" panose="02040503050406030204" pitchFamily="18" charset="0"/>
                        <a:cs typeface="Calibri" panose="020F0502020204030204" pitchFamily="34" charset="0"/>
                      </a:rPr>
                      <m:t>≥</m:t>
                    </m:r>
                  </m:oMath>
                </a14:m>
                <a:r>
                  <a:rPr lang="en-US" sz="2200" b="1" dirty="0"/>
                  <a:t> </a:t>
                </a:r>
                <a:r>
                  <a:rPr lang="en-US" sz="2200" dirty="0"/>
                  <a:t>4d</a:t>
                </a:r>
                <a:r>
                  <a:rPr lang="en-CA" sz="2200" baseline="-25000" dirty="0">
                    <a:cs typeface="Calibri" panose="020F0502020204030204" pitchFamily="34" charset="0"/>
                  </a:rPr>
                  <a:t>F</a:t>
                </a:r>
              </a:p>
              <a:p>
                <a:pPr marL="457200" indent="0">
                  <a:buNone/>
                </a:pPr>
                <a14:m>
                  <m:oMath xmlns:m="http://schemas.openxmlformats.org/officeDocument/2006/math">
                    <m:r>
                      <m:rPr>
                        <m:nor/>
                      </m:rPr>
                      <a:rPr lang="en-US" sz="2200" dirty="0">
                        <a:cs typeface="Calibri" panose="020F0502020204030204" pitchFamily="34" charset="0"/>
                      </a:rPr>
                      <m:t>S</m:t>
                    </m:r>
                    <m:r>
                      <m:rPr>
                        <m:nor/>
                      </m:rPr>
                      <a:rPr lang="en-US" sz="2200" baseline="-25000" dirty="0">
                        <a:cs typeface="Calibri" panose="020F0502020204030204" pitchFamily="34" charset="0"/>
                      </a:rPr>
                      <m:t>R</m:t>
                    </m:r>
                  </m:oMath>
                </a14:m>
                <a:r>
                  <a:rPr lang="en-US" sz="2200" dirty="0"/>
                  <a:t> = 70 mm	(Acceptable)</a:t>
                </a:r>
              </a:p>
              <a:p>
                <a:pPr marL="233363" indent="0">
                  <a:buNone/>
                </a:pPr>
                <a:r>
                  <a:rPr lang="en-US" sz="2200" b="1" dirty="0"/>
                  <a:t>Spacing between Rows </a:t>
                </a:r>
              </a:p>
              <a:p>
                <a:pPr marL="457200" indent="0">
                  <a:buNone/>
                </a:pPr>
                <a14:m>
                  <m:oMath xmlns:m="http://schemas.openxmlformats.org/officeDocument/2006/math">
                    <m:r>
                      <m:rPr>
                        <m:nor/>
                      </m:rPr>
                      <a:rPr lang="en-US" sz="2200" dirty="0">
                        <a:cs typeface="Calibri" panose="020F0502020204030204" pitchFamily="34" charset="0"/>
                      </a:rPr>
                      <m:t>S</m:t>
                    </m:r>
                    <m:r>
                      <m:rPr>
                        <m:nor/>
                      </m:rPr>
                      <a:rPr lang="en-US" sz="2200" baseline="-25000" dirty="0">
                        <a:cs typeface="Calibri" panose="020F0502020204030204" pitchFamily="34" charset="0"/>
                      </a:rPr>
                      <m:t>C</m:t>
                    </m:r>
                    <m:r>
                      <a:rPr lang="en-US" sz="2200" i="1" baseline="-25000" dirty="0">
                        <a:latin typeface="Cambria Math" panose="02040503050406030204" pitchFamily="18" charset="0"/>
                        <a:cs typeface="Calibri" panose="020F0502020204030204" pitchFamily="34" charset="0"/>
                      </a:rPr>
                      <m:t> </m:t>
                    </m:r>
                    <m:r>
                      <a:rPr lang="en-US" sz="2200" i="1" dirty="0">
                        <a:latin typeface="Cambria Math" panose="02040503050406030204" pitchFamily="18" charset="0"/>
                        <a:ea typeface="Cambria Math" panose="02040503050406030204" pitchFamily="18" charset="0"/>
                        <a:cs typeface="Calibri" panose="020F0502020204030204" pitchFamily="34" charset="0"/>
                      </a:rPr>
                      <m:t>≥</m:t>
                    </m:r>
                  </m:oMath>
                </a14:m>
                <a:r>
                  <a:rPr lang="en-US" sz="2200" dirty="0"/>
                  <a:t> 3d</a:t>
                </a:r>
                <a:r>
                  <a:rPr lang="en-CA" sz="2200" baseline="-25000" dirty="0">
                    <a:cs typeface="Calibri" panose="020F0502020204030204" pitchFamily="34" charset="0"/>
                  </a:rPr>
                  <a:t>F</a:t>
                </a:r>
              </a:p>
              <a:p>
                <a:pPr marL="457200" indent="0">
                  <a:buNone/>
                </a:pPr>
                <a14:m>
                  <m:oMath xmlns:m="http://schemas.openxmlformats.org/officeDocument/2006/math">
                    <m:r>
                      <m:rPr>
                        <m:nor/>
                      </m:rPr>
                      <a:rPr lang="en-US" sz="2200" dirty="0">
                        <a:cs typeface="Calibri" panose="020F0502020204030204" pitchFamily="34" charset="0"/>
                      </a:rPr>
                      <m:t>S</m:t>
                    </m:r>
                    <m:r>
                      <m:rPr>
                        <m:nor/>
                      </m:rPr>
                      <a:rPr lang="en-US" sz="2200" baseline="-25000" dirty="0">
                        <a:cs typeface="Calibri" panose="020F0502020204030204" pitchFamily="34" charset="0"/>
                      </a:rPr>
                      <m:t>C</m:t>
                    </m:r>
                  </m:oMath>
                </a14:m>
                <a:r>
                  <a:rPr lang="en-US" sz="2200" dirty="0"/>
                  <a:t> = 70 mm   (Acceptable)</a:t>
                </a:r>
              </a:p>
            </p:txBody>
          </p:sp>
        </mc:Choice>
        <mc:Fallback xmlns="">
          <p:sp>
            <p:nvSpPr>
              <p:cNvPr id="15" name="TextBox 14">
                <a:extLst>
                  <a:ext uri="{FF2B5EF4-FFF2-40B4-BE49-F238E27FC236}">
                    <a16:creationId xmlns:a16="http://schemas.microsoft.com/office/drawing/2014/main" id="{1B55616D-4854-4602-80BC-EC8645ED9129}"/>
                  </a:ext>
                </a:extLst>
              </p:cNvPr>
              <p:cNvSpPr txBox="1">
                <a:spLocks noRot="1" noChangeAspect="1" noMove="1" noResize="1" noEditPoints="1" noAdjustHandles="1" noChangeArrowheads="1" noChangeShapeType="1" noTextEdit="1"/>
              </p:cNvSpPr>
              <p:nvPr/>
            </p:nvSpPr>
            <p:spPr>
              <a:xfrm>
                <a:off x="6648617" y="3288775"/>
                <a:ext cx="5394960" cy="2123658"/>
              </a:xfrm>
              <a:prstGeom prst="rect">
                <a:avLst/>
              </a:prstGeom>
              <a:blipFill>
                <a:blip r:embed="rId4"/>
                <a:stretch>
                  <a:fillRect t="-1719" b="-4871"/>
                </a:stretch>
              </a:blipFill>
            </p:spPr>
            <p:txBody>
              <a:bodyPr/>
              <a:lstStyle/>
              <a:p>
                <a:r>
                  <a:rPr lang="en-US">
                    <a:noFill/>
                  </a:rPr>
                  <a:t> </a:t>
                </a:r>
              </a:p>
            </p:txBody>
          </p:sp>
        </mc:Fallback>
      </mc:AlternateContent>
      <p:sp>
        <p:nvSpPr>
          <p:cNvPr id="17" name="Google Shape;111;gb732734625_0_0">
            <a:extLst>
              <a:ext uri="{FF2B5EF4-FFF2-40B4-BE49-F238E27FC236}">
                <a16:creationId xmlns:a16="http://schemas.microsoft.com/office/drawing/2014/main" id="{C41CC8AB-05E0-4780-A9D1-973A9D7202DA}"/>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8: Bolts </a:t>
            </a:r>
            <a:endParaRPr dirty="0">
              <a:highlight>
                <a:srgbClr val="FFFF00"/>
              </a:highlight>
            </a:endParaRPr>
          </a:p>
        </p:txBody>
      </p:sp>
    </p:spTree>
    <p:extLst>
      <p:ext uri="{BB962C8B-B14F-4D97-AF65-F5344CB8AC3E}">
        <p14:creationId xmlns:p14="http://schemas.microsoft.com/office/powerpoint/2010/main" val="162169776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C1E5A29-5EAF-494C-B292-CF6FD7CA1EC7}"/>
                  </a:ext>
                </a:extLst>
              </p:cNvPr>
              <p:cNvSpPr>
                <a:spLocks noGrp="1"/>
              </p:cNvSpPr>
              <p:nvPr>
                <p:ph idx="1"/>
              </p:nvPr>
            </p:nvSpPr>
            <p:spPr>
              <a:xfrm>
                <a:off x="582382" y="964927"/>
                <a:ext cx="10515600" cy="4897295"/>
              </a:xfrm>
            </p:spPr>
            <p:txBody>
              <a:bodyPr>
                <a:noAutofit/>
              </a:bodyPr>
              <a:lstStyle/>
              <a:p>
                <a:pPr marL="0" indent="0">
                  <a:buNone/>
                </a:pPr>
                <a:r>
                  <a:rPr lang="en-US" sz="2200" b="1" dirty="0"/>
                  <a:t>Load perpendicular to grain (centre member):</a:t>
                </a:r>
              </a:p>
              <a:p>
                <a:pPr marL="233363" indent="0">
                  <a:buNone/>
                </a:pPr>
                <a:r>
                  <a:rPr lang="en-US" sz="2200" b="1" dirty="0"/>
                  <a:t>Loaded Edge Distance </a:t>
                </a:r>
              </a:p>
              <a:p>
                <a:pPr marL="233363" indent="0">
                  <a:buNone/>
                </a:pPr>
                <a14:m>
                  <m:oMath xmlns:m="http://schemas.openxmlformats.org/officeDocument/2006/math">
                    <m:r>
                      <m:rPr>
                        <m:nor/>
                      </m:rPr>
                      <a:rPr lang="en-US" sz="2200" dirty="0">
                        <a:ea typeface="Calibri" panose="020F0502020204030204" pitchFamily="34" charset="0"/>
                        <a:cs typeface="Calibri" panose="020F0502020204030204" pitchFamily="34" charset="0"/>
                      </a:rPr>
                      <m:t>e</m:t>
                    </m:r>
                    <m:r>
                      <m:rPr>
                        <m:nor/>
                      </m:rPr>
                      <a:rPr lang="en-US" sz="2200" b="0" i="0" baseline="-25000" dirty="0" smtClean="0">
                        <a:cs typeface="Calibri" panose="020F0502020204030204" pitchFamily="34" charset="0"/>
                      </a:rPr>
                      <m:t>Q</m:t>
                    </m:r>
                  </m:oMath>
                </a14:m>
                <a:r>
                  <a:rPr lang="en-US" sz="2200" dirty="0">
                    <a:ea typeface="Calibri" panose="020F0502020204030204" pitchFamily="34" charset="0"/>
                    <a:cs typeface="Calibri" panose="020F0502020204030204" pitchFamily="34" charset="0"/>
                  </a:rPr>
                  <a:t> </a:t>
                </a:r>
                <a14:m>
                  <m:oMath xmlns:m="http://schemas.openxmlformats.org/officeDocument/2006/math">
                    <m:r>
                      <a:rPr lang="en-US" sz="2200" i="1" dirty="0">
                        <a:latin typeface="Cambria Math" panose="02040503050406030204" pitchFamily="18" charset="0"/>
                        <a:ea typeface="Cambria Math" panose="02040503050406030204" pitchFamily="18" charset="0"/>
                        <a:cs typeface="Calibri" panose="020F0502020204030204" pitchFamily="34" charset="0"/>
                      </a:rPr>
                      <m:t>≥</m:t>
                    </m:r>
                  </m:oMath>
                </a14:m>
                <a:r>
                  <a:rPr lang="en-US" sz="2200" dirty="0"/>
                  <a:t> 4d</a:t>
                </a:r>
                <a:r>
                  <a:rPr lang="en-CA" sz="2200" baseline="-25000" dirty="0">
                    <a:cs typeface="Calibri" panose="020F0502020204030204" pitchFamily="34" charset="0"/>
                  </a:rPr>
                  <a:t>F</a:t>
                </a:r>
                <a:r>
                  <a:rPr lang="en-CA" sz="2200" baseline="-25000" dirty="0">
                    <a:ea typeface="Calibri" panose="020F0502020204030204" pitchFamily="34" charset="0"/>
                    <a:cs typeface="Calibri" panose="020F0502020204030204" pitchFamily="34" charset="0"/>
                  </a:rPr>
                  <a:t>  </a:t>
                </a:r>
              </a:p>
              <a:p>
                <a:pPr marL="233363" indent="0">
                  <a:buNone/>
                </a:pPr>
                <a14:m>
                  <m:oMath xmlns:m="http://schemas.openxmlformats.org/officeDocument/2006/math">
                    <m:r>
                      <m:rPr>
                        <m:nor/>
                      </m:rPr>
                      <a:rPr lang="en-US" sz="2200" dirty="0">
                        <a:ea typeface="Calibri" panose="020F0502020204030204" pitchFamily="34" charset="0"/>
                        <a:cs typeface="Calibri" panose="020F0502020204030204" pitchFamily="34" charset="0"/>
                      </a:rPr>
                      <m:t>e</m:t>
                    </m:r>
                    <m:r>
                      <m:rPr>
                        <m:nor/>
                      </m:rPr>
                      <a:rPr lang="en-US" sz="2200" b="0" i="0" baseline="-25000" dirty="0" smtClean="0">
                        <a:cs typeface="Calibri" panose="020F0502020204030204" pitchFamily="34" charset="0"/>
                      </a:rPr>
                      <m:t>Q</m:t>
                    </m:r>
                  </m:oMath>
                </a14:m>
                <a:r>
                  <a:rPr lang="en-US" sz="2200" dirty="0"/>
                  <a:t> = 51 mm 	(Acceptable)</a:t>
                </a:r>
              </a:p>
              <a:p>
                <a:pPr marL="233363" indent="0">
                  <a:buNone/>
                </a:pPr>
                <a:r>
                  <a:rPr lang="en-US" sz="2200" b="1" dirty="0"/>
                  <a:t>Unloaded End Distance </a:t>
                </a:r>
              </a:p>
              <a:p>
                <a:pPr marL="233363" indent="0">
                  <a:buNone/>
                </a:pPr>
                <a14:m>
                  <m:oMath xmlns:m="http://schemas.openxmlformats.org/officeDocument/2006/math">
                    <m:r>
                      <m:rPr>
                        <m:nor/>
                      </m:rPr>
                      <a:rPr lang="en-US" sz="2200" dirty="0">
                        <a:ea typeface="Calibri" panose="020F0502020204030204" pitchFamily="34" charset="0"/>
                        <a:cs typeface="Calibri" panose="020F0502020204030204" pitchFamily="34" charset="0"/>
                      </a:rPr>
                      <m:t>e</m:t>
                    </m:r>
                    <m:r>
                      <m:rPr>
                        <m:nor/>
                      </m:rPr>
                      <a:rPr lang="en-US" sz="2200" baseline="-25000" dirty="0">
                        <a:cs typeface="Calibri" panose="020F0502020204030204" pitchFamily="34" charset="0"/>
                      </a:rPr>
                      <m:t>Q</m:t>
                    </m:r>
                  </m:oMath>
                </a14:m>
                <a:r>
                  <a:rPr lang="en-US" sz="2200" dirty="0">
                    <a:ea typeface="Calibri" panose="020F0502020204030204" pitchFamily="34" charset="0"/>
                    <a:cs typeface="Calibri" panose="020F0502020204030204" pitchFamily="34" charset="0"/>
                  </a:rPr>
                  <a:t> </a:t>
                </a:r>
                <a14:m>
                  <m:oMath xmlns:m="http://schemas.openxmlformats.org/officeDocument/2006/math">
                    <m:r>
                      <a:rPr lang="en-US" sz="2200" i="1" dirty="0">
                        <a:latin typeface="Cambria Math" panose="02040503050406030204" pitchFamily="18" charset="0"/>
                        <a:ea typeface="Cambria Math" panose="02040503050406030204" pitchFamily="18" charset="0"/>
                        <a:cs typeface="Calibri" panose="020F0502020204030204" pitchFamily="34" charset="0"/>
                      </a:rPr>
                      <m:t>≥</m:t>
                    </m:r>
                  </m:oMath>
                </a14:m>
                <a:r>
                  <a:rPr lang="en-US" sz="2200" dirty="0"/>
                  <a:t> 1.5d</a:t>
                </a:r>
                <a:r>
                  <a:rPr lang="en-CA" sz="2200" baseline="-25000" dirty="0">
                    <a:cs typeface="Calibri" panose="020F0502020204030204" pitchFamily="34" charset="0"/>
                  </a:rPr>
                  <a:t>F</a:t>
                </a:r>
                <a:r>
                  <a:rPr lang="en-CA" sz="2200" baseline="-25000" dirty="0">
                    <a:ea typeface="Calibri" panose="020F0502020204030204" pitchFamily="34" charset="0"/>
                    <a:cs typeface="Calibri" panose="020F0502020204030204" pitchFamily="34" charset="0"/>
                  </a:rPr>
                  <a:t>  </a:t>
                </a:r>
              </a:p>
              <a:p>
                <a:pPr marL="233363" indent="0">
                  <a:buNone/>
                </a:pPr>
                <a14:m>
                  <m:oMath xmlns:m="http://schemas.openxmlformats.org/officeDocument/2006/math">
                    <m:r>
                      <m:rPr>
                        <m:nor/>
                      </m:rPr>
                      <a:rPr lang="en-US" sz="2200" dirty="0">
                        <a:ea typeface="Calibri" panose="020F0502020204030204" pitchFamily="34" charset="0"/>
                        <a:cs typeface="Calibri" panose="020F0502020204030204" pitchFamily="34" charset="0"/>
                      </a:rPr>
                      <m:t>e</m:t>
                    </m:r>
                    <m:r>
                      <m:rPr>
                        <m:nor/>
                      </m:rPr>
                      <a:rPr lang="en-US" sz="2200" baseline="-25000" dirty="0">
                        <a:cs typeface="Calibri" panose="020F0502020204030204" pitchFamily="34" charset="0"/>
                      </a:rPr>
                      <m:t>Q</m:t>
                    </m:r>
                  </m:oMath>
                </a14:m>
                <a:r>
                  <a:rPr lang="en-US" sz="2200" dirty="0"/>
                  <a:t> = 19 mm 	(Acceptable)</a:t>
                </a:r>
              </a:p>
              <a:p>
                <a:pPr marL="233363" indent="0">
                  <a:buNone/>
                </a:pPr>
                <a:r>
                  <a:rPr lang="en-US" sz="2200" b="1" dirty="0"/>
                  <a:t>Spacing in a Row					</a:t>
                </a:r>
              </a:p>
              <a:p>
                <a:pPr marL="457200" indent="0">
                  <a:buNone/>
                </a:pPr>
                <a14:m>
                  <m:oMath xmlns:m="http://schemas.openxmlformats.org/officeDocument/2006/math">
                    <m:r>
                      <m:rPr>
                        <m:nor/>
                      </m:rPr>
                      <a:rPr lang="en-US" sz="2200" dirty="0">
                        <a:cs typeface="Calibri" panose="020F0502020204030204" pitchFamily="34" charset="0"/>
                      </a:rPr>
                      <m:t>S</m:t>
                    </m:r>
                    <m:r>
                      <m:rPr>
                        <m:nor/>
                      </m:rPr>
                      <a:rPr lang="en-US" sz="2200" baseline="-25000" dirty="0">
                        <a:cs typeface="Calibri" panose="020F0502020204030204" pitchFamily="34" charset="0"/>
                      </a:rPr>
                      <m:t>R</m:t>
                    </m:r>
                    <m:r>
                      <a:rPr lang="en-US" sz="2200" i="1" baseline="-25000" dirty="0">
                        <a:latin typeface="Cambria Math" panose="02040503050406030204" pitchFamily="18" charset="0"/>
                        <a:cs typeface="Calibri" panose="020F0502020204030204" pitchFamily="34" charset="0"/>
                      </a:rPr>
                      <m:t> </m:t>
                    </m:r>
                    <m:r>
                      <a:rPr lang="en-US" sz="2200" i="1" dirty="0">
                        <a:latin typeface="Cambria Math" panose="02040503050406030204" pitchFamily="18" charset="0"/>
                        <a:ea typeface="Cambria Math" panose="02040503050406030204" pitchFamily="18" charset="0"/>
                        <a:cs typeface="Calibri" panose="020F0502020204030204" pitchFamily="34" charset="0"/>
                      </a:rPr>
                      <m:t>≥</m:t>
                    </m:r>
                  </m:oMath>
                </a14:m>
                <a:r>
                  <a:rPr lang="en-US" sz="2200" dirty="0"/>
                  <a:t> 3d</a:t>
                </a:r>
                <a:r>
                  <a:rPr lang="en-CA" sz="2200" baseline="-25000" dirty="0">
                    <a:cs typeface="Calibri" panose="020F0502020204030204" pitchFamily="34" charset="0"/>
                  </a:rPr>
                  <a:t>F</a:t>
                </a:r>
              </a:p>
              <a:p>
                <a:pPr marL="457200" indent="0">
                  <a:buNone/>
                </a:pPr>
                <a14:m>
                  <m:oMath xmlns:m="http://schemas.openxmlformats.org/officeDocument/2006/math">
                    <m:r>
                      <m:rPr>
                        <m:nor/>
                      </m:rPr>
                      <a:rPr lang="en-US" sz="2200" dirty="0">
                        <a:cs typeface="Calibri" panose="020F0502020204030204" pitchFamily="34" charset="0"/>
                      </a:rPr>
                      <m:t>S</m:t>
                    </m:r>
                    <m:r>
                      <m:rPr>
                        <m:nor/>
                      </m:rPr>
                      <a:rPr lang="en-US" sz="2200" baseline="-25000" dirty="0">
                        <a:cs typeface="Calibri" panose="020F0502020204030204" pitchFamily="34" charset="0"/>
                      </a:rPr>
                      <m:t>R</m:t>
                    </m:r>
                  </m:oMath>
                </a14:m>
                <a:r>
                  <a:rPr lang="en-US" sz="2200" dirty="0"/>
                  <a:t> = 70 mm	(Acceptable)</a:t>
                </a:r>
              </a:p>
              <a:p>
                <a:pPr marL="233363" indent="0">
                  <a:buNone/>
                </a:pPr>
                <a:r>
                  <a:rPr lang="en-US" sz="2200" b="1" dirty="0"/>
                  <a:t>Spacing between Rows </a:t>
                </a:r>
              </a:p>
              <a:p>
                <a:pPr marL="457200" indent="0">
                  <a:buNone/>
                </a:pPr>
                <a14:m>
                  <m:oMath xmlns:m="http://schemas.openxmlformats.org/officeDocument/2006/math">
                    <m:r>
                      <m:rPr>
                        <m:nor/>
                      </m:rPr>
                      <a:rPr lang="en-US" sz="2200" dirty="0">
                        <a:cs typeface="Calibri" panose="020F0502020204030204" pitchFamily="34" charset="0"/>
                      </a:rPr>
                      <m:t>S</m:t>
                    </m:r>
                    <m:r>
                      <m:rPr>
                        <m:nor/>
                      </m:rPr>
                      <a:rPr lang="en-US" sz="2200" baseline="-25000" dirty="0">
                        <a:cs typeface="Calibri" panose="020F0502020204030204" pitchFamily="34" charset="0"/>
                      </a:rPr>
                      <m:t>C</m:t>
                    </m:r>
                    <m:r>
                      <a:rPr lang="en-US" sz="2200" i="1" baseline="-25000" dirty="0">
                        <a:latin typeface="Cambria Math" panose="02040503050406030204" pitchFamily="18" charset="0"/>
                        <a:cs typeface="Calibri" panose="020F0502020204030204" pitchFamily="34" charset="0"/>
                      </a:rPr>
                      <m:t> </m:t>
                    </m:r>
                    <m:r>
                      <a:rPr lang="en-US" sz="2200" i="1" dirty="0">
                        <a:latin typeface="Cambria Math" panose="02040503050406030204" pitchFamily="18" charset="0"/>
                        <a:ea typeface="Cambria Math" panose="02040503050406030204" pitchFamily="18" charset="0"/>
                        <a:cs typeface="Calibri" panose="020F0502020204030204" pitchFamily="34" charset="0"/>
                      </a:rPr>
                      <m:t>≥</m:t>
                    </m:r>
                  </m:oMath>
                </a14:m>
                <a:r>
                  <a:rPr lang="en-US" sz="2200" dirty="0"/>
                  <a:t> 3d</a:t>
                </a:r>
                <a:r>
                  <a:rPr lang="en-CA" sz="2200" baseline="-25000" dirty="0">
                    <a:cs typeface="Calibri" panose="020F0502020204030204" pitchFamily="34" charset="0"/>
                  </a:rPr>
                  <a:t>F</a:t>
                </a:r>
              </a:p>
              <a:p>
                <a:pPr marL="457200" indent="0">
                  <a:buNone/>
                </a:pPr>
                <a14:m>
                  <m:oMath xmlns:m="http://schemas.openxmlformats.org/officeDocument/2006/math">
                    <m:r>
                      <m:rPr>
                        <m:nor/>
                      </m:rPr>
                      <a:rPr lang="en-US" sz="2200" dirty="0">
                        <a:cs typeface="Calibri" panose="020F0502020204030204" pitchFamily="34" charset="0"/>
                      </a:rPr>
                      <m:t>S</m:t>
                    </m:r>
                    <m:r>
                      <m:rPr>
                        <m:nor/>
                      </m:rPr>
                      <a:rPr lang="en-US" sz="2200" baseline="-25000" dirty="0">
                        <a:cs typeface="Calibri" panose="020F0502020204030204" pitchFamily="34" charset="0"/>
                      </a:rPr>
                      <m:t>C</m:t>
                    </m:r>
                  </m:oMath>
                </a14:m>
                <a:r>
                  <a:rPr lang="en-US" sz="2200" dirty="0"/>
                  <a:t> = 70 mm   (Acceptable)</a:t>
                </a:r>
                <a:endParaRPr lang="en-US" sz="2200" b="1" dirty="0"/>
              </a:p>
            </p:txBody>
          </p:sp>
        </mc:Choice>
        <mc:Fallback xmlns="">
          <p:sp>
            <p:nvSpPr>
              <p:cNvPr id="3" name="Content Placeholder 2">
                <a:extLst>
                  <a:ext uri="{FF2B5EF4-FFF2-40B4-BE49-F238E27FC236}">
                    <a16:creationId xmlns:a16="http://schemas.microsoft.com/office/drawing/2014/main" id="{5C1E5A29-5EAF-494C-B292-CF6FD7CA1EC7}"/>
                  </a:ext>
                </a:extLst>
              </p:cNvPr>
              <p:cNvSpPr>
                <a:spLocks noGrp="1" noRot="1" noChangeAspect="1" noMove="1" noResize="1" noEditPoints="1" noAdjustHandles="1" noChangeArrowheads="1" noChangeShapeType="1" noTextEdit="1"/>
              </p:cNvSpPr>
              <p:nvPr>
                <p:ph idx="1"/>
              </p:nvPr>
            </p:nvSpPr>
            <p:spPr>
              <a:xfrm>
                <a:off x="582382" y="964927"/>
                <a:ext cx="10515600" cy="4897295"/>
              </a:xfrm>
              <a:blipFill>
                <a:blip r:embed="rId2"/>
                <a:stretch>
                  <a:fillRect l="-754" t="-1493" b="-15672"/>
                </a:stretch>
              </a:blipFill>
            </p:spPr>
            <p:txBody>
              <a:bodyPr/>
              <a:lstStyle/>
              <a:p>
                <a:r>
                  <a:rPr lang="en-US">
                    <a:noFill/>
                  </a:rPr>
                  <a:t> </a:t>
                </a:r>
              </a:p>
            </p:txBody>
          </p:sp>
        </mc:Fallback>
      </mc:AlternateContent>
      <p:grpSp>
        <p:nvGrpSpPr>
          <p:cNvPr id="5" name="Google Shape;101;gb732734625_0_0">
            <a:extLst>
              <a:ext uri="{FF2B5EF4-FFF2-40B4-BE49-F238E27FC236}">
                <a16:creationId xmlns:a16="http://schemas.microsoft.com/office/drawing/2014/main" id="{F325969D-ACEE-47DF-884D-6B43B1FA8AA2}"/>
              </a:ext>
            </a:extLst>
          </p:cNvPr>
          <p:cNvGrpSpPr/>
          <p:nvPr/>
        </p:nvGrpSpPr>
        <p:grpSpPr>
          <a:xfrm>
            <a:off x="7738297" y="0"/>
            <a:ext cx="4453703" cy="6957521"/>
            <a:chOff x="7738393" y="0"/>
            <a:chExt cx="4453703" cy="6957521"/>
          </a:xfrm>
        </p:grpSpPr>
        <p:grpSp>
          <p:nvGrpSpPr>
            <p:cNvPr id="6" name="Google Shape;102;gb732734625_0_0">
              <a:extLst>
                <a:ext uri="{FF2B5EF4-FFF2-40B4-BE49-F238E27FC236}">
                  <a16:creationId xmlns:a16="http://schemas.microsoft.com/office/drawing/2014/main" id="{9CF12EA3-B0E7-4023-A153-61C4069A4CE8}"/>
                </a:ext>
              </a:extLst>
            </p:cNvPr>
            <p:cNvGrpSpPr/>
            <p:nvPr/>
          </p:nvGrpSpPr>
          <p:grpSpPr>
            <a:xfrm>
              <a:off x="9711113" y="6066636"/>
              <a:ext cx="2216088" cy="759395"/>
              <a:chOff x="5048307" y="4532623"/>
              <a:chExt cx="1662108" cy="569560"/>
            </a:xfrm>
          </p:grpSpPr>
          <p:sp>
            <p:nvSpPr>
              <p:cNvPr id="11" name="Google Shape;103;gb732734625_0_0">
                <a:extLst>
                  <a:ext uri="{FF2B5EF4-FFF2-40B4-BE49-F238E27FC236}">
                    <a16:creationId xmlns:a16="http://schemas.microsoft.com/office/drawing/2014/main" id="{F9D5583E-AC4F-498A-9951-6C418548F41E}"/>
                  </a:ext>
                </a:extLst>
              </p:cNvPr>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2" name="Google Shape;104;gb732734625_0_0">
                <a:extLst>
                  <a:ext uri="{FF2B5EF4-FFF2-40B4-BE49-F238E27FC236}">
                    <a16:creationId xmlns:a16="http://schemas.microsoft.com/office/drawing/2014/main" id="{020EA860-B34B-4E04-B1C4-E1AE30956B3F}"/>
                  </a:ext>
                </a:extLst>
              </p:cNvPr>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3" name="Google Shape;105;gb732734625_0_0">
                <a:extLst>
                  <a:ext uri="{FF2B5EF4-FFF2-40B4-BE49-F238E27FC236}">
                    <a16:creationId xmlns:a16="http://schemas.microsoft.com/office/drawing/2014/main" id="{3E001738-986B-40C7-9F48-D3A64738CB4D}"/>
                  </a:ext>
                </a:extLst>
              </p:cNvPr>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4" name="Google Shape;106;gb732734625_0_0">
                <a:extLst>
                  <a:ext uri="{FF2B5EF4-FFF2-40B4-BE49-F238E27FC236}">
                    <a16:creationId xmlns:a16="http://schemas.microsoft.com/office/drawing/2014/main" id="{16339F12-2E3A-4914-80E8-06BBB0055BE7}"/>
                  </a:ext>
                </a:extLst>
              </p:cNvPr>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7" name="Google Shape;107;gb732734625_0_0">
              <a:extLst>
                <a:ext uri="{FF2B5EF4-FFF2-40B4-BE49-F238E27FC236}">
                  <a16:creationId xmlns:a16="http://schemas.microsoft.com/office/drawing/2014/main" id="{0ACCDA4D-8C18-4BCF-A834-91480CF2B297}"/>
                </a:ext>
              </a:extLst>
            </p:cNvPr>
            <p:cNvGrpSpPr/>
            <p:nvPr/>
          </p:nvGrpSpPr>
          <p:grpSpPr>
            <a:xfrm>
              <a:off x="11895270" y="0"/>
              <a:ext cx="296826" cy="6881218"/>
              <a:chOff x="11896233" y="0"/>
              <a:chExt cx="295820" cy="6857902"/>
            </a:xfrm>
          </p:grpSpPr>
          <p:sp>
            <p:nvSpPr>
              <p:cNvPr id="9" name="Google Shape;108;gb732734625_0_0">
                <a:extLst>
                  <a:ext uri="{FF2B5EF4-FFF2-40B4-BE49-F238E27FC236}">
                    <a16:creationId xmlns:a16="http://schemas.microsoft.com/office/drawing/2014/main" id="{F2E3CCF6-C101-4DB8-8302-618EE77B3F2D}"/>
                  </a:ext>
                </a:extLst>
              </p:cNvPr>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 name="Google Shape;109;gb732734625_0_0">
                <a:extLst>
                  <a:ext uri="{FF2B5EF4-FFF2-40B4-BE49-F238E27FC236}">
                    <a16:creationId xmlns:a16="http://schemas.microsoft.com/office/drawing/2014/main" id="{7DCF64A9-2598-48C3-9C29-8786F7ED0325}"/>
                  </a:ext>
                </a:extLst>
              </p:cNvPr>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8" name="Google Shape;110;gb732734625_0_0" descr="A picture containing food, shirt&#10;&#10;Description automatically generated">
              <a:extLst>
                <a:ext uri="{FF2B5EF4-FFF2-40B4-BE49-F238E27FC236}">
                  <a16:creationId xmlns:a16="http://schemas.microsoft.com/office/drawing/2014/main" id="{DBF85007-BE7A-4FF9-BE38-2DD887F18286}"/>
                </a:ext>
              </a:extLst>
            </p:cNvPr>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2" name="TextBox 1">
            <a:extLst>
              <a:ext uri="{FF2B5EF4-FFF2-40B4-BE49-F238E27FC236}">
                <a16:creationId xmlns:a16="http://schemas.microsoft.com/office/drawing/2014/main" id="{8483E610-463D-4E83-BAB5-95596F5D0A6B}"/>
              </a:ext>
            </a:extLst>
          </p:cNvPr>
          <p:cNvSpPr txBox="1"/>
          <p:nvPr/>
        </p:nvSpPr>
        <p:spPr>
          <a:xfrm>
            <a:off x="6794811" y="1957189"/>
            <a:ext cx="4129935" cy="707886"/>
          </a:xfrm>
          <a:prstGeom prst="rect">
            <a:avLst/>
          </a:prstGeom>
          <a:noFill/>
        </p:spPr>
        <p:txBody>
          <a:bodyPr wrap="square" rtlCol="0">
            <a:spAutoFit/>
          </a:bodyPr>
          <a:lstStyle/>
          <a:p>
            <a:r>
              <a:rPr lang="en-US" sz="2200" b="1" dirty="0"/>
              <a:t>Therefore, use four 1/2” bolts. </a:t>
            </a:r>
          </a:p>
          <a:p>
            <a:endParaRPr lang="en-US" dirty="0"/>
          </a:p>
        </p:txBody>
      </p:sp>
      <p:pic>
        <p:nvPicPr>
          <p:cNvPr id="15" name="Picture 14">
            <a:extLst>
              <a:ext uri="{FF2B5EF4-FFF2-40B4-BE49-F238E27FC236}">
                <a16:creationId xmlns:a16="http://schemas.microsoft.com/office/drawing/2014/main" id="{C26B023B-E4DF-4B76-AE4D-E8753C2D9497}"/>
              </a:ext>
            </a:extLst>
          </p:cNvPr>
          <p:cNvPicPr>
            <a:picLocks noChangeAspect="1"/>
          </p:cNvPicPr>
          <p:nvPr/>
        </p:nvPicPr>
        <p:blipFill>
          <a:blip r:embed="rId4"/>
          <a:stretch>
            <a:fillRect/>
          </a:stretch>
        </p:blipFill>
        <p:spPr>
          <a:xfrm>
            <a:off x="6368305" y="2880717"/>
            <a:ext cx="5340624" cy="2616334"/>
          </a:xfrm>
          <a:prstGeom prst="rect">
            <a:avLst/>
          </a:prstGeom>
        </p:spPr>
      </p:pic>
      <p:sp>
        <p:nvSpPr>
          <p:cNvPr id="17" name="Google Shape;111;gb732734625_0_0">
            <a:extLst>
              <a:ext uri="{FF2B5EF4-FFF2-40B4-BE49-F238E27FC236}">
                <a16:creationId xmlns:a16="http://schemas.microsoft.com/office/drawing/2014/main" id="{C66CB4F6-6294-4337-B24E-6ED343CD0B1A}"/>
              </a:ext>
            </a:extLst>
          </p:cNvPr>
          <p:cNvSpPr txBox="1"/>
          <p:nvPr/>
        </p:nvSpPr>
        <p:spPr>
          <a:xfrm>
            <a:off x="288382" y="312153"/>
            <a:ext cx="11103600" cy="802200"/>
          </a:xfrm>
          <a:prstGeom prst="rect">
            <a:avLst/>
          </a:prstGeom>
          <a:noFill/>
          <a:ln>
            <a:noFill/>
          </a:ln>
        </p:spPr>
        <p:txBody>
          <a:bodyPr spcFirstLastPara="1" wrap="square" lIns="91425" tIns="45700" rIns="91425" bIns="457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cs typeface="Calibri"/>
                <a:sym typeface="Calibri"/>
              </a:rPr>
              <a:t>Example 8: Bolts </a:t>
            </a:r>
            <a:endParaRPr dirty="0">
              <a:highlight>
                <a:srgbClr val="FFFF00"/>
              </a:highlight>
            </a:endParaRPr>
          </a:p>
        </p:txBody>
      </p:sp>
    </p:spTree>
    <p:extLst>
      <p:ext uri="{BB962C8B-B14F-4D97-AF65-F5344CB8AC3E}">
        <p14:creationId xmlns:p14="http://schemas.microsoft.com/office/powerpoint/2010/main" val="837524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3" name="Rectangle 2">
            <a:extLst>
              <a:ext uri="{FF2B5EF4-FFF2-40B4-BE49-F238E27FC236}">
                <a16:creationId xmlns:a16="http://schemas.microsoft.com/office/drawing/2014/main" id="{1E46CB23-8D69-454B-84CE-C87590E2A80B}"/>
              </a:ext>
            </a:extLst>
          </p:cNvPr>
          <p:cNvSpPr/>
          <p:nvPr/>
        </p:nvSpPr>
        <p:spPr>
          <a:xfrm>
            <a:off x="1710221" y="4395695"/>
            <a:ext cx="9891850" cy="646331"/>
          </a:xfrm>
          <a:prstGeom prst="rect">
            <a:avLst/>
          </a:prstGeom>
        </p:spPr>
        <p:txBody>
          <a:bodyPr wrap="square">
            <a:spAutoFit/>
          </a:bodyPr>
          <a:lstStyle/>
          <a:p>
            <a:r>
              <a:rPr lang="en-CA" dirty="0">
                <a:latin typeface="Calibri" panose="020F0502020204030204" pitchFamily="34" charset="0"/>
              </a:rPr>
              <a:t>Similar to sawn lumber, glulam bending stress is assumed to be proportional to strain and is directly proportional to the distance of the neutral axis</a:t>
            </a:r>
          </a:p>
        </p:txBody>
      </p:sp>
      <p:pic>
        <p:nvPicPr>
          <p:cNvPr id="9" name="Picture 8">
            <a:extLst>
              <a:ext uri="{FF2B5EF4-FFF2-40B4-BE49-F238E27FC236}">
                <a16:creationId xmlns:a16="http://schemas.microsoft.com/office/drawing/2014/main" id="{1A384FD0-BF38-4052-956A-680CB43332A0}"/>
              </a:ext>
            </a:extLst>
          </p:cNvPr>
          <p:cNvPicPr>
            <a:picLocks noChangeAspect="1"/>
          </p:cNvPicPr>
          <p:nvPr/>
        </p:nvPicPr>
        <p:blipFill>
          <a:blip r:embed="rId4"/>
          <a:stretch>
            <a:fillRect/>
          </a:stretch>
        </p:blipFill>
        <p:spPr>
          <a:xfrm>
            <a:off x="2987327" y="1524034"/>
            <a:ext cx="5934075" cy="2085975"/>
          </a:xfrm>
          <a:prstGeom prst="rect">
            <a:avLst/>
          </a:prstGeom>
        </p:spPr>
      </p:pic>
      <p:sp>
        <p:nvSpPr>
          <p:cNvPr id="23" name="Google Shape;111;gb732734625_0_0">
            <a:extLst>
              <a:ext uri="{FF2B5EF4-FFF2-40B4-BE49-F238E27FC236}">
                <a16:creationId xmlns:a16="http://schemas.microsoft.com/office/drawing/2014/main" id="{8F40AA4C-1124-45D4-AE55-F5B9CDB684B2}"/>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Bending theory</a:t>
            </a:r>
            <a:endParaRPr dirty="0"/>
          </a:p>
        </p:txBody>
      </p:sp>
      <p:sp>
        <p:nvSpPr>
          <p:cNvPr id="2" name="Footer Placeholder 1">
            <a:extLst>
              <a:ext uri="{FF2B5EF4-FFF2-40B4-BE49-F238E27FC236}">
                <a16:creationId xmlns:a16="http://schemas.microsoft.com/office/drawing/2014/main" id="{AAA7790B-7F4E-4D0F-9776-0B8589E662B4}"/>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7845153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14186" y="1253331"/>
            <a:ext cx="10230476" cy="4351337"/>
          </a:xfrm>
        </p:spPr>
        <p:txBody>
          <a:bodyPr>
            <a:normAutofit/>
          </a:bodyPr>
          <a:lstStyle/>
          <a:p>
            <a:pPr marL="0" indent="0">
              <a:buNone/>
            </a:pPr>
            <a:r>
              <a:rPr lang="en-CA" sz="2200" dirty="0"/>
              <a:t>Determine the size and number of nails required for the plywood tension splice shown below (dimensions in mm). The lumber members are kiln dried, untreated 38 x 140 mm S-P-F and the plywood is 12.5 mm sheathing grade Douglas Fir. The factored load is 8 </a:t>
            </a:r>
            <a:r>
              <a:rPr lang="en-CA" sz="2200" dirty="0" err="1"/>
              <a:t>kN</a:t>
            </a:r>
            <a:r>
              <a:rPr lang="en-CA" sz="2200" dirty="0"/>
              <a:t> due to dead plus snow loads. Service conditions are dry.</a:t>
            </a:r>
          </a:p>
        </p:txBody>
      </p:sp>
      <p:pic>
        <p:nvPicPr>
          <p:cNvPr id="7" name="Picture 6"/>
          <p:cNvPicPr>
            <a:picLocks noChangeAspect="1"/>
          </p:cNvPicPr>
          <p:nvPr/>
        </p:nvPicPr>
        <p:blipFill>
          <a:blip r:embed="rId2"/>
          <a:stretch>
            <a:fillRect/>
          </a:stretch>
        </p:blipFill>
        <p:spPr>
          <a:xfrm>
            <a:off x="2232628" y="2836908"/>
            <a:ext cx="7726743" cy="2818306"/>
          </a:xfrm>
          <a:prstGeom prst="rect">
            <a:avLst/>
          </a:prstGeom>
        </p:spPr>
      </p:pic>
      <p:grpSp>
        <p:nvGrpSpPr>
          <p:cNvPr id="8" name="Group 7">
            <a:extLst>
              <a:ext uri="{FF2B5EF4-FFF2-40B4-BE49-F238E27FC236}">
                <a16:creationId xmlns:a16="http://schemas.microsoft.com/office/drawing/2014/main" id="{CAF0E0EC-E176-4945-96F8-8BF0AFB73F52}"/>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82F2E513-E823-4119-B199-E831C6A06890}"/>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1CF96B39-9431-4179-AA79-53568A133128}"/>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93C45BB6-B2DE-4411-9804-1E4566117CBD}"/>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DA3D47DD-50A5-4CDC-871A-9DAFF86A1740}"/>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DC8CC93E-C4B5-4303-8A61-B4757CB9D640}"/>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7CFE29C3-F526-4225-90C7-27856069C884}"/>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4C2C3699-79F8-4B2C-B8E5-BDE521588E7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BBF30BB8-7C2B-4CC9-A4F5-983AE25FD1F7}"/>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97B69D52-AC69-491D-925A-6FB21EE88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3F02D35F-8725-4E56-BA0D-C2CA5AD8DECE}"/>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9: Connections Nails and Screws</a:t>
            </a:r>
          </a:p>
        </p:txBody>
      </p:sp>
      <p:sp>
        <p:nvSpPr>
          <p:cNvPr id="2" name="Footer Placeholder 1">
            <a:extLst>
              <a:ext uri="{FF2B5EF4-FFF2-40B4-BE49-F238E27FC236}">
                <a16:creationId xmlns:a16="http://schemas.microsoft.com/office/drawing/2014/main" id="{BB4FF6EB-A0BD-4589-80B8-3C6289BCB7E7}"/>
              </a:ext>
            </a:extLst>
          </p:cNvPr>
          <p:cNvSpPr>
            <a:spLocks noGrp="1"/>
          </p:cNvSpPr>
          <p:nvPr>
            <p:ph type="ftr" sz="quarter" idx="11"/>
          </p:nvPr>
        </p:nvSpPr>
        <p:spPr/>
        <p:txBody>
          <a:bodyPr/>
          <a:lstStyle/>
          <a:p>
            <a:r>
              <a:rPr lang="en-US"/>
              <a:t>Module 2: Design of Timber</a:t>
            </a:r>
            <a:endParaRPr lang="en-CA" dirty="0"/>
          </a:p>
        </p:txBody>
      </p:sp>
      <p:sp>
        <p:nvSpPr>
          <p:cNvPr id="4" name="Slide Number Placeholder 3">
            <a:extLst>
              <a:ext uri="{FF2B5EF4-FFF2-40B4-BE49-F238E27FC236}">
                <a16:creationId xmlns:a16="http://schemas.microsoft.com/office/drawing/2014/main" id="{92063545-7A89-4D44-A3DD-C02BE7EBE125}"/>
              </a:ext>
            </a:extLst>
          </p:cNvPr>
          <p:cNvSpPr>
            <a:spLocks noGrp="1"/>
          </p:cNvSpPr>
          <p:nvPr>
            <p:ph type="sldNum" sz="quarter" idx="12"/>
          </p:nvPr>
        </p:nvSpPr>
        <p:spPr/>
        <p:txBody>
          <a:bodyPr/>
          <a:lstStyle/>
          <a:p>
            <a:fld id="{7641698F-FD92-4AEB-A1FD-2C71A90A5FF6}" type="slidenum">
              <a:rPr lang="en-CA" smtClean="0"/>
              <a:t>170</a:t>
            </a:fld>
            <a:endParaRPr lang="en-CA"/>
          </a:p>
        </p:txBody>
      </p:sp>
    </p:spTree>
    <p:extLst>
      <p:ext uri="{BB962C8B-B14F-4D97-AF65-F5344CB8AC3E}">
        <p14:creationId xmlns:p14="http://schemas.microsoft.com/office/powerpoint/2010/main" val="147620608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91364" y="1492370"/>
            <a:ext cx="6609272" cy="3534295"/>
          </a:xfrm>
          <a:prstGeom prst="rect">
            <a:avLst/>
          </a:prstGeom>
        </p:spPr>
        <p:txBody>
          <a:bodyPr wrap="square">
            <a:spAutoFit/>
          </a:bodyPr>
          <a:lstStyle/>
          <a:p>
            <a:r>
              <a:rPr lang="en-CA" sz="2000" dirty="0"/>
              <a:t>Modification Factors</a:t>
            </a:r>
          </a:p>
          <a:p>
            <a:r>
              <a:rPr lang="en-CA" sz="2000" dirty="0"/>
              <a:t>K</a:t>
            </a:r>
            <a:r>
              <a:rPr lang="en-CA" sz="900" dirty="0"/>
              <a:t>D </a:t>
            </a:r>
            <a:r>
              <a:rPr lang="en-CA" sz="2000" dirty="0"/>
              <a:t>= 1.0 (standard term load)</a:t>
            </a:r>
          </a:p>
          <a:p>
            <a:r>
              <a:rPr lang="en-CA" sz="2000" dirty="0"/>
              <a:t>K</a:t>
            </a:r>
            <a:r>
              <a:rPr lang="en-CA" sz="900" dirty="0"/>
              <a:t>SF </a:t>
            </a:r>
            <a:r>
              <a:rPr lang="en-CA" sz="2000" dirty="0"/>
              <a:t>= 1.0 (dry service condition)</a:t>
            </a:r>
          </a:p>
          <a:p>
            <a:r>
              <a:rPr lang="en-CA" sz="2000" dirty="0"/>
              <a:t>K</a:t>
            </a:r>
            <a:r>
              <a:rPr lang="en-CA" sz="900" dirty="0"/>
              <a:t>T </a:t>
            </a:r>
            <a:r>
              <a:rPr lang="en-CA" sz="2000" dirty="0"/>
              <a:t>= 1.0 (untreated)</a:t>
            </a:r>
          </a:p>
          <a:p>
            <a:r>
              <a:rPr lang="en-CA" sz="2000" dirty="0"/>
              <a:t>J</a:t>
            </a:r>
            <a:r>
              <a:rPr lang="en-CA" sz="900" dirty="0"/>
              <a:t>E </a:t>
            </a:r>
            <a:r>
              <a:rPr lang="en-CA" sz="2000" dirty="0"/>
              <a:t>= 1.0 (nailed in side grain)</a:t>
            </a:r>
          </a:p>
          <a:p>
            <a:r>
              <a:rPr lang="en-CA" sz="2000" dirty="0"/>
              <a:t>J</a:t>
            </a:r>
            <a:r>
              <a:rPr lang="en-CA" sz="900" dirty="0"/>
              <a:t>A </a:t>
            </a:r>
            <a:r>
              <a:rPr lang="en-CA" sz="2000" dirty="0"/>
              <a:t>= 1.0 (not toe nailed)</a:t>
            </a:r>
          </a:p>
          <a:p>
            <a:r>
              <a:rPr lang="en-CA" sz="2000" dirty="0"/>
              <a:t>J</a:t>
            </a:r>
            <a:r>
              <a:rPr lang="en-CA" sz="900" dirty="0"/>
              <a:t>B </a:t>
            </a:r>
            <a:r>
              <a:rPr lang="en-CA" sz="2000" dirty="0"/>
              <a:t>= 1.0 (clinch factor does not apply)</a:t>
            </a:r>
          </a:p>
          <a:p>
            <a:r>
              <a:rPr lang="en-CA" sz="2000" dirty="0"/>
              <a:t>J</a:t>
            </a:r>
            <a:r>
              <a:rPr lang="en-CA" sz="900" dirty="0"/>
              <a:t>D </a:t>
            </a:r>
            <a:r>
              <a:rPr lang="en-CA" sz="2000" dirty="0"/>
              <a:t>= 1.0 (not a shear wall or diaphragm)</a:t>
            </a:r>
          </a:p>
          <a:p>
            <a:r>
              <a:rPr lang="en-CA" sz="2000" dirty="0"/>
              <a:t>Therefore,</a:t>
            </a:r>
          </a:p>
          <a:p>
            <a:r>
              <a:rPr lang="en-CA" sz="2000" dirty="0"/>
              <a:t>K′ = 1.0</a:t>
            </a:r>
          </a:p>
          <a:p>
            <a:r>
              <a:rPr lang="en-CA" sz="2000" dirty="0"/>
              <a:t>J</a:t>
            </a:r>
            <a:r>
              <a:rPr lang="en-CA" sz="900" dirty="0"/>
              <a:t>F </a:t>
            </a:r>
            <a:r>
              <a:rPr lang="en-CA" sz="2000" dirty="0"/>
              <a:t>= 1.0</a:t>
            </a:r>
          </a:p>
        </p:txBody>
      </p:sp>
      <p:grpSp>
        <p:nvGrpSpPr>
          <p:cNvPr id="9" name="Group 8">
            <a:extLst>
              <a:ext uri="{FF2B5EF4-FFF2-40B4-BE49-F238E27FC236}">
                <a16:creationId xmlns:a16="http://schemas.microsoft.com/office/drawing/2014/main" id="{0D8CB233-76BA-436C-8A5B-9F223747D0F7}"/>
              </a:ext>
            </a:extLst>
          </p:cNvPr>
          <p:cNvGrpSpPr/>
          <p:nvPr/>
        </p:nvGrpSpPr>
        <p:grpSpPr>
          <a:xfrm>
            <a:off x="7755910" y="0"/>
            <a:ext cx="4453607" cy="6957521"/>
            <a:chOff x="7738393" y="0"/>
            <a:chExt cx="4453607" cy="6957521"/>
          </a:xfrm>
        </p:grpSpPr>
        <p:grpSp>
          <p:nvGrpSpPr>
            <p:cNvPr id="10" name="Group 9">
              <a:extLst>
                <a:ext uri="{FF2B5EF4-FFF2-40B4-BE49-F238E27FC236}">
                  <a16:creationId xmlns:a16="http://schemas.microsoft.com/office/drawing/2014/main" id="{84B5761A-5C88-4E9F-9D3E-38EDA1C34889}"/>
                </a:ext>
              </a:extLst>
            </p:cNvPr>
            <p:cNvGrpSpPr/>
            <p:nvPr/>
          </p:nvGrpSpPr>
          <p:grpSpPr>
            <a:xfrm>
              <a:off x="9711280" y="6066781"/>
              <a:ext cx="2216009" cy="759387"/>
              <a:chOff x="5048307" y="4532623"/>
              <a:chExt cx="1662007" cy="569540"/>
            </a:xfrm>
          </p:grpSpPr>
          <p:sp>
            <p:nvSpPr>
              <p:cNvPr id="15" name="TextBox 14">
                <a:extLst>
                  <a:ext uri="{FF2B5EF4-FFF2-40B4-BE49-F238E27FC236}">
                    <a16:creationId xmlns:a16="http://schemas.microsoft.com/office/drawing/2014/main" id="{6C77EB89-8B29-4041-93C8-3E408A35C94E}"/>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6" name="TextBox 15">
                <a:extLst>
                  <a:ext uri="{FF2B5EF4-FFF2-40B4-BE49-F238E27FC236}">
                    <a16:creationId xmlns:a16="http://schemas.microsoft.com/office/drawing/2014/main" id="{D5ED250B-53FB-43E8-B2E4-1578F3E13416}"/>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7" name="Diagonal Stripe 16">
                <a:extLst>
                  <a:ext uri="{FF2B5EF4-FFF2-40B4-BE49-F238E27FC236}">
                    <a16:creationId xmlns:a16="http://schemas.microsoft.com/office/drawing/2014/main" id="{FA6B7CDF-B97B-47B1-93AB-76383219210C}"/>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8" name="Diagonal Stripe 17">
                <a:extLst>
                  <a:ext uri="{FF2B5EF4-FFF2-40B4-BE49-F238E27FC236}">
                    <a16:creationId xmlns:a16="http://schemas.microsoft.com/office/drawing/2014/main" id="{1225DF9C-2E42-4467-8CF6-5507E5CAB0D4}"/>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1" name="Group 10">
              <a:extLst>
                <a:ext uri="{FF2B5EF4-FFF2-40B4-BE49-F238E27FC236}">
                  <a16:creationId xmlns:a16="http://schemas.microsoft.com/office/drawing/2014/main" id="{846E7494-431D-45EA-A680-D84E9A2EA1D5}"/>
                </a:ext>
              </a:extLst>
            </p:cNvPr>
            <p:cNvGrpSpPr/>
            <p:nvPr/>
          </p:nvGrpSpPr>
          <p:grpSpPr>
            <a:xfrm>
              <a:off x="11895248" y="0"/>
              <a:ext cx="296752" cy="6881284"/>
              <a:chOff x="11896233" y="0"/>
              <a:chExt cx="295747" cy="6857990"/>
            </a:xfrm>
          </p:grpSpPr>
          <p:sp>
            <p:nvSpPr>
              <p:cNvPr id="13" name="Rectangle 12">
                <a:extLst>
                  <a:ext uri="{FF2B5EF4-FFF2-40B4-BE49-F238E27FC236}">
                    <a16:creationId xmlns:a16="http://schemas.microsoft.com/office/drawing/2014/main" id="{5C812748-045C-4BE0-A37A-CE8E1E8F92B7}"/>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ectangle 13">
                <a:extLst>
                  <a:ext uri="{FF2B5EF4-FFF2-40B4-BE49-F238E27FC236}">
                    <a16:creationId xmlns:a16="http://schemas.microsoft.com/office/drawing/2014/main" id="{74C317BB-95B7-4AB3-8B91-89FE0C4B7D7B}"/>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2" name="Picture 11" descr="A picture containing food, shirt&#10;&#10;Description automatically generated">
              <a:extLst>
                <a:ext uri="{FF2B5EF4-FFF2-40B4-BE49-F238E27FC236}">
                  <a16:creationId xmlns:a16="http://schemas.microsoft.com/office/drawing/2014/main" id="{B6A5F37A-F214-4ABE-8CD7-053F75C80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9" name="Title 5">
            <a:extLst>
              <a:ext uri="{FF2B5EF4-FFF2-40B4-BE49-F238E27FC236}">
                <a16:creationId xmlns:a16="http://schemas.microsoft.com/office/drawing/2014/main" id="{BAFAE335-5DAB-4458-9E59-E6749FE88C81}"/>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9: Connections Nails and Screws</a:t>
            </a:r>
          </a:p>
        </p:txBody>
      </p:sp>
      <p:sp>
        <p:nvSpPr>
          <p:cNvPr id="2" name="Footer Placeholder 1">
            <a:extLst>
              <a:ext uri="{FF2B5EF4-FFF2-40B4-BE49-F238E27FC236}">
                <a16:creationId xmlns:a16="http://schemas.microsoft.com/office/drawing/2014/main" id="{8E0570A6-F8C3-49DC-B5FA-BD46BABEEABE}"/>
              </a:ext>
            </a:extLst>
          </p:cNvPr>
          <p:cNvSpPr>
            <a:spLocks noGrp="1"/>
          </p:cNvSpPr>
          <p:nvPr>
            <p:ph type="ftr" sz="quarter" idx="11"/>
          </p:nvPr>
        </p:nvSpPr>
        <p:spPr/>
        <p:txBody>
          <a:bodyPr/>
          <a:lstStyle/>
          <a:p>
            <a:r>
              <a:rPr lang="en-US"/>
              <a:t>Module 2: Design of Timber</a:t>
            </a:r>
            <a:endParaRPr lang="en-CA"/>
          </a:p>
        </p:txBody>
      </p:sp>
      <p:sp>
        <p:nvSpPr>
          <p:cNvPr id="3" name="Slide Number Placeholder 2">
            <a:extLst>
              <a:ext uri="{FF2B5EF4-FFF2-40B4-BE49-F238E27FC236}">
                <a16:creationId xmlns:a16="http://schemas.microsoft.com/office/drawing/2014/main" id="{C021C0C3-FA2A-4FE2-8D2A-9BE2393D19D6}"/>
              </a:ext>
            </a:extLst>
          </p:cNvPr>
          <p:cNvSpPr>
            <a:spLocks noGrp="1"/>
          </p:cNvSpPr>
          <p:nvPr>
            <p:ph type="sldNum" sz="quarter" idx="12"/>
          </p:nvPr>
        </p:nvSpPr>
        <p:spPr/>
        <p:txBody>
          <a:bodyPr/>
          <a:lstStyle/>
          <a:p>
            <a:fld id="{7641698F-FD92-4AEB-A1FD-2C71A90A5FF6}" type="slidenum">
              <a:rPr lang="en-CA" smtClean="0"/>
              <a:t>171</a:t>
            </a:fld>
            <a:endParaRPr lang="en-CA"/>
          </a:p>
        </p:txBody>
      </p:sp>
    </p:spTree>
    <p:extLst>
      <p:ext uri="{BB962C8B-B14F-4D97-AF65-F5344CB8AC3E}">
        <p14:creationId xmlns:p14="http://schemas.microsoft.com/office/powerpoint/2010/main" val="10864887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50230" y="1305341"/>
            <a:ext cx="6311301" cy="4247317"/>
          </a:xfrm>
          <a:prstGeom prst="rect">
            <a:avLst/>
          </a:prstGeom>
        </p:spPr>
        <p:txBody>
          <a:bodyPr wrap="square">
            <a:spAutoFit/>
          </a:bodyPr>
          <a:lstStyle/>
          <a:p>
            <a:r>
              <a:rPr lang="en-CA" dirty="0"/>
              <a:t>Try 2-1/2” common wire nails driven from alternate sides of the main member.</a:t>
            </a:r>
          </a:p>
          <a:p>
            <a:r>
              <a:rPr lang="en-CA" dirty="0"/>
              <a:t>For double shear connections penetration into the point side member must be 5 nail diameters (15mm) or greater (guidance). The connection cannot be considered double shear.</a:t>
            </a:r>
          </a:p>
          <a:p>
            <a:endParaRPr lang="en-CA" dirty="0"/>
          </a:p>
          <a:p>
            <a:r>
              <a:rPr lang="en-CA" i="1" dirty="0"/>
              <a:t>From the Nail Selection Tables:</a:t>
            </a:r>
          </a:p>
          <a:p>
            <a:r>
              <a:rPr lang="en-CA" dirty="0"/>
              <a:t>Minimum penetration into the main member is 16 mm and corresponding</a:t>
            </a:r>
          </a:p>
          <a:p>
            <a:r>
              <a:rPr lang="pt-BR" dirty="0"/>
              <a:t>N′</a:t>
            </a:r>
            <a:r>
              <a:rPr lang="pt-BR" baseline="-25000" dirty="0"/>
              <a:t>r</a:t>
            </a:r>
            <a:r>
              <a:rPr lang="pt-BR" dirty="0"/>
              <a:t> n</a:t>
            </a:r>
            <a:r>
              <a:rPr lang="pt-BR" baseline="-25000" dirty="0"/>
              <a:t>s</a:t>
            </a:r>
            <a:r>
              <a:rPr lang="pt-BR" dirty="0"/>
              <a:t> is 0.395 kN</a:t>
            </a:r>
          </a:p>
          <a:p>
            <a:r>
              <a:rPr lang="en-CA" dirty="0">
                <a:solidFill>
                  <a:srgbClr val="FF0000"/>
                </a:solidFill>
              </a:rPr>
              <a:t>When penetration into the main member is ≥ 30 mm, the corresponding</a:t>
            </a:r>
          </a:p>
          <a:p>
            <a:r>
              <a:rPr lang="pt-BR" dirty="0">
                <a:solidFill>
                  <a:srgbClr val="FF0000"/>
                </a:solidFill>
              </a:rPr>
              <a:t>N′</a:t>
            </a:r>
            <a:r>
              <a:rPr lang="pt-BR" baseline="-25000" dirty="0">
                <a:solidFill>
                  <a:srgbClr val="FF0000"/>
                </a:solidFill>
              </a:rPr>
              <a:t>r</a:t>
            </a:r>
            <a:r>
              <a:rPr lang="pt-BR" dirty="0">
                <a:solidFill>
                  <a:srgbClr val="FF0000"/>
                </a:solidFill>
              </a:rPr>
              <a:t> n</a:t>
            </a:r>
            <a:r>
              <a:rPr lang="pt-BR" baseline="-25000" dirty="0">
                <a:solidFill>
                  <a:srgbClr val="FF0000"/>
                </a:solidFill>
              </a:rPr>
              <a:t>s</a:t>
            </a:r>
            <a:r>
              <a:rPr lang="pt-BR" dirty="0">
                <a:solidFill>
                  <a:srgbClr val="FF0000"/>
                </a:solidFill>
              </a:rPr>
              <a:t> is 0.544 kN</a:t>
            </a:r>
          </a:p>
          <a:p>
            <a:r>
              <a:rPr lang="en-CA" dirty="0"/>
              <a:t>Actual penetration is 38 mm, and therefore </a:t>
            </a:r>
            <a:r>
              <a:rPr lang="en-CA" dirty="0" err="1"/>
              <a:t>N′</a:t>
            </a:r>
            <a:r>
              <a:rPr lang="en-CA" baseline="-25000" dirty="0" err="1"/>
              <a:t>r</a:t>
            </a:r>
            <a:r>
              <a:rPr lang="en-CA" dirty="0"/>
              <a:t> ns is equal to 0.544 </a:t>
            </a:r>
            <a:r>
              <a:rPr lang="en-CA" dirty="0" err="1"/>
              <a:t>kN.</a:t>
            </a:r>
            <a:endParaRPr lang="en-CA" dirty="0"/>
          </a:p>
        </p:txBody>
      </p:sp>
      <p:pic>
        <p:nvPicPr>
          <p:cNvPr id="8" name="Picture 7"/>
          <p:cNvPicPr>
            <a:picLocks noChangeAspect="1"/>
          </p:cNvPicPr>
          <p:nvPr/>
        </p:nvPicPr>
        <p:blipFill>
          <a:blip r:embed="rId2"/>
          <a:stretch>
            <a:fillRect/>
          </a:stretch>
        </p:blipFill>
        <p:spPr>
          <a:xfrm>
            <a:off x="7116839" y="1731413"/>
            <a:ext cx="3878604" cy="2943854"/>
          </a:xfrm>
          <a:prstGeom prst="rect">
            <a:avLst/>
          </a:prstGeom>
        </p:spPr>
      </p:pic>
      <p:grpSp>
        <p:nvGrpSpPr>
          <p:cNvPr id="9" name="Group 8">
            <a:extLst>
              <a:ext uri="{FF2B5EF4-FFF2-40B4-BE49-F238E27FC236}">
                <a16:creationId xmlns:a16="http://schemas.microsoft.com/office/drawing/2014/main" id="{C8B1502F-084B-4A3E-9052-EF414617B17B}"/>
              </a:ext>
            </a:extLst>
          </p:cNvPr>
          <p:cNvGrpSpPr/>
          <p:nvPr/>
        </p:nvGrpSpPr>
        <p:grpSpPr>
          <a:xfrm>
            <a:off x="7755910" y="0"/>
            <a:ext cx="4453607" cy="6957521"/>
            <a:chOff x="7738393" y="0"/>
            <a:chExt cx="4453607" cy="6957521"/>
          </a:xfrm>
        </p:grpSpPr>
        <p:grpSp>
          <p:nvGrpSpPr>
            <p:cNvPr id="10" name="Group 9">
              <a:extLst>
                <a:ext uri="{FF2B5EF4-FFF2-40B4-BE49-F238E27FC236}">
                  <a16:creationId xmlns:a16="http://schemas.microsoft.com/office/drawing/2014/main" id="{4C9E552C-7BCB-45AD-8D3E-0C708F018BC9}"/>
                </a:ext>
              </a:extLst>
            </p:cNvPr>
            <p:cNvGrpSpPr/>
            <p:nvPr/>
          </p:nvGrpSpPr>
          <p:grpSpPr>
            <a:xfrm>
              <a:off x="9711280" y="6066781"/>
              <a:ext cx="2216009" cy="759387"/>
              <a:chOff x="5048307" y="4532623"/>
              <a:chExt cx="1662007" cy="569540"/>
            </a:xfrm>
          </p:grpSpPr>
          <p:sp>
            <p:nvSpPr>
              <p:cNvPr id="15" name="TextBox 14">
                <a:extLst>
                  <a:ext uri="{FF2B5EF4-FFF2-40B4-BE49-F238E27FC236}">
                    <a16:creationId xmlns:a16="http://schemas.microsoft.com/office/drawing/2014/main" id="{6E6AC6FE-6876-4FB9-87B4-0A927EC79598}"/>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6" name="TextBox 15">
                <a:extLst>
                  <a:ext uri="{FF2B5EF4-FFF2-40B4-BE49-F238E27FC236}">
                    <a16:creationId xmlns:a16="http://schemas.microsoft.com/office/drawing/2014/main" id="{EE6FE009-057C-48CC-9569-02431E611E8E}"/>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7" name="Diagonal Stripe 16">
                <a:extLst>
                  <a:ext uri="{FF2B5EF4-FFF2-40B4-BE49-F238E27FC236}">
                    <a16:creationId xmlns:a16="http://schemas.microsoft.com/office/drawing/2014/main" id="{71332394-CB08-495B-A484-1E9561863FE4}"/>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8" name="Diagonal Stripe 17">
                <a:extLst>
                  <a:ext uri="{FF2B5EF4-FFF2-40B4-BE49-F238E27FC236}">
                    <a16:creationId xmlns:a16="http://schemas.microsoft.com/office/drawing/2014/main" id="{2EA3A63A-6240-4A60-9D8A-6141B8CC2D5B}"/>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1" name="Group 10">
              <a:extLst>
                <a:ext uri="{FF2B5EF4-FFF2-40B4-BE49-F238E27FC236}">
                  <a16:creationId xmlns:a16="http://schemas.microsoft.com/office/drawing/2014/main" id="{7798BE24-8C5F-496B-ACCA-5A0F2888B179}"/>
                </a:ext>
              </a:extLst>
            </p:cNvPr>
            <p:cNvGrpSpPr/>
            <p:nvPr/>
          </p:nvGrpSpPr>
          <p:grpSpPr>
            <a:xfrm>
              <a:off x="11895248" y="0"/>
              <a:ext cx="296752" cy="6881284"/>
              <a:chOff x="11896233" y="0"/>
              <a:chExt cx="295747" cy="6857990"/>
            </a:xfrm>
          </p:grpSpPr>
          <p:sp>
            <p:nvSpPr>
              <p:cNvPr id="13" name="Rectangle 12">
                <a:extLst>
                  <a:ext uri="{FF2B5EF4-FFF2-40B4-BE49-F238E27FC236}">
                    <a16:creationId xmlns:a16="http://schemas.microsoft.com/office/drawing/2014/main" id="{EBB69535-76C9-435A-974B-D78519C1E53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ectangle 13">
                <a:extLst>
                  <a:ext uri="{FF2B5EF4-FFF2-40B4-BE49-F238E27FC236}">
                    <a16:creationId xmlns:a16="http://schemas.microsoft.com/office/drawing/2014/main" id="{F3E53871-B98F-4D88-BA62-79398D2F0B6C}"/>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2" name="Picture 11" descr="A picture containing food, shirt&#10;&#10;Description automatically generated">
              <a:extLst>
                <a:ext uri="{FF2B5EF4-FFF2-40B4-BE49-F238E27FC236}">
                  <a16:creationId xmlns:a16="http://schemas.microsoft.com/office/drawing/2014/main" id="{BDC25C33-2A08-4171-874C-453592E18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9" name="Title 5">
            <a:extLst>
              <a:ext uri="{FF2B5EF4-FFF2-40B4-BE49-F238E27FC236}">
                <a16:creationId xmlns:a16="http://schemas.microsoft.com/office/drawing/2014/main" id="{72CD7FD6-CC00-411C-98A1-2F410C11DFD9}"/>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9: Connections Nails and Screws</a:t>
            </a:r>
          </a:p>
        </p:txBody>
      </p:sp>
      <p:sp>
        <p:nvSpPr>
          <p:cNvPr id="2" name="Footer Placeholder 1">
            <a:extLst>
              <a:ext uri="{FF2B5EF4-FFF2-40B4-BE49-F238E27FC236}">
                <a16:creationId xmlns:a16="http://schemas.microsoft.com/office/drawing/2014/main" id="{D0DCC9C4-4D45-4BB4-9481-D48DDC72AFBC}"/>
              </a:ext>
            </a:extLst>
          </p:cNvPr>
          <p:cNvSpPr>
            <a:spLocks noGrp="1"/>
          </p:cNvSpPr>
          <p:nvPr>
            <p:ph type="ftr" sz="quarter" idx="11"/>
          </p:nvPr>
        </p:nvSpPr>
        <p:spPr/>
        <p:txBody>
          <a:bodyPr/>
          <a:lstStyle/>
          <a:p>
            <a:r>
              <a:rPr lang="en-US"/>
              <a:t>Module 2: Design of Timber</a:t>
            </a:r>
            <a:endParaRPr lang="en-CA"/>
          </a:p>
        </p:txBody>
      </p:sp>
      <p:sp>
        <p:nvSpPr>
          <p:cNvPr id="3" name="Slide Number Placeholder 2">
            <a:extLst>
              <a:ext uri="{FF2B5EF4-FFF2-40B4-BE49-F238E27FC236}">
                <a16:creationId xmlns:a16="http://schemas.microsoft.com/office/drawing/2014/main" id="{C3174730-361B-4630-B36F-3C20FB2B94FC}"/>
              </a:ext>
            </a:extLst>
          </p:cNvPr>
          <p:cNvSpPr>
            <a:spLocks noGrp="1"/>
          </p:cNvSpPr>
          <p:nvPr>
            <p:ph type="sldNum" sz="quarter" idx="12"/>
          </p:nvPr>
        </p:nvSpPr>
        <p:spPr/>
        <p:txBody>
          <a:bodyPr/>
          <a:lstStyle/>
          <a:p>
            <a:fld id="{7641698F-FD92-4AEB-A1FD-2C71A90A5FF6}" type="slidenum">
              <a:rPr lang="en-CA" smtClean="0"/>
              <a:t>172</a:t>
            </a:fld>
            <a:endParaRPr lang="en-CA"/>
          </a:p>
        </p:txBody>
      </p:sp>
    </p:spTree>
    <p:extLst>
      <p:ext uri="{BB962C8B-B14F-4D97-AF65-F5344CB8AC3E}">
        <p14:creationId xmlns:p14="http://schemas.microsoft.com/office/powerpoint/2010/main" val="381830518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7981" y="746903"/>
            <a:ext cx="5068019" cy="5878532"/>
          </a:xfrm>
          <a:prstGeom prst="rect">
            <a:avLst/>
          </a:prstGeom>
        </p:spPr>
        <p:txBody>
          <a:bodyPr wrap="square">
            <a:spAutoFit/>
          </a:bodyPr>
          <a:lstStyle/>
          <a:p>
            <a:endParaRPr lang="nn-NO" sz="1600" dirty="0">
              <a:latin typeface="HelveticaNeueLTStd-Roman"/>
            </a:endParaRPr>
          </a:p>
          <a:p>
            <a:r>
              <a:rPr lang="nn-NO" dirty="0"/>
              <a:t>N</a:t>
            </a:r>
            <a:r>
              <a:rPr lang="nn-NO" baseline="-25000" dirty="0"/>
              <a:t>r</a:t>
            </a:r>
            <a:r>
              <a:rPr lang="nn-NO" dirty="0"/>
              <a:t> = N′</a:t>
            </a:r>
            <a:r>
              <a:rPr lang="nn-NO" baseline="-25000" dirty="0"/>
              <a:t>r</a:t>
            </a:r>
            <a:r>
              <a:rPr lang="nn-NO" dirty="0"/>
              <a:t> n</a:t>
            </a:r>
            <a:r>
              <a:rPr lang="nn-NO" baseline="-25000" dirty="0"/>
              <a:t>s</a:t>
            </a:r>
            <a:r>
              <a:rPr lang="nn-NO" dirty="0"/>
              <a:t> n</a:t>
            </a:r>
            <a:r>
              <a:rPr lang="nn-NO" baseline="-25000" dirty="0"/>
              <a:t>F</a:t>
            </a:r>
            <a:r>
              <a:rPr lang="nn-NO" dirty="0"/>
              <a:t> K′J</a:t>
            </a:r>
            <a:r>
              <a:rPr lang="nn-NO" baseline="-25000" dirty="0"/>
              <a:t>F</a:t>
            </a:r>
          </a:p>
          <a:p>
            <a:r>
              <a:rPr lang="nn-NO" dirty="0"/>
              <a:t>N</a:t>
            </a:r>
            <a:r>
              <a:rPr lang="nn-NO" baseline="-25000" dirty="0"/>
              <a:t>r</a:t>
            </a:r>
            <a:r>
              <a:rPr lang="nn-NO" dirty="0"/>
              <a:t> = 0.544 x n</a:t>
            </a:r>
            <a:r>
              <a:rPr lang="nn-NO" baseline="-25000" dirty="0"/>
              <a:t>F</a:t>
            </a:r>
            <a:r>
              <a:rPr lang="nn-NO" dirty="0"/>
              <a:t> x 1 x 1 = 0.544 nF kN</a:t>
            </a:r>
          </a:p>
          <a:p>
            <a:r>
              <a:rPr lang="nn-NO" dirty="0"/>
              <a:t>n</a:t>
            </a:r>
            <a:r>
              <a:rPr lang="nn-NO" baseline="-25000" dirty="0"/>
              <a:t>F</a:t>
            </a:r>
            <a:r>
              <a:rPr lang="en-CA" dirty="0"/>
              <a:t> required = 8 (</a:t>
            </a:r>
            <a:r>
              <a:rPr lang="en-CA" dirty="0" err="1"/>
              <a:t>kn</a:t>
            </a:r>
            <a:r>
              <a:rPr lang="en-CA" dirty="0"/>
              <a:t>) / 0.544 = 14.7</a:t>
            </a:r>
          </a:p>
          <a:p>
            <a:r>
              <a:rPr lang="en-CA" dirty="0"/>
              <a:t>Therefore, use fifteen 2-1/2” nails per side.</a:t>
            </a:r>
          </a:p>
          <a:p>
            <a:endParaRPr lang="en-CA" dirty="0"/>
          </a:p>
          <a:p>
            <a:r>
              <a:rPr lang="en-CA" dirty="0"/>
              <a:t>Determine minimum spacing, end distance and edge distance from Figure 7.4 (See right)):</a:t>
            </a:r>
          </a:p>
          <a:p>
            <a:r>
              <a:rPr lang="en-CA" dirty="0"/>
              <a:t>minimum spacing perpendicular to grain c = 26 mm</a:t>
            </a:r>
          </a:p>
          <a:p>
            <a:r>
              <a:rPr lang="en-CA" dirty="0"/>
              <a:t>minimum edge distance d = 13 mm</a:t>
            </a:r>
          </a:p>
          <a:p>
            <a:endParaRPr lang="en-CA" dirty="0"/>
          </a:p>
          <a:p>
            <a:r>
              <a:rPr lang="en-CA" dirty="0"/>
              <a:t>Therefore, use two rows of nails spaced at 70 mm, with 35 mm edge distance: minimum spacing parallel to grain a = 52 mm, use 60 mm</a:t>
            </a:r>
          </a:p>
          <a:p>
            <a:r>
              <a:rPr lang="en-CA" dirty="0"/>
              <a:t>minimum end distance b = 39 mm, use 60 mm</a:t>
            </a:r>
          </a:p>
          <a:p>
            <a:endParaRPr lang="en-CA" dirty="0"/>
          </a:p>
          <a:p>
            <a:r>
              <a:rPr lang="en-CA" dirty="0"/>
              <a:t>The final connection geometry is shown below next slide (dimensions in mm). </a:t>
            </a:r>
            <a:r>
              <a:rPr lang="en-CA" dirty="0">
                <a:solidFill>
                  <a:srgbClr val="FF0000"/>
                </a:solidFill>
              </a:rPr>
              <a:t>Note</a:t>
            </a:r>
          </a:p>
          <a:p>
            <a:r>
              <a:rPr lang="en-CA" dirty="0">
                <a:solidFill>
                  <a:srgbClr val="FF0000"/>
                </a:solidFill>
              </a:rPr>
              <a:t>that the tensile resistance of the plywood and lumber members should also</a:t>
            </a:r>
          </a:p>
          <a:p>
            <a:r>
              <a:rPr lang="en-CA" dirty="0">
                <a:solidFill>
                  <a:srgbClr val="FF0000"/>
                </a:solidFill>
              </a:rPr>
              <a:t>be checked.</a:t>
            </a:r>
          </a:p>
        </p:txBody>
      </p:sp>
      <p:pic>
        <p:nvPicPr>
          <p:cNvPr id="2" name="Picture 1"/>
          <p:cNvPicPr>
            <a:picLocks noChangeAspect="1"/>
          </p:cNvPicPr>
          <p:nvPr/>
        </p:nvPicPr>
        <p:blipFill>
          <a:blip r:embed="rId2"/>
          <a:stretch>
            <a:fillRect/>
          </a:stretch>
        </p:blipFill>
        <p:spPr>
          <a:xfrm>
            <a:off x="6682597" y="1613139"/>
            <a:ext cx="3920595" cy="4146061"/>
          </a:xfrm>
          <a:prstGeom prst="rect">
            <a:avLst/>
          </a:prstGeom>
        </p:spPr>
      </p:pic>
      <p:grpSp>
        <p:nvGrpSpPr>
          <p:cNvPr id="8" name="Group 7">
            <a:extLst>
              <a:ext uri="{FF2B5EF4-FFF2-40B4-BE49-F238E27FC236}">
                <a16:creationId xmlns:a16="http://schemas.microsoft.com/office/drawing/2014/main" id="{FA2BA042-8328-49B4-8EA2-44217D751407}"/>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95538E7D-0492-4CCF-9C7C-CA662109AA24}"/>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482F1F5B-1CAB-4E3E-BE72-1CD7C887E7BD}"/>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F56004A0-1D9A-4E65-9167-926771FE8DC5}"/>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FD37BDC4-8663-492D-8A24-18BF912C1C7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40D54ACA-164B-4689-B59E-04256C19A33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A8413376-D519-4C46-8D91-DAAD6AF7419F}"/>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E5DAB161-950E-4B4F-B9C9-F1E23457187E}"/>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AC647DD0-AE40-45FE-8E1B-13E89BC12A8F}"/>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45DCC8B9-7557-4776-B7A2-3C37341B8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1068FBB2-88EA-42D1-8F48-158D1F2BC1D5}"/>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9: Connections Nails and Screws</a:t>
            </a:r>
          </a:p>
        </p:txBody>
      </p:sp>
      <p:sp>
        <p:nvSpPr>
          <p:cNvPr id="3" name="Footer Placeholder 2">
            <a:extLst>
              <a:ext uri="{FF2B5EF4-FFF2-40B4-BE49-F238E27FC236}">
                <a16:creationId xmlns:a16="http://schemas.microsoft.com/office/drawing/2014/main" id="{BC63400E-B973-413F-9539-42FCCD5782E9}"/>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C5944100-555C-4324-92D2-C3DAFC393B53}"/>
              </a:ext>
            </a:extLst>
          </p:cNvPr>
          <p:cNvSpPr>
            <a:spLocks noGrp="1"/>
          </p:cNvSpPr>
          <p:nvPr>
            <p:ph type="sldNum" sz="quarter" idx="12"/>
          </p:nvPr>
        </p:nvSpPr>
        <p:spPr/>
        <p:txBody>
          <a:bodyPr/>
          <a:lstStyle/>
          <a:p>
            <a:fld id="{7641698F-FD92-4AEB-A1FD-2C71A90A5FF6}" type="slidenum">
              <a:rPr lang="en-CA" smtClean="0"/>
              <a:t>173</a:t>
            </a:fld>
            <a:endParaRPr lang="en-CA"/>
          </a:p>
        </p:txBody>
      </p:sp>
    </p:spTree>
    <p:extLst>
      <p:ext uri="{BB962C8B-B14F-4D97-AF65-F5344CB8AC3E}">
        <p14:creationId xmlns:p14="http://schemas.microsoft.com/office/powerpoint/2010/main" val="336980877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35951" y="1977093"/>
            <a:ext cx="8920097" cy="2903813"/>
          </a:xfrm>
          <a:prstGeom prst="rect">
            <a:avLst/>
          </a:prstGeom>
        </p:spPr>
      </p:pic>
      <p:grpSp>
        <p:nvGrpSpPr>
          <p:cNvPr id="8" name="Group 7">
            <a:extLst>
              <a:ext uri="{FF2B5EF4-FFF2-40B4-BE49-F238E27FC236}">
                <a16:creationId xmlns:a16="http://schemas.microsoft.com/office/drawing/2014/main" id="{6222B0A3-4BE6-4E61-9729-C43826AF9E68}"/>
              </a:ext>
            </a:extLst>
          </p:cNvPr>
          <p:cNvGrpSpPr/>
          <p:nvPr/>
        </p:nvGrpSpPr>
        <p:grpSpPr>
          <a:xfrm>
            <a:off x="7755910" y="0"/>
            <a:ext cx="4453607" cy="6957521"/>
            <a:chOff x="7738393" y="0"/>
            <a:chExt cx="4453607" cy="6957521"/>
          </a:xfrm>
        </p:grpSpPr>
        <p:grpSp>
          <p:nvGrpSpPr>
            <p:cNvPr id="10" name="Group 9">
              <a:extLst>
                <a:ext uri="{FF2B5EF4-FFF2-40B4-BE49-F238E27FC236}">
                  <a16:creationId xmlns:a16="http://schemas.microsoft.com/office/drawing/2014/main" id="{68630558-F1D4-447E-8211-3DD6A80AC5A9}"/>
                </a:ext>
              </a:extLst>
            </p:cNvPr>
            <p:cNvGrpSpPr/>
            <p:nvPr/>
          </p:nvGrpSpPr>
          <p:grpSpPr>
            <a:xfrm>
              <a:off x="9711280" y="6066781"/>
              <a:ext cx="2216009" cy="759387"/>
              <a:chOff x="5048307" y="4532623"/>
              <a:chExt cx="1662007" cy="569540"/>
            </a:xfrm>
          </p:grpSpPr>
          <p:sp>
            <p:nvSpPr>
              <p:cNvPr id="15" name="TextBox 14">
                <a:extLst>
                  <a:ext uri="{FF2B5EF4-FFF2-40B4-BE49-F238E27FC236}">
                    <a16:creationId xmlns:a16="http://schemas.microsoft.com/office/drawing/2014/main" id="{1A1F8A51-33D2-4C4C-A9AB-712BDA7EFE8C}"/>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6" name="TextBox 15">
                <a:extLst>
                  <a:ext uri="{FF2B5EF4-FFF2-40B4-BE49-F238E27FC236}">
                    <a16:creationId xmlns:a16="http://schemas.microsoft.com/office/drawing/2014/main" id="{316AFC5A-FA65-4C89-A7A3-363231A100A3}"/>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7" name="Diagonal Stripe 16">
                <a:extLst>
                  <a:ext uri="{FF2B5EF4-FFF2-40B4-BE49-F238E27FC236}">
                    <a16:creationId xmlns:a16="http://schemas.microsoft.com/office/drawing/2014/main" id="{BD72257A-2F25-42A8-B825-D7698F40CED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8" name="Diagonal Stripe 17">
                <a:extLst>
                  <a:ext uri="{FF2B5EF4-FFF2-40B4-BE49-F238E27FC236}">
                    <a16:creationId xmlns:a16="http://schemas.microsoft.com/office/drawing/2014/main" id="{5BDD1605-B6BE-4146-91B5-04B30D0AA710}"/>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1" name="Group 10">
              <a:extLst>
                <a:ext uri="{FF2B5EF4-FFF2-40B4-BE49-F238E27FC236}">
                  <a16:creationId xmlns:a16="http://schemas.microsoft.com/office/drawing/2014/main" id="{529220A9-BBA9-48A8-A6ED-E0EA6045EBE5}"/>
                </a:ext>
              </a:extLst>
            </p:cNvPr>
            <p:cNvGrpSpPr/>
            <p:nvPr/>
          </p:nvGrpSpPr>
          <p:grpSpPr>
            <a:xfrm>
              <a:off x="11895248" y="0"/>
              <a:ext cx="296752" cy="6881284"/>
              <a:chOff x="11896233" y="0"/>
              <a:chExt cx="295747" cy="6857990"/>
            </a:xfrm>
          </p:grpSpPr>
          <p:sp>
            <p:nvSpPr>
              <p:cNvPr id="13" name="Rectangle 12">
                <a:extLst>
                  <a:ext uri="{FF2B5EF4-FFF2-40B4-BE49-F238E27FC236}">
                    <a16:creationId xmlns:a16="http://schemas.microsoft.com/office/drawing/2014/main" id="{15058529-684A-492E-A3D6-BBC407743AB6}"/>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ectangle 13">
                <a:extLst>
                  <a:ext uri="{FF2B5EF4-FFF2-40B4-BE49-F238E27FC236}">
                    <a16:creationId xmlns:a16="http://schemas.microsoft.com/office/drawing/2014/main" id="{D96969F5-EDF5-4783-B095-46E1DC54BD22}"/>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2" name="Picture 11" descr="A picture containing food, shirt&#10;&#10;Description automatically generated">
              <a:extLst>
                <a:ext uri="{FF2B5EF4-FFF2-40B4-BE49-F238E27FC236}">
                  <a16:creationId xmlns:a16="http://schemas.microsoft.com/office/drawing/2014/main" id="{10A4D083-7835-4265-861F-1D81424C4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9" name="Title 5">
            <a:extLst>
              <a:ext uri="{FF2B5EF4-FFF2-40B4-BE49-F238E27FC236}">
                <a16:creationId xmlns:a16="http://schemas.microsoft.com/office/drawing/2014/main" id="{8761717E-6FB2-4893-9418-690790C78692}"/>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Example 9: Connections Nails and Screws</a:t>
            </a:r>
          </a:p>
        </p:txBody>
      </p:sp>
      <p:sp>
        <p:nvSpPr>
          <p:cNvPr id="2" name="Footer Placeholder 1">
            <a:extLst>
              <a:ext uri="{FF2B5EF4-FFF2-40B4-BE49-F238E27FC236}">
                <a16:creationId xmlns:a16="http://schemas.microsoft.com/office/drawing/2014/main" id="{C31059B4-F89C-4F16-A6AD-5B3C49084813}"/>
              </a:ext>
            </a:extLst>
          </p:cNvPr>
          <p:cNvSpPr>
            <a:spLocks noGrp="1"/>
          </p:cNvSpPr>
          <p:nvPr>
            <p:ph type="ftr" sz="quarter" idx="11"/>
          </p:nvPr>
        </p:nvSpPr>
        <p:spPr/>
        <p:txBody>
          <a:bodyPr/>
          <a:lstStyle/>
          <a:p>
            <a:r>
              <a:rPr lang="en-US"/>
              <a:t>Module 2: Design of Timber</a:t>
            </a:r>
            <a:endParaRPr lang="en-CA" dirty="0"/>
          </a:p>
        </p:txBody>
      </p:sp>
      <p:sp>
        <p:nvSpPr>
          <p:cNvPr id="3" name="Slide Number Placeholder 2">
            <a:extLst>
              <a:ext uri="{FF2B5EF4-FFF2-40B4-BE49-F238E27FC236}">
                <a16:creationId xmlns:a16="http://schemas.microsoft.com/office/drawing/2014/main" id="{9395A62E-2C07-47E4-8546-22E8A725CAE3}"/>
              </a:ext>
            </a:extLst>
          </p:cNvPr>
          <p:cNvSpPr>
            <a:spLocks noGrp="1"/>
          </p:cNvSpPr>
          <p:nvPr>
            <p:ph type="sldNum" sz="quarter" idx="12"/>
          </p:nvPr>
        </p:nvSpPr>
        <p:spPr/>
        <p:txBody>
          <a:bodyPr/>
          <a:lstStyle/>
          <a:p>
            <a:fld id="{7641698F-FD92-4AEB-A1FD-2C71A90A5FF6}" type="slidenum">
              <a:rPr lang="en-CA" smtClean="0"/>
              <a:t>174</a:t>
            </a:fld>
            <a:endParaRPr lang="en-CA"/>
          </a:p>
        </p:txBody>
      </p:sp>
    </p:spTree>
    <p:extLst>
      <p:ext uri="{BB962C8B-B14F-4D97-AF65-F5344CB8AC3E}">
        <p14:creationId xmlns:p14="http://schemas.microsoft.com/office/powerpoint/2010/main" val="280954844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1953-E244-4D2A-9FBC-C1F7B88A76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F7BD82-F0E7-4204-816F-AC9676B9599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5C76A46B-29A8-47AD-86B5-31E25DF5241E}"/>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2: Design of Timber</a:t>
            </a:r>
            <a:endParaRPr lang="en-CA"/>
          </a:p>
        </p:txBody>
      </p:sp>
      <p:pic>
        <p:nvPicPr>
          <p:cNvPr id="6" name="Content Placeholder 6">
            <a:extLst>
              <a:ext uri="{FF2B5EF4-FFF2-40B4-BE49-F238E27FC236}">
                <a16:creationId xmlns:a16="http://schemas.microsoft.com/office/drawing/2014/main" id="{59E7F1FC-78C7-48A0-90A8-4FF38C67CB7C}"/>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5">
            <a:extLst>
              <a:ext uri="{FF2B5EF4-FFF2-40B4-BE49-F238E27FC236}">
                <a16:creationId xmlns:a16="http://schemas.microsoft.com/office/drawing/2014/main" id="{933D4CC7-C134-41B6-B9EF-979D9D8B8FEE}"/>
              </a:ext>
            </a:extLst>
          </p:cNvPr>
          <p:cNvSpPr txBox="1">
            <a:spLocks/>
          </p:cNvSpPr>
          <p:nvPr/>
        </p:nvSpPr>
        <p:spPr>
          <a:xfrm>
            <a:off x="3019581" y="2799384"/>
            <a:ext cx="6095236" cy="1140318"/>
          </a:xfrm>
          <a:prstGeom prst="rect">
            <a:avLst/>
          </a:prstGeom>
          <a:solidFill>
            <a:schemeClr val="bg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cs typeface="Arial" panose="020B0604020202020204" pitchFamily="34" charset="0"/>
              </a:rPr>
              <a:t>Connection Selection and Detailing</a:t>
            </a:r>
            <a:endParaRPr lang="en-CA" sz="3600" b="1" dirty="0">
              <a:solidFill>
                <a:schemeClr val="bg1"/>
              </a:solidFill>
              <a:latin typeface="+mn-lt"/>
            </a:endParaRPr>
          </a:p>
        </p:txBody>
      </p:sp>
    </p:spTree>
    <p:extLst>
      <p:ext uri="{BB962C8B-B14F-4D97-AF65-F5344CB8AC3E}">
        <p14:creationId xmlns:p14="http://schemas.microsoft.com/office/powerpoint/2010/main" val="5589656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6216" y="1136905"/>
            <a:ext cx="6302296" cy="3139321"/>
          </a:xfrm>
          <a:prstGeom prst="rect">
            <a:avLst/>
          </a:prstGeom>
        </p:spPr>
        <p:txBody>
          <a:bodyPr wrap="square">
            <a:spAutoFit/>
          </a:bodyPr>
          <a:lstStyle/>
          <a:p>
            <a:r>
              <a:rPr lang="en-US" sz="2000" dirty="0"/>
              <a:t>The handbook (Sect 7.12) gives detailing information regarding the construction of each connection with consideration to service conditions and the effects of notching.</a:t>
            </a:r>
          </a:p>
          <a:p>
            <a:endParaRPr lang="en-US" sz="2000" dirty="0"/>
          </a:p>
          <a:p>
            <a:r>
              <a:rPr lang="en-US" sz="2000" dirty="0"/>
              <a:t>The handbook also provides detailing to the type of member connection or the hybrid connection with specific requirements for detailing.</a:t>
            </a:r>
          </a:p>
          <a:p>
            <a:endParaRPr lang="en-US" sz="2000" dirty="0"/>
          </a:p>
          <a:p>
            <a:endParaRPr lang="en-US" dirty="0"/>
          </a:p>
        </p:txBody>
      </p:sp>
      <p:grpSp>
        <p:nvGrpSpPr>
          <p:cNvPr id="10" name="Group 9">
            <a:extLst>
              <a:ext uri="{FF2B5EF4-FFF2-40B4-BE49-F238E27FC236}">
                <a16:creationId xmlns:a16="http://schemas.microsoft.com/office/drawing/2014/main" id="{AA51B979-A80C-44D1-A014-D5F48D5B45E2}"/>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D56015A0-2881-4FA2-A23E-C364A2C7F34D}"/>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836C9FF3-EB5B-4EA3-A5E5-F94367E7985A}"/>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2DC40E8E-89E5-415F-BFB2-65F87D92074B}"/>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A7EE07-35DA-4224-BCEE-5FD86BF27D6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0B957DE4-1905-4704-AE12-1CECFC77270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DA49D6A7-7256-4863-9053-368808F0A53F}"/>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9C7C9252-8D2E-45BC-8902-895BBDE338CA}"/>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885672BF-DAAC-4FA6-9DA4-D0B7D1639FDA}"/>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08AE7D00-CAA8-4834-ACCB-1B07FE140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FD068D54-3A75-4D8B-9432-2F3024CB4E36}"/>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What connection do I use?</a:t>
            </a:r>
          </a:p>
        </p:txBody>
      </p:sp>
      <p:pic>
        <p:nvPicPr>
          <p:cNvPr id="5" name="Picture 4">
            <a:extLst>
              <a:ext uri="{FF2B5EF4-FFF2-40B4-BE49-F238E27FC236}">
                <a16:creationId xmlns:a16="http://schemas.microsoft.com/office/drawing/2014/main" id="{8FBD6555-EA79-4A56-A88C-C024BB5BF0D9}"/>
              </a:ext>
            </a:extLst>
          </p:cNvPr>
          <p:cNvPicPr>
            <a:picLocks noChangeAspect="1"/>
          </p:cNvPicPr>
          <p:nvPr/>
        </p:nvPicPr>
        <p:blipFill>
          <a:blip r:embed="rId3"/>
          <a:stretch>
            <a:fillRect/>
          </a:stretch>
        </p:blipFill>
        <p:spPr>
          <a:xfrm>
            <a:off x="7253839" y="543318"/>
            <a:ext cx="3482703" cy="1967471"/>
          </a:xfrm>
          <a:prstGeom prst="rect">
            <a:avLst/>
          </a:prstGeom>
        </p:spPr>
      </p:pic>
      <p:pic>
        <p:nvPicPr>
          <p:cNvPr id="7" name="Picture 6">
            <a:extLst>
              <a:ext uri="{FF2B5EF4-FFF2-40B4-BE49-F238E27FC236}">
                <a16:creationId xmlns:a16="http://schemas.microsoft.com/office/drawing/2014/main" id="{1FA58576-1CE2-42C3-8AF4-A6B03F333DB2}"/>
              </a:ext>
            </a:extLst>
          </p:cNvPr>
          <p:cNvPicPr>
            <a:picLocks noChangeAspect="1"/>
          </p:cNvPicPr>
          <p:nvPr/>
        </p:nvPicPr>
        <p:blipFill>
          <a:blip r:embed="rId4"/>
          <a:stretch>
            <a:fillRect/>
          </a:stretch>
        </p:blipFill>
        <p:spPr>
          <a:xfrm>
            <a:off x="7253839" y="2826930"/>
            <a:ext cx="3438109" cy="3240728"/>
          </a:xfrm>
          <a:prstGeom prst="rect">
            <a:avLst/>
          </a:prstGeom>
        </p:spPr>
      </p:pic>
      <p:pic>
        <p:nvPicPr>
          <p:cNvPr id="8" name="Picture 7">
            <a:extLst>
              <a:ext uri="{FF2B5EF4-FFF2-40B4-BE49-F238E27FC236}">
                <a16:creationId xmlns:a16="http://schemas.microsoft.com/office/drawing/2014/main" id="{ED0CAE15-5FA5-4CDE-BA6A-56BDE4AC3660}"/>
              </a:ext>
            </a:extLst>
          </p:cNvPr>
          <p:cNvPicPr>
            <a:picLocks noChangeAspect="1"/>
          </p:cNvPicPr>
          <p:nvPr/>
        </p:nvPicPr>
        <p:blipFill>
          <a:blip r:embed="rId5"/>
          <a:stretch>
            <a:fillRect/>
          </a:stretch>
        </p:blipFill>
        <p:spPr>
          <a:xfrm>
            <a:off x="1807139" y="4124393"/>
            <a:ext cx="4009784" cy="2107707"/>
          </a:xfrm>
          <a:prstGeom prst="rect">
            <a:avLst/>
          </a:prstGeom>
        </p:spPr>
      </p:pic>
      <p:sp>
        <p:nvSpPr>
          <p:cNvPr id="2" name="Footer Placeholder 1">
            <a:extLst>
              <a:ext uri="{FF2B5EF4-FFF2-40B4-BE49-F238E27FC236}">
                <a16:creationId xmlns:a16="http://schemas.microsoft.com/office/drawing/2014/main" id="{E09087BF-8465-4945-ABF3-7641945091D3}"/>
              </a:ext>
            </a:extLst>
          </p:cNvPr>
          <p:cNvSpPr>
            <a:spLocks noGrp="1"/>
          </p:cNvSpPr>
          <p:nvPr>
            <p:ph type="ftr" sz="quarter" idx="11"/>
          </p:nvPr>
        </p:nvSpPr>
        <p:spPr/>
        <p:txBody>
          <a:bodyPr/>
          <a:lstStyle/>
          <a:p>
            <a:r>
              <a:rPr lang="en-US"/>
              <a:t>Module 2: Design of Timber</a:t>
            </a:r>
            <a:endParaRPr lang="en-CA"/>
          </a:p>
        </p:txBody>
      </p:sp>
      <p:sp>
        <p:nvSpPr>
          <p:cNvPr id="3" name="Slide Number Placeholder 2">
            <a:extLst>
              <a:ext uri="{FF2B5EF4-FFF2-40B4-BE49-F238E27FC236}">
                <a16:creationId xmlns:a16="http://schemas.microsoft.com/office/drawing/2014/main" id="{0B3ED33C-48C5-4346-BE13-7091DFF3B270}"/>
              </a:ext>
            </a:extLst>
          </p:cNvPr>
          <p:cNvSpPr>
            <a:spLocks noGrp="1"/>
          </p:cNvSpPr>
          <p:nvPr>
            <p:ph type="sldNum" sz="quarter" idx="12"/>
          </p:nvPr>
        </p:nvSpPr>
        <p:spPr/>
        <p:txBody>
          <a:bodyPr/>
          <a:lstStyle/>
          <a:p>
            <a:fld id="{7641698F-FD92-4AEB-A1FD-2C71A90A5FF6}" type="slidenum">
              <a:rPr lang="en-CA" smtClean="0"/>
              <a:t>176</a:t>
            </a:fld>
            <a:endParaRPr lang="en-CA"/>
          </a:p>
        </p:txBody>
      </p:sp>
    </p:spTree>
    <p:extLst>
      <p:ext uri="{BB962C8B-B14F-4D97-AF65-F5344CB8AC3E}">
        <p14:creationId xmlns:p14="http://schemas.microsoft.com/office/powerpoint/2010/main" val="119181007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9B25-1D59-417C-AA43-F614AB42F53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D3F2564-CC99-4810-87D3-E46BA25CF5AC}"/>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97DC0608-87B3-4CE4-9CE2-D34B03D572E2}"/>
              </a:ext>
            </a:extLst>
          </p:cNvPr>
          <p:cNvPicPr>
            <a:picLocks noChangeAspect="1"/>
          </p:cNvPicPr>
          <p:nvPr/>
        </p:nvPicPr>
        <p:blipFill>
          <a:blip r:embed="rId2">
            <a:duotone>
              <a:prstClr val="black"/>
              <a:schemeClr val="accent4">
                <a:tint val="45000"/>
                <a:satMod val="400000"/>
              </a:schemeClr>
            </a:duotone>
          </a:blip>
          <a:stretch>
            <a:fillRect/>
          </a:stretch>
        </p:blipFill>
        <p:spPr>
          <a:xfrm>
            <a:off x="0" y="0"/>
            <a:ext cx="12191999" cy="6858000"/>
          </a:xfrm>
          <a:prstGeom prst="rect">
            <a:avLst/>
          </a:prstGeom>
        </p:spPr>
      </p:pic>
      <p:sp>
        <p:nvSpPr>
          <p:cNvPr id="5" name="Title 5">
            <a:extLst>
              <a:ext uri="{FF2B5EF4-FFF2-40B4-BE49-F238E27FC236}">
                <a16:creationId xmlns:a16="http://schemas.microsoft.com/office/drawing/2014/main" id="{81DD6E01-191E-4A67-AFF2-4C0BA1470A4A}"/>
              </a:ext>
            </a:extLst>
          </p:cNvPr>
          <p:cNvSpPr txBox="1">
            <a:spLocks/>
          </p:cNvSpPr>
          <p:nvPr/>
        </p:nvSpPr>
        <p:spPr>
          <a:xfrm>
            <a:off x="3019580" y="2799384"/>
            <a:ext cx="6523915" cy="1383510"/>
          </a:xfrm>
          <a:prstGeom prst="rect">
            <a:avLst/>
          </a:prstGeom>
          <a:solidFill>
            <a:schemeClr val="bg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cs typeface="Arial" panose="020B0604020202020204" pitchFamily="34" charset="0"/>
              </a:rPr>
              <a:t>End</a:t>
            </a:r>
            <a:endParaRPr lang="en-CA" sz="3600" b="1" dirty="0">
              <a:solidFill>
                <a:schemeClr val="bg1"/>
              </a:solidFill>
              <a:cs typeface="Arial" panose="020B0604020202020204" pitchFamily="34" charset="0"/>
            </a:endParaRPr>
          </a:p>
        </p:txBody>
      </p:sp>
      <p:sp>
        <p:nvSpPr>
          <p:cNvPr id="6" name="Footer Placeholder 5">
            <a:extLst>
              <a:ext uri="{FF2B5EF4-FFF2-40B4-BE49-F238E27FC236}">
                <a16:creationId xmlns:a16="http://schemas.microsoft.com/office/drawing/2014/main" id="{E5BCCF11-2F96-47EB-91D3-9CBC965BCA86}"/>
              </a:ext>
            </a:extLst>
          </p:cNvPr>
          <p:cNvSpPr>
            <a:spLocks noGrp="1"/>
          </p:cNvSpPr>
          <p:nvPr>
            <p:ph type="ftr" sz="quarter" idx="11"/>
          </p:nvPr>
        </p:nvSpPr>
        <p:spPr/>
        <p:txBody>
          <a:bodyPr/>
          <a:lstStyle/>
          <a:p>
            <a:r>
              <a:rPr lang="en-US"/>
              <a:t>Module 2: Design of Timber</a:t>
            </a:r>
            <a:endParaRPr lang="en-CA"/>
          </a:p>
        </p:txBody>
      </p:sp>
      <p:sp>
        <p:nvSpPr>
          <p:cNvPr id="7" name="Slide Number Placeholder 6">
            <a:extLst>
              <a:ext uri="{FF2B5EF4-FFF2-40B4-BE49-F238E27FC236}">
                <a16:creationId xmlns:a16="http://schemas.microsoft.com/office/drawing/2014/main" id="{4D24CC5B-2DAC-4947-BB46-91B9C29250B6}"/>
              </a:ext>
            </a:extLst>
          </p:cNvPr>
          <p:cNvSpPr>
            <a:spLocks noGrp="1"/>
          </p:cNvSpPr>
          <p:nvPr>
            <p:ph type="sldNum" sz="quarter" idx="12"/>
          </p:nvPr>
        </p:nvSpPr>
        <p:spPr/>
        <p:txBody>
          <a:bodyPr/>
          <a:lstStyle/>
          <a:p>
            <a:fld id="{7641698F-FD92-4AEB-A1FD-2C71A90A5FF6}" type="slidenum">
              <a:rPr lang="en-CA" smtClean="0"/>
              <a:t>177</a:t>
            </a:fld>
            <a:endParaRPr lang="en-CA"/>
          </a:p>
        </p:txBody>
      </p:sp>
    </p:spTree>
    <p:extLst>
      <p:ext uri="{BB962C8B-B14F-4D97-AF65-F5344CB8AC3E}">
        <p14:creationId xmlns:p14="http://schemas.microsoft.com/office/powerpoint/2010/main" val="1508835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latin typeface="Calibri"/>
                <a:ea typeface="Calibri"/>
                <a:cs typeface="Calibri"/>
                <a:sym typeface="Calibri"/>
              </a:rPr>
              <a:t>Sawn Lumber (bending resistance)</a:t>
            </a:r>
            <a:endParaRPr dirty="0"/>
          </a:p>
        </p:txBody>
      </p:sp>
      <p:pic>
        <p:nvPicPr>
          <p:cNvPr id="2" name="Picture 1">
            <a:extLst>
              <a:ext uri="{FF2B5EF4-FFF2-40B4-BE49-F238E27FC236}">
                <a16:creationId xmlns:a16="http://schemas.microsoft.com/office/drawing/2014/main" id="{9159C888-44C6-41E0-9013-5046C7E5E347}"/>
              </a:ext>
            </a:extLst>
          </p:cNvPr>
          <p:cNvPicPr>
            <a:picLocks noChangeAspect="1"/>
          </p:cNvPicPr>
          <p:nvPr/>
        </p:nvPicPr>
        <p:blipFill>
          <a:blip r:embed="rId4"/>
          <a:stretch>
            <a:fillRect/>
          </a:stretch>
        </p:blipFill>
        <p:spPr>
          <a:xfrm>
            <a:off x="835026" y="1208582"/>
            <a:ext cx="3318360" cy="5049332"/>
          </a:xfrm>
          <a:prstGeom prst="rect">
            <a:avLst/>
          </a:prstGeom>
        </p:spPr>
      </p:pic>
      <p:pic>
        <p:nvPicPr>
          <p:cNvPr id="3" name="Picture 2">
            <a:extLst>
              <a:ext uri="{FF2B5EF4-FFF2-40B4-BE49-F238E27FC236}">
                <a16:creationId xmlns:a16="http://schemas.microsoft.com/office/drawing/2014/main" id="{8C602D62-F172-4D66-B3ED-80748E91479C}"/>
              </a:ext>
            </a:extLst>
          </p:cNvPr>
          <p:cNvPicPr>
            <a:picLocks noChangeAspect="1"/>
          </p:cNvPicPr>
          <p:nvPr/>
        </p:nvPicPr>
        <p:blipFill>
          <a:blip r:embed="rId5"/>
          <a:stretch>
            <a:fillRect/>
          </a:stretch>
        </p:blipFill>
        <p:spPr>
          <a:xfrm>
            <a:off x="4464122" y="2342694"/>
            <a:ext cx="3772377" cy="2534632"/>
          </a:xfrm>
          <a:prstGeom prst="rect">
            <a:avLst/>
          </a:prstGeom>
        </p:spPr>
      </p:pic>
      <p:sp>
        <p:nvSpPr>
          <p:cNvPr id="16" name="Rectangle 15">
            <a:extLst>
              <a:ext uri="{FF2B5EF4-FFF2-40B4-BE49-F238E27FC236}">
                <a16:creationId xmlns:a16="http://schemas.microsoft.com/office/drawing/2014/main" id="{93575133-A85A-4A48-852C-5B8F69153960}"/>
              </a:ext>
            </a:extLst>
          </p:cNvPr>
          <p:cNvSpPr/>
          <p:nvPr/>
        </p:nvSpPr>
        <p:spPr>
          <a:xfrm>
            <a:off x="8547235" y="3831490"/>
            <a:ext cx="3271500" cy="923330"/>
          </a:xfrm>
          <a:prstGeom prst="rect">
            <a:avLst/>
          </a:prstGeom>
        </p:spPr>
        <p:txBody>
          <a:bodyPr wrap="square">
            <a:spAutoFit/>
          </a:bodyPr>
          <a:lstStyle/>
          <a:p>
            <a:r>
              <a:rPr lang="en-CA" dirty="0">
                <a:latin typeface="Calibri" panose="020F0502020204030204" pitchFamily="34" charset="0"/>
              </a:rPr>
              <a:t>While considering bending resistance, lateral stability also needs consideration (buckling)</a:t>
            </a:r>
          </a:p>
        </p:txBody>
      </p:sp>
      <p:sp>
        <p:nvSpPr>
          <p:cNvPr id="4" name="Footer Placeholder 3">
            <a:extLst>
              <a:ext uri="{FF2B5EF4-FFF2-40B4-BE49-F238E27FC236}">
                <a16:creationId xmlns:a16="http://schemas.microsoft.com/office/drawing/2014/main" id="{7B20DDC3-8E3F-4451-A021-A7FF177D5C54}"/>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4185560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Lateral stability explanation</a:t>
            </a:r>
            <a:endParaRPr dirty="0"/>
          </a:p>
        </p:txBody>
      </p:sp>
      <p:pic>
        <p:nvPicPr>
          <p:cNvPr id="4" name="Picture 3">
            <a:extLst>
              <a:ext uri="{FF2B5EF4-FFF2-40B4-BE49-F238E27FC236}">
                <a16:creationId xmlns:a16="http://schemas.microsoft.com/office/drawing/2014/main" id="{8E72BE73-0FF0-49E8-8FC3-234F0E15A6A7}"/>
              </a:ext>
            </a:extLst>
          </p:cNvPr>
          <p:cNvPicPr>
            <a:picLocks noChangeAspect="1"/>
          </p:cNvPicPr>
          <p:nvPr/>
        </p:nvPicPr>
        <p:blipFill>
          <a:blip r:embed="rId4"/>
          <a:stretch>
            <a:fillRect/>
          </a:stretch>
        </p:blipFill>
        <p:spPr>
          <a:xfrm>
            <a:off x="769661" y="1402052"/>
            <a:ext cx="3085385" cy="802200"/>
          </a:xfrm>
          <a:prstGeom prst="rect">
            <a:avLst/>
          </a:prstGeom>
        </p:spPr>
      </p:pic>
      <p:pic>
        <p:nvPicPr>
          <p:cNvPr id="5" name="Picture 4">
            <a:extLst>
              <a:ext uri="{FF2B5EF4-FFF2-40B4-BE49-F238E27FC236}">
                <a16:creationId xmlns:a16="http://schemas.microsoft.com/office/drawing/2014/main" id="{CC06B6D3-1EAF-4B44-92A6-C22794C54967}"/>
              </a:ext>
            </a:extLst>
          </p:cNvPr>
          <p:cNvPicPr>
            <a:picLocks noChangeAspect="1"/>
          </p:cNvPicPr>
          <p:nvPr/>
        </p:nvPicPr>
        <p:blipFill>
          <a:blip r:embed="rId5"/>
          <a:stretch>
            <a:fillRect/>
          </a:stretch>
        </p:blipFill>
        <p:spPr>
          <a:xfrm>
            <a:off x="5704156" y="2600198"/>
            <a:ext cx="4410111" cy="2640291"/>
          </a:xfrm>
          <a:prstGeom prst="rect">
            <a:avLst/>
          </a:prstGeom>
        </p:spPr>
      </p:pic>
      <p:pic>
        <p:nvPicPr>
          <p:cNvPr id="6" name="Picture 5">
            <a:extLst>
              <a:ext uri="{FF2B5EF4-FFF2-40B4-BE49-F238E27FC236}">
                <a16:creationId xmlns:a16="http://schemas.microsoft.com/office/drawing/2014/main" id="{9DE73C34-2E3C-4D4C-BB99-512E84D11DF7}"/>
              </a:ext>
            </a:extLst>
          </p:cNvPr>
          <p:cNvPicPr>
            <a:picLocks noChangeAspect="1"/>
          </p:cNvPicPr>
          <p:nvPr/>
        </p:nvPicPr>
        <p:blipFill>
          <a:blip r:embed="rId6"/>
          <a:stretch>
            <a:fillRect/>
          </a:stretch>
        </p:blipFill>
        <p:spPr>
          <a:xfrm>
            <a:off x="1053384" y="2600197"/>
            <a:ext cx="4038091" cy="2640291"/>
          </a:xfrm>
          <a:prstGeom prst="rect">
            <a:avLst/>
          </a:prstGeom>
        </p:spPr>
      </p:pic>
      <p:sp>
        <p:nvSpPr>
          <p:cNvPr id="19" name="TextBox 18">
            <a:extLst>
              <a:ext uri="{FF2B5EF4-FFF2-40B4-BE49-F238E27FC236}">
                <a16:creationId xmlns:a16="http://schemas.microsoft.com/office/drawing/2014/main" id="{2434E258-B7D6-4530-B889-982CE25559CE}"/>
              </a:ext>
            </a:extLst>
          </p:cNvPr>
          <p:cNvSpPr txBox="1"/>
          <p:nvPr/>
        </p:nvSpPr>
        <p:spPr>
          <a:xfrm>
            <a:off x="5704156" y="1234555"/>
            <a:ext cx="5482581" cy="1200329"/>
          </a:xfrm>
          <a:prstGeom prst="rect">
            <a:avLst/>
          </a:prstGeom>
          <a:noFill/>
        </p:spPr>
        <p:txBody>
          <a:bodyPr wrap="square" rtlCol="0">
            <a:spAutoFit/>
          </a:bodyPr>
          <a:lstStyle/>
          <a:p>
            <a:r>
              <a:rPr lang="en-CA" dirty="0">
                <a:latin typeface="Calibri" panose="020F0502020204030204" pitchFamily="34" charset="0"/>
              </a:rPr>
              <a:t>w</a:t>
            </a:r>
            <a:r>
              <a:rPr lang="en-CA" sz="1800" dirty="0">
                <a:latin typeface="Calibri" panose="020F0502020204030204" pitchFamily="34" charset="0"/>
              </a:rPr>
              <a:t>here</a:t>
            </a:r>
          </a:p>
          <a:p>
            <a:r>
              <a:rPr lang="en-CA" sz="1800" dirty="0" err="1">
                <a:latin typeface="Calibri" panose="020F0502020204030204" pitchFamily="34" charset="0"/>
              </a:rPr>
              <a:t>EI</a:t>
            </a:r>
            <a:r>
              <a:rPr lang="en-CA" sz="1800" baseline="-25000" dirty="0" err="1">
                <a:latin typeface="Calibri" panose="020F0502020204030204" pitchFamily="34" charset="0"/>
              </a:rPr>
              <a:t>y</a:t>
            </a:r>
            <a:r>
              <a:rPr lang="en-CA" sz="1800" dirty="0">
                <a:latin typeface="Calibri" panose="020F0502020204030204" pitchFamily="34" charset="0"/>
              </a:rPr>
              <a:t> = bending stiffness in the lateral direction</a:t>
            </a:r>
          </a:p>
          <a:p>
            <a:r>
              <a:rPr lang="en-CA" sz="1800" dirty="0">
                <a:latin typeface="Calibri" panose="020F0502020204030204" pitchFamily="34" charset="0"/>
              </a:rPr>
              <a:t>GJ = St. </a:t>
            </a:r>
            <a:r>
              <a:rPr lang="en-CA" sz="1800" dirty="0" err="1">
                <a:latin typeface="Calibri" panose="020F0502020204030204" pitchFamily="34" charset="0"/>
              </a:rPr>
              <a:t>Venant</a:t>
            </a:r>
            <a:r>
              <a:rPr lang="en-CA" sz="1800" dirty="0">
                <a:latin typeface="Calibri" panose="020F0502020204030204" pitchFamily="34" charset="0"/>
              </a:rPr>
              <a:t> torsional rigidity</a:t>
            </a:r>
          </a:p>
          <a:p>
            <a:r>
              <a:rPr lang="en-CA" sz="1800" dirty="0">
                <a:latin typeface="Calibri" panose="020F0502020204030204" pitchFamily="34" charset="0"/>
              </a:rPr>
              <a:t>L</a:t>
            </a:r>
            <a:r>
              <a:rPr lang="en-CA" sz="1800" baseline="-25000" dirty="0">
                <a:latin typeface="Calibri" panose="020F0502020204030204" pitchFamily="34" charset="0"/>
              </a:rPr>
              <a:t>e</a:t>
            </a:r>
            <a:r>
              <a:rPr lang="en-CA" sz="1800" dirty="0">
                <a:latin typeface="Calibri" panose="020F0502020204030204" pitchFamily="34" charset="0"/>
              </a:rPr>
              <a:t> = effective length</a:t>
            </a:r>
          </a:p>
        </p:txBody>
      </p:sp>
      <p:sp>
        <p:nvSpPr>
          <p:cNvPr id="20" name="TextBox 19">
            <a:extLst>
              <a:ext uri="{FF2B5EF4-FFF2-40B4-BE49-F238E27FC236}">
                <a16:creationId xmlns:a16="http://schemas.microsoft.com/office/drawing/2014/main" id="{58C0A482-F04C-4F6E-9C5C-0716A67BD6A8}"/>
              </a:ext>
            </a:extLst>
          </p:cNvPr>
          <p:cNvSpPr txBox="1"/>
          <p:nvPr/>
        </p:nvSpPr>
        <p:spPr>
          <a:xfrm>
            <a:off x="402565" y="5385300"/>
            <a:ext cx="7353345" cy="1200329"/>
          </a:xfrm>
          <a:prstGeom prst="rect">
            <a:avLst/>
          </a:prstGeom>
          <a:noFill/>
        </p:spPr>
        <p:txBody>
          <a:bodyPr wrap="square" rtlCol="0">
            <a:spAutoFit/>
          </a:bodyPr>
          <a:lstStyle/>
          <a:p>
            <a:r>
              <a:rPr lang="en-CA" dirty="0">
                <a:latin typeface="Calibri" panose="020F0502020204030204" pitchFamily="34" charset="0"/>
              </a:rPr>
              <a:t>The effective length depends on the unsupported length of the beam and the loading and support conditions. The unsupported length is the length between those supports that prevent the beam from buckling. (the supports which keep the compression fibres restrained from lateral movement</a:t>
            </a:r>
            <a:endParaRPr lang="en-CA" sz="1800" dirty="0">
              <a:latin typeface="Calibri" panose="020F0502020204030204" pitchFamily="34" charset="0"/>
            </a:endParaRPr>
          </a:p>
        </p:txBody>
      </p:sp>
      <p:sp>
        <p:nvSpPr>
          <p:cNvPr id="2" name="Footer Placeholder 1">
            <a:extLst>
              <a:ext uri="{FF2B5EF4-FFF2-40B4-BE49-F238E27FC236}">
                <a16:creationId xmlns:a16="http://schemas.microsoft.com/office/drawing/2014/main" id="{0E459748-18D8-4016-9EDA-FEC9D804DADF}"/>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3572629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18B31217-07F5-4685-B52F-A05BA2F9B445}"/>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Arial" panose="020B0604020202020204" pitchFamily="34" charset="0"/>
              </a:rPr>
              <a:t>Hybrid Course Outline</a:t>
            </a:r>
            <a:endParaRPr lang="en-CA" sz="3600" b="1" dirty="0">
              <a:latin typeface="+mn-lt"/>
            </a:endParaRPr>
          </a:p>
        </p:txBody>
      </p:sp>
      <p:sp>
        <p:nvSpPr>
          <p:cNvPr id="4" name="TextBox 3">
            <a:extLst>
              <a:ext uri="{FF2B5EF4-FFF2-40B4-BE49-F238E27FC236}">
                <a16:creationId xmlns:a16="http://schemas.microsoft.com/office/drawing/2014/main" id="{07F7ADCF-40E0-4B13-B8CF-2A074445F900}"/>
              </a:ext>
            </a:extLst>
          </p:cNvPr>
          <p:cNvSpPr txBox="1"/>
          <p:nvPr/>
        </p:nvSpPr>
        <p:spPr>
          <a:xfrm>
            <a:off x="6552855" y="905574"/>
            <a:ext cx="5031797" cy="4801314"/>
          </a:xfrm>
          <a:prstGeom prst="rect">
            <a:avLst/>
          </a:prstGeom>
          <a:noFill/>
        </p:spPr>
        <p:txBody>
          <a:bodyPr wrap="square" rtlCol="0">
            <a:spAutoFit/>
          </a:bodyPr>
          <a:lstStyle/>
          <a:p>
            <a:pPr algn="ctr"/>
            <a:r>
              <a:rPr lang="en-CA" dirty="0">
                <a:cs typeface="Arial" panose="020B0604020202020204" pitchFamily="34" charset="0"/>
              </a:rPr>
              <a:t>This module series can be used with 3</a:t>
            </a:r>
            <a:r>
              <a:rPr lang="en-CA" baseline="30000" dirty="0">
                <a:cs typeface="Arial" panose="020B0604020202020204" pitchFamily="34" charset="0"/>
              </a:rPr>
              <a:t>rd</a:t>
            </a:r>
            <a:r>
              <a:rPr lang="en-CA" dirty="0">
                <a:cs typeface="Arial" panose="020B0604020202020204" pitchFamily="34" charset="0"/>
              </a:rPr>
              <a:t>/4</a:t>
            </a:r>
            <a:r>
              <a:rPr lang="en-CA" baseline="30000" dirty="0">
                <a:cs typeface="Arial" panose="020B0604020202020204" pitchFamily="34" charset="0"/>
              </a:rPr>
              <a:t>th</a:t>
            </a:r>
            <a:r>
              <a:rPr lang="en-CA" dirty="0">
                <a:cs typeface="Arial" panose="020B0604020202020204" pitchFamily="34" charset="0"/>
              </a:rPr>
              <a:t> year steel design providing these listed topics are discussed.</a:t>
            </a:r>
          </a:p>
          <a:p>
            <a:pPr algn="ctr"/>
            <a:endParaRPr lang="en-CA" dirty="0">
              <a:cs typeface="Arial" panose="020B0604020202020204" pitchFamily="34" charset="0"/>
            </a:endParaRPr>
          </a:p>
          <a:p>
            <a:pPr algn="ctr"/>
            <a:r>
              <a:rPr lang="en-CA" dirty="0">
                <a:cs typeface="Arial" panose="020B0604020202020204" pitchFamily="34" charset="0"/>
              </a:rPr>
              <a:t>The module series takes approximately 4 50 minute lectures. It is based on the construct of :</a:t>
            </a:r>
          </a:p>
          <a:p>
            <a:pPr algn="ctr"/>
            <a:endParaRPr lang="en-CA" b="1" dirty="0">
              <a:cs typeface="Arial" panose="020B0604020202020204" pitchFamily="34" charset="0"/>
            </a:endParaRPr>
          </a:p>
          <a:p>
            <a:pPr algn="ctr"/>
            <a:r>
              <a:rPr lang="en-CA" b="1" i="1" dirty="0" err="1"/>
              <a:t>Chorlton</a:t>
            </a:r>
            <a:r>
              <a:rPr lang="en-CA" b="1" i="1" dirty="0"/>
              <a:t>, B.,</a:t>
            </a:r>
            <a:r>
              <a:rPr lang="en-CA" i="1" dirty="0"/>
              <a:t> </a:t>
            </a:r>
            <a:r>
              <a:rPr lang="en-CA" b="1" i="1" dirty="0"/>
              <a:t>Mazur, N </a:t>
            </a:r>
            <a:r>
              <a:rPr lang="en-CA" i="1" dirty="0"/>
              <a:t>and Gales, J. (June 2019) Incorporating Timber Education into Existing Accredited Engineering Programs. 10th Canadian Engineering Education Association’s Annual Conference., Ottawa, Canada. 8pp.</a:t>
            </a:r>
          </a:p>
          <a:p>
            <a:pPr algn="ctr"/>
            <a:endParaRPr lang="en-CA" dirty="0">
              <a:cs typeface="Arial" panose="020B0604020202020204" pitchFamily="34" charset="0"/>
            </a:endParaRPr>
          </a:p>
          <a:p>
            <a:pPr algn="ctr"/>
            <a:r>
              <a:rPr lang="en-CA" dirty="0">
                <a:cs typeface="Arial" panose="020B0604020202020204" pitchFamily="34" charset="0"/>
              </a:rPr>
              <a:t>This second module is not intended to be included with second year curriculum as it requires knowledge of limit states.</a:t>
            </a:r>
            <a:endParaRPr lang="en-CA" dirty="0">
              <a:solidFill>
                <a:srgbClr val="FF0000"/>
              </a:solidFill>
              <a:cs typeface="Arial" panose="020B0604020202020204" pitchFamily="34" charset="0"/>
            </a:endParaRPr>
          </a:p>
          <a:p>
            <a:pPr algn="ctr"/>
            <a:endParaRPr lang="en-CA" dirty="0">
              <a:cs typeface="Arial" panose="020B0604020202020204" pitchFamily="34" charset="0"/>
            </a:endParaRPr>
          </a:p>
        </p:txBody>
      </p:sp>
      <p:grpSp>
        <p:nvGrpSpPr>
          <p:cNvPr id="14" name="Group 13">
            <a:extLst>
              <a:ext uri="{FF2B5EF4-FFF2-40B4-BE49-F238E27FC236}">
                <a16:creationId xmlns:a16="http://schemas.microsoft.com/office/drawing/2014/main" id="{C8F25271-3AC3-4E07-8B9F-FCD63A0C5B02}"/>
              </a:ext>
            </a:extLst>
          </p:cNvPr>
          <p:cNvGrpSpPr/>
          <p:nvPr/>
        </p:nvGrpSpPr>
        <p:grpSpPr>
          <a:xfrm>
            <a:off x="7738393" y="0"/>
            <a:ext cx="4453607" cy="6957521"/>
            <a:chOff x="7738393" y="0"/>
            <a:chExt cx="4453607" cy="6957521"/>
          </a:xfrm>
        </p:grpSpPr>
        <p:grpSp>
          <p:nvGrpSpPr>
            <p:cNvPr id="15" name="Group 14">
              <a:extLst>
                <a:ext uri="{FF2B5EF4-FFF2-40B4-BE49-F238E27FC236}">
                  <a16:creationId xmlns:a16="http://schemas.microsoft.com/office/drawing/2014/main" id="{17442B10-E2E0-4CA9-ADC6-4C614D67199F}"/>
                </a:ext>
              </a:extLst>
            </p:cNvPr>
            <p:cNvGrpSpPr/>
            <p:nvPr/>
          </p:nvGrpSpPr>
          <p:grpSpPr>
            <a:xfrm>
              <a:off x="9711280" y="6066781"/>
              <a:ext cx="2216009" cy="759387"/>
              <a:chOff x="5048307" y="4532623"/>
              <a:chExt cx="1662007" cy="569540"/>
            </a:xfrm>
          </p:grpSpPr>
          <p:sp>
            <p:nvSpPr>
              <p:cNvPr id="20" name="TextBox 19">
                <a:extLst>
                  <a:ext uri="{FF2B5EF4-FFF2-40B4-BE49-F238E27FC236}">
                    <a16:creationId xmlns:a16="http://schemas.microsoft.com/office/drawing/2014/main" id="{BED2F9A7-B18B-4FE5-83B2-F65595C5DD50}"/>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21" name="TextBox 20">
                <a:extLst>
                  <a:ext uri="{FF2B5EF4-FFF2-40B4-BE49-F238E27FC236}">
                    <a16:creationId xmlns:a16="http://schemas.microsoft.com/office/drawing/2014/main" id="{FEB86928-7920-4E3A-9E4F-AE08DBA09D6B}"/>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2" name="Diagonal Stripe 21">
                <a:extLst>
                  <a:ext uri="{FF2B5EF4-FFF2-40B4-BE49-F238E27FC236}">
                    <a16:creationId xmlns:a16="http://schemas.microsoft.com/office/drawing/2014/main" id="{C35F8A40-B944-4A51-8CCB-4FEB26C5E266}"/>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3" name="Diagonal Stripe 22">
                <a:extLst>
                  <a:ext uri="{FF2B5EF4-FFF2-40B4-BE49-F238E27FC236}">
                    <a16:creationId xmlns:a16="http://schemas.microsoft.com/office/drawing/2014/main" id="{24A469E7-3D8E-450B-BC3B-6277F2D07BA9}"/>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schemeClr val="tx1"/>
                  </a:solidFill>
                </a:endParaRPr>
              </a:p>
            </p:txBody>
          </p:sp>
        </p:grpSp>
        <p:grpSp>
          <p:nvGrpSpPr>
            <p:cNvPr id="16" name="Group 15">
              <a:extLst>
                <a:ext uri="{FF2B5EF4-FFF2-40B4-BE49-F238E27FC236}">
                  <a16:creationId xmlns:a16="http://schemas.microsoft.com/office/drawing/2014/main" id="{9F2F9A81-5BCB-43C8-B4D3-8994F2684E6F}"/>
                </a:ext>
              </a:extLst>
            </p:cNvPr>
            <p:cNvGrpSpPr/>
            <p:nvPr/>
          </p:nvGrpSpPr>
          <p:grpSpPr>
            <a:xfrm>
              <a:off x="11895248" y="0"/>
              <a:ext cx="296752" cy="6881284"/>
              <a:chOff x="11896233" y="0"/>
              <a:chExt cx="295747" cy="6857990"/>
            </a:xfrm>
          </p:grpSpPr>
          <p:sp>
            <p:nvSpPr>
              <p:cNvPr id="18" name="Rectangle 17">
                <a:extLst>
                  <a:ext uri="{FF2B5EF4-FFF2-40B4-BE49-F238E27FC236}">
                    <a16:creationId xmlns:a16="http://schemas.microsoft.com/office/drawing/2014/main" id="{18284EE3-6FE9-47DC-BEF0-D6DED1C8CBA0}"/>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9" name="Rectangle 18">
                <a:extLst>
                  <a:ext uri="{FF2B5EF4-FFF2-40B4-BE49-F238E27FC236}">
                    <a16:creationId xmlns:a16="http://schemas.microsoft.com/office/drawing/2014/main" id="{F6202A35-3E40-404A-9F27-3C9526C7BE4F}"/>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7" name="Picture 16" descr="A picture containing food, shirt&#10;&#10;Description automatically generated">
              <a:extLst>
                <a:ext uri="{FF2B5EF4-FFF2-40B4-BE49-F238E27FC236}">
                  <a16:creationId xmlns:a16="http://schemas.microsoft.com/office/drawing/2014/main" id="{FC6CCF46-CB71-4581-9059-079D14D010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3" name="Content Placeholder 2">
            <a:extLst>
              <a:ext uri="{FF2B5EF4-FFF2-40B4-BE49-F238E27FC236}">
                <a16:creationId xmlns:a16="http://schemas.microsoft.com/office/drawing/2014/main" id="{B6C89AC6-5463-4010-B122-CC95331DE923}"/>
              </a:ext>
            </a:extLst>
          </p:cNvPr>
          <p:cNvSpPr>
            <a:spLocks noGrp="1"/>
          </p:cNvSpPr>
          <p:nvPr>
            <p:ph idx="1"/>
          </p:nvPr>
        </p:nvSpPr>
        <p:spPr/>
        <p:txBody>
          <a:bodyPr/>
          <a:lstStyle/>
          <a:p>
            <a:endParaRPr lang="en-US" dirty="0"/>
          </a:p>
        </p:txBody>
      </p:sp>
      <p:graphicFrame>
        <p:nvGraphicFramePr>
          <p:cNvPr id="25" name="Content Placeholder 5">
            <a:extLst>
              <a:ext uri="{FF2B5EF4-FFF2-40B4-BE49-F238E27FC236}">
                <a16:creationId xmlns:a16="http://schemas.microsoft.com/office/drawing/2014/main" id="{6EDC7AB8-E25A-4C13-A661-6D43E4D3168E}"/>
              </a:ext>
            </a:extLst>
          </p:cNvPr>
          <p:cNvGraphicFramePr>
            <a:graphicFrameLocks/>
          </p:cNvGraphicFramePr>
          <p:nvPr>
            <p:extLst>
              <p:ext uri="{D42A27DB-BD31-4B8C-83A1-F6EECF244321}">
                <p14:modId xmlns:p14="http://schemas.microsoft.com/office/powerpoint/2010/main" val="1591597447"/>
              </p:ext>
            </p:extLst>
          </p:nvPr>
        </p:nvGraphicFramePr>
        <p:xfrm>
          <a:off x="544359" y="1064418"/>
          <a:ext cx="5777644" cy="4686517"/>
        </p:xfrm>
        <a:graphic>
          <a:graphicData uri="http://schemas.openxmlformats.org/drawingml/2006/table">
            <a:tbl>
              <a:tblPr firstRow="1">
                <a:tableStyleId>{00A15C55-8517-42AA-B614-E9B94910E393}</a:tableStyleId>
              </a:tblPr>
              <a:tblGrid>
                <a:gridCol w="1299001">
                  <a:extLst>
                    <a:ext uri="{9D8B030D-6E8A-4147-A177-3AD203B41FA5}">
                      <a16:colId xmlns:a16="http://schemas.microsoft.com/office/drawing/2014/main" val="1554177677"/>
                    </a:ext>
                  </a:extLst>
                </a:gridCol>
                <a:gridCol w="4478643">
                  <a:extLst>
                    <a:ext uri="{9D8B030D-6E8A-4147-A177-3AD203B41FA5}">
                      <a16:colId xmlns:a16="http://schemas.microsoft.com/office/drawing/2014/main" val="3424743124"/>
                    </a:ext>
                  </a:extLst>
                </a:gridCol>
              </a:tblGrid>
              <a:tr h="426047">
                <a:tc>
                  <a:txBody>
                    <a:bodyPr/>
                    <a:lstStyle/>
                    <a:p>
                      <a:pPr algn="l" fontAlgn="b"/>
                      <a:r>
                        <a:rPr lang="en-US" sz="2200" u="none" strike="noStrike" dirty="0">
                          <a:effectLst/>
                        </a:rPr>
                        <a:t>Week</a:t>
                      </a:r>
                      <a:endParaRPr lang="en-US" sz="22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2200" u="none" strike="noStrike" dirty="0">
                          <a:effectLst/>
                        </a:rPr>
                        <a:t>Planned Content</a:t>
                      </a:r>
                      <a:endParaRPr lang="en-US" sz="2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73825591"/>
                  </a:ext>
                </a:extLst>
              </a:tr>
              <a:tr h="426047">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Module 1 Introduction – Limit states</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97162707"/>
                  </a:ext>
                </a:extLst>
              </a:tr>
              <a:tr h="426047">
                <a:tc>
                  <a:txBody>
                    <a:bodyPr/>
                    <a:lstStyle/>
                    <a:p>
                      <a:pPr algn="r" fontAlgn="b"/>
                      <a:r>
                        <a:rPr lang="en-US" sz="1800" u="none" strike="noStrike" dirty="0">
                          <a:effectLst/>
                        </a:rPr>
                        <a:t>2</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Module 2 Tension</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58540147"/>
                  </a:ext>
                </a:extLst>
              </a:tr>
              <a:tr h="426047">
                <a:tc>
                  <a:txBody>
                    <a:bodyPr/>
                    <a:lstStyle/>
                    <a:p>
                      <a:pPr algn="r" fontAlgn="b"/>
                      <a:r>
                        <a:rPr lang="en-US" sz="1800" u="none" strike="noStrike" dirty="0">
                          <a:effectLst/>
                        </a:rPr>
                        <a:t>3</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Module 3 Compression</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91008687"/>
                  </a:ext>
                </a:extLst>
              </a:tr>
              <a:tr h="426047">
                <a:tc>
                  <a:txBody>
                    <a:bodyPr/>
                    <a:lstStyle/>
                    <a:p>
                      <a:pPr algn="r" fontAlgn="b"/>
                      <a:r>
                        <a:rPr lang="en-US" sz="1800" u="none" strike="noStrike" dirty="0">
                          <a:effectLst/>
                        </a:rPr>
                        <a:t>4</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Module 4 Corrosion and Software</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08441982"/>
                  </a:ext>
                </a:extLst>
              </a:tr>
              <a:tr h="426047">
                <a:tc>
                  <a:txBody>
                    <a:bodyPr/>
                    <a:lstStyle/>
                    <a:p>
                      <a:pPr algn="r" fontAlgn="b"/>
                      <a:r>
                        <a:rPr lang="en-US" sz="1800" u="none" strike="noStrike" dirty="0">
                          <a:effectLst/>
                        </a:rPr>
                        <a:t>5</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Module 6 Beams</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95175372"/>
                  </a:ext>
                </a:extLst>
              </a:tr>
              <a:tr h="426047">
                <a:tc>
                  <a:txBody>
                    <a:bodyPr/>
                    <a:lstStyle/>
                    <a:p>
                      <a:pPr algn="r" fontAlgn="b"/>
                      <a:r>
                        <a:rPr lang="en-US" sz="1800" u="none" strike="noStrike" dirty="0">
                          <a:effectLst/>
                        </a:rPr>
                        <a:t>6</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Module 7 Beam Columns and Plate Girders</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15727991"/>
                  </a:ext>
                </a:extLst>
              </a:tr>
              <a:tr h="426047">
                <a:tc>
                  <a:txBody>
                    <a:bodyPr/>
                    <a:lstStyle/>
                    <a:p>
                      <a:pPr algn="r" fontAlgn="b"/>
                      <a:r>
                        <a:rPr lang="en-US" sz="1800" u="none" strike="noStrike" dirty="0">
                          <a:effectLst/>
                        </a:rPr>
                        <a:t>7</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Module 7 Steel Connections</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80206491"/>
                  </a:ext>
                </a:extLst>
              </a:tr>
              <a:tr h="426047">
                <a:tc>
                  <a:txBody>
                    <a:bodyPr/>
                    <a:lstStyle/>
                    <a:p>
                      <a:pPr algn="r" fontAlgn="b"/>
                      <a:r>
                        <a:rPr lang="en-US" sz="1800" u="none" strike="noStrike" dirty="0">
                          <a:effectLst/>
                        </a:rPr>
                        <a:t>8</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Module 8 Composite Steel Design</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15231382"/>
                  </a:ext>
                </a:extLst>
              </a:tr>
              <a:tr h="426047">
                <a:tc>
                  <a:txBody>
                    <a:bodyPr/>
                    <a:lstStyle/>
                    <a:p>
                      <a:pPr algn="r" fontAlgn="b"/>
                      <a:r>
                        <a:rPr lang="en-US" sz="1800" u="none" strike="noStrike" dirty="0">
                          <a:effectLst/>
                        </a:rPr>
                        <a:t>9</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Module 1a Introduction to Timber</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86042480"/>
                  </a:ext>
                </a:extLst>
              </a:tr>
              <a:tr h="426047">
                <a:tc>
                  <a:txBody>
                    <a:bodyPr/>
                    <a:lstStyle/>
                    <a:p>
                      <a:pPr algn="r" fontAlgn="b"/>
                      <a:r>
                        <a:rPr lang="en-US" sz="1800" u="none" strike="noStrike" dirty="0">
                          <a:effectLst/>
                        </a:rPr>
                        <a:t>10</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Module 2a Design of Timber 2</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18669498"/>
                  </a:ext>
                </a:extLst>
              </a:tr>
            </a:tbl>
          </a:graphicData>
        </a:graphic>
      </p:graphicFrame>
    </p:spTree>
    <p:extLst>
      <p:ext uri="{BB962C8B-B14F-4D97-AF65-F5344CB8AC3E}">
        <p14:creationId xmlns:p14="http://schemas.microsoft.com/office/powerpoint/2010/main" val="728914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latin typeface="Calibri"/>
                <a:ea typeface="Calibri"/>
                <a:cs typeface="Calibri"/>
                <a:sym typeface="Calibri"/>
              </a:rPr>
              <a:t>Sawn Lumber (Shear)</a:t>
            </a:r>
            <a:endParaRPr dirty="0"/>
          </a:p>
        </p:txBody>
      </p:sp>
      <p:sp>
        <p:nvSpPr>
          <p:cNvPr id="16" name="Rectangle 15">
            <a:extLst>
              <a:ext uri="{FF2B5EF4-FFF2-40B4-BE49-F238E27FC236}">
                <a16:creationId xmlns:a16="http://schemas.microsoft.com/office/drawing/2014/main" id="{93575133-A85A-4A48-852C-5B8F69153960}"/>
              </a:ext>
            </a:extLst>
          </p:cNvPr>
          <p:cNvSpPr/>
          <p:nvPr/>
        </p:nvSpPr>
        <p:spPr>
          <a:xfrm>
            <a:off x="5385745" y="1312026"/>
            <a:ext cx="6216326" cy="1477328"/>
          </a:xfrm>
          <a:prstGeom prst="rect">
            <a:avLst/>
          </a:prstGeom>
        </p:spPr>
        <p:txBody>
          <a:bodyPr wrap="square">
            <a:spAutoFit/>
          </a:bodyPr>
          <a:lstStyle/>
          <a:p>
            <a:r>
              <a:rPr lang="en-CA" dirty="0">
                <a:latin typeface="Calibri" panose="020F0502020204030204" pitchFamily="34" charset="0"/>
              </a:rPr>
              <a:t>Loads are considered to be distributed down through the member in compression perpendicular to the grain. In this case longitudinal shear stress is parabolically distributed over the depth of the member.  At neutral axis, the shear stress is 1.5x the average shear stress.</a:t>
            </a:r>
          </a:p>
        </p:txBody>
      </p:sp>
      <p:pic>
        <p:nvPicPr>
          <p:cNvPr id="4" name="Picture 3">
            <a:extLst>
              <a:ext uri="{FF2B5EF4-FFF2-40B4-BE49-F238E27FC236}">
                <a16:creationId xmlns:a16="http://schemas.microsoft.com/office/drawing/2014/main" id="{98724CA6-3B87-4395-A783-9A8B24B45E3E}"/>
              </a:ext>
            </a:extLst>
          </p:cNvPr>
          <p:cNvPicPr>
            <a:picLocks noChangeAspect="1"/>
          </p:cNvPicPr>
          <p:nvPr/>
        </p:nvPicPr>
        <p:blipFill>
          <a:blip r:embed="rId4"/>
          <a:stretch>
            <a:fillRect/>
          </a:stretch>
        </p:blipFill>
        <p:spPr>
          <a:xfrm>
            <a:off x="229916" y="1234555"/>
            <a:ext cx="4086225" cy="4295775"/>
          </a:xfrm>
          <a:prstGeom prst="rect">
            <a:avLst/>
          </a:prstGeom>
        </p:spPr>
      </p:pic>
      <p:pic>
        <p:nvPicPr>
          <p:cNvPr id="5" name="Picture 4">
            <a:extLst>
              <a:ext uri="{FF2B5EF4-FFF2-40B4-BE49-F238E27FC236}">
                <a16:creationId xmlns:a16="http://schemas.microsoft.com/office/drawing/2014/main" id="{9E2C66B3-1588-491D-A184-850AC9E65BA9}"/>
              </a:ext>
            </a:extLst>
          </p:cNvPr>
          <p:cNvPicPr>
            <a:picLocks noChangeAspect="1"/>
          </p:cNvPicPr>
          <p:nvPr/>
        </p:nvPicPr>
        <p:blipFill>
          <a:blip r:embed="rId5"/>
          <a:stretch>
            <a:fillRect/>
          </a:stretch>
        </p:blipFill>
        <p:spPr>
          <a:xfrm>
            <a:off x="6096000" y="3429000"/>
            <a:ext cx="4610593" cy="2229225"/>
          </a:xfrm>
          <a:prstGeom prst="rect">
            <a:avLst/>
          </a:prstGeom>
        </p:spPr>
      </p:pic>
      <p:sp>
        <p:nvSpPr>
          <p:cNvPr id="18" name="Text Box 5">
            <a:extLst>
              <a:ext uri="{FF2B5EF4-FFF2-40B4-BE49-F238E27FC236}">
                <a16:creationId xmlns:a16="http://schemas.microsoft.com/office/drawing/2014/main" id="{E099E31F-F191-4E4F-995B-A096A6445F9B}"/>
              </a:ext>
            </a:extLst>
          </p:cNvPr>
          <p:cNvSpPr txBox="1">
            <a:spLocks noChangeArrowheads="1"/>
          </p:cNvSpPr>
          <p:nvPr/>
        </p:nvSpPr>
        <p:spPr bwMode="auto">
          <a:xfrm>
            <a:off x="271620" y="5735491"/>
            <a:ext cx="8129676" cy="707886"/>
          </a:xfrm>
          <a:prstGeom prst="rect">
            <a:avLst/>
          </a:prstGeom>
          <a:noFill/>
          <a:ln w="9525">
            <a:noFill/>
            <a:miter lim="800000"/>
            <a:headEnd/>
            <a:tailEnd/>
          </a:ln>
          <a:effec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CA" sz="2000" dirty="0">
                <a:latin typeface="+mj-lt"/>
              </a:rPr>
              <a:t>Effect of all loads acting within a distance from a support equal to depth of member shall be ignored.</a:t>
            </a:r>
            <a:endParaRPr lang="en-CA" sz="2000" dirty="0">
              <a:latin typeface="+mj-lt"/>
              <a:cs typeface="Arial" charset="0"/>
            </a:endParaRPr>
          </a:p>
        </p:txBody>
      </p:sp>
      <p:sp>
        <p:nvSpPr>
          <p:cNvPr id="2" name="Footer Placeholder 1">
            <a:extLst>
              <a:ext uri="{FF2B5EF4-FFF2-40B4-BE49-F238E27FC236}">
                <a16:creationId xmlns:a16="http://schemas.microsoft.com/office/drawing/2014/main" id="{0C75C964-3443-4249-AC9C-ECB736539ED5}"/>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1722497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latin typeface="Calibri"/>
                <a:ea typeface="Calibri"/>
                <a:cs typeface="Calibri"/>
                <a:sym typeface="Calibri"/>
              </a:rPr>
              <a:t>Glulam (bending resistance)</a:t>
            </a:r>
            <a:endParaRPr dirty="0"/>
          </a:p>
        </p:txBody>
      </p:sp>
      <p:pic>
        <p:nvPicPr>
          <p:cNvPr id="3" name="Picture 2">
            <a:extLst>
              <a:ext uri="{FF2B5EF4-FFF2-40B4-BE49-F238E27FC236}">
                <a16:creationId xmlns:a16="http://schemas.microsoft.com/office/drawing/2014/main" id="{5F37AA47-BD93-49AD-ABEB-0ED7E871065A}"/>
              </a:ext>
            </a:extLst>
          </p:cNvPr>
          <p:cNvPicPr>
            <a:picLocks noChangeAspect="1"/>
          </p:cNvPicPr>
          <p:nvPr/>
        </p:nvPicPr>
        <p:blipFill>
          <a:blip r:embed="rId4"/>
          <a:stretch>
            <a:fillRect/>
          </a:stretch>
        </p:blipFill>
        <p:spPr>
          <a:xfrm>
            <a:off x="3711113" y="1184039"/>
            <a:ext cx="3914775" cy="3648075"/>
          </a:xfrm>
          <a:prstGeom prst="rect">
            <a:avLst/>
          </a:prstGeom>
        </p:spPr>
      </p:pic>
      <p:pic>
        <p:nvPicPr>
          <p:cNvPr id="4" name="Picture 3">
            <a:extLst>
              <a:ext uri="{FF2B5EF4-FFF2-40B4-BE49-F238E27FC236}">
                <a16:creationId xmlns:a16="http://schemas.microsoft.com/office/drawing/2014/main" id="{703F5435-5F04-43D1-9236-4710BA4EAD4C}"/>
              </a:ext>
            </a:extLst>
          </p:cNvPr>
          <p:cNvPicPr>
            <a:picLocks noChangeAspect="1"/>
          </p:cNvPicPr>
          <p:nvPr/>
        </p:nvPicPr>
        <p:blipFill>
          <a:blip r:embed="rId5"/>
          <a:stretch>
            <a:fillRect/>
          </a:stretch>
        </p:blipFill>
        <p:spPr>
          <a:xfrm>
            <a:off x="280634" y="1400648"/>
            <a:ext cx="3303486" cy="3431466"/>
          </a:xfrm>
          <a:prstGeom prst="rect">
            <a:avLst/>
          </a:prstGeom>
        </p:spPr>
      </p:pic>
      <p:sp>
        <p:nvSpPr>
          <p:cNvPr id="17" name="Rectangle 16">
            <a:extLst>
              <a:ext uri="{FF2B5EF4-FFF2-40B4-BE49-F238E27FC236}">
                <a16:creationId xmlns:a16="http://schemas.microsoft.com/office/drawing/2014/main" id="{50A4B5C9-7CD3-486B-8527-175B05F1F123}"/>
              </a:ext>
            </a:extLst>
          </p:cNvPr>
          <p:cNvSpPr/>
          <p:nvPr/>
        </p:nvSpPr>
        <p:spPr>
          <a:xfrm>
            <a:off x="8133587" y="1120676"/>
            <a:ext cx="3271500" cy="3139321"/>
          </a:xfrm>
          <a:prstGeom prst="rect">
            <a:avLst/>
          </a:prstGeom>
        </p:spPr>
        <p:txBody>
          <a:bodyPr wrap="square">
            <a:spAutoFit/>
          </a:bodyPr>
          <a:lstStyle/>
          <a:p>
            <a:r>
              <a:rPr lang="en-CA" dirty="0">
                <a:latin typeface="Calibri" panose="020F0502020204030204" pitchFamily="34" charset="0"/>
              </a:rPr>
              <a:t>While considering bending resistance, lateral stability also needs consideration (buckling)</a:t>
            </a:r>
          </a:p>
          <a:p>
            <a:endParaRPr lang="en-CA" dirty="0">
              <a:latin typeface="Calibri" panose="020F0502020204030204" pitchFamily="34" charset="0"/>
            </a:endParaRPr>
          </a:p>
          <a:p>
            <a:r>
              <a:rPr lang="en-CA" dirty="0">
                <a:latin typeface="Calibri" panose="020F0502020204030204" pitchFamily="34" charset="0"/>
              </a:rPr>
              <a:t>Assumptions for treating as unity are the same for sawn lumber, but if outside these bounds direct calculation is required</a:t>
            </a:r>
          </a:p>
          <a:p>
            <a:endParaRPr lang="en-CA" dirty="0">
              <a:latin typeface="Calibri" panose="020F0502020204030204" pitchFamily="34" charset="0"/>
            </a:endParaRPr>
          </a:p>
          <a:p>
            <a:r>
              <a:rPr lang="en-CA" dirty="0">
                <a:latin typeface="Calibri" panose="020F0502020204030204" pitchFamily="34" charset="0"/>
              </a:rPr>
              <a:t>For curvature, refer to Kx in 7.5.6.5.2</a:t>
            </a:r>
          </a:p>
        </p:txBody>
      </p:sp>
      <p:pic>
        <p:nvPicPr>
          <p:cNvPr id="5" name="Picture 4">
            <a:extLst>
              <a:ext uri="{FF2B5EF4-FFF2-40B4-BE49-F238E27FC236}">
                <a16:creationId xmlns:a16="http://schemas.microsoft.com/office/drawing/2014/main" id="{D24F3108-84C0-4DF7-82D1-B3353B7052AF}"/>
              </a:ext>
            </a:extLst>
          </p:cNvPr>
          <p:cNvPicPr>
            <a:picLocks noChangeAspect="1"/>
          </p:cNvPicPr>
          <p:nvPr/>
        </p:nvPicPr>
        <p:blipFill>
          <a:blip r:embed="rId6"/>
          <a:stretch>
            <a:fillRect/>
          </a:stretch>
        </p:blipFill>
        <p:spPr>
          <a:xfrm>
            <a:off x="1045708" y="4884939"/>
            <a:ext cx="5786438" cy="1973061"/>
          </a:xfrm>
          <a:prstGeom prst="rect">
            <a:avLst/>
          </a:prstGeom>
        </p:spPr>
      </p:pic>
      <p:sp>
        <p:nvSpPr>
          <p:cNvPr id="2" name="Footer Placeholder 1">
            <a:extLst>
              <a:ext uri="{FF2B5EF4-FFF2-40B4-BE49-F238E27FC236}">
                <a16:creationId xmlns:a16="http://schemas.microsoft.com/office/drawing/2014/main" id="{A209502F-8969-4493-8680-372B17C4A0B8}"/>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1035786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Glulam (Curvature effect-Kx)</a:t>
            </a:r>
            <a:endParaRPr dirty="0"/>
          </a:p>
        </p:txBody>
      </p:sp>
      <p:pic>
        <p:nvPicPr>
          <p:cNvPr id="16" name="Picture 15">
            <a:extLst>
              <a:ext uri="{FF2B5EF4-FFF2-40B4-BE49-F238E27FC236}">
                <a16:creationId xmlns:a16="http://schemas.microsoft.com/office/drawing/2014/main" id="{EC9C0CB3-7DC8-49B1-904D-FDB63D54F088}"/>
              </a:ext>
            </a:extLst>
          </p:cNvPr>
          <p:cNvPicPr>
            <a:picLocks noChangeAspect="1"/>
          </p:cNvPicPr>
          <p:nvPr/>
        </p:nvPicPr>
        <p:blipFill>
          <a:blip r:embed="rId4"/>
          <a:stretch>
            <a:fillRect/>
          </a:stretch>
        </p:blipFill>
        <p:spPr>
          <a:xfrm>
            <a:off x="2814027" y="4140259"/>
            <a:ext cx="5649501" cy="1926368"/>
          </a:xfrm>
          <a:prstGeom prst="rect">
            <a:avLst/>
          </a:prstGeom>
        </p:spPr>
      </p:pic>
      <p:sp>
        <p:nvSpPr>
          <p:cNvPr id="2" name="Rectangle 1">
            <a:extLst>
              <a:ext uri="{FF2B5EF4-FFF2-40B4-BE49-F238E27FC236}">
                <a16:creationId xmlns:a16="http://schemas.microsoft.com/office/drawing/2014/main" id="{B61CB151-7A2A-4125-8A34-0A38F6D95102}"/>
              </a:ext>
            </a:extLst>
          </p:cNvPr>
          <p:cNvSpPr/>
          <p:nvPr/>
        </p:nvSpPr>
        <p:spPr>
          <a:xfrm>
            <a:off x="691299" y="1329250"/>
            <a:ext cx="11127436" cy="646331"/>
          </a:xfrm>
          <a:prstGeom prst="rect">
            <a:avLst/>
          </a:prstGeom>
        </p:spPr>
        <p:txBody>
          <a:bodyPr wrap="square">
            <a:spAutoFit/>
          </a:bodyPr>
          <a:lstStyle/>
          <a:p>
            <a:r>
              <a:rPr lang="en-US" dirty="0"/>
              <a:t>K</a:t>
            </a:r>
            <a:r>
              <a:rPr lang="en-US" baseline="-25000" dirty="0"/>
              <a:t>X</a:t>
            </a:r>
            <a:r>
              <a:rPr lang="en-US" dirty="0"/>
              <a:t> is required to account for the shifting of neutral axis, creating a larger extreme </a:t>
            </a:r>
            <a:r>
              <a:rPr lang="en-US" dirty="0" err="1"/>
              <a:t>fibre</a:t>
            </a:r>
            <a:r>
              <a:rPr lang="en-US" dirty="0"/>
              <a:t> stress than when the NA is located at the centroid for straight beam.</a:t>
            </a:r>
          </a:p>
        </p:txBody>
      </p:sp>
      <p:pic>
        <p:nvPicPr>
          <p:cNvPr id="5" name="Picture 4">
            <a:extLst>
              <a:ext uri="{FF2B5EF4-FFF2-40B4-BE49-F238E27FC236}">
                <a16:creationId xmlns:a16="http://schemas.microsoft.com/office/drawing/2014/main" id="{41FF3381-B69A-4815-9B31-6AACCD0ED561}"/>
              </a:ext>
            </a:extLst>
          </p:cNvPr>
          <p:cNvPicPr>
            <a:picLocks noChangeAspect="1"/>
          </p:cNvPicPr>
          <p:nvPr/>
        </p:nvPicPr>
        <p:blipFill>
          <a:blip r:embed="rId5"/>
          <a:stretch>
            <a:fillRect/>
          </a:stretch>
        </p:blipFill>
        <p:spPr>
          <a:xfrm>
            <a:off x="2643997" y="1975581"/>
            <a:ext cx="5800725" cy="1952625"/>
          </a:xfrm>
          <a:prstGeom prst="rect">
            <a:avLst/>
          </a:prstGeom>
        </p:spPr>
      </p:pic>
      <p:sp>
        <p:nvSpPr>
          <p:cNvPr id="6" name="Rectangle 5">
            <a:extLst>
              <a:ext uri="{FF2B5EF4-FFF2-40B4-BE49-F238E27FC236}">
                <a16:creationId xmlns:a16="http://schemas.microsoft.com/office/drawing/2014/main" id="{90DC6C82-C55C-4513-83FE-A050C79A4D2D}"/>
              </a:ext>
            </a:extLst>
          </p:cNvPr>
          <p:cNvSpPr/>
          <p:nvPr/>
        </p:nvSpPr>
        <p:spPr>
          <a:xfrm>
            <a:off x="8444722" y="3503604"/>
            <a:ext cx="776175" cy="215444"/>
          </a:xfrm>
          <a:prstGeom prst="rect">
            <a:avLst/>
          </a:prstGeom>
        </p:spPr>
        <p:txBody>
          <a:bodyPr wrap="none">
            <a:spAutoFit/>
          </a:bodyPr>
          <a:lstStyle/>
          <a:p>
            <a:r>
              <a:rPr lang="en-US" sz="800" dirty="0"/>
              <a:t>Pearson, 2011</a:t>
            </a:r>
          </a:p>
        </p:txBody>
      </p:sp>
      <p:sp>
        <p:nvSpPr>
          <p:cNvPr id="3" name="Footer Placeholder 2">
            <a:extLst>
              <a:ext uri="{FF2B5EF4-FFF2-40B4-BE49-F238E27FC236}">
                <a16:creationId xmlns:a16="http://schemas.microsoft.com/office/drawing/2014/main" id="{8F19C5E9-AD7A-4A67-B314-35C0D007B45A}"/>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1800404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Glulam (Curvature effect-Kx)</a:t>
            </a:r>
            <a:endParaRPr dirty="0"/>
          </a:p>
        </p:txBody>
      </p:sp>
      <p:pic>
        <p:nvPicPr>
          <p:cNvPr id="4" name="Picture 3" descr="A picture containing ceiling&#10;&#10;Description automatically generated">
            <a:extLst>
              <a:ext uri="{FF2B5EF4-FFF2-40B4-BE49-F238E27FC236}">
                <a16:creationId xmlns:a16="http://schemas.microsoft.com/office/drawing/2014/main" id="{104E227B-B697-4867-AE93-106A6EC994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2239" y="1330427"/>
            <a:ext cx="6407522" cy="4805642"/>
          </a:xfrm>
          <a:prstGeom prst="rect">
            <a:avLst/>
          </a:prstGeom>
        </p:spPr>
      </p:pic>
      <p:sp>
        <p:nvSpPr>
          <p:cNvPr id="2" name="Footer Placeholder 1">
            <a:extLst>
              <a:ext uri="{FF2B5EF4-FFF2-40B4-BE49-F238E27FC236}">
                <a16:creationId xmlns:a16="http://schemas.microsoft.com/office/drawing/2014/main" id="{0FD347DC-7E75-45BB-ABC4-9B7D96C98AC3}"/>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383658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75" y="289980"/>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Glulam (lateral stability - slenderness ratio)</a:t>
            </a:r>
            <a:endParaRPr dirty="0"/>
          </a:p>
        </p:txBody>
      </p:sp>
      <p:pic>
        <p:nvPicPr>
          <p:cNvPr id="2" name="Picture 1">
            <a:extLst>
              <a:ext uri="{FF2B5EF4-FFF2-40B4-BE49-F238E27FC236}">
                <a16:creationId xmlns:a16="http://schemas.microsoft.com/office/drawing/2014/main" id="{4B46F013-3EC4-4A19-B9C3-32DEA460A21D}"/>
              </a:ext>
            </a:extLst>
          </p:cNvPr>
          <p:cNvPicPr>
            <a:picLocks noChangeAspect="1"/>
          </p:cNvPicPr>
          <p:nvPr/>
        </p:nvPicPr>
        <p:blipFill>
          <a:blip r:embed="rId4"/>
          <a:stretch>
            <a:fillRect/>
          </a:stretch>
        </p:blipFill>
        <p:spPr>
          <a:xfrm>
            <a:off x="6305053" y="1092180"/>
            <a:ext cx="5201122" cy="5434553"/>
          </a:xfrm>
          <a:prstGeom prst="rect">
            <a:avLst/>
          </a:prstGeom>
        </p:spPr>
      </p:pic>
      <p:pic>
        <p:nvPicPr>
          <p:cNvPr id="3" name="Picture 2">
            <a:extLst>
              <a:ext uri="{FF2B5EF4-FFF2-40B4-BE49-F238E27FC236}">
                <a16:creationId xmlns:a16="http://schemas.microsoft.com/office/drawing/2014/main" id="{D505CF74-2F09-4CF2-A4BF-A0CF8CB5B4D0}"/>
              </a:ext>
            </a:extLst>
          </p:cNvPr>
          <p:cNvPicPr>
            <a:picLocks noChangeAspect="1"/>
          </p:cNvPicPr>
          <p:nvPr/>
        </p:nvPicPr>
        <p:blipFill>
          <a:blip r:embed="rId5"/>
          <a:stretch>
            <a:fillRect/>
          </a:stretch>
        </p:blipFill>
        <p:spPr>
          <a:xfrm>
            <a:off x="218142" y="2079704"/>
            <a:ext cx="5774351" cy="2084145"/>
          </a:xfrm>
          <a:prstGeom prst="rect">
            <a:avLst/>
          </a:prstGeom>
        </p:spPr>
      </p:pic>
      <p:sp>
        <p:nvSpPr>
          <p:cNvPr id="4" name="Footer Placeholder 3">
            <a:extLst>
              <a:ext uri="{FF2B5EF4-FFF2-40B4-BE49-F238E27FC236}">
                <a16:creationId xmlns:a16="http://schemas.microsoft.com/office/drawing/2014/main" id="{79EBF3C5-5741-4857-B90C-2E7C335995B5}"/>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1169329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Glulam (lateral stability)</a:t>
            </a:r>
            <a:endParaRPr dirty="0"/>
          </a:p>
        </p:txBody>
      </p:sp>
      <p:sp>
        <p:nvSpPr>
          <p:cNvPr id="15" name="Rectangle 14">
            <a:extLst>
              <a:ext uri="{FF2B5EF4-FFF2-40B4-BE49-F238E27FC236}">
                <a16:creationId xmlns:a16="http://schemas.microsoft.com/office/drawing/2014/main" id="{1E850EB8-6972-4B78-BF8D-D49E123527F1}"/>
              </a:ext>
            </a:extLst>
          </p:cNvPr>
          <p:cNvSpPr/>
          <p:nvPr/>
        </p:nvSpPr>
        <p:spPr>
          <a:xfrm>
            <a:off x="7615113" y="856731"/>
            <a:ext cx="3271500" cy="369332"/>
          </a:xfrm>
          <a:prstGeom prst="rect">
            <a:avLst/>
          </a:prstGeom>
        </p:spPr>
        <p:txBody>
          <a:bodyPr wrap="square">
            <a:spAutoFit/>
          </a:bodyPr>
          <a:lstStyle/>
          <a:p>
            <a:r>
              <a:rPr lang="en-CA" dirty="0">
                <a:latin typeface="Calibri" panose="020F0502020204030204" pitchFamily="34" charset="0"/>
              </a:rPr>
              <a:t>Recall:</a:t>
            </a:r>
          </a:p>
        </p:txBody>
      </p:sp>
      <p:pic>
        <p:nvPicPr>
          <p:cNvPr id="3" name="Picture 2">
            <a:extLst>
              <a:ext uri="{FF2B5EF4-FFF2-40B4-BE49-F238E27FC236}">
                <a16:creationId xmlns:a16="http://schemas.microsoft.com/office/drawing/2014/main" id="{6E1D5CDC-840D-4DEB-B1FA-D810AEDF8E09}"/>
              </a:ext>
            </a:extLst>
          </p:cNvPr>
          <p:cNvPicPr>
            <a:picLocks noChangeAspect="1"/>
          </p:cNvPicPr>
          <p:nvPr/>
        </p:nvPicPr>
        <p:blipFill>
          <a:blip r:embed="rId4"/>
          <a:stretch>
            <a:fillRect/>
          </a:stretch>
        </p:blipFill>
        <p:spPr>
          <a:xfrm>
            <a:off x="402565" y="1332702"/>
            <a:ext cx="6829425" cy="4733925"/>
          </a:xfrm>
          <a:prstGeom prst="rect">
            <a:avLst/>
          </a:prstGeom>
        </p:spPr>
      </p:pic>
      <p:pic>
        <p:nvPicPr>
          <p:cNvPr id="16" name="Picture 15">
            <a:extLst>
              <a:ext uri="{FF2B5EF4-FFF2-40B4-BE49-F238E27FC236}">
                <a16:creationId xmlns:a16="http://schemas.microsoft.com/office/drawing/2014/main" id="{2FF78D0E-40D8-403D-A424-D09DB359E2C3}"/>
              </a:ext>
            </a:extLst>
          </p:cNvPr>
          <p:cNvPicPr>
            <a:picLocks noChangeAspect="1"/>
          </p:cNvPicPr>
          <p:nvPr/>
        </p:nvPicPr>
        <p:blipFill>
          <a:blip r:embed="rId5"/>
          <a:stretch>
            <a:fillRect/>
          </a:stretch>
        </p:blipFill>
        <p:spPr>
          <a:xfrm>
            <a:off x="6453453" y="1849303"/>
            <a:ext cx="5256617" cy="2572781"/>
          </a:xfrm>
          <a:prstGeom prst="rect">
            <a:avLst/>
          </a:prstGeom>
        </p:spPr>
      </p:pic>
      <p:sp>
        <p:nvSpPr>
          <p:cNvPr id="2" name="Footer Placeholder 1">
            <a:extLst>
              <a:ext uri="{FF2B5EF4-FFF2-40B4-BE49-F238E27FC236}">
                <a16:creationId xmlns:a16="http://schemas.microsoft.com/office/drawing/2014/main" id="{7DA1D5E4-EEC1-473B-9309-5876F4981020}"/>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1741840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Glulam (Shear- no notch)</a:t>
            </a:r>
            <a:endParaRPr dirty="0"/>
          </a:p>
        </p:txBody>
      </p:sp>
      <p:sp>
        <p:nvSpPr>
          <p:cNvPr id="17" name="Rectangle 16">
            <a:extLst>
              <a:ext uri="{FF2B5EF4-FFF2-40B4-BE49-F238E27FC236}">
                <a16:creationId xmlns:a16="http://schemas.microsoft.com/office/drawing/2014/main" id="{B290162B-B7CF-4369-BCA9-ABCDDD00B8B2}"/>
              </a:ext>
            </a:extLst>
          </p:cNvPr>
          <p:cNvSpPr/>
          <p:nvPr/>
        </p:nvSpPr>
        <p:spPr>
          <a:xfrm>
            <a:off x="237718" y="1268036"/>
            <a:ext cx="4353135" cy="369332"/>
          </a:xfrm>
          <a:prstGeom prst="rect">
            <a:avLst/>
          </a:prstGeom>
        </p:spPr>
        <p:txBody>
          <a:bodyPr wrap="square">
            <a:spAutoFit/>
          </a:bodyPr>
          <a:lstStyle/>
          <a:p>
            <a:r>
              <a:rPr lang="en-CA" dirty="0">
                <a:latin typeface="Calibri" panose="020F0502020204030204" pitchFamily="34" charset="0"/>
              </a:rPr>
              <a:t>Simplified approach (</a:t>
            </a:r>
            <a:r>
              <a:rPr lang="en-CA" i="1" dirty="0">
                <a:latin typeface="Calibri" panose="020F0502020204030204" pitchFamily="34" charset="0"/>
              </a:rPr>
              <a:t>Volume &lt;2m</a:t>
            </a:r>
            <a:r>
              <a:rPr lang="en-CA" i="1" baseline="30000" dirty="0">
                <a:latin typeface="Calibri" panose="020F0502020204030204" pitchFamily="34" charset="0"/>
              </a:rPr>
              <a:t>3</a:t>
            </a:r>
            <a:r>
              <a:rPr lang="en-CA" dirty="0">
                <a:latin typeface="Calibri" panose="020F0502020204030204" pitchFamily="34" charset="0"/>
              </a:rPr>
              <a:t>)</a:t>
            </a:r>
          </a:p>
        </p:txBody>
      </p:sp>
      <p:sp>
        <p:nvSpPr>
          <p:cNvPr id="18" name="Rectangle 17">
            <a:extLst>
              <a:ext uri="{FF2B5EF4-FFF2-40B4-BE49-F238E27FC236}">
                <a16:creationId xmlns:a16="http://schemas.microsoft.com/office/drawing/2014/main" id="{F7F702ED-4144-46D5-8436-073047B31546}"/>
              </a:ext>
            </a:extLst>
          </p:cNvPr>
          <p:cNvSpPr/>
          <p:nvPr/>
        </p:nvSpPr>
        <p:spPr>
          <a:xfrm>
            <a:off x="4281668" y="1210977"/>
            <a:ext cx="6638961" cy="646331"/>
          </a:xfrm>
          <a:prstGeom prst="rect">
            <a:avLst/>
          </a:prstGeom>
        </p:spPr>
        <p:txBody>
          <a:bodyPr wrap="square">
            <a:spAutoFit/>
          </a:bodyPr>
          <a:lstStyle/>
          <a:p>
            <a:r>
              <a:rPr lang="en-CA" dirty="0">
                <a:latin typeface="Calibri" panose="020F0502020204030204" pitchFamily="34" charset="0"/>
              </a:rPr>
              <a:t>Advanced approach (</a:t>
            </a:r>
            <a:r>
              <a:rPr lang="en-CA" i="1" dirty="0">
                <a:latin typeface="Calibri" panose="020F0502020204030204" pitchFamily="34" charset="0"/>
              </a:rPr>
              <a:t>Volume &gt; 2m</a:t>
            </a:r>
            <a:r>
              <a:rPr lang="en-CA" i="1" baseline="30000" dirty="0">
                <a:latin typeface="Calibri" panose="020F0502020204030204" pitchFamily="34" charset="0"/>
              </a:rPr>
              <a:t>3</a:t>
            </a:r>
            <a:r>
              <a:rPr lang="en-CA" i="1" dirty="0">
                <a:latin typeface="Calibri" panose="020F0502020204030204" pitchFamily="34" charset="0"/>
              </a:rPr>
              <a:t> or simplified method does not satisfy required resistance</a:t>
            </a:r>
            <a:r>
              <a:rPr lang="en-CA" dirty="0">
                <a:latin typeface="Calibri" panose="020F0502020204030204" pitchFamily="34" charset="0"/>
              </a:rPr>
              <a:t>)</a:t>
            </a:r>
          </a:p>
        </p:txBody>
      </p:sp>
      <p:pic>
        <p:nvPicPr>
          <p:cNvPr id="2" name="Picture 1">
            <a:extLst>
              <a:ext uri="{FF2B5EF4-FFF2-40B4-BE49-F238E27FC236}">
                <a16:creationId xmlns:a16="http://schemas.microsoft.com/office/drawing/2014/main" id="{09588EB1-B3DF-40F5-9F9B-BEC6EF86B6D3}"/>
              </a:ext>
            </a:extLst>
          </p:cNvPr>
          <p:cNvPicPr>
            <a:picLocks noChangeAspect="1"/>
          </p:cNvPicPr>
          <p:nvPr/>
        </p:nvPicPr>
        <p:blipFill>
          <a:blip r:embed="rId4"/>
          <a:stretch>
            <a:fillRect/>
          </a:stretch>
        </p:blipFill>
        <p:spPr>
          <a:xfrm>
            <a:off x="737339" y="1927438"/>
            <a:ext cx="2534885" cy="1955130"/>
          </a:xfrm>
          <a:prstGeom prst="rect">
            <a:avLst/>
          </a:prstGeom>
        </p:spPr>
      </p:pic>
      <p:pic>
        <p:nvPicPr>
          <p:cNvPr id="5" name="Picture 4">
            <a:extLst>
              <a:ext uri="{FF2B5EF4-FFF2-40B4-BE49-F238E27FC236}">
                <a16:creationId xmlns:a16="http://schemas.microsoft.com/office/drawing/2014/main" id="{549C81A5-7D56-4C07-A7A6-989F90F1E4EA}"/>
              </a:ext>
            </a:extLst>
          </p:cNvPr>
          <p:cNvPicPr>
            <a:picLocks noChangeAspect="1"/>
          </p:cNvPicPr>
          <p:nvPr/>
        </p:nvPicPr>
        <p:blipFill>
          <a:blip r:embed="rId5"/>
          <a:stretch>
            <a:fillRect/>
          </a:stretch>
        </p:blipFill>
        <p:spPr>
          <a:xfrm>
            <a:off x="4398505" y="1879122"/>
            <a:ext cx="6030251" cy="4006891"/>
          </a:xfrm>
          <a:prstGeom prst="rect">
            <a:avLst/>
          </a:prstGeom>
        </p:spPr>
      </p:pic>
      <p:sp>
        <p:nvSpPr>
          <p:cNvPr id="6" name="Rectangle 5">
            <a:extLst>
              <a:ext uri="{FF2B5EF4-FFF2-40B4-BE49-F238E27FC236}">
                <a16:creationId xmlns:a16="http://schemas.microsoft.com/office/drawing/2014/main" id="{C1544DDD-2E37-4970-801D-9BE4E7451209}"/>
              </a:ext>
            </a:extLst>
          </p:cNvPr>
          <p:cNvSpPr/>
          <p:nvPr/>
        </p:nvSpPr>
        <p:spPr>
          <a:xfrm>
            <a:off x="4732256" y="5137608"/>
            <a:ext cx="3176833" cy="226244"/>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783186A-34AB-40CB-ADD9-EBA1C9ABC098}"/>
              </a:ext>
            </a:extLst>
          </p:cNvPr>
          <p:cNvSpPr/>
          <p:nvPr/>
        </p:nvSpPr>
        <p:spPr>
          <a:xfrm>
            <a:off x="237718" y="3937279"/>
            <a:ext cx="3838171" cy="1200329"/>
          </a:xfrm>
          <a:prstGeom prst="rect">
            <a:avLst/>
          </a:prstGeom>
        </p:spPr>
        <p:txBody>
          <a:bodyPr wrap="square">
            <a:spAutoFit/>
          </a:bodyPr>
          <a:lstStyle/>
          <a:p>
            <a:r>
              <a:rPr lang="en-CA" dirty="0">
                <a:latin typeface="Calibri" panose="020F0502020204030204" pitchFamily="34" charset="0"/>
              </a:rPr>
              <a:t>Tables 7.5.7.5 a-e give direct values for Cv. If the loading condition is not in these tables. This value needs to be calculated directly</a:t>
            </a:r>
          </a:p>
        </p:txBody>
      </p:sp>
      <p:sp>
        <p:nvSpPr>
          <p:cNvPr id="3" name="Footer Placeholder 2">
            <a:extLst>
              <a:ext uri="{FF2B5EF4-FFF2-40B4-BE49-F238E27FC236}">
                <a16:creationId xmlns:a16="http://schemas.microsoft.com/office/drawing/2014/main" id="{7CFDAF5C-4A3E-47A5-B610-04B9CDBE2590}"/>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2442016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r>
              <a:rPr lang="en-CA" sz="3600" b="1" dirty="0">
                <a:solidFill>
                  <a:schemeClr val="dk1"/>
                </a:solidFill>
                <a:latin typeface="Calibri"/>
                <a:ea typeface="Calibri"/>
                <a:cs typeface="Calibri"/>
                <a:sym typeface="Calibri"/>
              </a:rPr>
              <a:t>Glulam </a:t>
            </a:r>
            <a:r>
              <a:rPr lang="en-CA" sz="3600" b="1" dirty="0">
                <a:solidFill>
                  <a:schemeClr val="dk1"/>
                </a:solidFill>
                <a:ea typeface="Calibri"/>
                <a:cs typeface="Calibri"/>
                <a:sym typeface="Calibri"/>
              </a:rPr>
              <a:t>(Shear- no notch)</a:t>
            </a:r>
            <a:endParaRPr dirty="0"/>
          </a:p>
        </p:txBody>
      </p:sp>
      <p:pic>
        <p:nvPicPr>
          <p:cNvPr id="4" name="Picture 3">
            <a:extLst>
              <a:ext uri="{FF2B5EF4-FFF2-40B4-BE49-F238E27FC236}">
                <a16:creationId xmlns:a16="http://schemas.microsoft.com/office/drawing/2014/main" id="{BE5508ED-4F34-4185-82FC-264B7D2C99CD}"/>
              </a:ext>
            </a:extLst>
          </p:cNvPr>
          <p:cNvPicPr>
            <a:picLocks noChangeAspect="1"/>
          </p:cNvPicPr>
          <p:nvPr/>
        </p:nvPicPr>
        <p:blipFill>
          <a:blip r:embed="rId4"/>
          <a:stretch>
            <a:fillRect/>
          </a:stretch>
        </p:blipFill>
        <p:spPr>
          <a:xfrm>
            <a:off x="2340949" y="1210236"/>
            <a:ext cx="7678540" cy="4361987"/>
          </a:xfrm>
          <a:prstGeom prst="rect">
            <a:avLst/>
          </a:prstGeom>
        </p:spPr>
      </p:pic>
      <p:sp>
        <p:nvSpPr>
          <p:cNvPr id="2" name="Footer Placeholder 1">
            <a:extLst>
              <a:ext uri="{FF2B5EF4-FFF2-40B4-BE49-F238E27FC236}">
                <a16:creationId xmlns:a16="http://schemas.microsoft.com/office/drawing/2014/main" id="{49FD2595-CD55-42B4-B91F-D4D903618A06}"/>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3716163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r>
              <a:rPr lang="en-CA" sz="3600" b="1" dirty="0">
                <a:solidFill>
                  <a:schemeClr val="dk1"/>
                </a:solidFill>
                <a:latin typeface="Calibri"/>
                <a:ea typeface="Calibri"/>
                <a:cs typeface="Calibri"/>
                <a:sym typeface="Calibri"/>
              </a:rPr>
              <a:t>Glulam </a:t>
            </a:r>
            <a:r>
              <a:rPr lang="en-CA" sz="3600" b="1" dirty="0">
                <a:solidFill>
                  <a:schemeClr val="dk1"/>
                </a:solidFill>
                <a:ea typeface="Calibri"/>
                <a:cs typeface="Calibri"/>
                <a:sym typeface="Calibri"/>
              </a:rPr>
              <a:t>(Shear- no notch)</a:t>
            </a:r>
            <a:endParaRPr dirty="0"/>
          </a:p>
        </p:txBody>
      </p:sp>
      <p:pic>
        <p:nvPicPr>
          <p:cNvPr id="2" name="Picture 1">
            <a:extLst>
              <a:ext uri="{FF2B5EF4-FFF2-40B4-BE49-F238E27FC236}">
                <a16:creationId xmlns:a16="http://schemas.microsoft.com/office/drawing/2014/main" id="{FAE7F914-39F1-4C11-9D3A-D02A32241EBC}"/>
              </a:ext>
            </a:extLst>
          </p:cNvPr>
          <p:cNvPicPr>
            <a:picLocks noChangeAspect="1"/>
          </p:cNvPicPr>
          <p:nvPr/>
        </p:nvPicPr>
        <p:blipFill>
          <a:blip r:embed="rId4"/>
          <a:stretch>
            <a:fillRect/>
          </a:stretch>
        </p:blipFill>
        <p:spPr>
          <a:xfrm>
            <a:off x="2917368" y="1234555"/>
            <a:ext cx="5442820" cy="4947375"/>
          </a:xfrm>
          <a:prstGeom prst="rect">
            <a:avLst/>
          </a:prstGeom>
        </p:spPr>
      </p:pic>
      <p:sp>
        <p:nvSpPr>
          <p:cNvPr id="3" name="Footer Placeholder 2">
            <a:extLst>
              <a:ext uri="{FF2B5EF4-FFF2-40B4-BE49-F238E27FC236}">
                <a16:creationId xmlns:a16="http://schemas.microsoft.com/office/drawing/2014/main" id="{2CC2014A-EC03-4240-BA66-05461FB05FA0}"/>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4276532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r>
              <a:rPr lang="en-CA" sz="3600" b="1" dirty="0">
                <a:solidFill>
                  <a:schemeClr val="dk1"/>
                </a:solidFill>
                <a:latin typeface="Calibri"/>
                <a:ea typeface="Calibri"/>
                <a:cs typeface="Calibri"/>
                <a:sym typeface="Calibri"/>
              </a:rPr>
              <a:t>Glulam </a:t>
            </a:r>
            <a:r>
              <a:rPr lang="en-CA" sz="3600" b="1" dirty="0">
                <a:solidFill>
                  <a:schemeClr val="dk1"/>
                </a:solidFill>
                <a:ea typeface="Calibri"/>
                <a:cs typeface="Calibri"/>
                <a:sym typeface="Calibri"/>
              </a:rPr>
              <a:t>(Shear- no notch)</a:t>
            </a:r>
            <a:endParaRPr dirty="0"/>
          </a:p>
        </p:txBody>
      </p:sp>
      <p:pic>
        <p:nvPicPr>
          <p:cNvPr id="4" name="Picture 3">
            <a:extLst>
              <a:ext uri="{FF2B5EF4-FFF2-40B4-BE49-F238E27FC236}">
                <a16:creationId xmlns:a16="http://schemas.microsoft.com/office/drawing/2014/main" id="{3BAA4923-52D6-457F-867D-55FB648DDFE3}"/>
              </a:ext>
            </a:extLst>
          </p:cNvPr>
          <p:cNvPicPr>
            <a:picLocks noChangeAspect="1"/>
          </p:cNvPicPr>
          <p:nvPr/>
        </p:nvPicPr>
        <p:blipFill>
          <a:blip r:embed="rId4"/>
          <a:stretch>
            <a:fillRect/>
          </a:stretch>
        </p:blipFill>
        <p:spPr>
          <a:xfrm>
            <a:off x="1944607" y="1417801"/>
            <a:ext cx="8302785" cy="3865291"/>
          </a:xfrm>
          <a:prstGeom prst="rect">
            <a:avLst/>
          </a:prstGeom>
        </p:spPr>
      </p:pic>
      <p:sp>
        <p:nvSpPr>
          <p:cNvPr id="2" name="Footer Placeholder 1">
            <a:extLst>
              <a:ext uri="{FF2B5EF4-FFF2-40B4-BE49-F238E27FC236}">
                <a16:creationId xmlns:a16="http://schemas.microsoft.com/office/drawing/2014/main" id="{56B2EEDA-F969-49D7-8D3E-6FCFB437CE40}"/>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3658327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483" y="936970"/>
            <a:ext cx="8361336" cy="5727940"/>
          </a:xfrm>
        </p:spPr>
        <p:txBody>
          <a:bodyPr>
            <a:normAutofit lnSpcReduction="10000"/>
          </a:bodyPr>
          <a:lstStyle/>
          <a:p>
            <a:pPr marL="0" indent="0">
              <a:lnSpc>
                <a:spcPct val="100000"/>
              </a:lnSpc>
              <a:spcBef>
                <a:spcPts val="0"/>
              </a:spcBef>
              <a:buNone/>
            </a:pPr>
            <a:r>
              <a:rPr lang="en-CA" sz="1800" dirty="0">
                <a:solidFill>
                  <a:srgbClr val="FF0000"/>
                </a:solidFill>
              </a:rPr>
              <a:t>Introduction</a:t>
            </a:r>
          </a:p>
          <a:p>
            <a:pPr>
              <a:lnSpc>
                <a:spcPct val="100000"/>
              </a:lnSpc>
              <a:spcBef>
                <a:spcPts val="0"/>
              </a:spcBef>
            </a:pPr>
            <a:r>
              <a:rPr lang="en-CA" sz="1800" dirty="0">
                <a:solidFill>
                  <a:srgbClr val="FF0000"/>
                </a:solidFill>
              </a:rPr>
              <a:t>Wood as a green building material</a:t>
            </a:r>
          </a:p>
          <a:p>
            <a:pPr>
              <a:lnSpc>
                <a:spcPct val="100000"/>
              </a:lnSpc>
              <a:spcBef>
                <a:spcPts val="0"/>
              </a:spcBef>
            </a:pPr>
            <a:r>
              <a:rPr lang="en-CA" sz="1800" dirty="0">
                <a:solidFill>
                  <a:srgbClr val="FF0000"/>
                </a:solidFill>
              </a:rPr>
              <a:t>History of wood structures</a:t>
            </a:r>
          </a:p>
          <a:p>
            <a:pPr marL="0" indent="0">
              <a:lnSpc>
                <a:spcPct val="100000"/>
              </a:lnSpc>
              <a:spcBef>
                <a:spcPts val="0"/>
              </a:spcBef>
              <a:buNone/>
            </a:pPr>
            <a:r>
              <a:rPr lang="en-CA" sz="1800" dirty="0">
                <a:solidFill>
                  <a:srgbClr val="FF0000"/>
                </a:solidFill>
              </a:rPr>
              <a:t>Physical and mechanical properties of wood</a:t>
            </a:r>
          </a:p>
          <a:p>
            <a:pPr>
              <a:lnSpc>
                <a:spcPct val="100000"/>
              </a:lnSpc>
              <a:spcBef>
                <a:spcPts val="0"/>
              </a:spcBef>
            </a:pPr>
            <a:r>
              <a:rPr lang="en-CA" sz="1800" dirty="0">
                <a:solidFill>
                  <a:srgbClr val="FF0000"/>
                </a:solidFill>
              </a:rPr>
              <a:t>Molecular and cell structure</a:t>
            </a:r>
          </a:p>
          <a:p>
            <a:pPr>
              <a:lnSpc>
                <a:spcPct val="100000"/>
              </a:lnSpc>
              <a:spcBef>
                <a:spcPts val="0"/>
              </a:spcBef>
            </a:pPr>
            <a:r>
              <a:rPr lang="en-CA" sz="1800" dirty="0">
                <a:solidFill>
                  <a:srgbClr val="FF0000"/>
                </a:solidFill>
              </a:rPr>
              <a:t>Physical properties</a:t>
            </a:r>
          </a:p>
          <a:p>
            <a:pPr>
              <a:lnSpc>
                <a:spcPct val="100000"/>
              </a:lnSpc>
              <a:spcBef>
                <a:spcPts val="0"/>
              </a:spcBef>
            </a:pPr>
            <a:r>
              <a:rPr lang="en-CA" sz="1800" dirty="0">
                <a:solidFill>
                  <a:srgbClr val="FF0000"/>
                </a:solidFill>
              </a:rPr>
              <a:t>Mechanical properties</a:t>
            </a:r>
          </a:p>
          <a:p>
            <a:pPr marL="0" indent="0">
              <a:lnSpc>
                <a:spcPct val="100000"/>
              </a:lnSpc>
              <a:spcBef>
                <a:spcPts val="0"/>
              </a:spcBef>
              <a:buNone/>
            </a:pPr>
            <a:r>
              <a:rPr lang="en-CA" sz="1800" dirty="0">
                <a:solidFill>
                  <a:srgbClr val="FF0000"/>
                </a:solidFill>
              </a:rPr>
              <a:t>Structural wood products &amp; structural forms</a:t>
            </a:r>
          </a:p>
          <a:p>
            <a:pPr marL="0" indent="0">
              <a:lnSpc>
                <a:spcPct val="100000"/>
              </a:lnSpc>
              <a:spcBef>
                <a:spcPts val="0"/>
              </a:spcBef>
              <a:buNone/>
            </a:pPr>
            <a:r>
              <a:rPr lang="en-CA" sz="1800" dirty="0">
                <a:solidFill>
                  <a:srgbClr val="FF0000"/>
                </a:solidFill>
              </a:rPr>
              <a:t>Strength and modification factors</a:t>
            </a:r>
          </a:p>
          <a:p>
            <a:pPr>
              <a:lnSpc>
                <a:spcPct val="100000"/>
              </a:lnSpc>
              <a:spcBef>
                <a:spcPts val="0"/>
              </a:spcBef>
            </a:pPr>
            <a:r>
              <a:rPr lang="en-CA" sz="1800" dirty="0">
                <a:solidFill>
                  <a:srgbClr val="FF0000"/>
                </a:solidFill>
              </a:rPr>
              <a:t>Specified strength of wood, size, use, species and grades </a:t>
            </a:r>
          </a:p>
          <a:p>
            <a:pPr>
              <a:lnSpc>
                <a:spcPct val="100000"/>
              </a:lnSpc>
              <a:spcBef>
                <a:spcPts val="0"/>
              </a:spcBef>
            </a:pPr>
            <a:r>
              <a:rPr lang="en-CA" sz="1800" dirty="0">
                <a:solidFill>
                  <a:srgbClr val="FF0000"/>
                </a:solidFill>
              </a:rPr>
              <a:t>Modification Factors</a:t>
            </a:r>
          </a:p>
          <a:p>
            <a:pPr>
              <a:lnSpc>
                <a:spcPct val="100000"/>
              </a:lnSpc>
              <a:spcBef>
                <a:spcPts val="0"/>
              </a:spcBef>
            </a:pPr>
            <a:r>
              <a:rPr lang="en-CA" sz="1800" dirty="0">
                <a:solidFill>
                  <a:srgbClr val="FF0000"/>
                </a:solidFill>
              </a:rPr>
              <a:t>Shrinkage calculation</a:t>
            </a:r>
          </a:p>
          <a:p>
            <a:pPr>
              <a:lnSpc>
                <a:spcPct val="100000"/>
              </a:lnSpc>
              <a:spcBef>
                <a:spcPts val="0"/>
              </a:spcBef>
            </a:pPr>
            <a:r>
              <a:rPr lang="en-CA" sz="1800" dirty="0">
                <a:solidFill>
                  <a:srgbClr val="FF0000"/>
                </a:solidFill>
              </a:rPr>
              <a:t>Modification factors</a:t>
            </a:r>
          </a:p>
          <a:p>
            <a:pPr marL="0" indent="0">
              <a:lnSpc>
                <a:spcPct val="100000"/>
              </a:lnSpc>
              <a:spcBef>
                <a:spcPts val="0"/>
              </a:spcBef>
              <a:buNone/>
            </a:pPr>
            <a:r>
              <a:rPr lang="en-CA" sz="1800" dirty="0">
                <a:solidFill>
                  <a:srgbClr val="FF0000"/>
                </a:solidFill>
              </a:rPr>
              <a:t>Fire safety</a:t>
            </a:r>
          </a:p>
          <a:p>
            <a:pPr marL="0" indent="0">
              <a:lnSpc>
                <a:spcPct val="100000"/>
              </a:lnSpc>
              <a:spcBef>
                <a:spcPts val="0"/>
              </a:spcBef>
              <a:buNone/>
            </a:pPr>
            <a:r>
              <a:rPr lang="en-CA" sz="1800" dirty="0">
                <a:solidFill>
                  <a:srgbClr val="0070C0"/>
                </a:solidFill>
              </a:rPr>
              <a:t>Design Process</a:t>
            </a:r>
          </a:p>
          <a:p>
            <a:pPr>
              <a:lnSpc>
                <a:spcPct val="100000"/>
              </a:lnSpc>
              <a:spcBef>
                <a:spcPts val="0"/>
              </a:spcBef>
            </a:pPr>
            <a:r>
              <a:rPr lang="en-CA" sz="1800" dirty="0">
                <a:solidFill>
                  <a:srgbClr val="0070C0"/>
                </a:solidFill>
              </a:rPr>
              <a:t>Limit States Design – Ultimate &amp; Serviceability Limit States</a:t>
            </a:r>
          </a:p>
          <a:p>
            <a:pPr marL="0" indent="0">
              <a:lnSpc>
                <a:spcPct val="100000"/>
              </a:lnSpc>
              <a:spcBef>
                <a:spcPts val="0"/>
              </a:spcBef>
              <a:buNone/>
            </a:pPr>
            <a:r>
              <a:rPr lang="en-CA" sz="1800" dirty="0">
                <a:solidFill>
                  <a:srgbClr val="7030A0"/>
                </a:solidFill>
              </a:rPr>
              <a:t>Design of Tension Members</a:t>
            </a:r>
          </a:p>
          <a:p>
            <a:pPr marL="0" indent="0">
              <a:lnSpc>
                <a:spcPct val="100000"/>
              </a:lnSpc>
              <a:spcBef>
                <a:spcPts val="0"/>
              </a:spcBef>
              <a:buNone/>
            </a:pPr>
            <a:r>
              <a:rPr lang="en-CA" sz="1800" dirty="0">
                <a:solidFill>
                  <a:srgbClr val="7030A0"/>
                </a:solidFill>
              </a:rPr>
              <a:t>Design of Compression Members</a:t>
            </a:r>
          </a:p>
          <a:p>
            <a:pPr marL="0" indent="0">
              <a:lnSpc>
                <a:spcPct val="100000"/>
              </a:lnSpc>
              <a:spcBef>
                <a:spcPts val="0"/>
              </a:spcBef>
              <a:buNone/>
            </a:pPr>
            <a:r>
              <a:rPr lang="en-CA" sz="1800" dirty="0">
                <a:solidFill>
                  <a:srgbClr val="7030A0"/>
                </a:solidFill>
              </a:rPr>
              <a:t>Design of Bending Members</a:t>
            </a:r>
          </a:p>
          <a:p>
            <a:pPr marL="0" indent="0">
              <a:lnSpc>
                <a:spcPct val="100000"/>
              </a:lnSpc>
              <a:spcBef>
                <a:spcPts val="0"/>
              </a:spcBef>
              <a:buNone/>
            </a:pPr>
            <a:r>
              <a:rPr lang="en-CA" sz="1800" dirty="0">
                <a:solidFill>
                  <a:srgbClr val="7030A0"/>
                </a:solidFill>
              </a:rPr>
              <a:t>Combined bending and axial load</a:t>
            </a:r>
          </a:p>
          <a:p>
            <a:pPr marL="0" indent="0">
              <a:lnSpc>
                <a:spcPct val="100000"/>
              </a:lnSpc>
              <a:spcBef>
                <a:spcPts val="0"/>
              </a:spcBef>
              <a:buNone/>
            </a:pPr>
            <a:r>
              <a:rPr lang="en-CA" sz="1800" dirty="0">
                <a:solidFill>
                  <a:srgbClr val="7030A0"/>
                </a:solidFill>
              </a:rPr>
              <a:t>Connections</a:t>
            </a:r>
          </a:p>
        </p:txBody>
      </p:sp>
      <p:pic>
        <p:nvPicPr>
          <p:cNvPr id="10" name="Picture 9"/>
          <p:cNvPicPr>
            <a:picLocks noChangeAspect="1"/>
          </p:cNvPicPr>
          <p:nvPr/>
        </p:nvPicPr>
        <p:blipFill>
          <a:blip r:embed="rId3"/>
          <a:stretch>
            <a:fillRect/>
          </a:stretch>
        </p:blipFill>
        <p:spPr>
          <a:xfrm>
            <a:off x="8382315" y="936970"/>
            <a:ext cx="2374463" cy="2988941"/>
          </a:xfrm>
          <a:prstGeom prst="rect">
            <a:avLst/>
          </a:prstGeom>
        </p:spPr>
      </p:pic>
      <p:sp>
        <p:nvSpPr>
          <p:cNvPr id="13" name="Title 5">
            <a:extLst>
              <a:ext uri="{FF2B5EF4-FFF2-40B4-BE49-F238E27FC236}">
                <a16:creationId xmlns:a16="http://schemas.microsoft.com/office/drawing/2014/main" id="{18B31217-07F5-4685-B52F-A05BA2F9B445}"/>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Arial" panose="020B0604020202020204" pitchFamily="34" charset="0"/>
              </a:rPr>
              <a:t>Typical Timber Undergraduate Course Outline</a:t>
            </a:r>
            <a:endParaRPr lang="en-CA" sz="3600" b="1" dirty="0">
              <a:latin typeface="+mn-lt"/>
            </a:endParaRPr>
          </a:p>
        </p:txBody>
      </p:sp>
      <p:sp>
        <p:nvSpPr>
          <p:cNvPr id="4" name="TextBox 3">
            <a:extLst>
              <a:ext uri="{FF2B5EF4-FFF2-40B4-BE49-F238E27FC236}">
                <a16:creationId xmlns:a16="http://schemas.microsoft.com/office/drawing/2014/main" id="{07F7ADCF-40E0-4B13-B8CF-2A074445F900}"/>
              </a:ext>
            </a:extLst>
          </p:cNvPr>
          <p:cNvSpPr txBox="1"/>
          <p:nvPr/>
        </p:nvSpPr>
        <p:spPr>
          <a:xfrm>
            <a:off x="7529399" y="4244112"/>
            <a:ext cx="4080295" cy="1477328"/>
          </a:xfrm>
          <a:prstGeom prst="rect">
            <a:avLst/>
          </a:prstGeom>
          <a:noFill/>
        </p:spPr>
        <p:txBody>
          <a:bodyPr wrap="square" rtlCol="0">
            <a:spAutoFit/>
          </a:bodyPr>
          <a:lstStyle/>
          <a:p>
            <a:pPr algn="ctr"/>
            <a:r>
              <a:rPr lang="en-CA" dirty="0">
                <a:solidFill>
                  <a:srgbClr val="AC75D5"/>
                </a:solidFill>
                <a:cs typeface="Arial" panose="020B0604020202020204" pitchFamily="34" charset="0"/>
              </a:rPr>
              <a:t>Purple</a:t>
            </a:r>
            <a:r>
              <a:rPr lang="en-CA" dirty="0">
                <a:cs typeface="Arial" panose="020B0604020202020204" pitchFamily="34" charset="0"/>
              </a:rPr>
              <a:t> we will cover in Module 2. </a:t>
            </a:r>
          </a:p>
          <a:p>
            <a:pPr algn="ctr"/>
            <a:r>
              <a:rPr lang="en-CA" dirty="0">
                <a:solidFill>
                  <a:srgbClr val="0070C0"/>
                </a:solidFill>
                <a:cs typeface="Arial" panose="020B0604020202020204" pitchFamily="34" charset="0"/>
              </a:rPr>
              <a:t>Blue</a:t>
            </a:r>
            <a:r>
              <a:rPr lang="en-CA" dirty="0">
                <a:cs typeface="Arial" panose="020B0604020202020204" pitchFamily="34" charset="0"/>
              </a:rPr>
              <a:t> is covered elsewhere in Steel Design. </a:t>
            </a:r>
          </a:p>
          <a:p>
            <a:pPr algn="ctr"/>
            <a:r>
              <a:rPr lang="en-CA" dirty="0">
                <a:solidFill>
                  <a:srgbClr val="FF0000"/>
                </a:solidFill>
                <a:cs typeface="Arial" panose="020B0604020202020204" pitchFamily="34" charset="0"/>
              </a:rPr>
              <a:t>Red</a:t>
            </a:r>
            <a:r>
              <a:rPr lang="en-CA" dirty="0">
                <a:cs typeface="Arial" panose="020B0604020202020204" pitchFamily="34" charset="0"/>
              </a:rPr>
              <a:t> covered elsewhere  in Module 1.</a:t>
            </a:r>
          </a:p>
          <a:p>
            <a:pPr algn="ctr"/>
            <a:endParaRPr lang="en-CA" dirty="0">
              <a:cs typeface="Arial" panose="020B0604020202020204" pitchFamily="34" charset="0"/>
            </a:endParaRPr>
          </a:p>
          <a:p>
            <a:pPr algn="ctr"/>
            <a:r>
              <a:rPr lang="en-CA" dirty="0">
                <a:cs typeface="Arial" panose="020B0604020202020204" pitchFamily="34" charset="0"/>
              </a:rPr>
              <a:t>Diaphragms are not covered herein</a:t>
            </a:r>
          </a:p>
        </p:txBody>
      </p:sp>
      <p:grpSp>
        <p:nvGrpSpPr>
          <p:cNvPr id="14" name="Group 13">
            <a:extLst>
              <a:ext uri="{FF2B5EF4-FFF2-40B4-BE49-F238E27FC236}">
                <a16:creationId xmlns:a16="http://schemas.microsoft.com/office/drawing/2014/main" id="{C8F25271-3AC3-4E07-8B9F-FCD63A0C5B02}"/>
              </a:ext>
            </a:extLst>
          </p:cNvPr>
          <p:cNvGrpSpPr/>
          <p:nvPr/>
        </p:nvGrpSpPr>
        <p:grpSpPr>
          <a:xfrm>
            <a:off x="7738393" y="0"/>
            <a:ext cx="4453607" cy="6957521"/>
            <a:chOff x="7738393" y="0"/>
            <a:chExt cx="4453607" cy="6957521"/>
          </a:xfrm>
        </p:grpSpPr>
        <p:grpSp>
          <p:nvGrpSpPr>
            <p:cNvPr id="15" name="Group 14">
              <a:extLst>
                <a:ext uri="{FF2B5EF4-FFF2-40B4-BE49-F238E27FC236}">
                  <a16:creationId xmlns:a16="http://schemas.microsoft.com/office/drawing/2014/main" id="{17442B10-E2E0-4CA9-ADC6-4C614D67199F}"/>
                </a:ext>
              </a:extLst>
            </p:cNvPr>
            <p:cNvGrpSpPr/>
            <p:nvPr/>
          </p:nvGrpSpPr>
          <p:grpSpPr>
            <a:xfrm>
              <a:off x="9711280" y="6066781"/>
              <a:ext cx="2216009" cy="759387"/>
              <a:chOff x="5048307" y="4532623"/>
              <a:chExt cx="1662007" cy="569540"/>
            </a:xfrm>
          </p:grpSpPr>
          <p:sp>
            <p:nvSpPr>
              <p:cNvPr id="20" name="TextBox 19">
                <a:extLst>
                  <a:ext uri="{FF2B5EF4-FFF2-40B4-BE49-F238E27FC236}">
                    <a16:creationId xmlns:a16="http://schemas.microsoft.com/office/drawing/2014/main" id="{BED2F9A7-B18B-4FE5-83B2-F65595C5DD50}"/>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21" name="TextBox 20">
                <a:extLst>
                  <a:ext uri="{FF2B5EF4-FFF2-40B4-BE49-F238E27FC236}">
                    <a16:creationId xmlns:a16="http://schemas.microsoft.com/office/drawing/2014/main" id="{FEB86928-7920-4E3A-9E4F-AE08DBA09D6B}"/>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2" name="Diagonal Stripe 21">
                <a:extLst>
                  <a:ext uri="{FF2B5EF4-FFF2-40B4-BE49-F238E27FC236}">
                    <a16:creationId xmlns:a16="http://schemas.microsoft.com/office/drawing/2014/main" id="{C35F8A40-B944-4A51-8CCB-4FEB26C5E266}"/>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3" name="Diagonal Stripe 22">
                <a:extLst>
                  <a:ext uri="{FF2B5EF4-FFF2-40B4-BE49-F238E27FC236}">
                    <a16:creationId xmlns:a16="http://schemas.microsoft.com/office/drawing/2014/main" id="{24A469E7-3D8E-450B-BC3B-6277F2D07BA9}"/>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schemeClr val="tx1"/>
                  </a:solidFill>
                </a:endParaRPr>
              </a:p>
            </p:txBody>
          </p:sp>
        </p:grpSp>
        <p:grpSp>
          <p:nvGrpSpPr>
            <p:cNvPr id="16" name="Group 15">
              <a:extLst>
                <a:ext uri="{FF2B5EF4-FFF2-40B4-BE49-F238E27FC236}">
                  <a16:creationId xmlns:a16="http://schemas.microsoft.com/office/drawing/2014/main" id="{9F2F9A81-5BCB-43C8-B4D3-8994F2684E6F}"/>
                </a:ext>
              </a:extLst>
            </p:cNvPr>
            <p:cNvGrpSpPr/>
            <p:nvPr/>
          </p:nvGrpSpPr>
          <p:grpSpPr>
            <a:xfrm>
              <a:off x="11895248" y="0"/>
              <a:ext cx="296752" cy="6881284"/>
              <a:chOff x="11896233" y="0"/>
              <a:chExt cx="295747" cy="6857990"/>
            </a:xfrm>
          </p:grpSpPr>
          <p:sp>
            <p:nvSpPr>
              <p:cNvPr id="18" name="Rectangle 17">
                <a:extLst>
                  <a:ext uri="{FF2B5EF4-FFF2-40B4-BE49-F238E27FC236}">
                    <a16:creationId xmlns:a16="http://schemas.microsoft.com/office/drawing/2014/main" id="{18284EE3-6FE9-47DC-BEF0-D6DED1C8CBA0}"/>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9" name="Rectangle 18">
                <a:extLst>
                  <a:ext uri="{FF2B5EF4-FFF2-40B4-BE49-F238E27FC236}">
                    <a16:creationId xmlns:a16="http://schemas.microsoft.com/office/drawing/2014/main" id="{F6202A35-3E40-404A-9F27-3C9526C7BE4F}"/>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7" name="Picture 16" descr="A picture containing food, shirt&#10;&#10;Description automatically generated">
              <a:extLst>
                <a:ext uri="{FF2B5EF4-FFF2-40B4-BE49-F238E27FC236}">
                  <a16:creationId xmlns:a16="http://schemas.microsoft.com/office/drawing/2014/main" id="{FC6CCF46-CB71-4581-9059-079D14D010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Tree>
    <p:extLst>
      <p:ext uri="{BB962C8B-B14F-4D97-AF65-F5344CB8AC3E}">
        <p14:creationId xmlns:p14="http://schemas.microsoft.com/office/powerpoint/2010/main" val="1119158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r>
              <a:rPr lang="en-CA" sz="3600" b="1" dirty="0">
                <a:solidFill>
                  <a:schemeClr val="dk1"/>
                </a:solidFill>
                <a:latin typeface="Calibri"/>
                <a:ea typeface="Calibri"/>
                <a:cs typeface="Calibri"/>
                <a:sym typeface="Calibri"/>
              </a:rPr>
              <a:t>Glulam </a:t>
            </a:r>
            <a:r>
              <a:rPr lang="en-CA" sz="3600" b="1" dirty="0">
                <a:solidFill>
                  <a:schemeClr val="dk1"/>
                </a:solidFill>
                <a:ea typeface="Calibri"/>
                <a:cs typeface="Calibri"/>
                <a:sym typeface="Calibri"/>
              </a:rPr>
              <a:t>(Shear- no notch)</a:t>
            </a:r>
            <a:endParaRPr dirty="0"/>
          </a:p>
        </p:txBody>
      </p:sp>
      <p:pic>
        <p:nvPicPr>
          <p:cNvPr id="3" name="Picture 2">
            <a:extLst>
              <a:ext uri="{FF2B5EF4-FFF2-40B4-BE49-F238E27FC236}">
                <a16:creationId xmlns:a16="http://schemas.microsoft.com/office/drawing/2014/main" id="{CCDC0617-DEF5-4C69-8DAA-85CD33C934C0}"/>
              </a:ext>
            </a:extLst>
          </p:cNvPr>
          <p:cNvPicPr>
            <a:picLocks noChangeAspect="1"/>
          </p:cNvPicPr>
          <p:nvPr/>
        </p:nvPicPr>
        <p:blipFill>
          <a:blip r:embed="rId4"/>
          <a:stretch>
            <a:fillRect/>
          </a:stretch>
        </p:blipFill>
        <p:spPr>
          <a:xfrm>
            <a:off x="308473" y="1708981"/>
            <a:ext cx="5670972" cy="4817752"/>
          </a:xfrm>
          <a:prstGeom prst="rect">
            <a:avLst/>
          </a:prstGeom>
        </p:spPr>
      </p:pic>
      <p:sp>
        <p:nvSpPr>
          <p:cNvPr id="16" name="Rectangle 15">
            <a:extLst>
              <a:ext uri="{FF2B5EF4-FFF2-40B4-BE49-F238E27FC236}">
                <a16:creationId xmlns:a16="http://schemas.microsoft.com/office/drawing/2014/main" id="{EE3CDF3B-4A81-4396-B29B-4F3C6AA27193}"/>
              </a:ext>
            </a:extLst>
          </p:cNvPr>
          <p:cNvSpPr/>
          <p:nvPr/>
        </p:nvSpPr>
        <p:spPr>
          <a:xfrm>
            <a:off x="7422828" y="1686279"/>
            <a:ext cx="3702015" cy="1200329"/>
          </a:xfrm>
          <a:prstGeom prst="rect">
            <a:avLst/>
          </a:prstGeom>
        </p:spPr>
        <p:txBody>
          <a:bodyPr wrap="square">
            <a:spAutoFit/>
          </a:bodyPr>
          <a:lstStyle/>
          <a:p>
            <a:r>
              <a:rPr lang="en-US" dirty="0"/>
              <a:t>The procedure involves a number of steps and requires prior determination of the shear force diagram of the beam</a:t>
            </a:r>
          </a:p>
        </p:txBody>
      </p:sp>
      <p:pic>
        <p:nvPicPr>
          <p:cNvPr id="2" name="Picture 1">
            <a:extLst>
              <a:ext uri="{FF2B5EF4-FFF2-40B4-BE49-F238E27FC236}">
                <a16:creationId xmlns:a16="http://schemas.microsoft.com/office/drawing/2014/main" id="{940127BB-5331-42AC-A76B-223ED95DA8F5}"/>
              </a:ext>
            </a:extLst>
          </p:cNvPr>
          <p:cNvPicPr>
            <a:picLocks noChangeAspect="1"/>
          </p:cNvPicPr>
          <p:nvPr/>
        </p:nvPicPr>
        <p:blipFill>
          <a:blip r:embed="rId5"/>
          <a:stretch>
            <a:fillRect/>
          </a:stretch>
        </p:blipFill>
        <p:spPr>
          <a:xfrm>
            <a:off x="8215084" y="2935849"/>
            <a:ext cx="2524125" cy="3000375"/>
          </a:xfrm>
          <a:prstGeom prst="rect">
            <a:avLst/>
          </a:prstGeom>
        </p:spPr>
      </p:pic>
      <p:sp>
        <p:nvSpPr>
          <p:cNvPr id="4" name="Footer Placeholder 3">
            <a:extLst>
              <a:ext uri="{FF2B5EF4-FFF2-40B4-BE49-F238E27FC236}">
                <a16:creationId xmlns:a16="http://schemas.microsoft.com/office/drawing/2014/main" id="{87D631A9-B29B-49DA-A1C6-086AEB66167E}"/>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1411622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Glulam (Shear- with notch)</a:t>
            </a:r>
            <a:endParaRPr dirty="0"/>
          </a:p>
        </p:txBody>
      </p:sp>
      <p:pic>
        <p:nvPicPr>
          <p:cNvPr id="3" name="Picture 2">
            <a:extLst>
              <a:ext uri="{FF2B5EF4-FFF2-40B4-BE49-F238E27FC236}">
                <a16:creationId xmlns:a16="http://schemas.microsoft.com/office/drawing/2014/main" id="{0168A293-1720-4B84-BBC2-49AC915CD656}"/>
              </a:ext>
            </a:extLst>
          </p:cNvPr>
          <p:cNvPicPr>
            <a:picLocks noChangeAspect="1"/>
          </p:cNvPicPr>
          <p:nvPr/>
        </p:nvPicPr>
        <p:blipFill>
          <a:blip r:embed="rId4"/>
          <a:stretch>
            <a:fillRect/>
          </a:stretch>
        </p:blipFill>
        <p:spPr>
          <a:xfrm>
            <a:off x="402545" y="1233488"/>
            <a:ext cx="6527725" cy="3892990"/>
          </a:xfrm>
          <a:prstGeom prst="rect">
            <a:avLst/>
          </a:prstGeom>
        </p:spPr>
      </p:pic>
      <p:pic>
        <p:nvPicPr>
          <p:cNvPr id="4" name="Picture 3">
            <a:extLst>
              <a:ext uri="{FF2B5EF4-FFF2-40B4-BE49-F238E27FC236}">
                <a16:creationId xmlns:a16="http://schemas.microsoft.com/office/drawing/2014/main" id="{36A02EEF-D09A-41E4-99E0-AD4F51270FE7}"/>
              </a:ext>
            </a:extLst>
          </p:cNvPr>
          <p:cNvPicPr>
            <a:picLocks noChangeAspect="1"/>
          </p:cNvPicPr>
          <p:nvPr/>
        </p:nvPicPr>
        <p:blipFill>
          <a:blip r:embed="rId5"/>
          <a:stretch>
            <a:fillRect/>
          </a:stretch>
        </p:blipFill>
        <p:spPr>
          <a:xfrm>
            <a:off x="6716814" y="-36474"/>
            <a:ext cx="5195963" cy="6858000"/>
          </a:xfrm>
          <a:prstGeom prst="rect">
            <a:avLst/>
          </a:prstGeom>
        </p:spPr>
      </p:pic>
      <p:sp>
        <p:nvSpPr>
          <p:cNvPr id="2" name="Footer Placeholder 1">
            <a:extLst>
              <a:ext uri="{FF2B5EF4-FFF2-40B4-BE49-F238E27FC236}">
                <a16:creationId xmlns:a16="http://schemas.microsoft.com/office/drawing/2014/main" id="{B19D20CD-ABE6-4D11-904A-1C5155006687}"/>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3216507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Glulam (Shear- with notch)</a:t>
            </a:r>
            <a:endParaRPr dirty="0"/>
          </a:p>
        </p:txBody>
      </p:sp>
      <p:pic>
        <p:nvPicPr>
          <p:cNvPr id="2" name="Picture 1">
            <a:extLst>
              <a:ext uri="{FF2B5EF4-FFF2-40B4-BE49-F238E27FC236}">
                <a16:creationId xmlns:a16="http://schemas.microsoft.com/office/drawing/2014/main" id="{9FA6AB23-C1FA-4E79-897A-5D8D86A811B6}"/>
              </a:ext>
            </a:extLst>
          </p:cNvPr>
          <p:cNvPicPr>
            <a:picLocks noChangeAspect="1"/>
          </p:cNvPicPr>
          <p:nvPr/>
        </p:nvPicPr>
        <p:blipFill>
          <a:blip r:embed="rId4"/>
          <a:stretch>
            <a:fillRect/>
          </a:stretch>
        </p:blipFill>
        <p:spPr>
          <a:xfrm>
            <a:off x="589929" y="1234555"/>
            <a:ext cx="5265007" cy="5486400"/>
          </a:xfrm>
          <a:prstGeom prst="rect">
            <a:avLst/>
          </a:prstGeom>
        </p:spPr>
      </p:pic>
      <p:pic>
        <p:nvPicPr>
          <p:cNvPr id="4" name="Picture 3">
            <a:extLst>
              <a:ext uri="{FF2B5EF4-FFF2-40B4-BE49-F238E27FC236}">
                <a16:creationId xmlns:a16="http://schemas.microsoft.com/office/drawing/2014/main" id="{F2AD6777-82AA-49DD-8A9A-F28C76F3898D}"/>
              </a:ext>
            </a:extLst>
          </p:cNvPr>
          <p:cNvPicPr>
            <a:picLocks noChangeAspect="1"/>
          </p:cNvPicPr>
          <p:nvPr/>
        </p:nvPicPr>
        <p:blipFill>
          <a:blip r:embed="rId5"/>
          <a:stretch>
            <a:fillRect/>
          </a:stretch>
        </p:blipFill>
        <p:spPr>
          <a:xfrm>
            <a:off x="6084076" y="1316239"/>
            <a:ext cx="5781675" cy="4486275"/>
          </a:xfrm>
          <a:prstGeom prst="rect">
            <a:avLst/>
          </a:prstGeom>
        </p:spPr>
      </p:pic>
      <p:sp>
        <p:nvSpPr>
          <p:cNvPr id="3" name="Footer Placeholder 2">
            <a:extLst>
              <a:ext uri="{FF2B5EF4-FFF2-40B4-BE49-F238E27FC236}">
                <a16:creationId xmlns:a16="http://schemas.microsoft.com/office/drawing/2014/main" id="{386E6720-D42A-4C0A-940A-8EE50C9EBB84}"/>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609335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Cross Laminated Timber</a:t>
            </a:r>
            <a:endParaRPr dirty="0"/>
          </a:p>
        </p:txBody>
      </p:sp>
      <p:pic>
        <p:nvPicPr>
          <p:cNvPr id="3" name="Picture 2">
            <a:extLst>
              <a:ext uri="{FF2B5EF4-FFF2-40B4-BE49-F238E27FC236}">
                <a16:creationId xmlns:a16="http://schemas.microsoft.com/office/drawing/2014/main" id="{81CBC11B-F49B-446F-9C95-23A8AD27C89D}"/>
              </a:ext>
            </a:extLst>
          </p:cNvPr>
          <p:cNvPicPr>
            <a:picLocks noChangeAspect="1"/>
          </p:cNvPicPr>
          <p:nvPr/>
        </p:nvPicPr>
        <p:blipFill>
          <a:blip r:embed="rId4"/>
          <a:stretch>
            <a:fillRect/>
          </a:stretch>
        </p:blipFill>
        <p:spPr>
          <a:xfrm>
            <a:off x="589929" y="1512218"/>
            <a:ext cx="5643766" cy="2865503"/>
          </a:xfrm>
          <a:prstGeom prst="rect">
            <a:avLst/>
          </a:prstGeom>
        </p:spPr>
      </p:pic>
      <p:pic>
        <p:nvPicPr>
          <p:cNvPr id="7" name="Picture 6">
            <a:extLst>
              <a:ext uri="{FF2B5EF4-FFF2-40B4-BE49-F238E27FC236}">
                <a16:creationId xmlns:a16="http://schemas.microsoft.com/office/drawing/2014/main" id="{D8BDC18E-19A5-4194-B1E6-069746C4D24F}"/>
              </a:ext>
            </a:extLst>
          </p:cNvPr>
          <p:cNvPicPr>
            <a:picLocks noChangeAspect="1"/>
          </p:cNvPicPr>
          <p:nvPr/>
        </p:nvPicPr>
        <p:blipFill>
          <a:blip r:embed="rId5"/>
          <a:stretch>
            <a:fillRect/>
          </a:stretch>
        </p:blipFill>
        <p:spPr>
          <a:xfrm>
            <a:off x="5819267" y="1567943"/>
            <a:ext cx="5782804" cy="2754052"/>
          </a:xfrm>
          <a:prstGeom prst="rect">
            <a:avLst/>
          </a:prstGeom>
        </p:spPr>
      </p:pic>
      <p:sp>
        <p:nvSpPr>
          <p:cNvPr id="8" name="Rectangle 7">
            <a:extLst>
              <a:ext uri="{FF2B5EF4-FFF2-40B4-BE49-F238E27FC236}">
                <a16:creationId xmlns:a16="http://schemas.microsoft.com/office/drawing/2014/main" id="{7F1EA4F1-90A0-43C1-8139-E01B2E89EB99}"/>
              </a:ext>
            </a:extLst>
          </p:cNvPr>
          <p:cNvSpPr/>
          <p:nvPr/>
        </p:nvSpPr>
        <p:spPr>
          <a:xfrm>
            <a:off x="509595" y="4347758"/>
            <a:ext cx="11172809" cy="2031325"/>
          </a:xfrm>
          <a:prstGeom prst="rect">
            <a:avLst/>
          </a:prstGeom>
        </p:spPr>
        <p:txBody>
          <a:bodyPr wrap="square">
            <a:spAutoFit/>
          </a:bodyPr>
          <a:lstStyle/>
          <a:p>
            <a:r>
              <a:rPr lang="en-CA" dirty="0">
                <a:latin typeface="Calibri" panose="020F0502020204030204" pitchFamily="34" charset="0"/>
              </a:rPr>
              <a:t>Out of plane bending design is prescribed in O86 and based on panels made in accordance to ANSI/APA PRG 320 standard with alternating orthogonal layers. These panels may be subjected to bending in either the major or minor direction. The major direction refers to the length wise or parallel orientation of the grain of the limitations in he outer layers of he panel.</a:t>
            </a:r>
          </a:p>
          <a:p>
            <a:endParaRPr lang="en-CA" dirty="0">
              <a:latin typeface="Calibri" panose="020F0502020204030204" pitchFamily="34" charset="0"/>
            </a:endParaRPr>
          </a:p>
          <a:p>
            <a:r>
              <a:rPr lang="en-CA" dirty="0">
                <a:latin typeface="Calibri" panose="020F0502020204030204" pitchFamily="34" charset="0"/>
              </a:rPr>
              <a:t> Longitudinal layers refer to laminations oriented parallel to the major strength direction, else they are transvers layers.</a:t>
            </a:r>
          </a:p>
        </p:txBody>
      </p:sp>
      <p:sp>
        <p:nvSpPr>
          <p:cNvPr id="2" name="Footer Placeholder 1">
            <a:extLst>
              <a:ext uri="{FF2B5EF4-FFF2-40B4-BE49-F238E27FC236}">
                <a16:creationId xmlns:a16="http://schemas.microsoft.com/office/drawing/2014/main" id="{BA92F063-8C7A-4314-811E-D77A3964C827}"/>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2023701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Cross Laminated Timber</a:t>
            </a:r>
            <a:endParaRPr dirty="0"/>
          </a:p>
        </p:txBody>
      </p:sp>
      <p:pic>
        <p:nvPicPr>
          <p:cNvPr id="3" name="Picture 2">
            <a:extLst>
              <a:ext uri="{FF2B5EF4-FFF2-40B4-BE49-F238E27FC236}">
                <a16:creationId xmlns:a16="http://schemas.microsoft.com/office/drawing/2014/main" id="{81CBC11B-F49B-446F-9C95-23A8AD27C89D}"/>
              </a:ext>
            </a:extLst>
          </p:cNvPr>
          <p:cNvPicPr>
            <a:picLocks noChangeAspect="1"/>
          </p:cNvPicPr>
          <p:nvPr/>
        </p:nvPicPr>
        <p:blipFill>
          <a:blip r:embed="rId4"/>
          <a:stretch>
            <a:fillRect/>
          </a:stretch>
        </p:blipFill>
        <p:spPr>
          <a:xfrm>
            <a:off x="589929" y="1731149"/>
            <a:ext cx="5643766" cy="2865503"/>
          </a:xfrm>
          <a:prstGeom prst="rect">
            <a:avLst/>
          </a:prstGeom>
        </p:spPr>
      </p:pic>
      <p:pic>
        <p:nvPicPr>
          <p:cNvPr id="7" name="Picture 6">
            <a:extLst>
              <a:ext uri="{FF2B5EF4-FFF2-40B4-BE49-F238E27FC236}">
                <a16:creationId xmlns:a16="http://schemas.microsoft.com/office/drawing/2014/main" id="{D8BDC18E-19A5-4194-B1E6-069746C4D24F}"/>
              </a:ext>
            </a:extLst>
          </p:cNvPr>
          <p:cNvPicPr>
            <a:picLocks noChangeAspect="1"/>
          </p:cNvPicPr>
          <p:nvPr/>
        </p:nvPicPr>
        <p:blipFill>
          <a:blip r:embed="rId5"/>
          <a:stretch>
            <a:fillRect/>
          </a:stretch>
        </p:blipFill>
        <p:spPr>
          <a:xfrm>
            <a:off x="5819267" y="1731149"/>
            <a:ext cx="5782804" cy="2754052"/>
          </a:xfrm>
          <a:prstGeom prst="rect">
            <a:avLst/>
          </a:prstGeom>
        </p:spPr>
      </p:pic>
      <p:sp>
        <p:nvSpPr>
          <p:cNvPr id="8" name="Rectangle 7">
            <a:extLst>
              <a:ext uri="{FF2B5EF4-FFF2-40B4-BE49-F238E27FC236}">
                <a16:creationId xmlns:a16="http://schemas.microsoft.com/office/drawing/2014/main" id="{7F1EA4F1-90A0-43C1-8139-E01B2E89EB99}"/>
              </a:ext>
            </a:extLst>
          </p:cNvPr>
          <p:cNvSpPr/>
          <p:nvPr/>
        </p:nvSpPr>
        <p:spPr>
          <a:xfrm>
            <a:off x="367960" y="4489696"/>
            <a:ext cx="11172809" cy="1754326"/>
          </a:xfrm>
          <a:prstGeom prst="rect">
            <a:avLst/>
          </a:prstGeom>
        </p:spPr>
        <p:txBody>
          <a:bodyPr wrap="square">
            <a:spAutoFit/>
          </a:bodyPr>
          <a:lstStyle/>
          <a:p>
            <a:r>
              <a:rPr lang="en-CA" dirty="0">
                <a:latin typeface="Calibri" panose="020F0502020204030204" pitchFamily="34" charset="0"/>
              </a:rPr>
              <a:t>For short or intermediate spans, moment and shear will govern, as the spans increase though deflection and serviceability effects will govern the design. </a:t>
            </a:r>
          </a:p>
          <a:p>
            <a:endParaRPr lang="en-CA" dirty="0">
              <a:latin typeface="Calibri" panose="020F0502020204030204" pitchFamily="34" charset="0"/>
            </a:endParaRPr>
          </a:p>
          <a:p>
            <a:r>
              <a:rPr lang="en-CA" dirty="0">
                <a:latin typeface="Calibri" panose="020F0502020204030204" pitchFamily="34" charset="0"/>
              </a:rPr>
              <a:t>Mechanical properties of CLT panels are directionally dependent. Higher strength laminations are placed  in the longitudinal layers. Bending is placed with the grain direction of the longitudinal layers parallel to the direction of the induced bending stress.</a:t>
            </a:r>
          </a:p>
        </p:txBody>
      </p:sp>
      <p:sp>
        <p:nvSpPr>
          <p:cNvPr id="2" name="Footer Placeholder 1">
            <a:extLst>
              <a:ext uri="{FF2B5EF4-FFF2-40B4-BE49-F238E27FC236}">
                <a16:creationId xmlns:a16="http://schemas.microsoft.com/office/drawing/2014/main" id="{CB2B3397-E503-4938-896A-AC2EED558E3B}"/>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1638647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Cross Laminated Timber</a:t>
            </a:r>
            <a:endParaRPr dirty="0"/>
          </a:p>
        </p:txBody>
      </p:sp>
      <p:sp>
        <p:nvSpPr>
          <p:cNvPr id="8" name="Rectangle 7">
            <a:extLst>
              <a:ext uri="{FF2B5EF4-FFF2-40B4-BE49-F238E27FC236}">
                <a16:creationId xmlns:a16="http://schemas.microsoft.com/office/drawing/2014/main" id="{7F1EA4F1-90A0-43C1-8139-E01B2E89EB99}"/>
              </a:ext>
            </a:extLst>
          </p:cNvPr>
          <p:cNvSpPr/>
          <p:nvPr/>
        </p:nvSpPr>
        <p:spPr>
          <a:xfrm>
            <a:off x="536667" y="1484790"/>
            <a:ext cx="6704739" cy="5078313"/>
          </a:xfrm>
          <a:prstGeom prst="rect">
            <a:avLst/>
          </a:prstGeom>
        </p:spPr>
        <p:txBody>
          <a:bodyPr wrap="square">
            <a:spAutoFit/>
          </a:bodyPr>
          <a:lstStyle/>
          <a:p>
            <a:r>
              <a:rPr lang="en-CA" dirty="0">
                <a:latin typeface="Calibri" panose="020F0502020204030204" pitchFamily="34" charset="0"/>
              </a:rPr>
              <a:t>Analytical methods aimed to determine the basic mechanical properties and stress distributions are provided in the </a:t>
            </a:r>
            <a:r>
              <a:rPr lang="en-CA" dirty="0" err="1">
                <a:latin typeface="Calibri" panose="020F0502020204030204" pitchFamily="34" charset="0"/>
              </a:rPr>
              <a:t>FPInnovations</a:t>
            </a:r>
            <a:r>
              <a:rPr lang="en-CA" dirty="0">
                <a:latin typeface="Calibri" panose="020F0502020204030204" pitchFamily="34" charset="0"/>
              </a:rPr>
              <a:t> CLT handbook. </a:t>
            </a:r>
          </a:p>
          <a:p>
            <a:endParaRPr lang="en-CA" dirty="0">
              <a:latin typeface="Calibri" panose="020F0502020204030204" pitchFamily="34" charset="0"/>
            </a:endParaRPr>
          </a:p>
          <a:p>
            <a:r>
              <a:rPr lang="en-CA" dirty="0">
                <a:latin typeface="Calibri" panose="020F0502020204030204" pitchFamily="34" charset="0"/>
              </a:rPr>
              <a:t>Methodologies therein describe the shear analogy method which is considered the most accurate.</a:t>
            </a:r>
          </a:p>
          <a:p>
            <a:endParaRPr lang="en-CA" dirty="0">
              <a:latin typeface="Calibri" panose="020F0502020204030204" pitchFamily="34" charset="0"/>
            </a:endParaRPr>
          </a:p>
          <a:p>
            <a:r>
              <a:rPr lang="en-CA" dirty="0">
                <a:latin typeface="Calibri" panose="020F0502020204030204" pitchFamily="34" charset="0"/>
              </a:rPr>
              <a:t>The methodology characterizes the a CLT panel as two virtual beams. Beam A captures the inherent flexural stiffness of individual layers along their own neutral axes, whereas Beam B includes additional flexural stiffness of individual layers when measured against the panel neutral axis and the panel shear stiffness. </a:t>
            </a:r>
          </a:p>
          <a:p>
            <a:endParaRPr lang="en-CA" dirty="0">
              <a:latin typeface="Calibri" panose="020F0502020204030204" pitchFamily="34" charset="0"/>
            </a:endParaRPr>
          </a:p>
          <a:p>
            <a:r>
              <a:rPr lang="en-CA" dirty="0">
                <a:latin typeface="Calibri" panose="020F0502020204030204" pitchFamily="34" charset="0"/>
              </a:rPr>
              <a:t>The twin beams are assumed to be connected by infinitely rigid members so equal deflection is obtained. The distributions between the beams oof shear and bending are based on the continuity of the two beams. The procedure is similar though not identical to the concept of deflection compatibility in composite beam (steel) theory</a:t>
            </a:r>
          </a:p>
        </p:txBody>
      </p:sp>
      <p:pic>
        <p:nvPicPr>
          <p:cNvPr id="3074" name="Picture 2">
            <a:extLst>
              <a:ext uri="{FF2B5EF4-FFF2-40B4-BE49-F238E27FC236}">
                <a16:creationId xmlns:a16="http://schemas.microsoft.com/office/drawing/2014/main" id="{38E9146D-60F4-494E-B2DD-A2A1217F0E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478" y="618880"/>
            <a:ext cx="3686175" cy="475297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F4A430C9-B567-441D-B0F7-228EB416DCD2}"/>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968273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latin typeface="Calibri"/>
                <a:ea typeface="Calibri"/>
                <a:cs typeface="Calibri"/>
                <a:sym typeface="Calibri"/>
              </a:rPr>
              <a:t>Cross Laminated Timber – Shear Analogy Method</a:t>
            </a:r>
            <a:endParaRPr dirty="0"/>
          </a:p>
        </p:txBody>
      </p:sp>
      <p:pic>
        <p:nvPicPr>
          <p:cNvPr id="2" name="Picture 1">
            <a:extLst>
              <a:ext uri="{FF2B5EF4-FFF2-40B4-BE49-F238E27FC236}">
                <a16:creationId xmlns:a16="http://schemas.microsoft.com/office/drawing/2014/main" id="{7F69EB35-5A22-4EBD-AF83-3F6B86725A84}"/>
              </a:ext>
            </a:extLst>
          </p:cNvPr>
          <p:cNvPicPr>
            <a:picLocks noChangeAspect="1"/>
          </p:cNvPicPr>
          <p:nvPr/>
        </p:nvPicPr>
        <p:blipFill>
          <a:blip r:embed="rId4"/>
          <a:stretch>
            <a:fillRect/>
          </a:stretch>
        </p:blipFill>
        <p:spPr>
          <a:xfrm>
            <a:off x="0" y="1234555"/>
            <a:ext cx="3248025" cy="5000625"/>
          </a:xfrm>
          <a:prstGeom prst="rect">
            <a:avLst/>
          </a:prstGeom>
        </p:spPr>
      </p:pic>
      <p:pic>
        <p:nvPicPr>
          <p:cNvPr id="3" name="Picture 2">
            <a:extLst>
              <a:ext uri="{FF2B5EF4-FFF2-40B4-BE49-F238E27FC236}">
                <a16:creationId xmlns:a16="http://schemas.microsoft.com/office/drawing/2014/main" id="{16D09FBB-ACAD-457A-9B7D-63281BE74378}"/>
              </a:ext>
            </a:extLst>
          </p:cNvPr>
          <p:cNvPicPr>
            <a:picLocks noChangeAspect="1"/>
          </p:cNvPicPr>
          <p:nvPr/>
        </p:nvPicPr>
        <p:blipFill>
          <a:blip r:embed="rId5"/>
          <a:stretch>
            <a:fillRect/>
          </a:stretch>
        </p:blipFill>
        <p:spPr>
          <a:xfrm>
            <a:off x="6495699" y="1831905"/>
            <a:ext cx="5323036" cy="3472058"/>
          </a:xfrm>
          <a:prstGeom prst="rect">
            <a:avLst/>
          </a:prstGeom>
        </p:spPr>
      </p:pic>
      <p:pic>
        <p:nvPicPr>
          <p:cNvPr id="4" name="Picture 3">
            <a:extLst>
              <a:ext uri="{FF2B5EF4-FFF2-40B4-BE49-F238E27FC236}">
                <a16:creationId xmlns:a16="http://schemas.microsoft.com/office/drawing/2014/main" id="{B70465D3-3890-4C6C-93F5-A1432CEEA638}"/>
              </a:ext>
            </a:extLst>
          </p:cNvPr>
          <p:cNvPicPr>
            <a:picLocks noChangeAspect="1"/>
          </p:cNvPicPr>
          <p:nvPr/>
        </p:nvPicPr>
        <p:blipFill>
          <a:blip r:embed="rId6"/>
          <a:stretch>
            <a:fillRect/>
          </a:stretch>
        </p:blipFill>
        <p:spPr>
          <a:xfrm>
            <a:off x="3308561" y="1979629"/>
            <a:ext cx="3174803" cy="3035761"/>
          </a:xfrm>
          <a:prstGeom prst="rect">
            <a:avLst/>
          </a:prstGeom>
        </p:spPr>
      </p:pic>
      <p:sp>
        <p:nvSpPr>
          <p:cNvPr id="5" name="Footer Placeholder 4">
            <a:extLst>
              <a:ext uri="{FF2B5EF4-FFF2-40B4-BE49-F238E27FC236}">
                <a16:creationId xmlns:a16="http://schemas.microsoft.com/office/drawing/2014/main" id="{5B868E78-4A6C-48C3-A074-977CE351B403}"/>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3347978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Cross Laminated Timber – Shear Analogy Method</a:t>
            </a:r>
            <a:endParaRPr dirty="0"/>
          </a:p>
        </p:txBody>
      </p:sp>
      <p:pic>
        <p:nvPicPr>
          <p:cNvPr id="5" name="Picture 4">
            <a:extLst>
              <a:ext uri="{FF2B5EF4-FFF2-40B4-BE49-F238E27FC236}">
                <a16:creationId xmlns:a16="http://schemas.microsoft.com/office/drawing/2014/main" id="{55E1BB1A-FB11-4DE7-8D8A-8F19D11FB157}"/>
              </a:ext>
            </a:extLst>
          </p:cNvPr>
          <p:cNvPicPr>
            <a:picLocks noChangeAspect="1"/>
          </p:cNvPicPr>
          <p:nvPr/>
        </p:nvPicPr>
        <p:blipFill>
          <a:blip r:embed="rId4"/>
          <a:stretch>
            <a:fillRect/>
          </a:stretch>
        </p:blipFill>
        <p:spPr>
          <a:xfrm>
            <a:off x="1913592" y="1356045"/>
            <a:ext cx="7693578" cy="4640940"/>
          </a:xfrm>
          <a:prstGeom prst="rect">
            <a:avLst/>
          </a:prstGeom>
        </p:spPr>
      </p:pic>
      <p:sp>
        <p:nvSpPr>
          <p:cNvPr id="2" name="Footer Placeholder 1">
            <a:extLst>
              <a:ext uri="{FF2B5EF4-FFF2-40B4-BE49-F238E27FC236}">
                <a16:creationId xmlns:a16="http://schemas.microsoft.com/office/drawing/2014/main" id="{6F7EC095-061A-4A56-8DE1-B7987A3CBD29}"/>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1393477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Cross Laminated Timber – Shear Analogy Method</a:t>
            </a:r>
            <a:endParaRPr dirty="0"/>
          </a:p>
        </p:txBody>
      </p:sp>
      <p:pic>
        <p:nvPicPr>
          <p:cNvPr id="2" name="Picture 1">
            <a:extLst>
              <a:ext uri="{FF2B5EF4-FFF2-40B4-BE49-F238E27FC236}">
                <a16:creationId xmlns:a16="http://schemas.microsoft.com/office/drawing/2014/main" id="{36E5961F-4424-47D9-B8BD-C6389215CB94}"/>
              </a:ext>
            </a:extLst>
          </p:cNvPr>
          <p:cNvPicPr>
            <a:picLocks noChangeAspect="1"/>
          </p:cNvPicPr>
          <p:nvPr/>
        </p:nvPicPr>
        <p:blipFill>
          <a:blip r:embed="rId4"/>
          <a:stretch>
            <a:fillRect/>
          </a:stretch>
        </p:blipFill>
        <p:spPr>
          <a:xfrm>
            <a:off x="1585912" y="1424942"/>
            <a:ext cx="9020175" cy="4505325"/>
          </a:xfrm>
          <a:prstGeom prst="rect">
            <a:avLst/>
          </a:prstGeom>
        </p:spPr>
      </p:pic>
      <p:sp>
        <p:nvSpPr>
          <p:cNvPr id="3" name="Footer Placeholder 2">
            <a:extLst>
              <a:ext uri="{FF2B5EF4-FFF2-40B4-BE49-F238E27FC236}">
                <a16:creationId xmlns:a16="http://schemas.microsoft.com/office/drawing/2014/main" id="{1258FC57-B1F8-4C31-A79F-D00F3FE4C4AE}"/>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3415402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Cross Laminated Timber – Shear Analogy Method</a:t>
            </a:r>
            <a:endParaRPr dirty="0"/>
          </a:p>
        </p:txBody>
      </p:sp>
      <p:sp>
        <p:nvSpPr>
          <p:cNvPr id="15" name="Rectangle 14">
            <a:extLst>
              <a:ext uri="{FF2B5EF4-FFF2-40B4-BE49-F238E27FC236}">
                <a16:creationId xmlns:a16="http://schemas.microsoft.com/office/drawing/2014/main" id="{60102F05-FCEE-44F1-B513-64D48AAED1CD}"/>
              </a:ext>
            </a:extLst>
          </p:cNvPr>
          <p:cNvSpPr/>
          <p:nvPr/>
        </p:nvSpPr>
        <p:spPr>
          <a:xfrm>
            <a:off x="536667" y="1484790"/>
            <a:ext cx="11282068" cy="923330"/>
          </a:xfrm>
          <a:prstGeom prst="rect">
            <a:avLst/>
          </a:prstGeom>
        </p:spPr>
        <p:txBody>
          <a:bodyPr wrap="square">
            <a:spAutoFit/>
          </a:bodyPr>
          <a:lstStyle/>
          <a:p>
            <a:r>
              <a:rPr lang="en-CA" dirty="0">
                <a:latin typeface="Calibri" panose="020F0502020204030204" pitchFamily="34" charset="0"/>
              </a:rPr>
              <a:t>Rolling shear is affected by the cross-layer density, lamination thickness, moisture content and sawing configuration.  It is important to consider as it accounts for the shear stress acting on the radial –tangential plane perpendicular to the grain. It basically is the rolling fibres on to of one another as can be seen below</a:t>
            </a:r>
          </a:p>
        </p:txBody>
      </p:sp>
      <p:pic>
        <p:nvPicPr>
          <p:cNvPr id="3" name="Picture 2">
            <a:extLst>
              <a:ext uri="{FF2B5EF4-FFF2-40B4-BE49-F238E27FC236}">
                <a16:creationId xmlns:a16="http://schemas.microsoft.com/office/drawing/2014/main" id="{2F7D09BD-DAE5-4D2D-A43A-52DB21190E45}"/>
              </a:ext>
            </a:extLst>
          </p:cNvPr>
          <p:cNvPicPr>
            <a:picLocks noChangeAspect="1"/>
          </p:cNvPicPr>
          <p:nvPr/>
        </p:nvPicPr>
        <p:blipFill>
          <a:blip r:embed="rId4"/>
          <a:stretch>
            <a:fillRect/>
          </a:stretch>
        </p:blipFill>
        <p:spPr>
          <a:xfrm>
            <a:off x="2358677" y="3153805"/>
            <a:ext cx="7191375" cy="2085975"/>
          </a:xfrm>
          <a:prstGeom prst="rect">
            <a:avLst/>
          </a:prstGeom>
        </p:spPr>
      </p:pic>
      <p:sp>
        <p:nvSpPr>
          <p:cNvPr id="2" name="Footer Placeholder 1">
            <a:extLst>
              <a:ext uri="{FF2B5EF4-FFF2-40B4-BE49-F238E27FC236}">
                <a16:creationId xmlns:a16="http://schemas.microsoft.com/office/drawing/2014/main" id="{30DE243F-1718-4F0E-9225-C49BDD014455}"/>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629683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
        <p:nvSpPr>
          <p:cNvPr id="4" name="Footer Placeholder 3"/>
          <p:cNvSpPr>
            <a:spLocks noGrp="1"/>
          </p:cNvSpPr>
          <p:nvPr>
            <p:ph type="ftr" sz="quarter" idx="4294967295"/>
          </p:nvPr>
        </p:nvSpPr>
        <p:spPr>
          <a:xfrm>
            <a:off x="4038600" y="6356350"/>
            <a:ext cx="4114800" cy="365125"/>
          </a:xfrm>
        </p:spPr>
        <p:txBody>
          <a:bodyPr/>
          <a:lstStyle/>
          <a:p>
            <a:r>
              <a:rPr lang="en-US"/>
              <a:t>Module 2: Design of Timber</a:t>
            </a:r>
            <a:endParaRPr lang="en-CA"/>
          </a:p>
        </p:txBody>
      </p:sp>
      <p:pic>
        <p:nvPicPr>
          <p:cNvPr id="6" name="Picture 5"/>
          <p:cNvPicPr>
            <a:picLocks noChangeAspect="1"/>
          </p:cNvPicPr>
          <p:nvPr/>
        </p:nvPicPr>
        <p:blipFill>
          <a:blip r:embed="rId2"/>
          <a:stretch>
            <a:fillRect/>
          </a:stretch>
        </p:blipFill>
        <p:spPr>
          <a:xfrm>
            <a:off x="1524000" y="0"/>
            <a:ext cx="9144000" cy="6858000"/>
          </a:xfrm>
          <a:prstGeom prst="rect">
            <a:avLst/>
          </a:prstGeom>
        </p:spPr>
      </p:pic>
      <p:grpSp>
        <p:nvGrpSpPr>
          <p:cNvPr id="7" name="Group 6">
            <a:extLst>
              <a:ext uri="{FF2B5EF4-FFF2-40B4-BE49-F238E27FC236}">
                <a16:creationId xmlns:a16="http://schemas.microsoft.com/office/drawing/2014/main" id="{3340778D-1883-47D8-B00C-B47957BE66FB}"/>
              </a:ext>
            </a:extLst>
          </p:cNvPr>
          <p:cNvGrpSpPr/>
          <p:nvPr/>
        </p:nvGrpSpPr>
        <p:grpSpPr>
          <a:xfrm>
            <a:off x="7755910" y="0"/>
            <a:ext cx="4453607" cy="6957521"/>
            <a:chOff x="7738393" y="0"/>
            <a:chExt cx="4453607" cy="6957521"/>
          </a:xfrm>
        </p:grpSpPr>
        <p:grpSp>
          <p:nvGrpSpPr>
            <p:cNvPr id="8" name="Group 7">
              <a:extLst>
                <a:ext uri="{FF2B5EF4-FFF2-40B4-BE49-F238E27FC236}">
                  <a16:creationId xmlns:a16="http://schemas.microsoft.com/office/drawing/2014/main" id="{7382590A-6271-449A-9AED-6C66B3E06854}"/>
                </a:ext>
              </a:extLst>
            </p:cNvPr>
            <p:cNvGrpSpPr/>
            <p:nvPr/>
          </p:nvGrpSpPr>
          <p:grpSpPr>
            <a:xfrm>
              <a:off x="9711280" y="6066781"/>
              <a:ext cx="2216009" cy="759387"/>
              <a:chOff x="5048307" y="4532623"/>
              <a:chExt cx="1662007" cy="569540"/>
            </a:xfrm>
          </p:grpSpPr>
          <p:sp>
            <p:nvSpPr>
              <p:cNvPr id="13" name="TextBox 12">
                <a:extLst>
                  <a:ext uri="{FF2B5EF4-FFF2-40B4-BE49-F238E27FC236}">
                    <a16:creationId xmlns:a16="http://schemas.microsoft.com/office/drawing/2014/main" id="{835888DC-B6CB-4157-997F-70D881816A36}"/>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4" name="TextBox 13">
                <a:extLst>
                  <a:ext uri="{FF2B5EF4-FFF2-40B4-BE49-F238E27FC236}">
                    <a16:creationId xmlns:a16="http://schemas.microsoft.com/office/drawing/2014/main" id="{00736284-6CC8-460B-B7D4-BEBC2980B63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5" name="Diagonal Stripe 14">
                <a:extLst>
                  <a:ext uri="{FF2B5EF4-FFF2-40B4-BE49-F238E27FC236}">
                    <a16:creationId xmlns:a16="http://schemas.microsoft.com/office/drawing/2014/main" id="{B5817D3B-8BF3-4CD0-8607-8699212A788A}"/>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6" name="Diagonal Stripe 15">
                <a:extLst>
                  <a:ext uri="{FF2B5EF4-FFF2-40B4-BE49-F238E27FC236}">
                    <a16:creationId xmlns:a16="http://schemas.microsoft.com/office/drawing/2014/main" id="{21F6F741-DA7B-4704-A43E-749AD19FDC2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9" name="Group 8">
              <a:extLst>
                <a:ext uri="{FF2B5EF4-FFF2-40B4-BE49-F238E27FC236}">
                  <a16:creationId xmlns:a16="http://schemas.microsoft.com/office/drawing/2014/main" id="{C8A61BDC-E827-48ED-A868-803508C23F67}"/>
                </a:ext>
              </a:extLst>
            </p:cNvPr>
            <p:cNvGrpSpPr/>
            <p:nvPr/>
          </p:nvGrpSpPr>
          <p:grpSpPr>
            <a:xfrm>
              <a:off x="11895248" y="0"/>
              <a:ext cx="296752" cy="6881284"/>
              <a:chOff x="11896233" y="0"/>
              <a:chExt cx="295747" cy="6857990"/>
            </a:xfrm>
          </p:grpSpPr>
          <p:sp>
            <p:nvSpPr>
              <p:cNvPr id="11" name="Rectangle 10">
                <a:extLst>
                  <a:ext uri="{FF2B5EF4-FFF2-40B4-BE49-F238E27FC236}">
                    <a16:creationId xmlns:a16="http://schemas.microsoft.com/office/drawing/2014/main" id="{CD2741EF-1A8C-40DC-A5D4-79862F2E31EF}"/>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2" name="Rectangle 11">
                <a:extLst>
                  <a:ext uri="{FF2B5EF4-FFF2-40B4-BE49-F238E27FC236}">
                    <a16:creationId xmlns:a16="http://schemas.microsoft.com/office/drawing/2014/main" id="{E8A06771-5BB7-4CAA-ACD7-B1992305B68F}"/>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0" name="Picture 9" descr="A picture containing food, shirt&#10;&#10;Description automatically generated">
              <a:extLst>
                <a:ext uri="{FF2B5EF4-FFF2-40B4-BE49-F238E27FC236}">
                  <a16:creationId xmlns:a16="http://schemas.microsoft.com/office/drawing/2014/main" id="{260F4557-AE4F-4346-8B35-0BB3CA4ABB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Tree>
    <p:extLst>
      <p:ext uri="{BB962C8B-B14F-4D97-AF65-F5344CB8AC3E}">
        <p14:creationId xmlns:p14="http://schemas.microsoft.com/office/powerpoint/2010/main" val="4093512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Cross Laminated Timber – Shear Analogy Method</a:t>
            </a:r>
            <a:endParaRPr dirty="0"/>
          </a:p>
        </p:txBody>
      </p:sp>
      <p:pic>
        <p:nvPicPr>
          <p:cNvPr id="3" name="Picture 2">
            <a:extLst>
              <a:ext uri="{FF2B5EF4-FFF2-40B4-BE49-F238E27FC236}">
                <a16:creationId xmlns:a16="http://schemas.microsoft.com/office/drawing/2014/main" id="{16D09FBB-ACAD-457A-9B7D-63281BE74378}"/>
              </a:ext>
            </a:extLst>
          </p:cNvPr>
          <p:cNvPicPr>
            <a:picLocks noChangeAspect="1"/>
          </p:cNvPicPr>
          <p:nvPr/>
        </p:nvPicPr>
        <p:blipFill>
          <a:blip r:embed="rId4"/>
          <a:stretch>
            <a:fillRect/>
          </a:stretch>
        </p:blipFill>
        <p:spPr>
          <a:xfrm>
            <a:off x="631329" y="1577381"/>
            <a:ext cx="5323036" cy="3472058"/>
          </a:xfrm>
          <a:prstGeom prst="rect">
            <a:avLst/>
          </a:prstGeom>
        </p:spPr>
      </p:pic>
      <p:pic>
        <p:nvPicPr>
          <p:cNvPr id="2" name="Picture 1">
            <a:extLst>
              <a:ext uri="{FF2B5EF4-FFF2-40B4-BE49-F238E27FC236}">
                <a16:creationId xmlns:a16="http://schemas.microsoft.com/office/drawing/2014/main" id="{6FA1A0B7-C3CE-4537-870A-14561EB51B96}"/>
              </a:ext>
            </a:extLst>
          </p:cNvPr>
          <p:cNvPicPr>
            <a:picLocks noChangeAspect="1"/>
          </p:cNvPicPr>
          <p:nvPr/>
        </p:nvPicPr>
        <p:blipFill>
          <a:blip r:embed="rId5"/>
          <a:stretch>
            <a:fillRect/>
          </a:stretch>
        </p:blipFill>
        <p:spPr>
          <a:xfrm>
            <a:off x="6946977" y="1363768"/>
            <a:ext cx="2249040" cy="3980859"/>
          </a:xfrm>
          <a:prstGeom prst="rect">
            <a:avLst/>
          </a:prstGeom>
        </p:spPr>
      </p:pic>
      <p:pic>
        <p:nvPicPr>
          <p:cNvPr id="4" name="Picture 3">
            <a:extLst>
              <a:ext uri="{FF2B5EF4-FFF2-40B4-BE49-F238E27FC236}">
                <a16:creationId xmlns:a16="http://schemas.microsoft.com/office/drawing/2014/main" id="{58812C75-6304-4A07-A135-BD81886A1A54}"/>
              </a:ext>
            </a:extLst>
          </p:cNvPr>
          <p:cNvPicPr>
            <a:picLocks noChangeAspect="1"/>
          </p:cNvPicPr>
          <p:nvPr/>
        </p:nvPicPr>
        <p:blipFill>
          <a:blip r:embed="rId6"/>
          <a:stretch>
            <a:fillRect/>
          </a:stretch>
        </p:blipFill>
        <p:spPr>
          <a:xfrm>
            <a:off x="7126481" y="5371980"/>
            <a:ext cx="2144276" cy="613485"/>
          </a:xfrm>
          <a:prstGeom prst="rect">
            <a:avLst/>
          </a:prstGeom>
        </p:spPr>
      </p:pic>
      <p:sp>
        <p:nvSpPr>
          <p:cNvPr id="5" name="Footer Placeholder 4">
            <a:extLst>
              <a:ext uri="{FF2B5EF4-FFF2-40B4-BE49-F238E27FC236}">
                <a16:creationId xmlns:a16="http://schemas.microsoft.com/office/drawing/2014/main" id="{47372DE0-BAA5-47A1-A23B-792DC8527294}"/>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3263652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Cross Laminated Timber – Shear Analogy Method</a:t>
            </a:r>
            <a:endParaRPr dirty="0"/>
          </a:p>
        </p:txBody>
      </p:sp>
      <p:pic>
        <p:nvPicPr>
          <p:cNvPr id="3" name="Picture 2">
            <a:extLst>
              <a:ext uri="{FF2B5EF4-FFF2-40B4-BE49-F238E27FC236}">
                <a16:creationId xmlns:a16="http://schemas.microsoft.com/office/drawing/2014/main" id="{16D09FBB-ACAD-457A-9B7D-63281BE74378}"/>
              </a:ext>
            </a:extLst>
          </p:cNvPr>
          <p:cNvPicPr>
            <a:picLocks noChangeAspect="1"/>
          </p:cNvPicPr>
          <p:nvPr/>
        </p:nvPicPr>
        <p:blipFill>
          <a:blip r:embed="rId4"/>
          <a:stretch>
            <a:fillRect/>
          </a:stretch>
        </p:blipFill>
        <p:spPr>
          <a:xfrm>
            <a:off x="631329" y="1577381"/>
            <a:ext cx="5323036" cy="3472058"/>
          </a:xfrm>
          <a:prstGeom prst="rect">
            <a:avLst/>
          </a:prstGeom>
        </p:spPr>
      </p:pic>
      <p:pic>
        <p:nvPicPr>
          <p:cNvPr id="5" name="Picture 4">
            <a:extLst>
              <a:ext uri="{FF2B5EF4-FFF2-40B4-BE49-F238E27FC236}">
                <a16:creationId xmlns:a16="http://schemas.microsoft.com/office/drawing/2014/main" id="{565C4170-18C5-40DF-B643-16118C9279E5}"/>
              </a:ext>
            </a:extLst>
          </p:cNvPr>
          <p:cNvPicPr>
            <a:picLocks noChangeAspect="1"/>
          </p:cNvPicPr>
          <p:nvPr/>
        </p:nvPicPr>
        <p:blipFill>
          <a:blip r:embed="rId5"/>
          <a:stretch>
            <a:fillRect/>
          </a:stretch>
        </p:blipFill>
        <p:spPr>
          <a:xfrm>
            <a:off x="7119214" y="1234555"/>
            <a:ext cx="2609416" cy="2718998"/>
          </a:xfrm>
          <a:prstGeom prst="rect">
            <a:avLst/>
          </a:prstGeom>
        </p:spPr>
      </p:pic>
      <p:pic>
        <p:nvPicPr>
          <p:cNvPr id="6" name="Picture 5">
            <a:extLst>
              <a:ext uri="{FF2B5EF4-FFF2-40B4-BE49-F238E27FC236}">
                <a16:creationId xmlns:a16="http://schemas.microsoft.com/office/drawing/2014/main" id="{85D65432-4408-4B3F-8287-0C475A269472}"/>
              </a:ext>
            </a:extLst>
          </p:cNvPr>
          <p:cNvPicPr>
            <a:picLocks noChangeAspect="1"/>
          </p:cNvPicPr>
          <p:nvPr/>
        </p:nvPicPr>
        <p:blipFill>
          <a:blip r:embed="rId6"/>
          <a:stretch>
            <a:fillRect/>
          </a:stretch>
        </p:blipFill>
        <p:spPr>
          <a:xfrm>
            <a:off x="7062779" y="3953553"/>
            <a:ext cx="2665851" cy="1815478"/>
          </a:xfrm>
          <a:prstGeom prst="rect">
            <a:avLst/>
          </a:prstGeom>
        </p:spPr>
      </p:pic>
      <p:sp>
        <p:nvSpPr>
          <p:cNvPr id="2" name="Footer Placeholder 1">
            <a:extLst>
              <a:ext uri="{FF2B5EF4-FFF2-40B4-BE49-F238E27FC236}">
                <a16:creationId xmlns:a16="http://schemas.microsoft.com/office/drawing/2014/main" id="{352624C3-4FC0-4374-8C7B-BF76089F72B5}"/>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761183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Cross Laminated Timber – Shear Analogy Method</a:t>
            </a:r>
            <a:endParaRPr dirty="0"/>
          </a:p>
        </p:txBody>
      </p:sp>
      <p:pic>
        <p:nvPicPr>
          <p:cNvPr id="3" name="Picture 2">
            <a:extLst>
              <a:ext uri="{FF2B5EF4-FFF2-40B4-BE49-F238E27FC236}">
                <a16:creationId xmlns:a16="http://schemas.microsoft.com/office/drawing/2014/main" id="{16D09FBB-ACAD-457A-9B7D-63281BE74378}"/>
              </a:ext>
            </a:extLst>
          </p:cNvPr>
          <p:cNvPicPr>
            <a:picLocks noChangeAspect="1"/>
          </p:cNvPicPr>
          <p:nvPr/>
        </p:nvPicPr>
        <p:blipFill>
          <a:blip r:embed="rId4"/>
          <a:stretch>
            <a:fillRect/>
          </a:stretch>
        </p:blipFill>
        <p:spPr>
          <a:xfrm>
            <a:off x="6495699" y="1831905"/>
            <a:ext cx="5323036" cy="3472058"/>
          </a:xfrm>
          <a:prstGeom prst="rect">
            <a:avLst/>
          </a:prstGeom>
        </p:spPr>
      </p:pic>
      <p:pic>
        <p:nvPicPr>
          <p:cNvPr id="6" name="Picture 5">
            <a:extLst>
              <a:ext uri="{FF2B5EF4-FFF2-40B4-BE49-F238E27FC236}">
                <a16:creationId xmlns:a16="http://schemas.microsoft.com/office/drawing/2014/main" id="{D0183CFD-64ED-4D15-B540-8F03949539E5}"/>
              </a:ext>
            </a:extLst>
          </p:cNvPr>
          <p:cNvPicPr>
            <a:picLocks noChangeAspect="1"/>
          </p:cNvPicPr>
          <p:nvPr/>
        </p:nvPicPr>
        <p:blipFill>
          <a:blip r:embed="rId5"/>
          <a:stretch>
            <a:fillRect/>
          </a:stretch>
        </p:blipFill>
        <p:spPr>
          <a:xfrm>
            <a:off x="1341557" y="1234555"/>
            <a:ext cx="3705225" cy="5343525"/>
          </a:xfrm>
          <a:prstGeom prst="rect">
            <a:avLst/>
          </a:prstGeom>
        </p:spPr>
      </p:pic>
      <p:sp>
        <p:nvSpPr>
          <p:cNvPr id="2" name="Footer Placeholder 1">
            <a:extLst>
              <a:ext uri="{FF2B5EF4-FFF2-40B4-BE49-F238E27FC236}">
                <a16:creationId xmlns:a16="http://schemas.microsoft.com/office/drawing/2014/main" id="{0F171DE6-5888-4F63-8ACD-4CB43A30066D}"/>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4116962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Cross Laminated Timber – Shear Analogy Method</a:t>
            </a:r>
            <a:endParaRPr dirty="0"/>
          </a:p>
        </p:txBody>
      </p:sp>
      <p:pic>
        <p:nvPicPr>
          <p:cNvPr id="3" name="Picture 2">
            <a:extLst>
              <a:ext uri="{FF2B5EF4-FFF2-40B4-BE49-F238E27FC236}">
                <a16:creationId xmlns:a16="http://schemas.microsoft.com/office/drawing/2014/main" id="{16D09FBB-ACAD-457A-9B7D-63281BE74378}"/>
              </a:ext>
            </a:extLst>
          </p:cNvPr>
          <p:cNvPicPr>
            <a:picLocks noChangeAspect="1"/>
          </p:cNvPicPr>
          <p:nvPr/>
        </p:nvPicPr>
        <p:blipFill>
          <a:blip r:embed="rId4"/>
          <a:stretch>
            <a:fillRect/>
          </a:stretch>
        </p:blipFill>
        <p:spPr>
          <a:xfrm>
            <a:off x="631329" y="1577381"/>
            <a:ext cx="5323036" cy="3472058"/>
          </a:xfrm>
          <a:prstGeom prst="rect">
            <a:avLst/>
          </a:prstGeom>
        </p:spPr>
      </p:pic>
      <p:pic>
        <p:nvPicPr>
          <p:cNvPr id="5" name="Picture 4">
            <a:extLst>
              <a:ext uri="{FF2B5EF4-FFF2-40B4-BE49-F238E27FC236}">
                <a16:creationId xmlns:a16="http://schemas.microsoft.com/office/drawing/2014/main" id="{1DFCDFD3-E215-4E90-AA93-30A33358CFF0}"/>
              </a:ext>
            </a:extLst>
          </p:cNvPr>
          <p:cNvPicPr>
            <a:picLocks noChangeAspect="1"/>
          </p:cNvPicPr>
          <p:nvPr/>
        </p:nvPicPr>
        <p:blipFill>
          <a:blip r:embed="rId5"/>
          <a:stretch>
            <a:fillRect/>
          </a:stretch>
        </p:blipFill>
        <p:spPr>
          <a:xfrm>
            <a:off x="6647331" y="1617436"/>
            <a:ext cx="3781425" cy="3514725"/>
          </a:xfrm>
          <a:prstGeom prst="rect">
            <a:avLst/>
          </a:prstGeom>
        </p:spPr>
      </p:pic>
      <p:sp>
        <p:nvSpPr>
          <p:cNvPr id="2" name="Footer Placeholder 1">
            <a:extLst>
              <a:ext uri="{FF2B5EF4-FFF2-40B4-BE49-F238E27FC236}">
                <a16:creationId xmlns:a16="http://schemas.microsoft.com/office/drawing/2014/main" id="{DAFB3765-E385-48DC-89AE-5CB9A70223E2}"/>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1163071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Cross Laminated Timber – Shear Analogy Method</a:t>
            </a:r>
            <a:endParaRPr dirty="0"/>
          </a:p>
        </p:txBody>
      </p:sp>
      <p:pic>
        <p:nvPicPr>
          <p:cNvPr id="3" name="Picture 2">
            <a:extLst>
              <a:ext uri="{FF2B5EF4-FFF2-40B4-BE49-F238E27FC236}">
                <a16:creationId xmlns:a16="http://schemas.microsoft.com/office/drawing/2014/main" id="{16D09FBB-ACAD-457A-9B7D-63281BE74378}"/>
              </a:ext>
            </a:extLst>
          </p:cNvPr>
          <p:cNvPicPr>
            <a:picLocks noChangeAspect="1"/>
          </p:cNvPicPr>
          <p:nvPr/>
        </p:nvPicPr>
        <p:blipFill>
          <a:blip r:embed="rId4"/>
          <a:stretch>
            <a:fillRect/>
          </a:stretch>
        </p:blipFill>
        <p:spPr>
          <a:xfrm>
            <a:off x="631329" y="1577381"/>
            <a:ext cx="5323036" cy="3472058"/>
          </a:xfrm>
          <a:prstGeom prst="rect">
            <a:avLst/>
          </a:prstGeom>
        </p:spPr>
      </p:pic>
      <p:pic>
        <p:nvPicPr>
          <p:cNvPr id="2" name="Picture 1">
            <a:extLst>
              <a:ext uri="{FF2B5EF4-FFF2-40B4-BE49-F238E27FC236}">
                <a16:creationId xmlns:a16="http://schemas.microsoft.com/office/drawing/2014/main" id="{2323BA15-9FCB-4BF5-BBC4-AB5FE52C7112}"/>
              </a:ext>
            </a:extLst>
          </p:cNvPr>
          <p:cNvPicPr>
            <a:picLocks noChangeAspect="1"/>
          </p:cNvPicPr>
          <p:nvPr/>
        </p:nvPicPr>
        <p:blipFill>
          <a:blip r:embed="rId5"/>
          <a:stretch>
            <a:fillRect/>
          </a:stretch>
        </p:blipFill>
        <p:spPr>
          <a:xfrm>
            <a:off x="6457536" y="1766887"/>
            <a:ext cx="4029075" cy="3324225"/>
          </a:xfrm>
          <a:prstGeom prst="rect">
            <a:avLst/>
          </a:prstGeom>
        </p:spPr>
      </p:pic>
      <p:sp>
        <p:nvSpPr>
          <p:cNvPr id="4" name="Footer Placeholder 3">
            <a:extLst>
              <a:ext uri="{FF2B5EF4-FFF2-40B4-BE49-F238E27FC236}">
                <a16:creationId xmlns:a16="http://schemas.microsoft.com/office/drawing/2014/main" id="{87D559AC-541F-4E3D-8D54-54C28C64BD39}"/>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3679191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Cross Laminated Timber – Shear Analogy Method</a:t>
            </a:r>
            <a:endParaRPr dirty="0"/>
          </a:p>
        </p:txBody>
      </p:sp>
      <p:pic>
        <p:nvPicPr>
          <p:cNvPr id="5" name="Picture 4">
            <a:extLst>
              <a:ext uri="{FF2B5EF4-FFF2-40B4-BE49-F238E27FC236}">
                <a16:creationId xmlns:a16="http://schemas.microsoft.com/office/drawing/2014/main" id="{4999C9BE-9180-494B-AC06-5EC434646FA3}"/>
              </a:ext>
            </a:extLst>
          </p:cNvPr>
          <p:cNvPicPr>
            <a:picLocks noChangeAspect="1"/>
          </p:cNvPicPr>
          <p:nvPr/>
        </p:nvPicPr>
        <p:blipFill>
          <a:blip r:embed="rId4"/>
          <a:stretch>
            <a:fillRect/>
          </a:stretch>
        </p:blipFill>
        <p:spPr>
          <a:xfrm>
            <a:off x="439939" y="1684373"/>
            <a:ext cx="3538923" cy="3489254"/>
          </a:xfrm>
          <a:prstGeom prst="rect">
            <a:avLst/>
          </a:prstGeom>
        </p:spPr>
      </p:pic>
      <p:pic>
        <p:nvPicPr>
          <p:cNvPr id="6" name="Picture 5">
            <a:extLst>
              <a:ext uri="{FF2B5EF4-FFF2-40B4-BE49-F238E27FC236}">
                <a16:creationId xmlns:a16="http://schemas.microsoft.com/office/drawing/2014/main" id="{B43F4337-11A7-4BC1-97DA-B1034CA65828}"/>
              </a:ext>
            </a:extLst>
          </p:cNvPr>
          <p:cNvPicPr>
            <a:picLocks noChangeAspect="1"/>
          </p:cNvPicPr>
          <p:nvPr/>
        </p:nvPicPr>
        <p:blipFill>
          <a:blip r:embed="rId5"/>
          <a:stretch>
            <a:fillRect/>
          </a:stretch>
        </p:blipFill>
        <p:spPr>
          <a:xfrm>
            <a:off x="4289598" y="1684373"/>
            <a:ext cx="4172863" cy="3489254"/>
          </a:xfrm>
          <a:prstGeom prst="rect">
            <a:avLst/>
          </a:prstGeom>
        </p:spPr>
      </p:pic>
      <p:sp>
        <p:nvSpPr>
          <p:cNvPr id="7" name="Rectangle 6">
            <a:extLst>
              <a:ext uri="{FF2B5EF4-FFF2-40B4-BE49-F238E27FC236}">
                <a16:creationId xmlns:a16="http://schemas.microsoft.com/office/drawing/2014/main" id="{F95F19B4-2482-4C4D-9267-2563D8B5B29C}"/>
              </a:ext>
            </a:extLst>
          </p:cNvPr>
          <p:cNvSpPr/>
          <p:nvPr/>
        </p:nvSpPr>
        <p:spPr>
          <a:xfrm>
            <a:off x="8761909" y="2217235"/>
            <a:ext cx="2782132" cy="2862322"/>
          </a:xfrm>
          <a:prstGeom prst="rect">
            <a:avLst/>
          </a:prstGeom>
        </p:spPr>
        <p:txBody>
          <a:bodyPr wrap="square">
            <a:spAutoFit/>
          </a:bodyPr>
          <a:lstStyle/>
          <a:p>
            <a:r>
              <a:rPr lang="en-CA" dirty="0">
                <a:latin typeface="Calibri" panose="020F0502020204030204" pitchFamily="34" charset="0"/>
              </a:rPr>
              <a:t>Rolling shear strength of wood is low when compared to the longitudinal shear strength. For this reason , only the rolling shear strength is used for the shear resistance. Other types of lumber such as sawn or EWPs, this is not the case.</a:t>
            </a:r>
            <a:endParaRPr lang="en-US" dirty="0"/>
          </a:p>
        </p:txBody>
      </p:sp>
      <p:sp>
        <p:nvSpPr>
          <p:cNvPr id="2" name="Footer Placeholder 1">
            <a:extLst>
              <a:ext uri="{FF2B5EF4-FFF2-40B4-BE49-F238E27FC236}">
                <a16:creationId xmlns:a16="http://schemas.microsoft.com/office/drawing/2014/main" id="{43FE11B5-F0C6-43A5-97BC-CA2C35E3C73B}"/>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Tree>
    <p:extLst>
      <p:ext uri="{BB962C8B-B14F-4D97-AF65-F5344CB8AC3E}">
        <p14:creationId xmlns:p14="http://schemas.microsoft.com/office/powerpoint/2010/main" val="1101078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C76A46B-29A8-47AD-86B5-31E25DF5241E}"/>
              </a:ext>
            </a:extLst>
          </p:cNvPr>
          <p:cNvSpPr>
            <a:spLocks noGrp="1"/>
          </p:cNvSpPr>
          <p:nvPr>
            <p:ph type="ftr" sz="quarter" idx="11"/>
          </p:nvPr>
        </p:nvSpPr>
        <p:spPr/>
        <p:txBody>
          <a:bodyPr/>
          <a:lstStyle/>
          <a:p>
            <a:r>
              <a:rPr lang="en-US"/>
              <a:t>Module 2: Design of Timber</a:t>
            </a:r>
            <a:endParaRPr lang="en-CA"/>
          </a:p>
        </p:txBody>
      </p:sp>
      <p:pic>
        <p:nvPicPr>
          <p:cNvPr id="6" name="Content Placeholder 6">
            <a:extLst>
              <a:ext uri="{FF2B5EF4-FFF2-40B4-BE49-F238E27FC236}">
                <a16:creationId xmlns:a16="http://schemas.microsoft.com/office/drawing/2014/main" id="{59E7F1FC-78C7-48A0-90A8-4FF38C67CB7C}"/>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5">
            <a:extLst>
              <a:ext uri="{FF2B5EF4-FFF2-40B4-BE49-F238E27FC236}">
                <a16:creationId xmlns:a16="http://schemas.microsoft.com/office/drawing/2014/main" id="{A88141EA-B11B-4175-BD22-B9D345DE5D83}"/>
              </a:ext>
            </a:extLst>
          </p:cNvPr>
          <p:cNvSpPr txBox="1">
            <a:spLocks/>
          </p:cNvSpPr>
          <p:nvPr/>
        </p:nvSpPr>
        <p:spPr>
          <a:xfrm>
            <a:off x="2979419" y="3027916"/>
            <a:ext cx="6233161" cy="802167"/>
          </a:xfrm>
          <a:prstGeom prst="rect">
            <a:avLst/>
          </a:prstGeom>
          <a:solidFill>
            <a:schemeClr val="bg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cs typeface="Arial" panose="020B0604020202020204" pitchFamily="34" charset="0"/>
              </a:rPr>
              <a:t>Combined Bending and Axial</a:t>
            </a:r>
            <a:endParaRPr lang="en-CA" sz="3600" b="1" dirty="0">
              <a:solidFill>
                <a:schemeClr val="bg1"/>
              </a:solidFill>
              <a:latin typeface="+mn-lt"/>
            </a:endParaRPr>
          </a:p>
        </p:txBody>
      </p:sp>
      <p:sp>
        <p:nvSpPr>
          <p:cNvPr id="2" name="Slide Number Placeholder 1">
            <a:extLst>
              <a:ext uri="{FF2B5EF4-FFF2-40B4-BE49-F238E27FC236}">
                <a16:creationId xmlns:a16="http://schemas.microsoft.com/office/drawing/2014/main" id="{2D8D1A1D-DC97-4954-B7F5-80A1F372FED3}"/>
              </a:ext>
            </a:extLst>
          </p:cNvPr>
          <p:cNvSpPr>
            <a:spLocks noGrp="1"/>
          </p:cNvSpPr>
          <p:nvPr>
            <p:ph type="sldNum" sz="quarter" idx="12"/>
          </p:nvPr>
        </p:nvSpPr>
        <p:spPr/>
        <p:txBody>
          <a:bodyPr/>
          <a:lstStyle/>
          <a:p>
            <a:fld id="{7641698F-FD92-4AEB-A1FD-2C71A90A5FF6}" type="slidenum">
              <a:rPr lang="en-CA" smtClean="0"/>
              <a:t>46</a:t>
            </a:fld>
            <a:endParaRPr lang="en-CA"/>
          </a:p>
        </p:txBody>
      </p:sp>
    </p:spTree>
    <p:extLst>
      <p:ext uri="{BB962C8B-B14F-4D97-AF65-F5344CB8AC3E}">
        <p14:creationId xmlns:p14="http://schemas.microsoft.com/office/powerpoint/2010/main" val="3851470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Combined Bending and Axial Loading</a:t>
            </a:r>
            <a:endParaRPr dirty="0"/>
          </a:p>
        </p:txBody>
      </p:sp>
      <p:sp>
        <p:nvSpPr>
          <p:cNvPr id="7" name="Rectangle 6">
            <a:extLst>
              <a:ext uri="{FF2B5EF4-FFF2-40B4-BE49-F238E27FC236}">
                <a16:creationId xmlns:a16="http://schemas.microsoft.com/office/drawing/2014/main" id="{F95F19B4-2482-4C4D-9267-2563D8B5B29C}"/>
              </a:ext>
            </a:extLst>
          </p:cNvPr>
          <p:cNvSpPr/>
          <p:nvPr/>
        </p:nvSpPr>
        <p:spPr>
          <a:xfrm>
            <a:off x="402565" y="1434599"/>
            <a:ext cx="11103600" cy="923330"/>
          </a:xfrm>
          <a:prstGeom prst="rect">
            <a:avLst/>
          </a:prstGeom>
        </p:spPr>
        <p:txBody>
          <a:bodyPr wrap="square">
            <a:spAutoFit/>
          </a:bodyPr>
          <a:lstStyle/>
          <a:p>
            <a:pPr algn="just"/>
            <a:r>
              <a:rPr lang="en-CA" dirty="0">
                <a:latin typeface="Calibri" panose="020F0502020204030204" pitchFamily="34" charset="0"/>
              </a:rPr>
              <a:t>Many structural systems have an element of combined loading effect. This may be from eccentric loading, or members with lateral load conditions such as that from wind. Inclined columns will also have this effect that needs to be considered.</a:t>
            </a:r>
            <a:endParaRPr lang="en-US" dirty="0"/>
          </a:p>
        </p:txBody>
      </p:sp>
      <p:pic>
        <p:nvPicPr>
          <p:cNvPr id="2" name="Picture 1">
            <a:extLst>
              <a:ext uri="{FF2B5EF4-FFF2-40B4-BE49-F238E27FC236}">
                <a16:creationId xmlns:a16="http://schemas.microsoft.com/office/drawing/2014/main" id="{5839D898-B4F9-4E01-A683-97ADD83A7053}"/>
              </a:ext>
            </a:extLst>
          </p:cNvPr>
          <p:cNvPicPr>
            <a:picLocks noChangeAspect="1"/>
          </p:cNvPicPr>
          <p:nvPr/>
        </p:nvPicPr>
        <p:blipFill>
          <a:blip r:embed="rId4"/>
          <a:stretch>
            <a:fillRect/>
          </a:stretch>
        </p:blipFill>
        <p:spPr>
          <a:xfrm>
            <a:off x="3648489" y="2446276"/>
            <a:ext cx="4611752" cy="3450841"/>
          </a:xfrm>
          <a:prstGeom prst="rect">
            <a:avLst/>
          </a:prstGeom>
        </p:spPr>
      </p:pic>
    </p:spTree>
    <p:extLst>
      <p:ext uri="{BB962C8B-B14F-4D97-AF65-F5344CB8AC3E}">
        <p14:creationId xmlns:p14="http://schemas.microsoft.com/office/powerpoint/2010/main" val="264268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7" name="Rectangle 6">
            <a:extLst>
              <a:ext uri="{FF2B5EF4-FFF2-40B4-BE49-F238E27FC236}">
                <a16:creationId xmlns:a16="http://schemas.microsoft.com/office/drawing/2014/main" id="{F95F19B4-2482-4C4D-9267-2563D8B5B29C}"/>
              </a:ext>
            </a:extLst>
          </p:cNvPr>
          <p:cNvSpPr/>
          <p:nvPr/>
        </p:nvSpPr>
        <p:spPr>
          <a:xfrm>
            <a:off x="402565" y="1434599"/>
            <a:ext cx="11103600" cy="369332"/>
          </a:xfrm>
          <a:prstGeom prst="rect">
            <a:avLst/>
          </a:prstGeom>
        </p:spPr>
        <p:txBody>
          <a:bodyPr wrap="square">
            <a:spAutoFit/>
          </a:bodyPr>
          <a:lstStyle/>
          <a:p>
            <a:r>
              <a:rPr lang="en-CA" dirty="0">
                <a:latin typeface="Calibri" panose="020F0502020204030204" pitchFamily="34" charset="0"/>
              </a:rPr>
              <a:t>For most members combined bending can be considered following this formula:</a:t>
            </a:r>
            <a:endParaRPr lang="en-US" dirty="0"/>
          </a:p>
        </p:txBody>
      </p:sp>
      <p:pic>
        <p:nvPicPr>
          <p:cNvPr id="3" name="Picture 2">
            <a:extLst>
              <a:ext uri="{FF2B5EF4-FFF2-40B4-BE49-F238E27FC236}">
                <a16:creationId xmlns:a16="http://schemas.microsoft.com/office/drawing/2014/main" id="{9F6793B9-181A-457E-889A-9D2AC5A5C7EA}"/>
              </a:ext>
            </a:extLst>
          </p:cNvPr>
          <p:cNvPicPr>
            <a:picLocks noChangeAspect="1"/>
          </p:cNvPicPr>
          <p:nvPr/>
        </p:nvPicPr>
        <p:blipFill>
          <a:blip r:embed="rId4"/>
          <a:stretch>
            <a:fillRect/>
          </a:stretch>
        </p:blipFill>
        <p:spPr>
          <a:xfrm>
            <a:off x="1613014" y="1927198"/>
            <a:ext cx="3762375" cy="4181475"/>
          </a:xfrm>
          <a:prstGeom prst="rect">
            <a:avLst/>
          </a:prstGeom>
        </p:spPr>
      </p:pic>
      <p:pic>
        <p:nvPicPr>
          <p:cNvPr id="4" name="Picture 3">
            <a:extLst>
              <a:ext uri="{FF2B5EF4-FFF2-40B4-BE49-F238E27FC236}">
                <a16:creationId xmlns:a16="http://schemas.microsoft.com/office/drawing/2014/main" id="{B6D26A87-F944-43A5-B389-2DD4DBC9164A}"/>
              </a:ext>
            </a:extLst>
          </p:cNvPr>
          <p:cNvPicPr>
            <a:picLocks noChangeAspect="1"/>
          </p:cNvPicPr>
          <p:nvPr/>
        </p:nvPicPr>
        <p:blipFill>
          <a:blip r:embed="rId5"/>
          <a:stretch>
            <a:fillRect/>
          </a:stretch>
        </p:blipFill>
        <p:spPr>
          <a:xfrm>
            <a:off x="6096000" y="2177916"/>
            <a:ext cx="3705225" cy="3514725"/>
          </a:xfrm>
          <a:prstGeom prst="rect">
            <a:avLst/>
          </a:prstGeom>
        </p:spPr>
      </p:pic>
      <p:sp>
        <p:nvSpPr>
          <p:cNvPr id="17" name="Google Shape;111;gb732734625_0_0">
            <a:extLst>
              <a:ext uri="{FF2B5EF4-FFF2-40B4-BE49-F238E27FC236}">
                <a16:creationId xmlns:a16="http://schemas.microsoft.com/office/drawing/2014/main" id="{17BC31E5-0DF6-4029-A9BF-E8054E8012F4}"/>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Combined Bending and Axial Loading</a:t>
            </a:r>
            <a:endParaRPr dirty="0"/>
          </a:p>
        </p:txBody>
      </p:sp>
    </p:spTree>
    <p:extLst>
      <p:ext uri="{BB962C8B-B14F-4D97-AF65-F5344CB8AC3E}">
        <p14:creationId xmlns:p14="http://schemas.microsoft.com/office/powerpoint/2010/main" val="2202842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7" name="Rectangle 6">
            <a:extLst>
              <a:ext uri="{FF2B5EF4-FFF2-40B4-BE49-F238E27FC236}">
                <a16:creationId xmlns:a16="http://schemas.microsoft.com/office/drawing/2014/main" id="{F95F19B4-2482-4C4D-9267-2563D8B5B29C}"/>
              </a:ext>
            </a:extLst>
          </p:cNvPr>
          <p:cNvSpPr/>
          <p:nvPr/>
        </p:nvSpPr>
        <p:spPr>
          <a:xfrm>
            <a:off x="402565" y="1434599"/>
            <a:ext cx="11103600" cy="369332"/>
          </a:xfrm>
          <a:prstGeom prst="rect">
            <a:avLst/>
          </a:prstGeom>
        </p:spPr>
        <p:txBody>
          <a:bodyPr wrap="square">
            <a:spAutoFit/>
          </a:bodyPr>
          <a:lstStyle/>
          <a:p>
            <a:r>
              <a:rPr lang="en-CA" dirty="0">
                <a:latin typeface="Calibri" panose="020F0502020204030204" pitchFamily="34" charset="0"/>
              </a:rPr>
              <a:t>For most sawn lumber </a:t>
            </a:r>
            <a:r>
              <a:rPr lang="en-CA" dirty="0">
                <a:solidFill>
                  <a:srgbClr val="FF0000"/>
                </a:solidFill>
                <a:latin typeface="Calibri" panose="020F0502020204030204" pitchFamily="34" charset="0"/>
              </a:rPr>
              <a:t>truss</a:t>
            </a:r>
            <a:r>
              <a:rPr lang="en-CA" dirty="0">
                <a:latin typeface="Calibri" panose="020F0502020204030204" pitchFamily="34" charset="0"/>
              </a:rPr>
              <a:t> members combined bending can be considered following this formula:</a:t>
            </a:r>
            <a:endParaRPr lang="en-US" dirty="0"/>
          </a:p>
        </p:txBody>
      </p:sp>
      <p:pic>
        <p:nvPicPr>
          <p:cNvPr id="5" name="Picture 4">
            <a:extLst>
              <a:ext uri="{FF2B5EF4-FFF2-40B4-BE49-F238E27FC236}">
                <a16:creationId xmlns:a16="http://schemas.microsoft.com/office/drawing/2014/main" id="{F5FA07CE-D1C7-4F44-9968-87A41D704A4E}"/>
              </a:ext>
            </a:extLst>
          </p:cNvPr>
          <p:cNvPicPr>
            <a:picLocks noChangeAspect="1"/>
          </p:cNvPicPr>
          <p:nvPr/>
        </p:nvPicPr>
        <p:blipFill>
          <a:blip r:embed="rId4"/>
          <a:stretch>
            <a:fillRect/>
          </a:stretch>
        </p:blipFill>
        <p:spPr>
          <a:xfrm>
            <a:off x="402565" y="2003975"/>
            <a:ext cx="3743325" cy="1400175"/>
          </a:xfrm>
          <a:prstGeom prst="rect">
            <a:avLst/>
          </a:prstGeom>
        </p:spPr>
      </p:pic>
      <p:pic>
        <p:nvPicPr>
          <p:cNvPr id="6" name="Picture 5">
            <a:extLst>
              <a:ext uri="{FF2B5EF4-FFF2-40B4-BE49-F238E27FC236}">
                <a16:creationId xmlns:a16="http://schemas.microsoft.com/office/drawing/2014/main" id="{2FEB6D34-2526-4BA5-9E8A-D4B0A4A5A59A}"/>
              </a:ext>
            </a:extLst>
          </p:cNvPr>
          <p:cNvPicPr>
            <a:picLocks noChangeAspect="1"/>
          </p:cNvPicPr>
          <p:nvPr/>
        </p:nvPicPr>
        <p:blipFill>
          <a:blip r:embed="rId5"/>
          <a:stretch>
            <a:fillRect/>
          </a:stretch>
        </p:blipFill>
        <p:spPr>
          <a:xfrm>
            <a:off x="436897" y="3604194"/>
            <a:ext cx="3629025" cy="1838325"/>
          </a:xfrm>
          <a:prstGeom prst="rect">
            <a:avLst/>
          </a:prstGeom>
        </p:spPr>
      </p:pic>
      <p:sp>
        <p:nvSpPr>
          <p:cNvPr id="16" name="Rectangle 15">
            <a:extLst>
              <a:ext uri="{FF2B5EF4-FFF2-40B4-BE49-F238E27FC236}">
                <a16:creationId xmlns:a16="http://schemas.microsoft.com/office/drawing/2014/main" id="{E363FEC9-1666-47E1-8A8B-6B2B09D24F5C}"/>
              </a:ext>
            </a:extLst>
          </p:cNvPr>
          <p:cNvSpPr/>
          <p:nvPr/>
        </p:nvSpPr>
        <p:spPr>
          <a:xfrm>
            <a:off x="5493961" y="3281908"/>
            <a:ext cx="5055495" cy="1200329"/>
          </a:xfrm>
          <a:prstGeom prst="rect">
            <a:avLst/>
          </a:prstGeom>
        </p:spPr>
        <p:txBody>
          <a:bodyPr wrap="square">
            <a:spAutoFit/>
          </a:bodyPr>
          <a:lstStyle/>
          <a:p>
            <a:r>
              <a:rPr lang="en-CA" dirty="0">
                <a:latin typeface="Calibri" panose="020F0502020204030204" pitchFamily="34" charset="0"/>
              </a:rPr>
              <a:t>Note that the K factors used for each variable may be different in the calculation for studs. Additional some loads may be directionally dependent based on the applied eccentricity.</a:t>
            </a:r>
            <a:endParaRPr lang="en-US" dirty="0"/>
          </a:p>
        </p:txBody>
      </p:sp>
      <p:sp>
        <p:nvSpPr>
          <p:cNvPr id="18" name="Google Shape;111;gb732734625_0_0">
            <a:extLst>
              <a:ext uri="{FF2B5EF4-FFF2-40B4-BE49-F238E27FC236}">
                <a16:creationId xmlns:a16="http://schemas.microsoft.com/office/drawing/2014/main" id="{FEA1BF55-10CE-4586-82BB-8C6E540DDDFB}"/>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Combined Bending and Axial Loading</a:t>
            </a:r>
            <a:endParaRPr dirty="0"/>
          </a:p>
        </p:txBody>
      </p:sp>
    </p:spTree>
    <p:extLst>
      <p:ext uri="{BB962C8B-B14F-4D97-AF65-F5344CB8AC3E}">
        <p14:creationId xmlns:p14="http://schemas.microsoft.com/office/powerpoint/2010/main" val="591358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C76A46B-29A8-47AD-86B5-31E25DF5241E}"/>
              </a:ext>
            </a:extLst>
          </p:cNvPr>
          <p:cNvSpPr>
            <a:spLocks noGrp="1"/>
          </p:cNvSpPr>
          <p:nvPr>
            <p:ph type="ftr" sz="quarter" idx="11"/>
          </p:nvPr>
        </p:nvSpPr>
        <p:spPr/>
        <p:txBody>
          <a:bodyPr/>
          <a:lstStyle/>
          <a:p>
            <a:r>
              <a:rPr lang="en-US"/>
              <a:t>Module 2: Design of Timber</a:t>
            </a:r>
            <a:endParaRPr lang="en-CA"/>
          </a:p>
        </p:txBody>
      </p:sp>
      <p:pic>
        <p:nvPicPr>
          <p:cNvPr id="6" name="Content Placeholder 6">
            <a:extLst>
              <a:ext uri="{FF2B5EF4-FFF2-40B4-BE49-F238E27FC236}">
                <a16:creationId xmlns:a16="http://schemas.microsoft.com/office/drawing/2014/main" id="{59E7F1FC-78C7-48A0-90A8-4FF38C67CB7C}"/>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5">
            <a:extLst>
              <a:ext uri="{FF2B5EF4-FFF2-40B4-BE49-F238E27FC236}">
                <a16:creationId xmlns:a16="http://schemas.microsoft.com/office/drawing/2014/main" id="{A88141EA-B11B-4175-BD22-B9D345DE5D83}"/>
              </a:ext>
            </a:extLst>
          </p:cNvPr>
          <p:cNvSpPr txBox="1">
            <a:spLocks/>
          </p:cNvSpPr>
          <p:nvPr/>
        </p:nvSpPr>
        <p:spPr>
          <a:xfrm>
            <a:off x="2979419" y="3027916"/>
            <a:ext cx="6233161" cy="802167"/>
          </a:xfrm>
          <a:prstGeom prst="rect">
            <a:avLst/>
          </a:prstGeom>
          <a:solidFill>
            <a:schemeClr val="bg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cs typeface="Arial" panose="020B0604020202020204" pitchFamily="34" charset="0"/>
              </a:rPr>
              <a:t>Axial loading</a:t>
            </a:r>
            <a:endParaRPr lang="en-CA" sz="3600" b="1" dirty="0">
              <a:solidFill>
                <a:schemeClr val="bg1"/>
              </a:solidFill>
              <a:latin typeface="+mn-lt"/>
            </a:endParaRPr>
          </a:p>
        </p:txBody>
      </p:sp>
      <p:sp>
        <p:nvSpPr>
          <p:cNvPr id="2" name="Slide Number Placeholder 1">
            <a:extLst>
              <a:ext uri="{FF2B5EF4-FFF2-40B4-BE49-F238E27FC236}">
                <a16:creationId xmlns:a16="http://schemas.microsoft.com/office/drawing/2014/main" id="{30D029D2-3D29-4AD9-97A9-224BD23C851B}"/>
              </a:ext>
            </a:extLst>
          </p:cNvPr>
          <p:cNvSpPr>
            <a:spLocks noGrp="1"/>
          </p:cNvSpPr>
          <p:nvPr>
            <p:ph type="sldNum" sz="quarter" idx="12"/>
          </p:nvPr>
        </p:nvSpPr>
        <p:spPr/>
        <p:txBody>
          <a:bodyPr/>
          <a:lstStyle/>
          <a:p>
            <a:fld id="{7641698F-FD92-4AEB-A1FD-2C71A90A5FF6}" type="slidenum">
              <a:rPr lang="en-CA" smtClean="0"/>
              <a:t>5</a:t>
            </a:fld>
            <a:endParaRPr lang="en-CA"/>
          </a:p>
        </p:txBody>
      </p:sp>
    </p:spTree>
    <p:extLst>
      <p:ext uri="{BB962C8B-B14F-4D97-AF65-F5344CB8AC3E}">
        <p14:creationId xmlns:p14="http://schemas.microsoft.com/office/powerpoint/2010/main" val="11301425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7" name="Rectangle 6">
            <a:extLst>
              <a:ext uri="{FF2B5EF4-FFF2-40B4-BE49-F238E27FC236}">
                <a16:creationId xmlns:a16="http://schemas.microsoft.com/office/drawing/2014/main" id="{F95F19B4-2482-4C4D-9267-2563D8B5B29C}"/>
              </a:ext>
            </a:extLst>
          </p:cNvPr>
          <p:cNvSpPr/>
          <p:nvPr/>
        </p:nvSpPr>
        <p:spPr>
          <a:xfrm>
            <a:off x="402565" y="1434599"/>
            <a:ext cx="11103600" cy="369332"/>
          </a:xfrm>
          <a:prstGeom prst="rect">
            <a:avLst/>
          </a:prstGeom>
        </p:spPr>
        <p:txBody>
          <a:bodyPr wrap="square">
            <a:spAutoFit/>
          </a:bodyPr>
          <a:lstStyle/>
          <a:p>
            <a:r>
              <a:rPr lang="en-CA" dirty="0">
                <a:latin typeface="Calibri" panose="020F0502020204030204" pitchFamily="34" charset="0"/>
              </a:rPr>
              <a:t>For CLT combined bending can be considered following this formula:</a:t>
            </a:r>
            <a:endParaRPr lang="en-US" dirty="0"/>
          </a:p>
        </p:txBody>
      </p:sp>
      <p:pic>
        <p:nvPicPr>
          <p:cNvPr id="2" name="Picture 1">
            <a:extLst>
              <a:ext uri="{FF2B5EF4-FFF2-40B4-BE49-F238E27FC236}">
                <a16:creationId xmlns:a16="http://schemas.microsoft.com/office/drawing/2014/main" id="{1992118C-35C9-4CA5-8840-B5BCCD8A13CE}"/>
              </a:ext>
            </a:extLst>
          </p:cNvPr>
          <p:cNvPicPr>
            <a:picLocks noChangeAspect="1"/>
          </p:cNvPicPr>
          <p:nvPr/>
        </p:nvPicPr>
        <p:blipFill>
          <a:blip r:embed="rId4"/>
          <a:stretch>
            <a:fillRect/>
          </a:stretch>
        </p:blipFill>
        <p:spPr>
          <a:xfrm>
            <a:off x="402545" y="1803931"/>
            <a:ext cx="3571875" cy="5000625"/>
          </a:xfrm>
          <a:prstGeom prst="rect">
            <a:avLst/>
          </a:prstGeom>
        </p:spPr>
      </p:pic>
      <p:pic>
        <p:nvPicPr>
          <p:cNvPr id="3" name="Picture 2">
            <a:extLst>
              <a:ext uri="{FF2B5EF4-FFF2-40B4-BE49-F238E27FC236}">
                <a16:creationId xmlns:a16="http://schemas.microsoft.com/office/drawing/2014/main" id="{047BFD1C-B877-480A-B168-5F500D351F31}"/>
              </a:ext>
            </a:extLst>
          </p:cNvPr>
          <p:cNvPicPr>
            <a:picLocks noChangeAspect="1"/>
          </p:cNvPicPr>
          <p:nvPr/>
        </p:nvPicPr>
        <p:blipFill>
          <a:blip r:embed="rId5"/>
          <a:stretch>
            <a:fillRect/>
          </a:stretch>
        </p:blipFill>
        <p:spPr>
          <a:xfrm>
            <a:off x="4224337" y="1833562"/>
            <a:ext cx="3743325" cy="3190875"/>
          </a:xfrm>
          <a:prstGeom prst="rect">
            <a:avLst/>
          </a:prstGeom>
        </p:spPr>
      </p:pic>
      <p:sp>
        <p:nvSpPr>
          <p:cNvPr id="19" name="Rectangle 18">
            <a:extLst>
              <a:ext uri="{FF2B5EF4-FFF2-40B4-BE49-F238E27FC236}">
                <a16:creationId xmlns:a16="http://schemas.microsoft.com/office/drawing/2014/main" id="{9326FB4E-3B99-484A-ABDB-855CB0771C1B}"/>
              </a:ext>
            </a:extLst>
          </p:cNvPr>
          <p:cNvSpPr/>
          <p:nvPr/>
        </p:nvSpPr>
        <p:spPr>
          <a:xfrm>
            <a:off x="9130996" y="2316537"/>
            <a:ext cx="2039765" cy="1477328"/>
          </a:xfrm>
          <a:prstGeom prst="rect">
            <a:avLst/>
          </a:prstGeom>
        </p:spPr>
        <p:txBody>
          <a:bodyPr wrap="square">
            <a:spAutoFit/>
          </a:bodyPr>
          <a:lstStyle/>
          <a:p>
            <a:r>
              <a:rPr lang="en-CA" dirty="0">
                <a:solidFill>
                  <a:srgbClr val="FF0000"/>
                </a:solidFill>
                <a:latin typeface="Calibri" panose="020F0502020204030204" pitchFamily="34" charset="0"/>
              </a:rPr>
              <a:t>Recall the importance for consideration in the effects of shear with CLT!</a:t>
            </a:r>
            <a:endParaRPr lang="en-US" dirty="0">
              <a:solidFill>
                <a:srgbClr val="FF0000"/>
              </a:solidFill>
            </a:endParaRPr>
          </a:p>
        </p:txBody>
      </p:sp>
      <p:sp>
        <p:nvSpPr>
          <p:cNvPr id="18" name="Google Shape;111;gb732734625_0_0">
            <a:extLst>
              <a:ext uri="{FF2B5EF4-FFF2-40B4-BE49-F238E27FC236}">
                <a16:creationId xmlns:a16="http://schemas.microsoft.com/office/drawing/2014/main" id="{9097F89A-B691-4897-B7A7-D0C54DFA0559}"/>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Combined Bending and Axial Loading</a:t>
            </a:r>
            <a:endParaRPr dirty="0"/>
          </a:p>
        </p:txBody>
      </p:sp>
    </p:spTree>
    <p:extLst>
      <p:ext uri="{BB962C8B-B14F-4D97-AF65-F5344CB8AC3E}">
        <p14:creationId xmlns:p14="http://schemas.microsoft.com/office/powerpoint/2010/main" val="914486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1953-E244-4D2A-9FBC-C1F7B88A76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F7BD82-F0E7-4204-816F-AC9676B9599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5C76A46B-29A8-47AD-86B5-31E25DF5241E}"/>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pic>
        <p:nvPicPr>
          <p:cNvPr id="6" name="Content Placeholder 6">
            <a:extLst>
              <a:ext uri="{FF2B5EF4-FFF2-40B4-BE49-F238E27FC236}">
                <a16:creationId xmlns:a16="http://schemas.microsoft.com/office/drawing/2014/main" id="{59E7F1FC-78C7-48A0-90A8-4FF38C67CB7C}"/>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5">
            <a:extLst>
              <a:ext uri="{FF2B5EF4-FFF2-40B4-BE49-F238E27FC236}">
                <a16:creationId xmlns:a16="http://schemas.microsoft.com/office/drawing/2014/main" id="{933D4CC7-C134-41B6-B9EF-979D9D8B8FEE}"/>
              </a:ext>
            </a:extLst>
          </p:cNvPr>
          <p:cNvSpPr txBox="1">
            <a:spLocks/>
          </p:cNvSpPr>
          <p:nvPr/>
        </p:nvSpPr>
        <p:spPr>
          <a:xfrm>
            <a:off x="3019581" y="2799384"/>
            <a:ext cx="5820090" cy="802167"/>
          </a:xfrm>
          <a:prstGeom prst="rect">
            <a:avLst/>
          </a:prstGeom>
          <a:solidFill>
            <a:schemeClr val="bg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cs typeface="Arial" panose="020B0604020202020204" pitchFamily="34" charset="0"/>
              </a:rPr>
              <a:t>Connections</a:t>
            </a:r>
            <a:endParaRPr lang="en-CA" sz="3600" b="1" dirty="0">
              <a:solidFill>
                <a:schemeClr val="bg1"/>
              </a:solidFill>
              <a:latin typeface="+mn-lt"/>
            </a:endParaRPr>
          </a:p>
        </p:txBody>
      </p:sp>
    </p:spTree>
    <p:extLst>
      <p:ext uri="{BB962C8B-B14F-4D97-AF65-F5344CB8AC3E}">
        <p14:creationId xmlns:p14="http://schemas.microsoft.com/office/powerpoint/2010/main" val="40670950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4450" y="1633227"/>
            <a:ext cx="8488393" cy="4524315"/>
          </a:xfrm>
          <a:prstGeom prst="rect">
            <a:avLst/>
          </a:prstGeom>
        </p:spPr>
        <p:txBody>
          <a:bodyPr wrap="square">
            <a:spAutoFit/>
          </a:bodyPr>
          <a:lstStyle/>
          <a:p>
            <a:r>
              <a:rPr lang="en-CA" sz="2400" dirty="0"/>
              <a:t>Covered here:</a:t>
            </a:r>
          </a:p>
          <a:p>
            <a:pPr marL="342900" indent="-342900">
              <a:buFont typeface="Arial" panose="020B0604020202020204" pitchFamily="34" charset="0"/>
              <a:buChar char="•"/>
            </a:pPr>
            <a:r>
              <a:rPr lang="en-CA" sz="2400" dirty="0"/>
              <a:t>Shear plates and split rings</a:t>
            </a:r>
          </a:p>
          <a:p>
            <a:pPr marL="342900" indent="-342900">
              <a:buFont typeface="Arial" panose="020B0604020202020204" pitchFamily="34" charset="0"/>
              <a:buChar char="•"/>
            </a:pPr>
            <a:r>
              <a:rPr lang="en-CA" sz="2400" dirty="0"/>
              <a:t>Nails and spikes</a:t>
            </a:r>
          </a:p>
          <a:p>
            <a:pPr marL="342900" indent="-342900">
              <a:buFont typeface="Arial" panose="020B0604020202020204" pitchFamily="34" charset="0"/>
              <a:buChar char="•"/>
            </a:pPr>
            <a:r>
              <a:rPr lang="en-CA" sz="2400" dirty="0"/>
              <a:t>Bolts</a:t>
            </a:r>
          </a:p>
          <a:p>
            <a:pPr marL="342900" indent="-342900">
              <a:buFont typeface="Arial" panose="020B0604020202020204" pitchFamily="34" charset="0"/>
              <a:buChar char="•"/>
            </a:pPr>
            <a:r>
              <a:rPr lang="en-CA" sz="2400" dirty="0"/>
              <a:t>Wood screws</a:t>
            </a:r>
          </a:p>
          <a:p>
            <a:pPr marL="342900" indent="-342900">
              <a:buFont typeface="Arial" panose="020B0604020202020204" pitchFamily="34" charset="0"/>
              <a:buChar char="•"/>
            </a:pPr>
            <a:r>
              <a:rPr lang="en-CA" sz="2400" dirty="0"/>
              <a:t>Drift pins</a:t>
            </a:r>
          </a:p>
          <a:p>
            <a:pPr marL="342900" indent="-342900">
              <a:buFont typeface="Arial" panose="020B0604020202020204" pitchFamily="34" charset="0"/>
              <a:buChar char="•"/>
            </a:pPr>
            <a:r>
              <a:rPr lang="en-CA" sz="2400" dirty="0"/>
              <a:t>Lag screws</a:t>
            </a:r>
          </a:p>
          <a:p>
            <a:pPr marL="342900" indent="-342900">
              <a:buFont typeface="Arial" panose="020B0604020202020204" pitchFamily="34" charset="0"/>
              <a:buChar char="•"/>
            </a:pPr>
            <a:r>
              <a:rPr lang="en-CA" sz="2400" dirty="0"/>
              <a:t>Timber rivets</a:t>
            </a:r>
          </a:p>
          <a:p>
            <a:pPr marL="342900" indent="-342900">
              <a:buFont typeface="Arial" panose="020B0604020202020204" pitchFamily="34" charset="0"/>
              <a:buChar char="•"/>
            </a:pPr>
            <a:r>
              <a:rPr lang="en-CA" sz="2400" dirty="0"/>
              <a:t>Truss plates</a:t>
            </a:r>
          </a:p>
          <a:p>
            <a:pPr marL="342900" indent="-342900">
              <a:buFont typeface="Arial" panose="020B0604020202020204" pitchFamily="34" charset="0"/>
              <a:buChar char="•"/>
            </a:pPr>
            <a:r>
              <a:rPr lang="en-CA" sz="2400" dirty="0"/>
              <a:t>Joist hangers</a:t>
            </a:r>
          </a:p>
          <a:p>
            <a:endParaRPr lang="en-CA" sz="2400" dirty="0"/>
          </a:p>
          <a:p>
            <a:endParaRPr lang="en-CA" sz="2400" dirty="0"/>
          </a:p>
        </p:txBody>
      </p:sp>
      <p:pic>
        <p:nvPicPr>
          <p:cNvPr id="9" name="Picture 8"/>
          <p:cNvPicPr>
            <a:picLocks noChangeAspect="1"/>
          </p:cNvPicPr>
          <p:nvPr/>
        </p:nvPicPr>
        <p:blipFill>
          <a:blip r:embed="rId3"/>
          <a:stretch>
            <a:fillRect/>
          </a:stretch>
        </p:blipFill>
        <p:spPr>
          <a:xfrm>
            <a:off x="4756872" y="1397286"/>
            <a:ext cx="2678255" cy="3827487"/>
          </a:xfrm>
          <a:prstGeom prst="rect">
            <a:avLst/>
          </a:prstGeom>
        </p:spPr>
      </p:pic>
      <p:grpSp>
        <p:nvGrpSpPr>
          <p:cNvPr id="10" name="Group 9">
            <a:extLst>
              <a:ext uri="{FF2B5EF4-FFF2-40B4-BE49-F238E27FC236}">
                <a16:creationId xmlns:a16="http://schemas.microsoft.com/office/drawing/2014/main" id="{4B5D20B4-2A3E-4308-96EB-C52D2686FFD2}"/>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954DF4B7-E958-488A-8A1C-419D3F912AD0}"/>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C663E7B1-4F0E-4FB2-A2E3-05484E62CF2B}"/>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DCB39C3E-B621-4D67-8D99-63B5B8623B1E}"/>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CBFE9FAF-D628-4DF2-A861-2A13F19BC42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D9235BE6-7957-4680-A3A9-C8D2B0BF822B}"/>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65BA888D-57B4-46D5-8BCF-E1F8D2A93B57}"/>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E25147CB-D21C-40DD-AE9B-B790B2DCDFBD}"/>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98C9D86B-681C-4036-BBDD-F13F648799B4}"/>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8014FDBA-254C-40EB-992A-0C00C3CB83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F8E044AC-00E8-4FFE-9CB1-2283852EEE36}"/>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Arial" panose="020B0604020202020204" pitchFamily="34" charset="0"/>
              </a:rPr>
              <a:t>Types of Fasteners </a:t>
            </a:r>
            <a:endParaRPr lang="en-CA" sz="3600" b="1" dirty="0">
              <a:latin typeface="+mn-lt"/>
            </a:endParaRPr>
          </a:p>
        </p:txBody>
      </p:sp>
      <p:pic>
        <p:nvPicPr>
          <p:cNvPr id="3" name="Picture 2" descr="A picture containing indoor, dirty&#10;&#10;Description automatically generated">
            <a:extLst>
              <a:ext uri="{FF2B5EF4-FFF2-40B4-BE49-F238E27FC236}">
                <a16:creationId xmlns:a16="http://schemas.microsoft.com/office/drawing/2014/main" id="{9A51330E-0CAC-45F7-B3AB-2F574E2DA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0126" y="1396159"/>
            <a:ext cx="3534131" cy="2609478"/>
          </a:xfrm>
          <a:prstGeom prst="rect">
            <a:avLst/>
          </a:prstGeom>
        </p:spPr>
      </p:pic>
      <p:sp>
        <p:nvSpPr>
          <p:cNvPr id="4" name="TextBox 3">
            <a:extLst>
              <a:ext uri="{FF2B5EF4-FFF2-40B4-BE49-F238E27FC236}">
                <a16:creationId xmlns:a16="http://schemas.microsoft.com/office/drawing/2014/main" id="{B3AEC5A2-DC60-4479-A401-E54648E738DB}"/>
              </a:ext>
            </a:extLst>
          </p:cNvPr>
          <p:cNvSpPr txBox="1"/>
          <p:nvPr/>
        </p:nvSpPr>
        <p:spPr>
          <a:xfrm>
            <a:off x="7770126" y="4120958"/>
            <a:ext cx="3583674" cy="1200329"/>
          </a:xfrm>
          <a:prstGeom prst="rect">
            <a:avLst/>
          </a:prstGeom>
          <a:noFill/>
        </p:spPr>
        <p:txBody>
          <a:bodyPr wrap="square" rtlCol="0">
            <a:spAutoFit/>
          </a:bodyPr>
          <a:lstStyle/>
          <a:p>
            <a:r>
              <a:rPr lang="en-US" sz="1200" dirty="0"/>
              <a:t>Right photo from Chris </a:t>
            </a:r>
            <a:r>
              <a:rPr lang="en-US" sz="1200" dirty="0" err="1"/>
              <a:t>Naum</a:t>
            </a:r>
            <a:r>
              <a:rPr lang="en-US" sz="1200" dirty="0"/>
              <a:t> of a timber mill showing a connection circa 1871. Left photo of the Scarborough Library glulam connection circa 2019.</a:t>
            </a:r>
          </a:p>
          <a:p>
            <a:endParaRPr lang="en-US" sz="1200" dirty="0"/>
          </a:p>
          <a:p>
            <a:r>
              <a:rPr lang="en-US" sz="1200" dirty="0"/>
              <a:t>Modern connections can be made through advancements in precision cutting.</a:t>
            </a:r>
          </a:p>
        </p:txBody>
      </p:sp>
      <p:sp>
        <p:nvSpPr>
          <p:cNvPr id="7" name="Footer Placeholder 6">
            <a:extLst>
              <a:ext uri="{FF2B5EF4-FFF2-40B4-BE49-F238E27FC236}">
                <a16:creationId xmlns:a16="http://schemas.microsoft.com/office/drawing/2014/main" id="{F1761F47-E209-4BEB-BBB0-B5281B84C3EF}"/>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820A939C-6B16-45CC-881C-38663ECAA5B2}"/>
              </a:ext>
            </a:extLst>
          </p:cNvPr>
          <p:cNvSpPr>
            <a:spLocks noGrp="1"/>
          </p:cNvSpPr>
          <p:nvPr>
            <p:ph type="sldNum" sz="quarter" idx="12"/>
          </p:nvPr>
        </p:nvSpPr>
        <p:spPr/>
        <p:txBody>
          <a:bodyPr/>
          <a:lstStyle/>
          <a:p>
            <a:fld id="{7641698F-FD92-4AEB-A1FD-2C71A90A5FF6}" type="slidenum">
              <a:rPr lang="en-CA" smtClean="0"/>
              <a:t>52</a:t>
            </a:fld>
            <a:endParaRPr lang="en-CA"/>
          </a:p>
        </p:txBody>
      </p:sp>
    </p:spTree>
    <p:extLst>
      <p:ext uri="{BB962C8B-B14F-4D97-AF65-F5344CB8AC3E}">
        <p14:creationId xmlns:p14="http://schemas.microsoft.com/office/powerpoint/2010/main" val="730129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Module 2: Design of Timber</a:t>
            </a:r>
            <a:endParaRPr lang="en-CA"/>
          </a:p>
        </p:txBody>
      </p:sp>
      <p:pic>
        <p:nvPicPr>
          <p:cNvPr id="6" name="Picture 5"/>
          <p:cNvPicPr>
            <a:picLocks noChangeAspect="1"/>
          </p:cNvPicPr>
          <p:nvPr/>
        </p:nvPicPr>
        <p:blipFill>
          <a:blip r:embed="rId2"/>
          <a:stretch>
            <a:fillRect/>
          </a:stretch>
        </p:blipFill>
        <p:spPr>
          <a:xfrm>
            <a:off x="0" y="23284"/>
            <a:ext cx="5713510" cy="6858000"/>
          </a:xfrm>
          <a:prstGeom prst="rect">
            <a:avLst/>
          </a:prstGeom>
        </p:spPr>
      </p:pic>
      <p:grpSp>
        <p:nvGrpSpPr>
          <p:cNvPr id="7" name="Group 6">
            <a:extLst>
              <a:ext uri="{FF2B5EF4-FFF2-40B4-BE49-F238E27FC236}">
                <a16:creationId xmlns:a16="http://schemas.microsoft.com/office/drawing/2014/main" id="{441BC18F-B040-4EE9-BEBD-5DD5F1BBC113}"/>
              </a:ext>
            </a:extLst>
          </p:cNvPr>
          <p:cNvGrpSpPr/>
          <p:nvPr/>
        </p:nvGrpSpPr>
        <p:grpSpPr>
          <a:xfrm>
            <a:off x="7755910" y="0"/>
            <a:ext cx="4453607" cy="6957521"/>
            <a:chOff x="7738393" y="0"/>
            <a:chExt cx="4453607" cy="6957521"/>
          </a:xfrm>
        </p:grpSpPr>
        <p:grpSp>
          <p:nvGrpSpPr>
            <p:cNvPr id="8" name="Group 7">
              <a:extLst>
                <a:ext uri="{FF2B5EF4-FFF2-40B4-BE49-F238E27FC236}">
                  <a16:creationId xmlns:a16="http://schemas.microsoft.com/office/drawing/2014/main" id="{88423AC6-FFAD-4475-B783-328384CFF2BE}"/>
                </a:ext>
              </a:extLst>
            </p:cNvPr>
            <p:cNvGrpSpPr/>
            <p:nvPr/>
          </p:nvGrpSpPr>
          <p:grpSpPr>
            <a:xfrm>
              <a:off x="9711280" y="6066781"/>
              <a:ext cx="2216009" cy="759387"/>
              <a:chOff x="5048307" y="4532623"/>
              <a:chExt cx="1662007" cy="569540"/>
            </a:xfrm>
          </p:grpSpPr>
          <p:sp>
            <p:nvSpPr>
              <p:cNvPr id="13" name="TextBox 12">
                <a:extLst>
                  <a:ext uri="{FF2B5EF4-FFF2-40B4-BE49-F238E27FC236}">
                    <a16:creationId xmlns:a16="http://schemas.microsoft.com/office/drawing/2014/main" id="{31799344-00AC-48FD-A293-68FEBD073995}"/>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4" name="TextBox 13">
                <a:extLst>
                  <a:ext uri="{FF2B5EF4-FFF2-40B4-BE49-F238E27FC236}">
                    <a16:creationId xmlns:a16="http://schemas.microsoft.com/office/drawing/2014/main" id="{6DED9BB7-47B2-48FF-8F8E-E493A756A3BA}"/>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5" name="Diagonal Stripe 14">
                <a:extLst>
                  <a:ext uri="{FF2B5EF4-FFF2-40B4-BE49-F238E27FC236}">
                    <a16:creationId xmlns:a16="http://schemas.microsoft.com/office/drawing/2014/main" id="{A9996400-2180-4F63-827F-899847E2E0D0}"/>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6" name="Diagonal Stripe 15">
                <a:extLst>
                  <a:ext uri="{FF2B5EF4-FFF2-40B4-BE49-F238E27FC236}">
                    <a16:creationId xmlns:a16="http://schemas.microsoft.com/office/drawing/2014/main" id="{6F835E64-91B2-4D29-9A50-E10D1164766F}"/>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9" name="Group 8">
              <a:extLst>
                <a:ext uri="{FF2B5EF4-FFF2-40B4-BE49-F238E27FC236}">
                  <a16:creationId xmlns:a16="http://schemas.microsoft.com/office/drawing/2014/main" id="{FF1A345D-88CD-4CBD-837A-C086D7263E85}"/>
                </a:ext>
              </a:extLst>
            </p:cNvPr>
            <p:cNvGrpSpPr/>
            <p:nvPr/>
          </p:nvGrpSpPr>
          <p:grpSpPr>
            <a:xfrm>
              <a:off x="11895248" y="0"/>
              <a:ext cx="296752" cy="6881284"/>
              <a:chOff x="11896233" y="0"/>
              <a:chExt cx="295747" cy="6857990"/>
            </a:xfrm>
          </p:grpSpPr>
          <p:sp>
            <p:nvSpPr>
              <p:cNvPr id="11" name="Rectangle 10">
                <a:extLst>
                  <a:ext uri="{FF2B5EF4-FFF2-40B4-BE49-F238E27FC236}">
                    <a16:creationId xmlns:a16="http://schemas.microsoft.com/office/drawing/2014/main" id="{91547A18-A4F9-43B6-B76D-31A14FE42EC1}"/>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2" name="Rectangle 11">
                <a:extLst>
                  <a:ext uri="{FF2B5EF4-FFF2-40B4-BE49-F238E27FC236}">
                    <a16:creationId xmlns:a16="http://schemas.microsoft.com/office/drawing/2014/main" id="{23A1BE05-CFA9-4779-88EE-16B914208D01}"/>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0" name="Picture 9" descr="A picture containing food, shirt&#10;&#10;Description automatically generated">
              <a:extLst>
                <a:ext uri="{FF2B5EF4-FFF2-40B4-BE49-F238E27FC236}">
                  <a16:creationId xmlns:a16="http://schemas.microsoft.com/office/drawing/2014/main" id="{9D0A3936-CEB1-492A-9635-D2D53DB7E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pic>
        <p:nvPicPr>
          <p:cNvPr id="17" name="Picture 16">
            <a:extLst>
              <a:ext uri="{FF2B5EF4-FFF2-40B4-BE49-F238E27FC236}">
                <a16:creationId xmlns:a16="http://schemas.microsoft.com/office/drawing/2014/main" id="{F7E116F5-0DE4-4866-88AC-B94AC2B253FD}"/>
              </a:ext>
            </a:extLst>
          </p:cNvPr>
          <p:cNvPicPr>
            <a:picLocks noChangeAspect="1"/>
          </p:cNvPicPr>
          <p:nvPr/>
        </p:nvPicPr>
        <p:blipFill>
          <a:blip r:embed="rId4"/>
          <a:stretch>
            <a:fillRect/>
          </a:stretch>
        </p:blipFill>
        <p:spPr>
          <a:xfrm>
            <a:off x="4081742" y="0"/>
            <a:ext cx="3365422" cy="6858000"/>
          </a:xfrm>
          <a:prstGeom prst="rect">
            <a:avLst/>
          </a:prstGeom>
        </p:spPr>
      </p:pic>
      <p:pic>
        <p:nvPicPr>
          <p:cNvPr id="18" name="Picture 17">
            <a:extLst>
              <a:ext uri="{FF2B5EF4-FFF2-40B4-BE49-F238E27FC236}">
                <a16:creationId xmlns:a16="http://schemas.microsoft.com/office/drawing/2014/main" id="{ED71FF9C-94B1-4FCB-A17D-684C3BDB7ECF}"/>
              </a:ext>
            </a:extLst>
          </p:cNvPr>
          <p:cNvPicPr>
            <a:picLocks noChangeAspect="1"/>
          </p:cNvPicPr>
          <p:nvPr/>
        </p:nvPicPr>
        <p:blipFill>
          <a:blip r:embed="rId5"/>
          <a:stretch>
            <a:fillRect/>
          </a:stretch>
        </p:blipFill>
        <p:spPr>
          <a:xfrm>
            <a:off x="7447174" y="0"/>
            <a:ext cx="4786977" cy="6858000"/>
          </a:xfrm>
          <a:prstGeom prst="rect">
            <a:avLst/>
          </a:prstGeom>
        </p:spPr>
      </p:pic>
      <p:sp>
        <p:nvSpPr>
          <p:cNvPr id="2" name="Slide Number Placeholder 1">
            <a:extLst>
              <a:ext uri="{FF2B5EF4-FFF2-40B4-BE49-F238E27FC236}">
                <a16:creationId xmlns:a16="http://schemas.microsoft.com/office/drawing/2014/main" id="{3166B89D-B601-46E7-AC37-0639E547E121}"/>
              </a:ext>
            </a:extLst>
          </p:cNvPr>
          <p:cNvSpPr>
            <a:spLocks noGrp="1"/>
          </p:cNvSpPr>
          <p:nvPr>
            <p:ph type="sldNum" sz="quarter" idx="12"/>
          </p:nvPr>
        </p:nvSpPr>
        <p:spPr/>
        <p:txBody>
          <a:bodyPr/>
          <a:lstStyle/>
          <a:p>
            <a:fld id="{7641698F-FD92-4AEB-A1FD-2C71A90A5FF6}" type="slidenum">
              <a:rPr lang="en-CA" smtClean="0"/>
              <a:t>53</a:t>
            </a:fld>
            <a:endParaRPr lang="en-CA"/>
          </a:p>
        </p:txBody>
      </p:sp>
    </p:spTree>
    <p:extLst>
      <p:ext uri="{BB962C8B-B14F-4D97-AF65-F5344CB8AC3E}">
        <p14:creationId xmlns:p14="http://schemas.microsoft.com/office/powerpoint/2010/main" val="104658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39770" y="895692"/>
            <a:ext cx="5946385" cy="5357520"/>
          </a:xfrm>
          <a:prstGeom prst="rect">
            <a:avLst/>
          </a:prstGeom>
        </p:spPr>
      </p:pic>
      <p:grpSp>
        <p:nvGrpSpPr>
          <p:cNvPr id="8" name="Group 7">
            <a:extLst>
              <a:ext uri="{FF2B5EF4-FFF2-40B4-BE49-F238E27FC236}">
                <a16:creationId xmlns:a16="http://schemas.microsoft.com/office/drawing/2014/main" id="{CC61BC3B-7CCE-43DF-8F00-C9FD8EDFC260}"/>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8F375C51-EBED-4F4D-9FB4-BF32AAD564F5}"/>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782C271B-05D3-4F91-B3AE-EF8CC8991BB8}"/>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DB6243CC-A121-451F-8540-6F32959CE423}"/>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66897B9A-4FC7-4E09-A477-B1ADB06D5F49}"/>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4EF88671-3BD4-4021-BA7F-D897B5E3B1D2}"/>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64CCAE2F-29CF-4D99-BF36-E8CA1F728D3B}"/>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8DB7AE6B-BEB9-4D37-A649-C438A9E1F8FF}"/>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9603EEC7-492E-42E1-B778-9D6EDABA06AE}"/>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481719BA-1D42-427A-8B7C-9985E44FE8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0E6D91C4-36A5-4BC8-AD1C-FC7248CDCB65}"/>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Shear Depth (d</a:t>
            </a:r>
            <a:r>
              <a:rPr lang="en-US" sz="1400" b="1" dirty="0">
                <a:latin typeface="+mn-lt"/>
              </a:rPr>
              <a:t>e</a:t>
            </a:r>
            <a:r>
              <a:rPr lang="en-US" sz="3600" b="1" dirty="0">
                <a:latin typeface="+mn-lt"/>
              </a:rPr>
              <a:t>)</a:t>
            </a:r>
          </a:p>
        </p:txBody>
      </p:sp>
      <p:sp>
        <p:nvSpPr>
          <p:cNvPr id="19" name="Rectangle 18">
            <a:extLst>
              <a:ext uri="{FF2B5EF4-FFF2-40B4-BE49-F238E27FC236}">
                <a16:creationId xmlns:a16="http://schemas.microsoft.com/office/drawing/2014/main" id="{E33B6F7D-D441-4DE1-9D69-3D4E4112A4DD}"/>
              </a:ext>
            </a:extLst>
          </p:cNvPr>
          <p:cNvSpPr/>
          <p:nvPr/>
        </p:nvSpPr>
        <p:spPr>
          <a:xfrm>
            <a:off x="468330" y="1861461"/>
            <a:ext cx="4791957" cy="2862322"/>
          </a:xfrm>
          <a:prstGeom prst="rect">
            <a:avLst/>
          </a:prstGeom>
        </p:spPr>
        <p:txBody>
          <a:bodyPr wrap="square">
            <a:spAutoFit/>
          </a:bodyPr>
          <a:lstStyle/>
          <a:p>
            <a:r>
              <a:rPr lang="en-CA" sz="2000" dirty="0"/>
              <a:t>Particular to a wood member loaded at an angle. This results in a shear component that induces tensile stresses perpendicular to the grain of the wood.  Stress is greatest at the boundary of the fasteners. we need to limit the total depth to an effective one. </a:t>
            </a:r>
          </a:p>
          <a:p>
            <a:endParaRPr lang="en-CA" sz="2000" dirty="0"/>
          </a:p>
          <a:p>
            <a:r>
              <a:rPr lang="en-CA" sz="2000" dirty="0"/>
              <a:t>The shear force to utilize is from the shear force diagram.</a:t>
            </a:r>
          </a:p>
        </p:txBody>
      </p:sp>
      <p:sp>
        <p:nvSpPr>
          <p:cNvPr id="4" name="Footer Placeholder 3">
            <a:extLst>
              <a:ext uri="{FF2B5EF4-FFF2-40B4-BE49-F238E27FC236}">
                <a16:creationId xmlns:a16="http://schemas.microsoft.com/office/drawing/2014/main" id="{730FDCBA-B18F-45CE-9EB6-6C5E019D86A9}"/>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E4433B16-A0EF-48AD-9FAE-3DB65EE1FC3D}"/>
              </a:ext>
            </a:extLst>
          </p:cNvPr>
          <p:cNvSpPr>
            <a:spLocks noGrp="1"/>
          </p:cNvSpPr>
          <p:nvPr>
            <p:ph type="sldNum" sz="quarter" idx="12"/>
          </p:nvPr>
        </p:nvSpPr>
        <p:spPr/>
        <p:txBody>
          <a:bodyPr/>
          <a:lstStyle/>
          <a:p>
            <a:fld id="{7641698F-FD92-4AEB-A1FD-2C71A90A5FF6}" type="slidenum">
              <a:rPr lang="en-CA" smtClean="0"/>
              <a:t>54</a:t>
            </a:fld>
            <a:endParaRPr lang="en-CA"/>
          </a:p>
        </p:txBody>
      </p:sp>
    </p:spTree>
    <p:extLst>
      <p:ext uri="{BB962C8B-B14F-4D97-AF65-F5344CB8AC3E}">
        <p14:creationId xmlns:p14="http://schemas.microsoft.com/office/powerpoint/2010/main" val="1304141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7615" y="1082122"/>
            <a:ext cx="5278785" cy="5016758"/>
          </a:xfrm>
          <a:prstGeom prst="rect">
            <a:avLst/>
          </a:prstGeom>
        </p:spPr>
        <p:txBody>
          <a:bodyPr wrap="square">
            <a:spAutoFit/>
          </a:bodyPr>
          <a:lstStyle/>
          <a:p>
            <a:r>
              <a:rPr lang="en-CA" sz="2000" dirty="0"/>
              <a:t>Wood is weaker when wet so wood connections used in wet service conditions will have less resistance. When fasteners are installed in wood that will dry in service or where wood moisture contents fluctuate seasonally, shrinkage damage may occur.  In fastenings, shrinkage damage may result in splits at the connections.</a:t>
            </a:r>
          </a:p>
          <a:p>
            <a:endParaRPr lang="en-CA" sz="2000" dirty="0"/>
          </a:p>
          <a:p>
            <a:r>
              <a:rPr lang="en-CA" sz="2000" dirty="0"/>
              <a:t>A service condition factor, </a:t>
            </a:r>
            <a:r>
              <a:rPr lang="en-CA" sz="2000" dirty="0" err="1"/>
              <a:t>Ksf</a:t>
            </a:r>
            <a:r>
              <a:rPr lang="en-CA" sz="2000" dirty="0"/>
              <a:t> reflects that wood is generally weaker when wet, and that shrinkage can occur when installed from drying. This may split at the fastener weakening the connector unless accounted for. Shrinkage in wood is greater perpendicular to the grain direction and splitting will result from wood’s low tensile resistance perpendicular to the grain.</a:t>
            </a:r>
          </a:p>
        </p:txBody>
      </p:sp>
      <p:grpSp>
        <p:nvGrpSpPr>
          <p:cNvPr id="8" name="Group 7">
            <a:extLst>
              <a:ext uri="{FF2B5EF4-FFF2-40B4-BE49-F238E27FC236}">
                <a16:creationId xmlns:a16="http://schemas.microsoft.com/office/drawing/2014/main" id="{3F543595-F030-408A-8396-039BC718FC62}"/>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96444A40-5756-4A3F-9BE0-716533357332}"/>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B93F5C5B-DB74-4393-BC87-BEC98564524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438843C9-5D89-4B00-B362-9F92EB07DC69}"/>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08F62CF1-9AE0-4144-B160-E8F3C748369F}"/>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F1CDCEBB-048C-4288-A941-78F83FE2A310}"/>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C6917514-4304-4588-A2B1-3BB0355CA63E}"/>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51E802CD-0E64-40C8-93B6-4481EADFE297}"/>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84C361C5-DE85-4388-A2C6-4CB25B663BCF}"/>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0C094EC1-509F-463B-9656-FF895E1D6F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AE461068-C772-43C6-AB5C-435BBBD7E194}"/>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Consideration for Moisture (Service Condition) </a:t>
            </a:r>
          </a:p>
        </p:txBody>
      </p:sp>
      <p:pic>
        <p:nvPicPr>
          <p:cNvPr id="19" name="Picture 18">
            <a:extLst>
              <a:ext uri="{FF2B5EF4-FFF2-40B4-BE49-F238E27FC236}">
                <a16:creationId xmlns:a16="http://schemas.microsoft.com/office/drawing/2014/main" id="{A6000695-0925-47F4-A605-F070D9343089}"/>
              </a:ext>
            </a:extLst>
          </p:cNvPr>
          <p:cNvPicPr>
            <a:picLocks noChangeAspect="1"/>
          </p:cNvPicPr>
          <p:nvPr/>
        </p:nvPicPr>
        <p:blipFill>
          <a:blip r:embed="rId3"/>
          <a:stretch>
            <a:fillRect/>
          </a:stretch>
        </p:blipFill>
        <p:spPr>
          <a:xfrm>
            <a:off x="5988467" y="888616"/>
            <a:ext cx="5403192" cy="5041733"/>
          </a:xfrm>
          <a:prstGeom prst="rect">
            <a:avLst/>
          </a:prstGeom>
        </p:spPr>
      </p:pic>
      <p:sp>
        <p:nvSpPr>
          <p:cNvPr id="4" name="Footer Placeholder 3">
            <a:extLst>
              <a:ext uri="{FF2B5EF4-FFF2-40B4-BE49-F238E27FC236}">
                <a16:creationId xmlns:a16="http://schemas.microsoft.com/office/drawing/2014/main" id="{F979C173-A7B5-4CF6-A3FD-8ED2C3B39756}"/>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76F3271D-0128-4291-9E4D-CB9C4D0EDB34}"/>
              </a:ext>
            </a:extLst>
          </p:cNvPr>
          <p:cNvSpPr>
            <a:spLocks noGrp="1"/>
          </p:cNvSpPr>
          <p:nvPr>
            <p:ph type="sldNum" sz="quarter" idx="12"/>
          </p:nvPr>
        </p:nvSpPr>
        <p:spPr/>
        <p:txBody>
          <a:bodyPr/>
          <a:lstStyle/>
          <a:p>
            <a:fld id="{7641698F-FD92-4AEB-A1FD-2C71A90A5FF6}" type="slidenum">
              <a:rPr lang="en-CA" smtClean="0"/>
              <a:t>55</a:t>
            </a:fld>
            <a:endParaRPr lang="en-CA"/>
          </a:p>
        </p:txBody>
      </p:sp>
    </p:spTree>
    <p:extLst>
      <p:ext uri="{BB962C8B-B14F-4D97-AF65-F5344CB8AC3E}">
        <p14:creationId xmlns:p14="http://schemas.microsoft.com/office/powerpoint/2010/main" val="23519873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543595-F030-408A-8396-039BC718FC62}"/>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96444A40-5756-4A3F-9BE0-716533357332}"/>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B93F5C5B-DB74-4393-BC87-BEC98564524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438843C9-5D89-4B00-B362-9F92EB07DC69}"/>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08F62CF1-9AE0-4144-B160-E8F3C748369F}"/>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F1CDCEBB-048C-4288-A941-78F83FE2A310}"/>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C6917514-4304-4588-A2B1-3BB0355CA63E}"/>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51E802CD-0E64-40C8-93B6-4481EADFE297}"/>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84C361C5-DE85-4388-A2C6-4CB25B663BCF}"/>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0C094EC1-509F-463B-9656-FF895E1D6F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AE461068-C772-43C6-AB5C-435BBBD7E194}"/>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Consideration for Moisture (Service Condition) </a:t>
            </a:r>
          </a:p>
        </p:txBody>
      </p:sp>
      <p:sp>
        <p:nvSpPr>
          <p:cNvPr id="19" name="Rectangle 18">
            <a:extLst>
              <a:ext uri="{FF2B5EF4-FFF2-40B4-BE49-F238E27FC236}">
                <a16:creationId xmlns:a16="http://schemas.microsoft.com/office/drawing/2014/main" id="{B714CCC1-4887-4CD6-BEDB-4EB8FD5B71FE}"/>
              </a:ext>
            </a:extLst>
          </p:cNvPr>
          <p:cNvSpPr/>
          <p:nvPr/>
        </p:nvSpPr>
        <p:spPr>
          <a:xfrm>
            <a:off x="141343" y="1981796"/>
            <a:ext cx="5278785" cy="3477875"/>
          </a:xfrm>
          <a:prstGeom prst="rect">
            <a:avLst/>
          </a:prstGeom>
        </p:spPr>
        <p:txBody>
          <a:bodyPr wrap="square">
            <a:spAutoFit/>
          </a:bodyPr>
          <a:lstStyle/>
          <a:p>
            <a:r>
              <a:rPr lang="en-CA" sz="2000" dirty="0"/>
              <a:t>Splitting may be prevent with detailing to these conditions:</a:t>
            </a:r>
          </a:p>
          <a:p>
            <a:pPr marL="342900" indent="-342900">
              <a:buFont typeface="Arial" panose="020B0604020202020204" pitchFamily="34" charset="0"/>
              <a:buChar char="•"/>
            </a:pPr>
            <a:r>
              <a:rPr lang="en-CA" sz="2000" dirty="0"/>
              <a:t>Assemble wood structures at a moisture content that will be used in service conditions</a:t>
            </a:r>
          </a:p>
          <a:p>
            <a:pPr marL="342900" indent="-342900">
              <a:buFont typeface="Arial" panose="020B0604020202020204" pitchFamily="34" charset="0"/>
              <a:buChar char="•"/>
            </a:pPr>
            <a:r>
              <a:rPr lang="en-CA" sz="2000" dirty="0"/>
              <a:t>Use nails or slender bolts which are ductile</a:t>
            </a:r>
          </a:p>
          <a:p>
            <a:pPr marL="342900" indent="-342900">
              <a:buFont typeface="Arial" panose="020B0604020202020204" pitchFamily="34" charset="0"/>
              <a:buChar char="•"/>
            </a:pPr>
            <a:r>
              <a:rPr lang="en-CA" sz="2000" dirty="0"/>
              <a:t>One line of fasteners</a:t>
            </a:r>
          </a:p>
          <a:p>
            <a:pPr marL="342900" indent="-342900">
              <a:buFont typeface="Arial" panose="020B0604020202020204" pitchFamily="34" charset="0"/>
              <a:buChar char="•"/>
            </a:pPr>
            <a:r>
              <a:rPr lang="en-CA" sz="2000" dirty="0"/>
              <a:t>Minimize fasteners perpendicular to the grain</a:t>
            </a:r>
          </a:p>
          <a:p>
            <a:pPr marL="342900" indent="-342900">
              <a:buFont typeface="Arial" panose="020B0604020202020204" pitchFamily="34" charset="0"/>
              <a:buChar char="•"/>
            </a:pPr>
            <a:r>
              <a:rPr lang="en-CA" sz="2000" dirty="0"/>
              <a:t>Separate splice plates for each row of fasteners</a:t>
            </a:r>
          </a:p>
          <a:p>
            <a:pPr marL="342900" indent="-342900">
              <a:buFont typeface="Arial" panose="020B0604020202020204" pitchFamily="34" charset="0"/>
              <a:buChar char="•"/>
            </a:pPr>
            <a:r>
              <a:rPr lang="en-CA" sz="2000" dirty="0"/>
              <a:t>Slot splice plates perpendicular to the grain where practical to allow the wood to move.</a:t>
            </a:r>
          </a:p>
        </p:txBody>
      </p:sp>
      <p:pic>
        <p:nvPicPr>
          <p:cNvPr id="20" name="Picture 19">
            <a:extLst>
              <a:ext uri="{FF2B5EF4-FFF2-40B4-BE49-F238E27FC236}">
                <a16:creationId xmlns:a16="http://schemas.microsoft.com/office/drawing/2014/main" id="{02C0B0F0-4673-4282-B01B-FC69C12FE463}"/>
              </a:ext>
            </a:extLst>
          </p:cNvPr>
          <p:cNvPicPr>
            <a:picLocks noChangeAspect="1"/>
          </p:cNvPicPr>
          <p:nvPr/>
        </p:nvPicPr>
        <p:blipFill>
          <a:blip r:embed="rId3"/>
          <a:stretch>
            <a:fillRect/>
          </a:stretch>
        </p:blipFill>
        <p:spPr>
          <a:xfrm>
            <a:off x="5814298" y="1271509"/>
            <a:ext cx="5922988" cy="2157491"/>
          </a:xfrm>
          <a:prstGeom prst="rect">
            <a:avLst/>
          </a:prstGeom>
        </p:spPr>
      </p:pic>
      <p:pic>
        <p:nvPicPr>
          <p:cNvPr id="21" name="Picture 20">
            <a:extLst>
              <a:ext uri="{FF2B5EF4-FFF2-40B4-BE49-F238E27FC236}">
                <a16:creationId xmlns:a16="http://schemas.microsoft.com/office/drawing/2014/main" id="{8B6FBA53-B357-4BEF-B1F3-D9D4B045830C}"/>
              </a:ext>
            </a:extLst>
          </p:cNvPr>
          <p:cNvPicPr>
            <a:picLocks noChangeAspect="1"/>
          </p:cNvPicPr>
          <p:nvPr/>
        </p:nvPicPr>
        <p:blipFill>
          <a:blip r:embed="rId4"/>
          <a:stretch>
            <a:fillRect/>
          </a:stretch>
        </p:blipFill>
        <p:spPr>
          <a:xfrm>
            <a:off x="7603510" y="3877327"/>
            <a:ext cx="2612338" cy="1964396"/>
          </a:xfrm>
          <a:prstGeom prst="rect">
            <a:avLst/>
          </a:prstGeom>
        </p:spPr>
      </p:pic>
      <p:sp>
        <p:nvSpPr>
          <p:cNvPr id="22" name="Footer Placeholder 3">
            <a:extLst>
              <a:ext uri="{FF2B5EF4-FFF2-40B4-BE49-F238E27FC236}">
                <a16:creationId xmlns:a16="http://schemas.microsoft.com/office/drawing/2014/main" id="{7E5824CE-C9CA-4622-9EDD-363A3BBD99DD}"/>
              </a:ext>
            </a:extLst>
          </p:cNvPr>
          <p:cNvSpPr txBox="1">
            <a:spLocks/>
          </p:cNvSpPr>
          <p:nvPr/>
        </p:nvSpPr>
        <p:spPr>
          <a:xfrm>
            <a:off x="4038600" y="6407150"/>
            <a:ext cx="411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lumMod val="50000"/>
                  </a:schemeClr>
                </a:solidFill>
              </a:rPr>
              <a:t>Module 10: Introduction to Timber</a:t>
            </a:r>
            <a:endParaRPr lang="en-CA" sz="1200" dirty="0">
              <a:solidFill>
                <a:schemeClr val="bg1">
                  <a:lumMod val="50000"/>
                </a:schemeClr>
              </a:solidFill>
            </a:endParaRPr>
          </a:p>
        </p:txBody>
      </p:sp>
      <p:sp>
        <p:nvSpPr>
          <p:cNvPr id="2" name="Footer Placeholder 1">
            <a:extLst>
              <a:ext uri="{FF2B5EF4-FFF2-40B4-BE49-F238E27FC236}">
                <a16:creationId xmlns:a16="http://schemas.microsoft.com/office/drawing/2014/main" id="{55594673-59E5-45A6-96FB-92F401FD963F}"/>
              </a:ext>
            </a:extLst>
          </p:cNvPr>
          <p:cNvSpPr>
            <a:spLocks noGrp="1"/>
          </p:cNvSpPr>
          <p:nvPr>
            <p:ph type="ftr" sz="quarter" idx="11"/>
          </p:nvPr>
        </p:nvSpPr>
        <p:spPr/>
        <p:txBody>
          <a:bodyPr/>
          <a:lstStyle/>
          <a:p>
            <a:r>
              <a:rPr lang="en-US"/>
              <a:t>Module 2: Design of Timber</a:t>
            </a:r>
            <a:endParaRPr lang="en-CA"/>
          </a:p>
        </p:txBody>
      </p:sp>
      <p:sp>
        <p:nvSpPr>
          <p:cNvPr id="3" name="Slide Number Placeholder 2">
            <a:extLst>
              <a:ext uri="{FF2B5EF4-FFF2-40B4-BE49-F238E27FC236}">
                <a16:creationId xmlns:a16="http://schemas.microsoft.com/office/drawing/2014/main" id="{3FEE237E-F963-479C-8AA5-46E297CF9D7B}"/>
              </a:ext>
            </a:extLst>
          </p:cNvPr>
          <p:cNvSpPr>
            <a:spLocks noGrp="1"/>
          </p:cNvSpPr>
          <p:nvPr>
            <p:ph type="sldNum" sz="quarter" idx="12"/>
          </p:nvPr>
        </p:nvSpPr>
        <p:spPr/>
        <p:txBody>
          <a:bodyPr/>
          <a:lstStyle/>
          <a:p>
            <a:fld id="{7641698F-FD92-4AEB-A1FD-2C71A90A5FF6}" type="slidenum">
              <a:rPr lang="en-CA" smtClean="0"/>
              <a:t>56</a:t>
            </a:fld>
            <a:endParaRPr lang="en-CA"/>
          </a:p>
        </p:txBody>
      </p:sp>
    </p:spTree>
    <p:extLst>
      <p:ext uri="{BB962C8B-B14F-4D97-AF65-F5344CB8AC3E}">
        <p14:creationId xmlns:p14="http://schemas.microsoft.com/office/powerpoint/2010/main" val="3136138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5204" y="1176355"/>
            <a:ext cx="8590112" cy="400110"/>
          </a:xfrm>
          <a:prstGeom prst="rect">
            <a:avLst/>
          </a:prstGeom>
        </p:spPr>
        <p:txBody>
          <a:bodyPr wrap="square">
            <a:spAutoFit/>
          </a:bodyPr>
          <a:lstStyle/>
          <a:p>
            <a:r>
              <a:rPr lang="en-CA" sz="2000" dirty="0"/>
              <a:t>Assume the same behaviour as the wood itself for </a:t>
            </a:r>
            <a:r>
              <a:rPr lang="en-CA" sz="2000" dirty="0" err="1"/>
              <a:t>Kd</a:t>
            </a:r>
            <a:endParaRPr lang="en-CA" sz="2000" dirty="0"/>
          </a:p>
        </p:txBody>
      </p:sp>
      <p:grpSp>
        <p:nvGrpSpPr>
          <p:cNvPr id="9" name="Group 8">
            <a:extLst>
              <a:ext uri="{FF2B5EF4-FFF2-40B4-BE49-F238E27FC236}">
                <a16:creationId xmlns:a16="http://schemas.microsoft.com/office/drawing/2014/main" id="{7FC4ACB2-9969-42AF-BAA3-A4A8BF5754A3}"/>
              </a:ext>
            </a:extLst>
          </p:cNvPr>
          <p:cNvGrpSpPr/>
          <p:nvPr/>
        </p:nvGrpSpPr>
        <p:grpSpPr>
          <a:xfrm>
            <a:off x="7755910" y="0"/>
            <a:ext cx="4453607" cy="6957521"/>
            <a:chOff x="7738393" y="0"/>
            <a:chExt cx="4453607" cy="6957521"/>
          </a:xfrm>
        </p:grpSpPr>
        <p:grpSp>
          <p:nvGrpSpPr>
            <p:cNvPr id="10" name="Group 9">
              <a:extLst>
                <a:ext uri="{FF2B5EF4-FFF2-40B4-BE49-F238E27FC236}">
                  <a16:creationId xmlns:a16="http://schemas.microsoft.com/office/drawing/2014/main" id="{E0E47368-26B5-4A00-B4D1-DDC2C74FFB4C}"/>
                </a:ext>
              </a:extLst>
            </p:cNvPr>
            <p:cNvGrpSpPr/>
            <p:nvPr/>
          </p:nvGrpSpPr>
          <p:grpSpPr>
            <a:xfrm>
              <a:off x="9711280" y="6066781"/>
              <a:ext cx="2216009" cy="759387"/>
              <a:chOff x="5048307" y="4532623"/>
              <a:chExt cx="1662007" cy="569540"/>
            </a:xfrm>
          </p:grpSpPr>
          <p:sp>
            <p:nvSpPr>
              <p:cNvPr id="15" name="TextBox 14">
                <a:extLst>
                  <a:ext uri="{FF2B5EF4-FFF2-40B4-BE49-F238E27FC236}">
                    <a16:creationId xmlns:a16="http://schemas.microsoft.com/office/drawing/2014/main" id="{F7B533CF-152A-48F3-B769-53E7BEAB4CE3}"/>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6" name="TextBox 15">
                <a:extLst>
                  <a:ext uri="{FF2B5EF4-FFF2-40B4-BE49-F238E27FC236}">
                    <a16:creationId xmlns:a16="http://schemas.microsoft.com/office/drawing/2014/main" id="{71670290-BDB1-4F4D-95AE-CEA7E2273A13}"/>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7" name="Diagonal Stripe 16">
                <a:extLst>
                  <a:ext uri="{FF2B5EF4-FFF2-40B4-BE49-F238E27FC236}">
                    <a16:creationId xmlns:a16="http://schemas.microsoft.com/office/drawing/2014/main" id="{A10AD0DD-C962-4E59-B212-79582BF6DCA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8" name="Diagonal Stripe 17">
                <a:extLst>
                  <a:ext uri="{FF2B5EF4-FFF2-40B4-BE49-F238E27FC236}">
                    <a16:creationId xmlns:a16="http://schemas.microsoft.com/office/drawing/2014/main" id="{8F4759A6-6E53-49DD-BA74-221115CAF57F}"/>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1" name="Group 10">
              <a:extLst>
                <a:ext uri="{FF2B5EF4-FFF2-40B4-BE49-F238E27FC236}">
                  <a16:creationId xmlns:a16="http://schemas.microsoft.com/office/drawing/2014/main" id="{F3062241-6FE3-4E2C-8A0E-848E489C0891}"/>
                </a:ext>
              </a:extLst>
            </p:cNvPr>
            <p:cNvGrpSpPr/>
            <p:nvPr/>
          </p:nvGrpSpPr>
          <p:grpSpPr>
            <a:xfrm>
              <a:off x="11895248" y="0"/>
              <a:ext cx="296752" cy="6881284"/>
              <a:chOff x="11896233" y="0"/>
              <a:chExt cx="295747" cy="6857990"/>
            </a:xfrm>
          </p:grpSpPr>
          <p:sp>
            <p:nvSpPr>
              <p:cNvPr id="13" name="Rectangle 12">
                <a:extLst>
                  <a:ext uri="{FF2B5EF4-FFF2-40B4-BE49-F238E27FC236}">
                    <a16:creationId xmlns:a16="http://schemas.microsoft.com/office/drawing/2014/main" id="{86249BC0-1F1C-4ED5-A8DD-FE30794C6BDC}"/>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ectangle 13">
                <a:extLst>
                  <a:ext uri="{FF2B5EF4-FFF2-40B4-BE49-F238E27FC236}">
                    <a16:creationId xmlns:a16="http://schemas.microsoft.com/office/drawing/2014/main" id="{F4C18C48-5476-45A1-B62B-090921EB1E06}"/>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2" name="Picture 11" descr="A picture containing food, shirt&#10;&#10;Description automatically generated">
              <a:extLst>
                <a:ext uri="{FF2B5EF4-FFF2-40B4-BE49-F238E27FC236}">
                  <a16:creationId xmlns:a16="http://schemas.microsoft.com/office/drawing/2014/main" id="{CDE7023A-3931-4D61-B389-D6DD104DDC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9" name="Title 5">
            <a:extLst>
              <a:ext uri="{FF2B5EF4-FFF2-40B4-BE49-F238E27FC236}">
                <a16:creationId xmlns:a16="http://schemas.microsoft.com/office/drawing/2014/main" id="{F80D5A8D-C5EE-4B1F-BD3E-A21849BA962C}"/>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Arial" panose="020B0604020202020204" pitchFamily="34" charset="0"/>
              </a:rPr>
              <a:t>Load Duration</a:t>
            </a:r>
            <a:endParaRPr lang="en-CA" sz="3600" b="1" dirty="0">
              <a:latin typeface="+mn-lt"/>
            </a:endParaRPr>
          </a:p>
        </p:txBody>
      </p:sp>
      <p:sp>
        <p:nvSpPr>
          <p:cNvPr id="20" name="Rectangle 19">
            <a:extLst>
              <a:ext uri="{FF2B5EF4-FFF2-40B4-BE49-F238E27FC236}">
                <a16:creationId xmlns:a16="http://schemas.microsoft.com/office/drawing/2014/main" id="{B10B849F-B456-42B2-BA04-8098BBBDE1A5}"/>
              </a:ext>
            </a:extLst>
          </p:cNvPr>
          <p:cNvSpPr/>
          <p:nvPr/>
        </p:nvSpPr>
        <p:spPr>
          <a:xfrm>
            <a:off x="415203" y="2726141"/>
            <a:ext cx="11497541" cy="1015663"/>
          </a:xfrm>
          <a:prstGeom prst="rect">
            <a:avLst/>
          </a:prstGeom>
        </p:spPr>
        <p:txBody>
          <a:bodyPr wrap="square">
            <a:spAutoFit/>
          </a:bodyPr>
          <a:lstStyle/>
          <a:p>
            <a:r>
              <a:rPr lang="en-CA" sz="2000" dirty="0"/>
              <a:t>If the treatment contains copper it will be reactive (corrosive risk) for metallic connections so care needs to be taken for preservative treatment of exterior connections outside. Fire protection preservatives mechanisms can also effect the strength of he timber.</a:t>
            </a:r>
          </a:p>
        </p:txBody>
      </p:sp>
      <p:sp>
        <p:nvSpPr>
          <p:cNvPr id="21" name="Title 5">
            <a:extLst>
              <a:ext uri="{FF2B5EF4-FFF2-40B4-BE49-F238E27FC236}">
                <a16:creationId xmlns:a16="http://schemas.microsoft.com/office/drawing/2014/main" id="{D98074B6-B2F2-4FAB-8F0B-B442A24AF903}"/>
              </a:ext>
            </a:extLst>
          </p:cNvPr>
          <p:cNvSpPr txBox="1">
            <a:spLocks/>
          </p:cNvSpPr>
          <p:nvPr/>
        </p:nvSpPr>
        <p:spPr>
          <a:xfrm>
            <a:off x="250165" y="1829741"/>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Arial" panose="020B0604020202020204" pitchFamily="34" charset="0"/>
              </a:rPr>
              <a:t>Treatment (preservative)</a:t>
            </a:r>
            <a:endParaRPr lang="en-CA" sz="3600" b="1" dirty="0">
              <a:latin typeface="+mn-lt"/>
            </a:endParaRPr>
          </a:p>
        </p:txBody>
      </p:sp>
      <p:pic>
        <p:nvPicPr>
          <p:cNvPr id="22" name="Picture 21" descr="A picture containing sitting, street&#10;&#10;Description automatically generated">
            <a:extLst>
              <a:ext uri="{FF2B5EF4-FFF2-40B4-BE49-F238E27FC236}">
                <a16:creationId xmlns:a16="http://schemas.microsoft.com/office/drawing/2014/main" id="{43390774-537A-4D20-AE21-937E7AB91A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97" r="31498"/>
          <a:stretch/>
        </p:blipFill>
        <p:spPr>
          <a:xfrm rot="5400000">
            <a:off x="4280881" y="3734838"/>
            <a:ext cx="2449638" cy="3016577"/>
          </a:xfrm>
          <a:prstGeom prst="rect">
            <a:avLst/>
          </a:prstGeom>
        </p:spPr>
      </p:pic>
      <p:sp>
        <p:nvSpPr>
          <p:cNvPr id="4" name="Footer Placeholder 3">
            <a:extLst>
              <a:ext uri="{FF2B5EF4-FFF2-40B4-BE49-F238E27FC236}">
                <a16:creationId xmlns:a16="http://schemas.microsoft.com/office/drawing/2014/main" id="{77425BF0-BB20-49A2-9C82-5497E621C8C5}"/>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1147ADB4-F03B-4E52-827E-5A4EA04BEB31}"/>
              </a:ext>
            </a:extLst>
          </p:cNvPr>
          <p:cNvSpPr>
            <a:spLocks noGrp="1"/>
          </p:cNvSpPr>
          <p:nvPr>
            <p:ph type="sldNum" sz="quarter" idx="12"/>
          </p:nvPr>
        </p:nvSpPr>
        <p:spPr/>
        <p:txBody>
          <a:bodyPr/>
          <a:lstStyle/>
          <a:p>
            <a:fld id="{7641698F-FD92-4AEB-A1FD-2C71A90A5FF6}" type="slidenum">
              <a:rPr lang="en-CA" smtClean="0"/>
              <a:t>57</a:t>
            </a:fld>
            <a:endParaRPr lang="en-CA"/>
          </a:p>
        </p:txBody>
      </p:sp>
    </p:spTree>
    <p:extLst>
      <p:ext uri="{BB962C8B-B14F-4D97-AF65-F5344CB8AC3E}">
        <p14:creationId xmlns:p14="http://schemas.microsoft.com/office/powerpoint/2010/main" val="27352199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0145" y="1082122"/>
            <a:ext cx="11352024" cy="2246769"/>
          </a:xfrm>
          <a:prstGeom prst="rect">
            <a:avLst/>
          </a:prstGeom>
        </p:spPr>
        <p:txBody>
          <a:bodyPr wrap="square">
            <a:spAutoFit/>
          </a:bodyPr>
          <a:lstStyle/>
          <a:p>
            <a:r>
              <a:rPr lang="en-CA" sz="2000" dirty="0"/>
              <a:t>Early theories supported the total strength of a joint with fastenings (small ductile, and widely spaced) is the product of the single fastener times the number of fasteners. Though more modern tests have indicated that the strength is lower. For spilt rings, shear plates and lag screws the load carrying  capacity per fastener decreases with the number of fasteners in a row parallel to the load, but there is no reduction for the number of rows. A group modification factor (</a:t>
            </a:r>
            <a:r>
              <a:rPr lang="en-CA" sz="2000" dirty="0" err="1"/>
              <a:t>Jg</a:t>
            </a:r>
            <a:r>
              <a:rPr lang="en-CA" sz="2000" dirty="0"/>
              <a:t>), is provided below for split rings, shear plates and lag screws.</a:t>
            </a:r>
          </a:p>
          <a:p>
            <a:endParaRPr lang="en-CA" sz="2000" dirty="0"/>
          </a:p>
        </p:txBody>
      </p:sp>
      <p:grpSp>
        <p:nvGrpSpPr>
          <p:cNvPr id="9" name="Group 8">
            <a:extLst>
              <a:ext uri="{FF2B5EF4-FFF2-40B4-BE49-F238E27FC236}">
                <a16:creationId xmlns:a16="http://schemas.microsoft.com/office/drawing/2014/main" id="{7FC4ACB2-9969-42AF-BAA3-A4A8BF5754A3}"/>
              </a:ext>
            </a:extLst>
          </p:cNvPr>
          <p:cNvGrpSpPr/>
          <p:nvPr/>
        </p:nvGrpSpPr>
        <p:grpSpPr>
          <a:xfrm>
            <a:off x="7755910" y="0"/>
            <a:ext cx="4453607" cy="6957521"/>
            <a:chOff x="7738393" y="0"/>
            <a:chExt cx="4453607" cy="6957521"/>
          </a:xfrm>
        </p:grpSpPr>
        <p:grpSp>
          <p:nvGrpSpPr>
            <p:cNvPr id="10" name="Group 9">
              <a:extLst>
                <a:ext uri="{FF2B5EF4-FFF2-40B4-BE49-F238E27FC236}">
                  <a16:creationId xmlns:a16="http://schemas.microsoft.com/office/drawing/2014/main" id="{E0E47368-26B5-4A00-B4D1-DDC2C74FFB4C}"/>
                </a:ext>
              </a:extLst>
            </p:cNvPr>
            <p:cNvGrpSpPr/>
            <p:nvPr/>
          </p:nvGrpSpPr>
          <p:grpSpPr>
            <a:xfrm>
              <a:off x="9711280" y="6066781"/>
              <a:ext cx="2216009" cy="759387"/>
              <a:chOff x="5048307" y="4532623"/>
              <a:chExt cx="1662007" cy="569540"/>
            </a:xfrm>
          </p:grpSpPr>
          <p:sp>
            <p:nvSpPr>
              <p:cNvPr id="15" name="TextBox 14">
                <a:extLst>
                  <a:ext uri="{FF2B5EF4-FFF2-40B4-BE49-F238E27FC236}">
                    <a16:creationId xmlns:a16="http://schemas.microsoft.com/office/drawing/2014/main" id="{F7B533CF-152A-48F3-B769-53E7BEAB4CE3}"/>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6" name="TextBox 15">
                <a:extLst>
                  <a:ext uri="{FF2B5EF4-FFF2-40B4-BE49-F238E27FC236}">
                    <a16:creationId xmlns:a16="http://schemas.microsoft.com/office/drawing/2014/main" id="{71670290-BDB1-4F4D-95AE-CEA7E2273A13}"/>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7" name="Diagonal Stripe 16">
                <a:extLst>
                  <a:ext uri="{FF2B5EF4-FFF2-40B4-BE49-F238E27FC236}">
                    <a16:creationId xmlns:a16="http://schemas.microsoft.com/office/drawing/2014/main" id="{A10AD0DD-C962-4E59-B212-79582BF6DCA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8" name="Diagonal Stripe 17">
                <a:extLst>
                  <a:ext uri="{FF2B5EF4-FFF2-40B4-BE49-F238E27FC236}">
                    <a16:creationId xmlns:a16="http://schemas.microsoft.com/office/drawing/2014/main" id="{8F4759A6-6E53-49DD-BA74-221115CAF57F}"/>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1" name="Group 10">
              <a:extLst>
                <a:ext uri="{FF2B5EF4-FFF2-40B4-BE49-F238E27FC236}">
                  <a16:creationId xmlns:a16="http://schemas.microsoft.com/office/drawing/2014/main" id="{F3062241-6FE3-4E2C-8A0E-848E489C0891}"/>
                </a:ext>
              </a:extLst>
            </p:cNvPr>
            <p:cNvGrpSpPr/>
            <p:nvPr/>
          </p:nvGrpSpPr>
          <p:grpSpPr>
            <a:xfrm>
              <a:off x="11895248" y="0"/>
              <a:ext cx="296752" cy="6881284"/>
              <a:chOff x="11896233" y="0"/>
              <a:chExt cx="295747" cy="6857990"/>
            </a:xfrm>
          </p:grpSpPr>
          <p:sp>
            <p:nvSpPr>
              <p:cNvPr id="13" name="Rectangle 12">
                <a:extLst>
                  <a:ext uri="{FF2B5EF4-FFF2-40B4-BE49-F238E27FC236}">
                    <a16:creationId xmlns:a16="http://schemas.microsoft.com/office/drawing/2014/main" id="{86249BC0-1F1C-4ED5-A8DD-FE30794C6BDC}"/>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ectangle 13">
                <a:extLst>
                  <a:ext uri="{FF2B5EF4-FFF2-40B4-BE49-F238E27FC236}">
                    <a16:creationId xmlns:a16="http://schemas.microsoft.com/office/drawing/2014/main" id="{F4C18C48-5476-45A1-B62B-090921EB1E06}"/>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2" name="Picture 11" descr="A picture containing food, shirt&#10;&#10;Description automatically generated">
              <a:extLst>
                <a:ext uri="{FF2B5EF4-FFF2-40B4-BE49-F238E27FC236}">
                  <a16:creationId xmlns:a16="http://schemas.microsoft.com/office/drawing/2014/main" id="{CDE7023A-3931-4D61-B389-D6DD104DDC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9" name="Title 5">
            <a:extLst>
              <a:ext uri="{FF2B5EF4-FFF2-40B4-BE49-F238E27FC236}">
                <a16:creationId xmlns:a16="http://schemas.microsoft.com/office/drawing/2014/main" id="{F80D5A8D-C5EE-4B1F-BD3E-A21849BA962C}"/>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Arial" panose="020B0604020202020204" pitchFamily="34" charset="0"/>
              </a:rPr>
              <a:t>Geometry of Fasteners</a:t>
            </a:r>
            <a:endParaRPr lang="en-CA" sz="3600" b="1" dirty="0">
              <a:latin typeface="+mn-lt"/>
            </a:endParaRPr>
          </a:p>
        </p:txBody>
      </p:sp>
      <p:pic>
        <p:nvPicPr>
          <p:cNvPr id="2" name="Picture 1">
            <a:extLst>
              <a:ext uri="{FF2B5EF4-FFF2-40B4-BE49-F238E27FC236}">
                <a16:creationId xmlns:a16="http://schemas.microsoft.com/office/drawing/2014/main" id="{01E54DAE-088F-4B87-95AF-DE64C678D48C}"/>
              </a:ext>
            </a:extLst>
          </p:cNvPr>
          <p:cNvPicPr>
            <a:picLocks noChangeAspect="1"/>
          </p:cNvPicPr>
          <p:nvPr/>
        </p:nvPicPr>
        <p:blipFill>
          <a:blip r:embed="rId3"/>
          <a:stretch>
            <a:fillRect/>
          </a:stretch>
        </p:blipFill>
        <p:spPr>
          <a:xfrm>
            <a:off x="247194" y="3112761"/>
            <a:ext cx="5078044" cy="3613726"/>
          </a:xfrm>
          <a:prstGeom prst="rect">
            <a:avLst/>
          </a:prstGeom>
        </p:spPr>
      </p:pic>
      <p:pic>
        <p:nvPicPr>
          <p:cNvPr id="3" name="Picture 2">
            <a:extLst>
              <a:ext uri="{FF2B5EF4-FFF2-40B4-BE49-F238E27FC236}">
                <a16:creationId xmlns:a16="http://schemas.microsoft.com/office/drawing/2014/main" id="{CE5FED7A-BFF9-4446-BD5D-8EB257011AF5}"/>
              </a:ext>
            </a:extLst>
          </p:cNvPr>
          <p:cNvPicPr>
            <a:picLocks noChangeAspect="1"/>
          </p:cNvPicPr>
          <p:nvPr/>
        </p:nvPicPr>
        <p:blipFill>
          <a:blip r:embed="rId4"/>
          <a:stretch>
            <a:fillRect/>
          </a:stretch>
        </p:blipFill>
        <p:spPr>
          <a:xfrm>
            <a:off x="5673441" y="3045646"/>
            <a:ext cx="4654748" cy="3835638"/>
          </a:xfrm>
          <a:prstGeom prst="rect">
            <a:avLst/>
          </a:prstGeom>
        </p:spPr>
      </p:pic>
      <p:sp>
        <p:nvSpPr>
          <p:cNvPr id="6" name="Footer Placeholder 5">
            <a:extLst>
              <a:ext uri="{FF2B5EF4-FFF2-40B4-BE49-F238E27FC236}">
                <a16:creationId xmlns:a16="http://schemas.microsoft.com/office/drawing/2014/main" id="{00034ED4-4E80-4747-9877-ACFFD5D5587E}"/>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7308805B-B155-4D06-B309-2D15C5808293}"/>
              </a:ext>
            </a:extLst>
          </p:cNvPr>
          <p:cNvSpPr>
            <a:spLocks noGrp="1"/>
          </p:cNvSpPr>
          <p:nvPr>
            <p:ph type="sldNum" sz="quarter" idx="12"/>
          </p:nvPr>
        </p:nvSpPr>
        <p:spPr/>
        <p:txBody>
          <a:bodyPr/>
          <a:lstStyle/>
          <a:p>
            <a:fld id="{7641698F-FD92-4AEB-A1FD-2C71A90A5FF6}" type="slidenum">
              <a:rPr lang="en-CA" smtClean="0"/>
              <a:t>58</a:t>
            </a:fld>
            <a:endParaRPr lang="en-CA"/>
          </a:p>
        </p:txBody>
      </p:sp>
    </p:spTree>
    <p:extLst>
      <p:ext uri="{BB962C8B-B14F-4D97-AF65-F5344CB8AC3E}">
        <p14:creationId xmlns:p14="http://schemas.microsoft.com/office/powerpoint/2010/main" val="25828667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785011" y="657259"/>
            <a:ext cx="2949664" cy="4818436"/>
          </a:xfrm>
          <a:prstGeom prst="rect">
            <a:avLst/>
          </a:prstGeom>
        </p:spPr>
      </p:pic>
      <p:grpSp>
        <p:nvGrpSpPr>
          <p:cNvPr id="7" name="Group 6">
            <a:extLst>
              <a:ext uri="{FF2B5EF4-FFF2-40B4-BE49-F238E27FC236}">
                <a16:creationId xmlns:a16="http://schemas.microsoft.com/office/drawing/2014/main" id="{7192FD85-6E7B-46E5-BDA2-2CCB49185712}"/>
              </a:ext>
            </a:extLst>
          </p:cNvPr>
          <p:cNvGrpSpPr/>
          <p:nvPr/>
        </p:nvGrpSpPr>
        <p:grpSpPr>
          <a:xfrm>
            <a:off x="7755910" y="0"/>
            <a:ext cx="4453607" cy="6957521"/>
            <a:chOff x="7738393" y="0"/>
            <a:chExt cx="4453607" cy="6957521"/>
          </a:xfrm>
        </p:grpSpPr>
        <p:grpSp>
          <p:nvGrpSpPr>
            <p:cNvPr id="8" name="Group 7">
              <a:extLst>
                <a:ext uri="{FF2B5EF4-FFF2-40B4-BE49-F238E27FC236}">
                  <a16:creationId xmlns:a16="http://schemas.microsoft.com/office/drawing/2014/main" id="{374B6EF3-53EC-4FEE-9096-AE8976B02364}"/>
                </a:ext>
              </a:extLst>
            </p:cNvPr>
            <p:cNvGrpSpPr/>
            <p:nvPr/>
          </p:nvGrpSpPr>
          <p:grpSpPr>
            <a:xfrm>
              <a:off x="9711280" y="6066781"/>
              <a:ext cx="2216009" cy="759387"/>
              <a:chOff x="5048307" y="4532623"/>
              <a:chExt cx="1662007" cy="569540"/>
            </a:xfrm>
          </p:grpSpPr>
          <p:sp>
            <p:nvSpPr>
              <p:cNvPr id="13" name="TextBox 12">
                <a:extLst>
                  <a:ext uri="{FF2B5EF4-FFF2-40B4-BE49-F238E27FC236}">
                    <a16:creationId xmlns:a16="http://schemas.microsoft.com/office/drawing/2014/main" id="{8684394F-2B50-4844-A9CD-00D233DF7619}"/>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4" name="TextBox 13">
                <a:extLst>
                  <a:ext uri="{FF2B5EF4-FFF2-40B4-BE49-F238E27FC236}">
                    <a16:creationId xmlns:a16="http://schemas.microsoft.com/office/drawing/2014/main" id="{8FFFBAAC-80DB-4CB2-8757-F1260914895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5" name="Diagonal Stripe 14">
                <a:extLst>
                  <a:ext uri="{FF2B5EF4-FFF2-40B4-BE49-F238E27FC236}">
                    <a16:creationId xmlns:a16="http://schemas.microsoft.com/office/drawing/2014/main" id="{8C8DA465-55EF-4214-A4F2-E88FE1ABA79C}"/>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6" name="Diagonal Stripe 15">
                <a:extLst>
                  <a:ext uri="{FF2B5EF4-FFF2-40B4-BE49-F238E27FC236}">
                    <a16:creationId xmlns:a16="http://schemas.microsoft.com/office/drawing/2014/main" id="{3C99981F-8063-478F-B040-C43CEC27BC95}"/>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9" name="Group 8">
              <a:extLst>
                <a:ext uri="{FF2B5EF4-FFF2-40B4-BE49-F238E27FC236}">
                  <a16:creationId xmlns:a16="http://schemas.microsoft.com/office/drawing/2014/main" id="{3DEC1FF5-1AFA-439E-9D33-E2B52E37DC72}"/>
                </a:ext>
              </a:extLst>
            </p:cNvPr>
            <p:cNvGrpSpPr/>
            <p:nvPr/>
          </p:nvGrpSpPr>
          <p:grpSpPr>
            <a:xfrm>
              <a:off x="11895248" y="0"/>
              <a:ext cx="296752" cy="6881284"/>
              <a:chOff x="11896233" y="0"/>
              <a:chExt cx="295747" cy="6857990"/>
            </a:xfrm>
          </p:grpSpPr>
          <p:sp>
            <p:nvSpPr>
              <p:cNvPr id="11" name="Rectangle 10">
                <a:extLst>
                  <a:ext uri="{FF2B5EF4-FFF2-40B4-BE49-F238E27FC236}">
                    <a16:creationId xmlns:a16="http://schemas.microsoft.com/office/drawing/2014/main" id="{7B97B1E5-1469-40B3-8A5D-FC8D8196811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2" name="Rectangle 11">
                <a:extLst>
                  <a:ext uri="{FF2B5EF4-FFF2-40B4-BE49-F238E27FC236}">
                    <a16:creationId xmlns:a16="http://schemas.microsoft.com/office/drawing/2014/main" id="{B2D58AED-A284-48FB-BA3E-30A684905268}"/>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0" name="Picture 9" descr="A picture containing food, shirt&#10;&#10;Description automatically generated">
              <a:extLst>
                <a:ext uri="{FF2B5EF4-FFF2-40B4-BE49-F238E27FC236}">
                  <a16:creationId xmlns:a16="http://schemas.microsoft.com/office/drawing/2014/main" id="{3A796237-DB52-4200-A0A5-7CD83D8F8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7" name="Title 5">
            <a:extLst>
              <a:ext uri="{FF2B5EF4-FFF2-40B4-BE49-F238E27FC236}">
                <a16:creationId xmlns:a16="http://schemas.microsoft.com/office/drawing/2014/main" id="{4922E84E-F86D-456D-85F0-194066CA3356}"/>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Arial" panose="020B0604020202020204" pitchFamily="34" charset="0"/>
              </a:rPr>
              <a:t>Geometry of Fasteners</a:t>
            </a:r>
            <a:endParaRPr lang="en-CA" sz="3600" b="1" dirty="0">
              <a:latin typeface="+mn-lt"/>
            </a:endParaRPr>
          </a:p>
        </p:txBody>
      </p:sp>
      <p:sp>
        <p:nvSpPr>
          <p:cNvPr id="18" name="Rectangle 17">
            <a:extLst>
              <a:ext uri="{FF2B5EF4-FFF2-40B4-BE49-F238E27FC236}">
                <a16:creationId xmlns:a16="http://schemas.microsoft.com/office/drawing/2014/main" id="{E35B4B2F-28E0-4FD6-BA52-A306FB7849D4}"/>
              </a:ext>
            </a:extLst>
          </p:cNvPr>
          <p:cNvSpPr/>
          <p:nvPr/>
        </p:nvSpPr>
        <p:spPr>
          <a:xfrm>
            <a:off x="250165" y="1272412"/>
            <a:ext cx="6329764" cy="3785652"/>
          </a:xfrm>
          <a:prstGeom prst="rect">
            <a:avLst/>
          </a:prstGeom>
        </p:spPr>
        <p:txBody>
          <a:bodyPr wrap="square">
            <a:spAutoFit/>
          </a:bodyPr>
          <a:lstStyle/>
          <a:p>
            <a:r>
              <a:rPr lang="en-CA" sz="2000" dirty="0"/>
              <a:t>The capacity of a bolted connection is dependent on the number of bolts in a row, number of rows and the geometry (</a:t>
            </a:r>
            <a:r>
              <a:rPr lang="en-CA" sz="2000" i="1" dirty="0"/>
              <a:t>right for interpretation especially when staggered lines are considered).</a:t>
            </a:r>
          </a:p>
          <a:p>
            <a:endParaRPr lang="en-CA" sz="2000" i="1" dirty="0"/>
          </a:p>
          <a:p>
            <a:r>
              <a:rPr lang="en-CA" sz="2000" dirty="0"/>
              <a:t>Truss plates and joist hanger are developed empirically from tests, the group effect is direct incorporated into the resistance values. Likewise timber rivet connections.</a:t>
            </a:r>
          </a:p>
          <a:p>
            <a:endParaRPr lang="en-CA" sz="2000" dirty="0"/>
          </a:p>
          <a:p>
            <a:r>
              <a:rPr lang="en-CA" sz="2000" dirty="0"/>
              <a:t>Smaller joints made of ductile nails and spikes the group effect is ignored.</a:t>
            </a:r>
          </a:p>
          <a:p>
            <a:endParaRPr lang="en-CA" sz="2000" dirty="0"/>
          </a:p>
        </p:txBody>
      </p:sp>
      <p:sp>
        <p:nvSpPr>
          <p:cNvPr id="3" name="Footer Placeholder 2">
            <a:extLst>
              <a:ext uri="{FF2B5EF4-FFF2-40B4-BE49-F238E27FC236}">
                <a16:creationId xmlns:a16="http://schemas.microsoft.com/office/drawing/2014/main" id="{75943ACD-8D7D-4C8C-948D-5695DA2A6342}"/>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50C36265-0CD2-4621-913D-7DC89FE5D46E}"/>
              </a:ext>
            </a:extLst>
          </p:cNvPr>
          <p:cNvSpPr>
            <a:spLocks noGrp="1"/>
          </p:cNvSpPr>
          <p:nvPr>
            <p:ph type="sldNum" sz="quarter" idx="12"/>
          </p:nvPr>
        </p:nvSpPr>
        <p:spPr/>
        <p:txBody>
          <a:bodyPr/>
          <a:lstStyle/>
          <a:p>
            <a:fld id="{7641698F-FD92-4AEB-A1FD-2C71A90A5FF6}" type="slidenum">
              <a:rPr lang="en-CA" smtClean="0"/>
              <a:t>59</a:t>
            </a:fld>
            <a:endParaRPr lang="en-CA"/>
          </a:p>
        </p:txBody>
      </p:sp>
    </p:spTree>
    <p:extLst>
      <p:ext uri="{BB962C8B-B14F-4D97-AF65-F5344CB8AC3E}">
        <p14:creationId xmlns:p14="http://schemas.microsoft.com/office/powerpoint/2010/main" val="3622816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11" name="Google Shape;111;gb732734625_0_0"/>
          <p:cNvSpPr txBox="1"/>
          <p:nvPr/>
        </p:nvSpPr>
        <p:spPr>
          <a:xfrm>
            <a:off x="715135" y="526735"/>
            <a:ext cx="11103600" cy="2157409"/>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r>
              <a:rPr lang="en-CA" sz="2800" dirty="0">
                <a:solidFill>
                  <a:schemeClr val="dk1"/>
                </a:solidFill>
                <a:ea typeface="Calibri"/>
                <a:cs typeface="Calibri"/>
                <a:sym typeface="Calibri"/>
              </a:rPr>
              <a:t>Tensile resistance parallel to the grain can be taken as: </a:t>
            </a:r>
          </a:p>
        </p:txBody>
      </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Sawn Lumber (Tension)</a:t>
            </a:r>
            <a:endParaRPr dirty="0"/>
          </a:p>
        </p:txBody>
      </p:sp>
      <p:sp>
        <p:nvSpPr>
          <p:cNvPr id="2" name="Footer Placeholder 1">
            <a:extLst>
              <a:ext uri="{FF2B5EF4-FFF2-40B4-BE49-F238E27FC236}">
                <a16:creationId xmlns:a16="http://schemas.microsoft.com/office/drawing/2014/main" id="{E57F9088-F70B-4C8D-9200-81D108EA5136}"/>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dirty="0"/>
          </a:p>
        </p:txBody>
      </p:sp>
      <p:pic>
        <p:nvPicPr>
          <p:cNvPr id="3" name="Picture 2">
            <a:extLst>
              <a:ext uri="{FF2B5EF4-FFF2-40B4-BE49-F238E27FC236}">
                <a16:creationId xmlns:a16="http://schemas.microsoft.com/office/drawing/2014/main" id="{4895FD0D-CC72-4A15-9444-5C2AF2D9CA66}"/>
              </a:ext>
            </a:extLst>
          </p:cNvPr>
          <p:cNvPicPr>
            <a:picLocks noChangeAspect="1"/>
          </p:cNvPicPr>
          <p:nvPr/>
        </p:nvPicPr>
        <p:blipFill>
          <a:blip r:embed="rId4"/>
          <a:stretch>
            <a:fillRect/>
          </a:stretch>
        </p:blipFill>
        <p:spPr>
          <a:xfrm>
            <a:off x="715115" y="2119065"/>
            <a:ext cx="2162175" cy="485775"/>
          </a:xfrm>
          <a:prstGeom prst="rect">
            <a:avLst/>
          </a:prstGeom>
        </p:spPr>
      </p:pic>
      <p:sp>
        <p:nvSpPr>
          <p:cNvPr id="16" name="Google Shape;111;gb732734625_0_0">
            <a:extLst>
              <a:ext uri="{FF2B5EF4-FFF2-40B4-BE49-F238E27FC236}">
                <a16:creationId xmlns:a16="http://schemas.microsoft.com/office/drawing/2014/main" id="{57DBBCCA-B240-4504-809C-F46F48DF05B6}"/>
              </a:ext>
            </a:extLst>
          </p:cNvPr>
          <p:cNvSpPr txBox="1"/>
          <p:nvPr/>
        </p:nvSpPr>
        <p:spPr>
          <a:xfrm>
            <a:off x="715115" y="2260712"/>
            <a:ext cx="11103600" cy="2157409"/>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r>
              <a:rPr lang="en-CA" sz="2800" dirty="0">
                <a:solidFill>
                  <a:schemeClr val="dk1"/>
                </a:solidFill>
                <a:ea typeface="Calibri"/>
                <a:cs typeface="Calibri"/>
                <a:sym typeface="Calibri"/>
              </a:rPr>
              <a:t>Where:</a:t>
            </a:r>
          </a:p>
        </p:txBody>
      </p:sp>
      <p:pic>
        <p:nvPicPr>
          <p:cNvPr id="4" name="Picture 3">
            <a:extLst>
              <a:ext uri="{FF2B5EF4-FFF2-40B4-BE49-F238E27FC236}">
                <a16:creationId xmlns:a16="http://schemas.microsoft.com/office/drawing/2014/main" id="{7FDF18FF-DF94-420C-AE40-B97674A264C2}"/>
              </a:ext>
            </a:extLst>
          </p:cNvPr>
          <p:cNvPicPr>
            <a:picLocks noChangeAspect="1"/>
          </p:cNvPicPr>
          <p:nvPr/>
        </p:nvPicPr>
        <p:blipFill>
          <a:blip r:embed="rId5"/>
          <a:stretch>
            <a:fillRect/>
          </a:stretch>
        </p:blipFill>
        <p:spPr>
          <a:xfrm>
            <a:off x="621043" y="3645033"/>
            <a:ext cx="3663094" cy="2669713"/>
          </a:xfrm>
          <a:prstGeom prst="rect">
            <a:avLst/>
          </a:prstGeom>
        </p:spPr>
      </p:pic>
      <p:sp>
        <p:nvSpPr>
          <p:cNvPr id="18" name="Google Shape;111;gb732734625_0_0">
            <a:extLst>
              <a:ext uri="{FF2B5EF4-FFF2-40B4-BE49-F238E27FC236}">
                <a16:creationId xmlns:a16="http://schemas.microsoft.com/office/drawing/2014/main" id="{5BF6A4F5-2851-4050-9FD3-2BDE45F03207}"/>
              </a:ext>
            </a:extLst>
          </p:cNvPr>
          <p:cNvSpPr txBox="1"/>
          <p:nvPr/>
        </p:nvSpPr>
        <p:spPr>
          <a:xfrm>
            <a:off x="5352951" y="3028261"/>
            <a:ext cx="3174361" cy="1760745"/>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r>
              <a:rPr lang="en-CA" sz="2800" dirty="0">
                <a:solidFill>
                  <a:schemeClr val="dk1"/>
                </a:solidFill>
                <a:ea typeface="Calibri"/>
                <a:cs typeface="Calibri"/>
                <a:sym typeface="Calibri"/>
              </a:rPr>
              <a:t>Recall regarding modification and specified strength factors :</a:t>
            </a:r>
          </a:p>
        </p:txBody>
      </p:sp>
      <p:pic>
        <p:nvPicPr>
          <p:cNvPr id="19" name="Picture 18">
            <a:extLst>
              <a:ext uri="{FF2B5EF4-FFF2-40B4-BE49-F238E27FC236}">
                <a16:creationId xmlns:a16="http://schemas.microsoft.com/office/drawing/2014/main" id="{D08B67AC-F149-4818-A0DB-1C18EDAA6932}"/>
              </a:ext>
            </a:extLst>
          </p:cNvPr>
          <p:cNvPicPr>
            <a:picLocks noChangeAspect="1"/>
          </p:cNvPicPr>
          <p:nvPr/>
        </p:nvPicPr>
        <p:blipFill>
          <a:blip r:embed="rId6"/>
          <a:stretch>
            <a:fillRect/>
          </a:stretch>
        </p:blipFill>
        <p:spPr>
          <a:xfrm>
            <a:off x="8240536" y="2778887"/>
            <a:ext cx="3541653" cy="2197230"/>
          </a:xfrm>
          <a:prstGeom prst="rect">
            <a:avLst/>
          </a:prstGeom>
        </p:spPr>
      </p:pic>
    </p:spTree>
    <p:extLst>
      <p:ext uri="{BB962C8B-B14F-4D97-AF65-F5344CB8AC3E}">
        <p14:creationId xmlns:p14="http://schemas.microsoft.com/office/powerpoint/2010/main" val="1503511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34011" y="1836022"/>
            <a:ext cx="4572000" cy="1938992"/>
          </a:xfrm>
          <a:prstGeom prst="rect">
            <a:avLst/>
          </a:prstGeom>
        </p:spPr>
        <p:txBody>
          <a:bodyPr>
            <a:spAutoFit/>
          </a:bodyPr>
          <a:lstStyle/>
          <a:p>
            <a:r>
              <a:rPr lang="en-CA" sz="2000" dirty="0"/>
              <a:t>For;</a:t>
            </a:r>
          </a:p>
          <a:p>
            <a:r>
              <a:rPr lang="en-CA" sz="2000" dirty="0"/>
              <a:t>• split rings</a:t>
            </a:r>
          </a:p>
          <a:p>
            <a:r>
              <a:rPr lang="en-CA" sz="2000" dirty="0"/>
              <a:t>• shear plates</a:t>
            </a:r>
          </a:p>
          <a:p>
            <a:r>
              <a:rPr lang="en-CA" sz="2000" dirty="0"/>
              <a:t>• bolts</a:t>
            </a:r>
          </a:p>
          <a:p>
            <a:r>
              <a:rPr lang="en-CA" sz="2000" dirty="0"/>
              <a:t>• lag screws</a:t>
            </a:r>
          </a:p>
          <a:p>
            <a:r>
              <a:rPr lang="en-CA" sz="2000" dirty="0"/>
              <a:t>• drift pins</a:t>
            </a:r>
          </a:p>
        </p:txBody>
      </p:sp>
      <p:sp>
        <p:nvSpPr>
          <p:cNvPr id="8" name="Rectangle 7"/>
          <p:cNvSpPr/>
          <p:nvPr/>
        </p:nvSpPr>
        <p:spPr>
          <a:xfrm>
            <a:off x="4951922" y="1411926"/>
            <a:ext cx="5374257" cy="2246769"/>
          </a:xfrm>
          <a:prstGeom prst="rect">
            <a:avLst/>
          </a:prstGeom>
        </p:spPr>
        <p:txBody>
          <a:bodyPr wrap="square">
            <a:spAutoFit/>
          </a:bodyPr>
          <a:lstStyle/>
          <a:p>
            <a:r>
              <a:rPr lang="en-CA" sz="2000" dirty="0"/>
              <a:t>A</a:t>
            </a:r>
            <a:r>
              <a:rPr lang="en-CA" sz="900" dirty="0"/>
              <a:t>N </a:t>
            </a:r>
            <a:r>
              <a:rPr lang="en-CA" sz="2000" dirty="0"/>
              <a:t>= A</a:t>
            </a:r>
            <a:r>
              <a:rPr lang="en-CA" sz="900" dirty="0"/>
              <a:t>G </a:t>
            </a:r>
            <a:r>
              <a:rPr lang="en-CA" sz="2000" dirty="0"/>
              <a:t>- A</a:t>
            </a:r>
            <a:r>
              <a:rPr lang="en-CA" sz="900" dirty="0"/>
              <a:t>R</a:t>
            </a:r>
          </a:p>
          <a:p>
            <a:endParaRPr lang="en-CA" sz="2000" dirty="0"/>
          </a:p>
          <a:p>
            <a:r>
              <a:rPr lang="en-CA" sz="2000" dirty="0"/>
              <a:t>where:</a:t>
            </a:r>
          </a:p>
          <a:p>
            <a:r>
              <a:rPr lang="en-CA" sz="2000" dirty="0"/>
              <a:t>A</a:t>
            </a:r>
            <a:r>
              <a:rPr lang="en-CA" sz="900" dirty="0"/>
              <a:t>G </a:t>
            </a:r>
            <a:r>
              <a:rPr lang="en-CA" sz="2000" dirty="0"/>
              <a:t>= gross cross-sectional area</a:t>
            </a:r>
          </a:p>
          <a:p>
            <a:r>
              <a:rPr lang="en-CA" sz="2000" dirty="0"/>
              <a:t>A</a:t>
            </a:r>
            <a:r>
              <a:rPr lang="en-CA" sz="900" dirty="0"/>
              <a:t>R </a:t>
            </a:r>
            <a:r>
              <a:rPr lang="en-CA" sz="2000" dirty="0"/>
              <a:t>= area removed due to drilling, boring, grooving or other means</a:t>
            </a:r>
          </a:p>
          <a:p>
            <a:r>
              <a:rPr lang="en-CA" sz="2000" dirty="0"/>
              <a:t>A</a:t>
            </a:r>
            <a:r>
              <a:rPr lang="en-CA" sz="900" dirty="0"/>
              <a:t>R   </a:t>
            </a:r>
            <a:r>
              <a:rPr lang="en-CA" sz="2000" dirty="0"/>
              <a:t>must not exceed 0.25 A</a:t>
            </a:r>
            <a:r>
              <a:rPr lang="en-CA" sz="900" dirty="0"/>
              <a:t>G</a:t>
            </a:r>
            <a:endParaRPr lang="en-CA" sz="2000" dirty="0"/>
          </a:p>
        </p:txBody>
      </p:sp>
      <p:sp>
        <p:nvSpPr>
          <p:cNvPr id="9" name="Rectangle 8"/>
          <p:cNvSpPr/>
          <p:nvPr/>
        </p:nvSpPr>
        <p:spPr>
          <a:xfrm>
            <a:off x="1899626" y="3971782"/>
            <a:ext cx="7980512" cy="707886"/>
          </a:xfrm>
          <a:prstGeom prst="rect">
            <a:avLst/>
          </a:prstGeom>
        </p:spPr>
        <p:txBody>
          <a:bodyPr wrap="square">
            <a:spAutoFit/>
          </a:bodyPr>
          <a:lstStyle/>
          <a:p>
            <a:r>
              <a:rPr lang="en-CA" sz="2000" dirty="0"/>
              <a:t>Area reduction due to bolt, lag screw or drift pin holes is equal to the diameter of the hole multiplied by the thickness of the member.</a:t>
            </a:r>
          </a:p>
        </p:txBody>
      </p:sp>
      <p:sp>
        <p:nvSpPr>
          <p:cNvPr id="10" name="Rectangle 9"/>
          <p:cNvSpPr/>
          <p:nvPr/>
        </p:nvSpPr>
        <p:spPr>
          <a:xfrm>
            <a:off x="1899627" y="4640505"/>
            <a:ext cx="8600535" cy="1631216"/>
          </a:xfrm>
          <a:prstGeom prst="rect">
            <a:avLst/>
          </a:prstGeom>
        </p:spPr>
        <p:txBody>
          <a:bodyPr wrap="square">
            <a:spAutoFit/>
          </a:bodyPr>
          <a:lstStyle/>
          <a:p>
            <a:r>
              <a:rPr lang="en-CA" sz="2000" dirty="0"/>
              <a:t>For </a:t>
            </a:r>
            <a:r>
              <a:rPr lang="en-CA" sz="2000" b="1" dirty="0"/>
              <a:t>staggered rows of fasteners</a:t>
            </a:r>
            <a:r>
              <a:rPr lang="en-CA" sz="2000" dirty="0"/>
              <a:t>, adjacent fasteners must be</a:t>
            </a:r>
          </a:p>
          <a:p>
            <a:r>
              <a:rPr lang="en-CA" sz="2000" dirty="0"/>
              <a:t>considered to occur at the same cross-sectional plane when the centre-to-centre</a:t>
            </a:r>
          </a:p>
          <a:p>
            <a:r>
              <a:rPr lang="en-CA" sz="2000" dirty="0"/>
              <a:t>spacing along the grain is less than the following values:</a:t>
            </a:r>
          </a:p>
          <a:p>
            <a:r>
              <a:rPr lang="en-CA" sz="2000" dirty="0"/>
              <a:t>2 x fastener diameter for split rings and shear plates</a:t>
            </a:r>
          </a:p>
          <a:p>
            <a:r>
              <a:rPr lang="en-CA" sz="2000" dirty="0"/>
              <a:t>8 x fastener diameter for bolts, lag screws or drift pins</a:t>
            </a:r>
          </a:p>
        </p:txBody>
      </p:sp>
      <p:grpSp>
        <p:nvGrpSpPr>
          <p:cNvPr id="11" name="Group 10">
            <a:extLst>
              <a:ext uri="{FF2B5EF4-FFF2-40B4-BE49-F238E27FC236}">
                <a16:creationId xmlns:a16="http://schemas.microsoft.com/office/drawing/2014/main" id="{7C90A7D5-5C78-4A58-B365-53CB660FD4C1}"/>
              </a:ext>
            </a:extLst>
          </p:cNvPr>
          <p:cNvGrpSpPr/>
          <p:nvPr/>
        </p:nvGrpSpPr>
        <p:grpSpPr>
          <a:xfrm>
            <a:off x="7755910" y="0"/>
            <a:ext cx="4453607" cy="6957521"/>
            <a:chOff x="7738393" y="0"/>
            <a:chExt cx="4453607" cy="6957521"/>
          </a:xfrm>
        </p:grpSpPr>
        <p:grpSp>
          <p:nvGrpSpPr>
            <p:cNvPr id="12" name="Group 11">
              <a:extLst>
                <a:ext uri="{FF2B5EF4-FFF2-40B4-BE49-F238E27FC236}">
                  <a16:creationId xmlns:a16="http://schemas.microsoft.com/office/drawing/2014/main" id="{D96A5A81-4E3A-4D09-A890-5CA4FD0F5CC4}"/>
                </a:ext>
              </a:extLst>
            </p:cNvPr>
            <p:cNvGrpSpPr/>
            <p:nvPr/>
          </p:nvGrpSpPr>
          <p:grpSpPr>
            <a:xfrm>
              <a:off x="9711280" y="6066781"/>
              <a:ext cx="2216009" cy="759387"/>
              <a:chOff x="5048307" y="4532623"/>
              <a:chExt cx="1662007" cy="569540"/>
            </a:xfrm>
          </p:grpSpPr>
          <p:sp>
            <p:nvSpPr>
              <p:cNvPr id="17" name="TextBox 16">
                <a:extLst>
                  <a:ext uri="{FF2B5EF4-FFF2-40B4-BE49-F238E27FC236}">
                    <a16:creationId xmlns:a16="http://schemas.microsoft.com/office/drawing/2014/main" id="{16CE1A4F-53AB-4642-8D7A-F1DF82F4A13C}"/>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8" name="TextBox 17">
                <a:extLst>
                  <a:ext uri="{FF2B5EF4-FFF2-40B4-BE49-F238E27FC236}">
                    <a16:creationId xmlns:a16="http://schemas.microsoft.com/office/drawing/2014/main" id="{21AAF5CC-BA9A-4EBF-B833-77A5C7B044EA}"/>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9" name="Diagonal Stripe 18">
                <a:extLst>
                  <a:ext uri="{FF2B5EF4-FFF2-40B4-BE49-F238E27FC236}">
                    <a16:creationId xmlns:a16="http://schemas.microsoft.com/office/drawing/2014/main" id="{6ED2B198-5BCD-44D0-8FC7-461299A64EB3}"/>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0" name="Diagonal Stripe 19">
                <a:extLst>
                  <a:ext uri="{FF2B5EF4-FFF2-40B4-BE49-F238E27FC236}">
                    <a16:creationId xmlns:a16="http://schemas.microsoft.com/office/drawing/2014/main" id="{5F4ADC62-7BB6-4ECA-AE84-8C8FCAF30630}"/>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3" name="Group 12">
              <a:extLst>
                <a:ext uri="{FF2B5EF4-FFF2-40B4-BE49-F238E27FC236}">
                  <a16:creationId xmlns:a16="http://schemas.microsoft.com/office/drawing/2014/main" id="{FB852420-8AD4-4B3C-A13F-D64F12502974}"/>
                </a:ext>
              </a:extLst>
            </p:cNvPr>
            <p:cNvGrpSpPr/>
            <p:nvPr/>
          </p:nvGrpSpPr>
          <p:grpSpPr>
            <a:xfrm>
              <a:off x="11895248" y="0"/>
              <a:ext cx="296752" cy="6881284"/>
              <a:chOff x="11896233" y="0"/>
              <a:chExt cx="295747" cy="6857990"/>
            </a:xfrm>
          </p:grpSpPr>
          <p:sp>
            <p:nvSpPr>
              <p:cNvPr id="15" name="Rectangle 14">
                <a:extLst>
                  <a:ext uri="{FF2B5EF4-FFF2-40B4-BE49-F238E27FC236}">
                    <a16:creationId xmlns:a16="http://schemas.microsoft.com/office/drawing/2014/main" id="{E06A8183-98D0-42D2-AC73-96CB0F1BC92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6" name="Rectangle 15">
                <a:extLst>
                  <a:ext uri="{FF2B5EF4-FFF2-40B4-BE49-F238E27FC236}">
                    <a16:creationId xmlns:a16="http://schemas.microsoft.com/office/drawing/2014/main" id="{40521AEC-7E6D-4EF6-88FC-F0E02A7FFB10}"/>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4" name="Picture 13" descr="A picture containing food, shirt&#10;&#10;Description automatically generated">
              <a:extLst>
                <a:ext uri="{FF2B5EF4-FFF2-40B4-BE49-F238E27FC236}">
                  <a16:creationId xmlns:a16="http://schemas.microsoft.com/office/drawing/2014/main" id="{35F29192-27B7-4EA5-80FD-F2C90E8DA2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1" name="Title 5">
            <a:extLst>
              <a:ext uri="{FF2B5EF4-FFF2-40B4-BE49-F238E27FC236}">
                <a16:creationId xmlns:a16="http://schemas.microsoft.com/office/drawing/2014/main" id="{96B406E7-06F9-40F6-958D-8D5A30599088}"/>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Net Area Reductions</a:t>
            </a:r>
          </a:p>
        </p:txBody>
      </p:sp>
      <p:sp>
        <p:nvSpPr>
          <p:cNvPr id="4" name="Footer Placeholder 3">
            <a:extLst>
              <a:ext uri="{FF2B5EF4-FFF2-40B4-BE49-F238E27FC236}">
                <a16:creationId xmlns:a16="http://schemas.microsoft.com/office/drawing/2014/main" id="{8B1279DD-890F-462B-A7E6-F1B3B7F931E0}"/>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6094DD66-09D8-4977-AEED-6F61B3DF7F42}"/>
              </a:ext>
            </a:extLst>
          </p:cNvPr>
          <p:cNvSpPr>
            <a:spLocks noGrp="1"/>
          </p:cNvSpPr>
          <p:nvPr>
            <p:ph type="sldNum" sz="quarter" idx="12"/>
          </p:nvPr>
        </p:nvSpPr>
        <p:spPr/>
        <p:txBody>
          <a:bodyPr/>
          <a:lstStyle/>
          <a:p>
            <a:fld id="{7641698F-FD92-4AEB-A1FD-2C71A90A5FF6}" type="slidenum">
              <a:rPr lang="en-CA" smtClean="0"/>
              <a:t>60</a:t>
            </a:fld>
            <a:endParaRPr lang="en-CA"/>
          </a:p>
        </p:txBody>
      </p:sp>
    </p:spTree>
    <p:extLst>
      <p:ext uri="{BB962C8B-B14F-4D97-AF65-F5344CB8AC3E}">
        <p14:creationId xmlns:p14="http://schemas.microsoft.com/office/powerpoint/2010/main" val="8544326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C90A7D5-5C78-4A58-B365-53CB660FD4C1}"/>
              </a:ext>
            </a:extLst>
          </p:cNvPr>
          <p:cNvGrpSpPr/>
          <p:nvPr/>
        </p:nvGrpSpPr>
        <p:grpSpPr>
          <a:xfrm>
            <a:off x="7755910" y="0"/>
            <a:ext cx="4453607" cy="6957521"/>
            <a:chOff x="7738393" y="0"/>
            <a:chExt cx="4453607" cy="6957521"/>
          </a:xfrm>
        </p:grpSpPr>
        <p:grpSp>
          <p:nvGrpSpPr>
            <p:cNvPr id="12" name="Group 11">
              <a:extLst>
                <a:ext uri="{FF2B5EF4-FFF2-40B4-BE49-F238E27FC236}">
                  <a16:creationId xmlns:a16="http://schemas.microsoft.com/office/drawing/2014/main" id="{D96A5A81-4E3A-4D09-A890-5CA4FD0F5CC4}"/>
                </a:ext>
              </a:extLst>
            </p:cNvPr>
            <p:cNvGrpSpPr/>
            <p:nvPr/>
          </p:nvGrpSpPr>
          <p:grpSpPr>
            <a:xfrm>
              <a:off x="9711280" y="6066781"/>
              <a:ext cx="2216009" cy="759387"/>
              <a:chOff x="5048307" y="4532623"/>
              <a:chExt cx="1662007" cy="569540"/>
            </a:xfrm>
          </p:grpSpPr>
          <p:sp>
            <p:nvSpPr>
              <p:cNvPr id="17" name="TextBox 16">
                <a:extLst>
                  <a:ext uri="{FF2B5EF4-FFF2-40B4-BE49-F238E27FC236}">
                    <a16:creationId xmlns:a16="http://schemas.microsoft.com/office/drawing/2014/main" id="{16CE1A4F-53AB-4642-8D7A-F1DF82F4A13C}"/>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8" name="TextBox 17">
                <a:extLst>
                  <a:ext uri="{FF2B5EF4-FFF2-40B4-BE49-F238E27FC236}">
                    <a16:creationId xmlns:a16="http://schemas.microsoft.com/office/drawing/2014/main" id="{21AAF5CC-BA9A-4EBF-B833-77A5C7B044EA}"/>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9" name="Diagonal Stripe 18">
                <a:extLst>
                  <a:ext uri="{FF2B5EF4-FFF2-40B4-BE49-F238E27FC236}">
                    <a16:creationId xmlns:a16="http://schemas.microsoft.com/office/drawing/2014/main" id="{6ED2B198-5BCD-44D0-8FC7-461299A64EB3}"/>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0" name="Diagonal Stripe 19">
                <a:extLst>
                  <a:ext uri="{FF2B5EF4-FFF2-40B4-BE49-F238E27FC236}">
                    <a16:creationId xmlns:a16="http://schemas.microsoft.com/office/drawing/2014/main" id="{5F4ADC62-7BB6-4ECA-AE84-8C8FCAF30630}"/>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3" name="Group 12">
              <a:extLst>
                <a:ext uri="{FF2B5EF4-FFF2-40B4-BE49-F238E27FC236}">
                  <a16:creationId xmlns:a16="http://schemas.microsoft.com/office/drawing/2014/main" id="{FB852420-8AD4-4B3C-A13F-D64F12502974}"/>
                </a:ext>
              </a:extLst>
            </p:cNvPr>
            <p:cNvGrpSpPr/>
            <p:nvPr/>
          </p:nvGrpSpPr>
          <p:grpSpPr>
            <a:xfrm>
              <a:off x="11895248" y="0"/>
              <a:ext cx="296752" cy="6881284"/>
              <a:chOff x="11896233" y="0"/>
              <a:chExt cx="295747" cy="6857990"/>
            </a:xfrm>
          </p:grpSpPr>
          <p:sp>
            <p:nvSpPr>
              <p:cNvPr id="15" name="Rectangle 14">
                <a:extLst>
                  <a:ext uri="{FF2B5EF4-FFF2-40B4-BE49-F238E27FC236}">
                    <a16:creationId xmlns:a16="http://schemas.microsoft.com/office/drawing/2014/main" id="{E06A8183-98D0-42D2-AC73-96CB0F1BC92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6" name="Rectangle 15">
                <a:extLst>
                  <a:ext uri="{FF2B5EF4-FFF2-40B4-BE49-F238E27FC236}">
                    <a16:creationId xmlns:a16="http://schemas.microsoft.com/office/drawing/2014/main" id="{40521AEC-7E6D-4EF6-88FC-F0E02A7FFB10}"/>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4" name="Picture 13" descr="A picture containing food, shirt&#10;&#10;Description automatically generated">
              <a:extLst>
                <a:ext uri="{FF2B5EF4-FFF2-40B4-BE49-F238E27FC236}">
                  <a16:creationId xmlns:a16="http://schemas.microsoft.com/office/drawing/2014/main" id="{35F29192-27B7-4EA5-80FD-F2C90E8DA2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1" name="Title 5">
            <a:extLst>
              <a:ext uri="{FF2B5EF4-FFF2-40B4-BE49-F238E27FC236}">
                <a16:creationId xmlns:a16="http://schemas.microsoft.com/office/drawing/2014/main" id="{96B406E7-06F9-40F6-958D-8D5A30599088}"/>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Net Area Reductions</a:t>
            </a:r>
          </a:p>
        </p:txBody>
      </p:sp>
      <p:pic>
        <p:nvPicPr>
          <p:cNvPr id="2" name="Picture 1">
            <a:extLst>
              <a:ext uri="{FF2B5EF4-FFF2-40B4-BE49-F238E27FC236}">
                <a16:creationId xmlns:a16="http://schemas.microsoft.com/office/drawing/2014/main" id="{E8622427-E7A4-4183-940B-CFBF86C4E53E}"/>
              </a:ext>
            </a:extLst>
          </p:cNvPr>
          <p:cNvPicPr>
            <a:picLocks noChangeAspect="1"/>
          </p:cNvPicPr>
          <p:nvPr/>
        </p:nvPicPr>
        <p:blipFill>
          <a:blip r:embed="rId3"/>
          <a:stretch>
            <a:fillRect/>
          </a:stretch>
        </p:blipFill>
        <p:spPr>
          <a:xfrm>
            <a:off x="-1" y="1343039"/>
            <a:ext cx="11611375" cy="3973239"/>
          </a:xfrm>
          <a:prstGeom prst="rect">
            <a:avLst/>
          </a:prstGeom>
        </p:spPr>
      </p:pic>
      <p:sp>
        <p:nvSpPr>
          <p:cNvPr id="5" name="Footer Placeholder 4">
            <a:extLst>
              <a:ext uri="{FF2B5EF4-FFF2-40B4-BE49-F238E27FC236}">
                <a16:creationId xmlns:a16="http://schemas.microsoft.com/office/drawing/2014/main" id="{37B3D033-8A8A-4AA7-A4C4-9D917D6B3040}"/>
              </a:ext>
            </a:extLst>
          </p:cNvPr>
          <p:cNvSpPr>
            <a:spLocks noGrp="1"/>
          </p:cNvSpPr>
          <p:nvPr>
            <p:ph type="ftr" sz="quarter" idx="11"/>
          </p:nvPr>
        </p:nvSpPr>
        <p:spPr/>
        <p:txBody>
          <a:bodyPr/>
          <a:lstStyle/>
          <a:p>
            <a:r>
              <a:rPr lang="en-US"/>
              <a:t>Module 2: Design of Timber</a:t>
            </a:r>
            <a:endParaRPr lang="en-CA" dirty="0"/>
          </a:p>
        </p:txBody>
      </p:sp>
      <p:sp>
        <p:nvSpPr>
          <p:cNvPr id="3" name="Slide Number Placeholder 2">
            <a:extLst>
              <a:ext uri="{FF2B5EF4-FFF2-40B4-BE49-F238E27FC236}">
                <a16:creationId xmlns:a16="http://schemas.microsoft.com/office/drawing/2014/main" id="{7A23A3E9-2BEF-484C-A569-8FFE99020E4F}"/>
              </a:ext>
            </a:extLst>
          </p:cNvPr>
          <p:cNvSpPr>
            <a:spLocks noGrp="1"/>
          </p:cNvSpPr>
          <p:nvPr>
            <p:ph type="sldNum" sz="quarter" idx="12"/>
          </p:nvPr>
        </p:nvSpPr>
        <p:spPr/>
        <p:txBody>
          <a:bodyPr/>
          <a:lstStyle/>
          <a:p>
            <a:fld id="{7641698F-FD92-4AEB-A1FD-2C71A90A5FF6}" type="slidenum">
              <a:rPr lang="en-CA" smtClean="0"/>
              <a:t>61</a:t>
            </a:fld>
            <a:endParaRPr lang="en-CA"/>
          </a:p>
        </p:txBody>
      </p:sp>
    </p:spTree>
    <p:extLst>
      <p:ext uri="{BB962C8B-B14F-4D97-AF65-F5344CB8AC3E}">
        <p14:creationId xmlns:p14="http://schemas.microsoft.com/office/powerpoint/2010/main" val="37820440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2079318"/>
            <a:ext cx="9144000" cy="2699364"/>
          </a:xfrm>
          <a:prstGeom prst="rect">
            <a:avLst/>
          </a:prstGeom>
        </p:spPr>
      </p:pic>
      <p:sp>
        <p:nvSpPr>
          <p:cNvPr id="8" name="Rectangle 7"/>
          <p:cNvSpPr/>
          <p:nvPr/>
        </p:nvSpPr>
        <p:spPr>
          <a:xfrm>
            <a:off x="1800944" y="4833955"/>
            <a:ext cx="8590112" cy="1015663"/>
          </a:xfrm>
          <a:prstGeom prst="rect">
            <a:avLst/>
          </a:prstGeom>
        </p:spPr>
        <p:txBody>
          <a:bodyPr wrap="square">
            <a:spAutoFit/>
          </a:bodyPr>
          <a:lstStyle/>
          <a:p>
            <a:r>
              <a:rPr lang="en-CA" sz="2000" dirty="0"/>
              <a:t>The arrangement of fasteners in a connection is defined in terms of end</a:t>
            </a:r>
          </a:p>
          <a:p>
            <a:r>
              <a:rPr lang="en-CA" sz="2000" dirty="0"/>
              <a:t>distance, edge distance and spacing as shown. A row is defined as one or more bolts, lag screws, shear plates or split rings aligned in the direction of the load.</a:t>
            </a:r>
          </a:p>
        </p:txBody>
      </p:sp>
      <p:grpSp>
        <p:nvGrpSpPr>
          <p:cNvPr id="9" name="Group 8">
            <a:extLst>
              <a:ext uri="{FF2B5EF4-FFF2-40B4-BE49-F238E27FC236}">
                <a16:creationId xmlns:a16="http://schemas.microsoft.com/office/drawing/2014/main" id="{7FC4ACB2-9969-42AF-BAA3-A4A8BF5754A3}"/>
              </a:ext>
            </a:extLst>
          </p:cNvPr>
          <p:cNvGrpSpPr/>
          <p:nvPr/>
        </p:nvGrpSpPr>
        <p:grpSpPr>
          <a:xfrm>
            <a:off x="7755910" y="0"/>
            <a:ext cx="4453607" cy="6957521"/>
            <a:chOff x="7738393" y="0"/>
            <a:chExt cx="4453607" cy="6957521"/>
          </a:xfrm>
        </p:grpSpPr>
        <p:grpSp>
          <p:nvGrpSpPr>
            <p:cNvPr id="10" name="Group 9">
              <a:extLst>
                <a:ext uri="{FF2B5EF4-FFF2-40B4-BE49-F238E27FC236}">
                  <a16:creationId xmlns:a16="http://schemas.microsoft.com/office/drawing/2014/main" id="{E0E47368-26B5-4A00-B4D1-DDC2C74FFB4C}"/>
                </a:ext>
              </a:extLst>
            </p:cNvPr>
            <p:cNvGrpSpPr/>
            <p:nvPr/>
          </p:nvGrpSpPr>
          <p:grpSpPr>
            <a:xfrm>
              <a:off x="9711280" y="6066781"/>
              <a:ext cx="2216009" cy="759387"/>
              <a:chOff x="5048307" y="4532623"/>
              <a:chExt cx="1662007" cy="569540"/>
            </a:xfrm>
          </p:grpSpPr>
          <p:sp>
            <p:nvSpPr>
              <p:cNvPr id="15" name="TextBox 14">
                <a:extLst>
                  <a:ext uri="{FF2B5EF4-FFF2-40B4-BE49-F238E27FC236}">
                    <a16:creationId xmlns:a16="http://schemas.microsoft.com/office/drawing/2014/main" id="{F7B533CF-152A-48F3-B769-53E7BEAB4CE3}"/>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6" name="TextBox 15">
                <a:extLst>
                  <a:ext uri="{FF2B5EF4-FFF2-40B4-BE49-F238E27FC236}">
                    <a16:creationId xmlns:a16="http://schemas.microsoft.com/office/drawing/2014/main" id="{71670290-BDB1-4F4D-95AE-CEA7E2273A13}"/>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7" name="Diagonal Stripe 16">
                <a:extLst>
                  <a:ext uri="{FF2B5EF4-FFF2-40B4-BE49-F238E27FC236}">
                    <a16:creationId xmlns:a16="http://schemas.microsoft.com/office/drawing/2014/main" id="{A10AD0DD-C962-4E59-B212-79582BF6DCA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8" name="Diagonal Stripe 17">
                <a:extLst>
                  <a:ext uri="{FF2B5EF4-FFF2-40B4-BE49-F238E27FC236}">
                    <a16:creationId xmlns:a16="http://schemas.microsoft.com/office/drawing/2014/main" id="{8F4759A6-6E53-49DD-BA74-221115CAF57F}"/>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1" name="Group 10">
              <a:extLst>
                <a:ext uri="{FF2B5EF4-FFF2-40B4-BE49-F238E27FC236}">
                  <a16:creationId xmlns:a16="http://schemas.microsoft.com/office/drawing/2014/main" id="{F3062241-6FE3-4E2C-8A0E-848E489C0891}"/>
                </a:ext>
              </a:extLst>
            </p:cNvPr>
            <p:cNvGrpSpPr/>
            <p:nvPr/>
          </p:nvGrpSpPr>
          <p:grpSpPr>
            <a:xfrm>
              <a:off x="11895248" y="0"/>
              <a:ext cx="296752" cy="6881284"/>
              <a:chOff x="11896233" y="0"/>
              <a:chExt cx="295747" cy="6857990"/>
            </a:xfrm>
          </p:grpSpPr>
          <p:sp>
            <p:nvSpPr>
              <p:cNvPr id="13" name="Rectangle 12">
                <a:extLst>
                  <a:ext uri="{FF2B5EF4-FFF2-40B4-BE49-F238E27FC236}">
                    <a16:creationId xmlns:a16="http://schemas.microsoft.com/office/drawing/2014/main" id="{86249BC0-1F1C-4ED5-A8DD-FE30794C6BDC}"/>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ectangle 13">
                <a:extLst>
                  <a:ext uri="{FF2B5EF4-FFF2-40B4-BE49-F238E27FC236}">
                    <a16:creationId xmlns:a16="http://schemas.microsoft.com/office/drawing/2014/main" id="{F4C18C48-5476-45A1-B62B-090921EB1E06}"/>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2" name="Picture 11" descr="A picture containing food, shirt&#10;&#10;Description automatically generated">
              <a:extLst>
                <a:ext uri="{FF2B5EF4-FFF2-40B4-BE49-F238E27FC236}">
                  <a16:creationId xmlns:a16="http://schemas.microsoft.com/office/drawing/2014/main" id="{CDE7023A-3931-4D61-B389-D6DD104DDC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9" name="Title 5">
            <a:extLst>
              <a:ext uri="{FF2B5EF4-FFF2-40B4-BE49-F238E27FC236}">
                <a16:creationId xmlns:a16="http://schemas.microsoft.com/office/drawing/2014/main" id="{F80D5A8D-C5EE-4B1F-BD3E-A21849BA962C}"/>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Arial" panose="020B0604020202020204" pitchFamily="34" charset="0"/>
              </a:rPr>
              <a:t>Geometry of Fasteners</a:t>
            </a:r>
            <a:endParaRPr lang="en-CA" sz="3600" b="1" dirty="0">
              <a:latin typeface="+mn-lt"/>
            </a:endParaRPr>
          </a:p>
        </p:txBody>
      </p:sp>
      <p:sp>
        <p:nvSpPr>
          <p:cNvPr id="4" name="Footer Placeholder 3">
            <a:extLst>
              <a:ext uri="{FF2B5EF4-FFF2-40B4-BE49-F238E27FC236}">
                <a16:creationId xmlns:a16="http://schemas.microsoft.com/office/drawing/2014/main" id="{31D29B3A-2359-4DFB-88BF-04C2ADD6485B}"/>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BFF82A4B-FEAF-4A61-8BB2-F9D673CC50FD}"/>
              </a:ext>
            </a:extLst>
          </p:cNvPr>
          <p:cNvSpPr>
            <a:spLocks noGrp="1"/>
          </p:cNvSpPr>
          <p:nvPr>
            <p:ph type="sldNum" sz="quarter" idx="12"/>
          </p:nvPr>
        </p:nvSpPr>
        <p:spPr/>
        <p:txBody>
          <a:bodyPr/>
          <a:lstStyle/>
          <a:p>
            <a:fld id="{7641698F-FD92-4AEB-A1FD-2C71A90A5FF6}" type="slidenum">
              <a:rPr lang="en-CA" smtClean="0"/>
              <a:t>62</a:t>
            </a:fld>
            <a:endParaRPr lang="en-CA"/>
          </a:p>
        </p:txBody>
      </p:sp>
    </p:spTree>
    <p:extLst>
      <p:ext uri="{BB962C8B-B14F-4D97-AF65-F5344CB8AC3E}">
        <p14:creationId xmlns:p14="http://schemas.microsoft.com/office/powerpoint/2010/main" val="1333355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45643" y="1285660"/>
            <a:ext cx="9300713" cy="1323439"/>
          </a:xfrm>
          <a:prstGeom prst="rect">
            <a:avLst/>
          </a:prstGeom>
        </p:spPr>
        <p:txBody>
          <a:bodyPr wrap="square">
            <a:spAutoFit/>
          </a:bodyPr>
          <a:lstStyle/>
          <a:p>
            <a:r>
              <a:rPr lang="en-CA" sz="2000" dirty="0"/>
              <a:t>The lateral resistance of most fasteners depends upon the angle of load to grain. The angle is 0° when the load is parallel to grain, and 90° when the load is perpendicular to grain. Loading at an intermediate angle to grain may be calculated from the following empirical equation:</a:t>
            </a:r>
          </a:p>
        </p:txBody>
      </p:sp>
      <p:pic>
        <p:nvPicPr>
          <p:cNvPr id="8" name="Picture 7"/>
          <p:cNvPicPr>
            <a:picLocks noChangeAspect="1"/>
          </p:cNvPicPr>
          <p:nvPr/>
        </p:nvPicPr>
        <p:blipFill>
          <a:blip r:embed="rId2"/>
          <a:stretch>
            <a:fillRect/>
          </a:stretch>
        </p:blipFill>
        <p:spPr>
          <a:xfrm>
            <a:off x="3898984" y="2810433"/>
            <a:ext cx="4394028" cy="837931"/>
          </a:xfrm>
          <a:prstGeom prst="rect">
            <a:avLst/>
          </a:prstGeom>
        </p:spPr>
      </p:pic>
      <p:sp>
        <p:nvSpPr>
          <p:cNvPr id="9" name="Rectangle 8"/>
          <p:cNvSpPr/>
          <p:nvPr/>
        </p:nvSpPr>
        <p:spPr>
          <a:xfrm>
            <a:off x="3109821" y="4095012"/>
            <a:ext cx="5972355" cy="1477328"/>
          </a:xfrm>
          <a:prstGeom prst="rect">
            <a:avLst/>
          </a:prstGeom>
        </p:spPr>
        <p:txBody>
          <a:bodyPr wrap="square">
            <a:spAutoFit/>
          </a:bodyPr>
          <a:lstStyle/>
          <a:p>
            <a:r>
              <a:rPr lang="en-CA" dirty="0" err="1"/>
              <a:t>N</a:t>
            </a:r>
            <a:r>
              <a:rPr lang="en-CA" sz="800" dirty="0" err="1"/>
              <a:t>r</a:t>
            </a:r>
            <a:r>
              <a:rPr lang="en-CA" sz="800" dirty="0"/>
              <a:t> </a:t>
            </a:r>
            <a:r>
              <a:rPr lang="en-CA" dirty="0"/>
              <a:t>= factored resistance at an angle θ to grain</a:t>
            </a:r>
          </a:p>
          <a:p>
            <a:r>
              <a:rPr lang="en-CA" dirty="0" err="1"/>
              <a:t>P</a:t>
            </a:r>
            <a:r>
              <a:rPr lang="en-CA" sz="800" dirty="0" err="1"/>
              <a:t>r</a:t>
            </a:r>
            <a:r>
              <a:rPr lang="en-CA" sz="800" dirty="0"/>
              <a:t> </a:t>
            </a:r>
            <a:r>
              <a:rPr lang="en-CA" dirty="0"/>
              <a:t>= factored resistance parallel to grain</a:t>
            </a:r>
          </a:p>
          <a:p>
            <a:r>
              <a:rPr lang="en-CA" dirty="0" err="1"/>
              <a:t>Q</a:t>
            </a:r>
            <a:r>
              <a:rPr lang="en-CA" sz="800" dirty="0" err="1"/>
              <a:t>r</a:t>
            </a:r>
            <a:r>
              <a:rPr lang="en-CA" sz="800" dirty="0"/>
              <a:t> </a:t>
            </a:r>
            <a:r>
              <a:rPr lang="en-CA" dirty="0"/>
              <a:t>= factored resistance perpendicular to grain</a:t>
            </a:r>
          </a:p>
          <a:p>
            <a:r>
              <a:rPr lang="en-CA" dirty="0"/>
              <a:t>θ = angle between grain direction and direction of load</a:t>
            </a:r>
          </a:p>
          <a:p>
            <a:r>
              <a:rPr lang="en-CA" dirty="0" err="1"/>
              <a:t>N</a:t>
            </a:r>
            <a:r>
              <a:rPr lang="en-CA" sz="800" dirty="0" err="1"/>
              <a:t>r</a:t>
            </a:r>
            <a:r>
              <a:rPr lang="en-CA" sz="800" dirty="0"/>
              <a:t> ;  </a:t>
            </a:r>
            <a:r>
              <a:rPr lang="en-CA" dirty="0"/>
              <a:t>may also be determined from Design Handbook (</a:t>
            </a:r>
            <a:r>
              <a:rPr lang="en-CA" i="1" dirty="0"/>
              <a:t>Table 7.1)</a:t>
            </a:r>
          </a:p>
        </p:txBody>
      </p:sp>
      <p:grpSp>
        <p:nvGrpSpPr>
          <p:cNvPr id="10" name="Group 9">
            <a:extLst>
              <a:ext uri="{FF2B5EF4-FFF2-40B4-BE49-F238E27FC236}">
                <a16:creationId xmlns:a16="http://schemas.microsoft.com/office/drawing/2014/main" id="{B753B387-09C1-4DD0-816B-9576FFB8C9A7}"/>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6F99932B-DE8A-4CB5-AD78-3A8A7B7598EC}"/>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645FD5EB-9975-4792-9470-CDEEAC1F8290}"/>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AEEF3471-4C7C-45D7-817B-AA88970FAC6B}"/>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A301FF76-A92F-4EE5-89B2-C0B575C17BE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CE36A500-EF6C-4701-816C-0B921F03FB4F}"/>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165C719D-6A57-418A-9795-E371E5EAD253}"/>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273B6C15-D297-41C9-AF46-1B7BC60429F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05D94113-8BAD-40D5-9BBA-631B2B25B17E}"/>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EBF7CDC5-5161-4999-9BFA-7CF2EFD0E8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A23EB2A0-6E24-4515-9789-021D76D0C7FC}"/>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Arial" panose="020B0604020202020204" pitchFamily="34" charset="0"/>
              </a:rPr>
              <a:t>Loading</a:t>
            </a:r>
            <a:endParaRPr lang="en-CA" sz="3600" b="1" dirty="0">
              <a:latin typeface="+mn-lt"/>
            </a:endParaRPr>
          </a:p>
        </p:txBody>
      </p:sp>
      <p:sp>
        <p:nvSpPr>
          <p:cNvPr id="4" name="Footer Placeholder 3">
            <a:extLst>
              <a:ext uri="{FF2B5EF4-FFF2-40B4-BE49-F238E27FC236}">
                <a16:creationId xmlns:a16="http://schemas.microsoft.com/office/drawing/2014/main" id="{CFB70888-20D4-4798-B06B-2FB1D6531E1C}"/>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A40BACE5-7F8D-491E-B896-9C43940DD941}"/>
              </a:ext>
            </a:extLst>
          </p:cNvPr>
          <p:cNvSpPr>
            <a:spLocks noGrp="1"/>
          </p:cNvSpPr>
          <p:nvPr>
            <p:ph type="sldNum" sz="quarter" idx="12"/>
          </p:nvPr>
        </p:nvSpPr>
        <p:spPr/>
        <p:txBody>
          <a:bodyPr/>
          <a:lstStyle/>
          <a:p>
            <a:fld id="{7641698F-FD92-4AEB-A1FD-2C71A90A5FF6}" type="slidenum">
              <a:rPr lang="en-CA" smtClean="0"/>
              <a:t>63</a:t>
            </a:fld>
            <a:endParaRPr lang="en-CA"/>
          </a:p>
        </p:txBody>
      </p:sp>
    </p:spTree>
    <p:extLst>
      <p:ext uri="{BB962C8B-B14F-4D97-AF65-F5344CB8AC3E}">
        <p14:creationId xmlns:p14="http://schemas.microsoft.com/office/powerpoint/2010/main" val="3663195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757612" y="928798"/>
            <a:ext cx="4676775" cy="5353050"/>
          </a:xfrm>
          <a:prstGeom prst="rect">
            <a:avLst/>
          </a:prstGeom>
        </p:spPr>
      </p:pic>
      <p:grpSp>
        <p:nvGrpSpPr>
          <p:cNvPr id="8" name="Group 7">
            <a:extLst>
              <a:ext uri="{FF2B5EF4-FFF2-40B4-BE49-F238E27FC236}">
                <a16:creationId xmlns:a16="http://schemas.microsoft.com/office/drawing/2014/main" id="{14789823-75F6-4CD6-ACF0-598E665C28B6}"/>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F1AB7BFF-AA19-43AC-B71F-D93FCFB26EB6}"/>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29CF48D0-A4FD-4004-B00A-8AADD9736219}"/>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2B99A476-9EE2-43B9-97BE-DDFAD2117082}"/>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BC59C334-9865-48C6-9F43-5F4F38686F9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10919F3B-169B-4042-9E27-92682A9DCE84}"/>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7D5AA9D6-BDE6-4A07-B010-B193003BD67B}"/>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D76A4097-5CB3-4EBB-9273-2C339721E72F}"/>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88FBA26B-D5C0-40EB-A819-C817CBFA9A30}"/>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56EDA1DE-8A31-4C33-9C4A-CF2F3E7A1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8B4D7EBC-1FE2-4396-A62E-A86476E0314A}"/>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Tables (7.1-Handbook)</a:t>
            </a:r>
          </a:p>
        </p:txBody>
      </p:sp>
      <p:sp>
        <p:nvSpPr>
          <p:cNvPr id="4" name="Footer Placeholder 3">
            <a:extLst>
              <a:ext uri="{FF2B5EF4-FFF2-40B4-BE49-F238E27FC236}">
                <a16:creationId xmlns:a16="http://schemas.microsoft.com/office/drawing/2014/main" id="{EFF6F98D-2DBE-405F-B04E-4BB4781FDBFB}"/>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36C7528E-D285-4031-AB53-ED2066B51C44}"/>
              </a:ext>
            </a:extLst>
          </p:cNvPr>
          <p:cNvSpPr>
            <a:spLocks noGrp="1"/>
          </p:cNvSpPr>
          <p:nvPr>
            <p:ph type="sldNum" sz="quarter" idx="12"/>
          </p:nvPr>
        </p:nvSpPr>
        <p:spPr/>
        <p:txBody>
          <a:bodyPr/>
          <a:lstStyle/>
          <a:p>
            <a:fld id="{7641698F-FD92-4AEB-A1FD-2C71A90A5FF6}" type="slidenum">
              <a:rPr lang="en-CA" smtClean="0"/>
              <a:t>64</a:t>
            </a:fld>
            <a:endParaRPr lang="en-CA"/>
          </a:p>
        </p:txBody>
      </p:sp>
    </p:spTree>
    <p:extLst>
      <p:ext uri="{BB962C8B-B14F-4D97-AF65-F5344CB8AC3E}">
        <p14:creationId xmlns:p14="http://schemas.microsoft.com/office/powerpoint/2010/main" val="34203285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2123" y="1082122"/>
            <a:ext cx="7157154" cy="5632311"/>
          </a:xfrm>
          <a:prstGeom prst="rect">
            <a:avLst/>
          </a:prstGeom>
        </p:spPr>
        <p:txBody>
          <a:bodyPr wrap="square">
            <a:spAutoFit/>
          </a:bodyPr>
          <a:lstStyle/>
          <a:p>
            <a:r>
              <a:rPr lang="en-CA" sz="2000" b="1" dirty="0"/>
              <a:t>Notching</a:t>
            </a:r>
          </a:p>
          <a:p>
            <a:r>
              <a:rPr lang="en-CA" sz="2000" dirty="0"/>
              <a:t>joints that cause tension perpendicular to grain stresses should be avoided. This occurs for example in cases where simple beams have been notched on the tension side at the supports. In this case, tension perpendicular to grain stresses can be caused by</a:t>
            </a:r>
          </a:p>
          <a:p>
            <a:r>
              <a:rPr lang="en-CA" sz="2000" dirty="0"/>
              <a:t>prying action caused by secondary moments.</a:t>
            </a:r>
          </a:p>
          <a:p>
            <a:endParaRPr lang="en-CA" sz="2000" dirty="0"/>
          </a:p>
          <a:p>
            <a:r>
              <a:rPr lang="en-CA" sz="2000" b="1" dirty="0"/>
              <a:t>Decay Prevention</a:t>
            </a:r>
          </a:p>
          <a:p>
            <a:r>
              <a:rPr lang="en-CA" sz="2000" dirty="0"/>
              <a:t>Moisture barriers, flashing and other protective features should be used to prevent moisture or free water from being trapped. Adequate site drainage must always be provided, all metals should be protected against corrosion by use of corrosive-resistant metals or resistant coatings or </a:t>
            </a:r>
            <a:r>
              <a:rPr lang="en-CA" sz="2000" dirty="0" err="1"/>
              <a:t>platings</a:t>
            </a:r>
            <a:r>
              <a:rPr lang="en-CA" sz="2000" dirty="0"/>
              <a:t>.</a:t>
            </a:r>
          </a:p>
          <a:p>
            <a:endParaRPr lang="en-CA" sz="2000" dirty="0"/>
          </a:p>
          <a:p>
            <a:r>
              <a:rPr lang="en-CA" sz="2000" b="1" dirty="0"/>
              <a:t>Lateral Restraint at Supports</a:t>
            </a:r>
          </a:p>
          <a:p>
            <a:r>
              <a:rPr lang="en-CA" sz="2000" dirty="0"/>
              <a:t>Lateral restraint to prevent displacement and rotation must be provided at points of bearing for all beams with a depth-to-width ratio greater than 2.5.</a:t>
            </a:r>
          </a:p>
        </p:txBody>
      </p:sp>
      <p:grpSp>
        <p:nvGrpSpPr>
          <p:cNvPr id="8" name="Group 7">
            <a:extLst>
              <a:ext uri="{FF2B5EF4-FFF2-40B4-BE49-F238E27FC236}">
                <a16:creationId xmlns:a16="http://schemas.microsoft.com/office/drawing/2014/main" id="{58E8FEF0-38B1-4713-8DE2-1B605A6C557C}"/>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EDB224D3-3C52-4319-BD1E-EF04DCF6B4DD}"/>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5347ECCA-3CD2-44B9-9FCF-33CE492A9477}"/>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CBAA7765-541F-43E8-88DC-388784BAB656}"/>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CFEB3445-1B6F-47B8-9127-BBE884218AEF}"/>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A242FA42-8C89-47D7-BF16-3A78FBBED61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3BFAC2DD-D812-41E4-B697-3A792AC26A53}"/>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E88FB163-FA3C-4679-BDC1-9281D5454640}"/>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949741AC-BB63-4EF7-AEF9-A1BF69795E7C}"/>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009175EC-7EFC-42DD-9667-E5BD52F028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A8521604-C0E4-48BD-A68D-0D939A3F569E}"/>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Other Considerations</a:t>
            </a:r>
          </a:p>
        </p:txBody>
      </p:sp>
      <p:pic>
        <p:nvPicPr>
          <p:cNvPr id="19" name="Picture 18">
            <a:extLst>
              <a:ext uri="{FF2B5EF4-FFF2-40B4-BE49-F238E27FC236}">
                <a16:creationId xmlns:a16="http://schemas.microsoft.com/office/drawing/2014/main" id="{853424E4-2905-4607-9D04-6E59966931A6}"/>
              </a:ext>
            </a:extLst>
          </p:cNvPr>
          <p:cNvPicPr>
            <a:picLocks noChangeAspect="1"/>
          </p:cNvPicPr>
          <p:nvPr/>
        </p:nvPicPr>
        <p:blipFill>
          <a:blip r:embed="rId3"/>
          <a:stretch>
            <a:fillRect/>
          </a:stretch>
        </p:blipFill>
        <p:spPr>
          <a:xfrm>
            <a:off x="7749893" y="1683792"/>
            <a:ext cx="4270714" cy="3201253"/>
          </a:xfrm>
          <a:prstGeom prst="rect">
            <a:avLst/>
          </a:prstGeom>
        </p:spPr>
      </p:pic>
      <p:sp>
        <p:nvSpPr>
          <p:cNvPr id="4" name="Footer Placeholder 3">
            <a:extLst>
              <a:ext uri="{FF2B5EF4-FFF2-40B4-BE49-F238E27FC236}">
                <a16:creationId xmlns:a16="http://schemas.microsoft.com/office/drawing/2014/main" id="{5FC2447B-F723-4A8E-B267-14A15101DF4B}"/>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BB774E77-9263-415E-98B7-4FA3303D09D0}"/>
              </a:ext>
            </a:extLst>
          </p:cNvPr>
          <p:cNvSpPr>
            <a:spLocks noGrp="1"/>
          </p:cNvSpPr>
          <p:nvPr>
            <p:ph type="sldNum" sz="quarter" idx="12"/>
          </p:nvPr>
        </p:nvSpPr>
        <p:spPr/>
        <p:txBody>
          <a:bodyPr/>
          <a:lstStyle/>
          <a:p>
            <a:fld id="{7641698F-FD92-4AEB-A1FD-2C71A90A5FF6}" type="slidenum">
              <a:rPr lang="en-CA" smtClean="0"/>
              <a:t>65</a:t>
            </a:fld>
            <a:endParaRPr lang="en-CA"/>
          </a:p>
        </p:txBody>
      </p:sp>
    </p:spTree>
    <p:extLst>
      <p:ext uri="{BB962C8B-B14F-4D97-AF65-F5344CB8AC3E}">
        <p14:creationId xmlns:p14="http://schemas.microsoft.com/office/powerpoint/2010/main" val="39835860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1953-E244-4D2A-9FBC-C1F7B88A76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F7BD82-F0E7-4204-816F-AC9676B9599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5C76A46B-29A8-47AD-86B5-31E25DF5241E}"/>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2: Design of Timber</a:t>
            </a:r>
            <a:endParaRPr lang="en-CA"/>
          </a:p>
        </p:txBody>
      </p:sp>
      <p:pic>
        <p:nvPicPr>
          <p:cNvPr id="6" name="Content Placeholder 6">
            <a:extLst>
              <a:ext uri="{FF2B5EF4-FFF2-40B4-BE49-F238E27FC236}">
                <a16:creationId xmlns:a16="http://schemas.microsoft.com/office/drawing/2014/main" id="{59E7F1FC-78C7-48A0-90A8-4FF38C67CB7C}"/>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5">
            <a:extLst>
              <a:ext uri="{FF2B5EF4-FFF2-40B4-BE49-F238E27FC236}">
                <a16:creationId xmlns:a16="http://schemas.microsoft.com/office/drawing/2014/main" id="{933D4CC7-C134-41B6-B9EF-979D9D8B8FEE}"/>
              </a:ext>
            </a:extLst>
          </p:cNvPr>
          <p:cNvSpPr txBox="1">
            <a:spLocks/>
          </p:cNvSpPr>
          <p:nvPr/>
        </p:nvSpPr>
        <p:spPr>
          <a:xfrm>
            <a:off x="3019581" y="2799384"/>
            <a:ext cx="5820090" cy="802167"/>
          </a:xfrm>
          <a:prstGeom prst="rect">
            <a:avLst/>
          </a:prstGeom>
          <a:solidFill>
            <a:schemeClr val="bg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cs typeface="Arial" panose="020B0604020202020204" pitchFamily="34" charset="0"/>
              </a:rPr>
              <a:t>Connection Design</a:t>
            </a:r>
            <a:endParaRPr lang="en-CA" sz="3600" b="1" dirty="0">
              <a:solidFill>
                <a:schemeClr val="bg1"/>
              </a:solidFill>
              <a:latin typeface="+mn-lt"/>
            </a:endParaRPr>
          </a:p>
        </p:txBody>
      </p:sp>
    </p:spTree>
    <p:extLst>
      <p:ext uri="{BB962C8B-B14F-4D97-AF65-F5344CB8AC3E}">
        <p14:creationId xmlns:p14="http://schemas.microsoft.com/office/powerpoint/2010/main" val="16103660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0145" y="1086969"/>
            <a:ext cx="4454645" cy="5324535"/>
          </a:xfrm>
          <a:prstGeom prst="rect">
            <a:avLst/>
          </a:prstGeom>
        </p:spPr>
        <p:txBody>
          <a:bodyPr wrap="square">
            <a:spAutoFit/>
          </a:bodyPr>
          <a:lstStyle/>
          <a:p>
            <a:r>
              <a:rPr lang="en-CA" sz="2000" dirty="0"/>
              <a:t>Round steel connectors installed in grooved wood. Split Rings are mainly for wood to wood connection. Formed through identical grooves in matching faces of two members.  Shear plates are best adapted for wood steel, but can be used in wood </a:t>
            </a:r>
            <a:r>
              <a:rPr lang="en-CA" sz="2000" dirty="0" err="1"/>
              <a:t>wood</a:t>
            </a:r>
            <a:r>
              <a:rPr lang="en-CA" sz="2000" dirty="0"/>
              <a:t> connections. Shear plates transfer shear through the fastener (bolt or lag screw) through the center of the connector.</a:t>
            </a:r>
          </a:p>
          <a:p>
            <a:endParaRPr lang="en-CA" sz="2000" dirty="0"/>
          </a:p>
          <a:p>
            <a:r>
              <a:rPr lang="en-CA" sz="2000" dirty="0"/>
              <a:t>Split rings and shear plate joints are used more generally in heavy timber or glulam structures where there are large loads to be resisted (trusses, purlin to beam, column to foundation, arch peaks, or bridges). </a:t>
            </a:r>
          </a:p>
        </p:txBody>
      </p:sp>
      <p:grpSp>
        <p:nvGrpSpPr>
          <p:cNvPr id="10" name="Group 9">
            <a:extLst>
              <a:ext uri="{FF2B5EF4-FFF2-40B4-BE49-F238E27FC236}">
                <a16:creationId xmlns:a16="http://schemas.microsoft.com/office/drawing/2014/main" id="{AA51B979-A80C-44D1-A014-D5F48D5B45E2}"/>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D56015A0-2881-4FA2-A23E-C364A2C7F34D}"/>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836C9FF3-EB5B-4EA3-A5E5-F94367E7985A}"/>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2DC40E8E-89E5-415F-BFB2-65F87D92074B}"/>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A7EE07-35DA-4224-BCEE-5FD86BF27D6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0B957DE4-1905-4704-AE12-1CECFC77270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DA49D6A7-7256-4863-9053-368808F0A53F}"/>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9C7C9252-8D2E-45BC-8902-895BBDE338CA}"/>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885672BF-DAAC-4FA6-9DA4-D0B7D1639FDA}"/>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08AE7D00-CAA8-4834-ACCB-1B07FE140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FD068D54-3A75-4D8B-9432-2F3024CB4E36}"/>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Split Rings and Shear Connectors</a:t>
            </a:r>
          </a:p>
        </p:txBody>
      </p:sp>
      <p:pic>
        <p:nvPicPr>
          <p:cNvPr id="2" name="Picture 1">
            <a:extLst>
              <a:ext uri="{FF2B5EF4-FFF2-40B4-BE49-F238E27FC236}">
                <a16:creationId xmlns:a16="http://schemas.microsoft.com/office/drawing/2014/main" id="{13380E31-F8A6-4295-A39D-17034F8E3B9D}"/>
              </a:ext>
            </a:extLst>
          </p:cNvPr>
          <p:cNvPicPr>
            <a:picLocks noChangeAspect="1"/>
          </p:cNvPicPr>
          <p:nvPr/>
        </p:nvPicPr>
        <p:blipFill>
          <a:blip r:embed="rId3"/>
          <a:stretch>
            <a:fillRect/>
          </a:stretch>
        </p:blipFill>
        <p:spPr>
          <a:xfrm>
            <a:off x="6827872" y="124556"/>
            <a:ext cx="5381625" cy="6781800"/>
          </a:xfrm>
          <a:prstGeom prst="rect">
            <a:avLst/>
          </a:prstGeom>
        </p:spPr>
      </p:pic>
      <p:sp>
        <p:nvSpPr>
          <p:cNvPr id="5" name="Footer Placeholder 4">
            <a:extLst>
              <a:ext uri="{FF2B5EF4-FFF2-40B4-BE49-F238E27FC236}">
                <a16:creationId xmlns:a16="http://schemas.microsoft.com/office/drawing/2014/main" id="{64A6D36B-4CBA-48B4-8EF0-CD14DACB0437}"/>
              </a:ext>
            </a:extLst>
          </p:cNvPr>
          <p:cNvSpPr>
            <a:spLocks noGrp="1"/>
          </p:cNvSpPr>
          <p:nvPr>
            <p:ph type="ftr" sz="quarter" idx="11"/>
          </p:nvPr>
        </p:nvSpPr>
        <p:spPr/>
        <p:txBody>
          <a:bodyPr/>
          <a:lstStyle/>
          <a:p>
            <a:r>
              <a:rPr lang="en-US"/>
              <a:t>Module 2: Design of Timber</a:t>
            </a:r>
            <a:endParaRPr lang="en-CA"/>
          </a:p>
        </p:txBody>
      </p:sp>
      <p:sp>
        <p:nvSpPr>
          <p:cNvPr id="3" name="Slide Number Placeholder 2">
            <a:extLst>
              <a:ext uri="{FF2B5EF4-FFF2-40B4-BE49-F238E27FC236}">
                <a16:creationId xmlns:a16="http://schemas.microsoft.com/office/drawing/2014/main" id="{356B571F-9766-4383-B87D-01FDD5423D13}"/>
              </a:ext>
            </a:extLst>
          </p:cNvPr>
          <p:cNvSpPr>
            <a:spLocks noGrp="1"/>
          </p:cNvSpPr>
          <p:nvPr>
            <p:ph type="sldNum" sz="quarter" idx="12"/>
          </p:nvPr>
        </p:nvSpPr>
        <p:spPr/>
        <p:txBody>
          <a:bodyPr/>
          <a:lstStyle/>
          <a:p>
            <a:fld id="{7641698F-FD92-4AEB-A1FD-2C71A90A5FF6}" type="slidenum">
              <a:rPr lang="en-CA" smtClean="0"/>
              <a:t>67</a:t>
            </a:fld>
            <a:endParaRPr lang="en-CA"/>
          </a:p>
        </p:txBody>
      </p:sp>
    </p:spTree>
    <p:extLst>
      <p:ext uri="{BB962C8B-B14F-4D97-AF65-F5344CB8AC3E}">
        <p14:creationId xmlns:p14="http://schemas.microsoft.com/office/powerpoint/2010/main" val="637139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A51B979-A80C-44D1-A014-D5F48D5B45E2}"/>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D56015A0-2881-4FA2-A23E-C364A2C7F34D}"/>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836C9FF3-EB5B-4EA3-A5E5-F94367E7985A}"/>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2DC40E8E-89E5-415F-BFB2-65F87D92074B}"/>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A7EE07-35DA-4224-BCEE-5FD86BF27D6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0B957DE4-1905-4704-AE12-1CECFC77270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DA49D6A7-7256-4863-9053-368808F0A53F}"/>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9C7C9252-8D2E-45BC-8902-895BBDE338CA}"/>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885672BF-DAAC-4FA6-9DA4-D0B7D1639FDA}"/>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08AE7D00-CAA8-4834-ACCB-1B07FE140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FD068D54-3A75-4D8B-9432-2F3024CB4E36}"/>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Split Rings and Shear Connectors</a:t>
            </a:r>
          </a:p>
        </p:txBody>
      </p:sp>
      <p:pic>
        <p:nvPicPr>
          <p:cNvPr id="3" name="Picture 2">
            <a:extLst>
              <a:ext uri="{FF2B5EF4-FFF2-40B4-BE49-F238E27FC236}">
                <a16:creationId xmlns:a16="http://schemas.microsoft.com/office/drawing/2014/main" id="{CD655558-3D26-4706-B891-5998046B7444}"/>
              </a:ext>
            </a:extLst>
          </p:cNvPr>
          <p:cNvPicPr>
            <a:picLocks noChangeAspect="1"/>
          </p:cNvPicPr>
          <p:nvPr/>
        </p:nvPicPr>
        <p:blipFill>
          <a:blip r:embed="rId3"/>
          <a:stretch>
            <a:fillRect/>
          </a:stretch>
        </p:blipFill>
        <p:spPr>
          <a:xfrm>
            <a:off x="345432" y="1757651"/>
            <a:ext cx="5750547" cy="2127476"/>
          </a:xfrm>
          <a:prstGeom prst="rect">
            <a:avLst/>
          </a:prstGeom>
        </p:spPr>
      </p:pic>
      <p:pic>
        <p:nvPicPr>
          <p:cNvPr id="4" name="Picture 3">
            <a:extLst>
              <a:ext uri="{FF2B5EF4-FFF2-40B4-BE49-F238E27FC236}">
                <a16:creationId xmlns:a16="http://schemas.microsoft.com/office/drawing/2014/main" id="{EABBA593-1BF2-47A5-AFF5-07596B070CF7}"/>
              </a:ext>
            </a:extLst>
          </p:cNvPr>
          <p:cNvPicPr>
            <a:picLocks noChangeAspect="1"/>
          </p:cNvPicPr>
          <p:nvPr/>
        </p:nvPicPr>
        <p:blipFill>
          <a:blip r:embed="rId4"/>
          <a:stretch>
            <a:fillRect/>
          </a:stretch>
        </p:blipFill>
        <p:spPr>
          <a:xfrm>
            <a:off x="6095999" y="1743741"/>
            <a:ext cx="5708073" cy="3627920"/>
          </a:xfrm>
          <a:prstGeom prst="rect">
            <a:avLst/>
          </a:prstGeom>
        </p:spPr>
      </p:pic>
      <p:sp>
        <p:nvSpPr>
          <p:cNvPr id="6" name="Footer Placeholder 5">
            <a:extLst>
              <a:ext uri="{FF2B5EF4-FFF2-40B4-BE49-F238E27FC236}">
                <a16:creationId xmlns:a16="http://schemas.microsoft.com/office/drawing/2014/main" id="{16F728BB-F241-4A55-AFB7-FC9DEC7620F9}"/>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99ABD804-B815-4848-BB1B-86358B5B9238}"/>
              </a:ext>
            </a:extLst>
          </p:cNvPr>
          <p:cNvSpPr>
            <a:spLocks noGrp="1"/>
          </p:cNvSpPr>
          <p:nvPr>
            <p:ph type="sldNum" sz="quarter" idx="12"/>
          </p:nvPr>
        </p:nvSpPr>
        <p:spPr/>
        <p:txBody>
          <a:bodyPr/>
          <a:lstStyle/>
          <a:p>
            <a:fld id="{7641698F-FD92-4AEB-A1FD-2C71A90A5FF6}" type="slidenum">
              <a:rPr lang="en-CA" smtClean="0"/>
              <a:t>68</a:t>
            </a:fld>
            <a:endParaRPr lang="en-CA"/>
          </a:p>
        </p:txBody>
      </p:sp>
    </p:spTree>
    <p:extLst>
      <p:ext uri="{BB962C8B-B14F-4D97-AF65-F5344CB8AC3E}">
        <p14:creationId xmlns:p14="http://schemas.microsoft.com/office/powerpoint/2010/main" val="26582077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8074" y="1472582"/>
            <a:ext cx="3407454" cy="707886"/>
          </a:xfrm>
          <a:prstGeom prst="rect">
            <a:avLst/>
          </a:prstGeom>
        </p:spPr>
        <p:txBody>
          <a:bodyPr wrap="square">
            <a:spAutoFit/>
          </a:bodyPr>
          <a:lstStyle/>
          <a:p>
            <a:r>
              <a:rPr lang="en-CA" sz="2000" dirty="0"/>
              <a:t>Factored lateral Strength resistance parallel to the grain </a:t>
            </a:r>
          </a:p>
        </p:txBody>
      </p:sp>
      <p:grpSp>
        <p:nvGrpSpPr>
          <p:cNvPr id="10" name="Group 9">
            <a:extLst>
              <a:ext uri="{FF2B5EF4-FFF2-40B4-BE49-F238E27FC236}">
                <a16:creationId xmlns:a16="http://schemas.microsoft.com/office/drawing/2014/main" id="{AA51B979-A80C-44D1-A014-D5F48D5B45E2}"/>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D56015A0-2881-4FA2-A23E-C364A2C7F34D}"/>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836C9FF3-EB5B-4EA3-A5E5-F94367E7985A}"/>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2DC40E8E-89E5-415F-BFB2-65F87D92074B}"/>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A7EE07-35DA-4224-BCEE-5FD86BF27D6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0B957DE4-1905-4704-AE12-1CECFC77270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DA49D6A7-7256-4863-9053-368808F0A53F}"/>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9C7C9252-8D2E-45BC-8902-895BBDE338CA}"/>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885672BF-DAAC-4FA6-9DA4-D0B7D1639FDA}"/>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08AE7D00-CAA8-4834-ACCB-1B07FE140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FD068D54-3A75-4D8B-9432-2F3024CB4E36}"/>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Split Rings and Shear Connectors</a:t>
            </a:r>
          </a:p>
        </p:txBody>
      </p:sp>
      <p:sp>
        <p:nvSpPr>
          <p:cNvPr id="21" name="Rectangle 20">
            <a:extLst>
              <a:ext uri="{FF2B5EF4-FFF2-40B4-BE49-F238E27FC236}">
                <a16:creationId xmlns:a16="http://schemas.microsoft.com/office/drawing/2014/main" id="{E88ACBE9-AAE5-43ED-9048-FD82063AD673}"/>
              </a:ext>
            </a:extLst>
          </p:cNvPr>
          <p:cNvSpPr/>
          <p:nvPr/>
        </p:nvSpPr>
        <p:spPr>
          <a:xfrm>
            <a:off x="330362" y="2988451"/>
            <a:ext cx="3783140" cy="1015663"/>
          </a:xfrm>
          <a:prstGeom prst="rect">
            <a:avLst/>
          </a:prstGeom>
        </p:spPr>
        <p:txBody>
          <a:bodyPr wrap="square">
            <a:spAutoFit/>
          </a:bodyPr>
          <a:lstStyle/>
          <a:p>
            <a:r>
              <a:rPr lang="en-CA" sz="2000" dirty="0"/>
              <a:t>Factored lateral Strength resistance perpendicular to the grain </a:t>
            </a:r>
          </a:p>
        </p:txBody>
      </p:sp>
      <p:pic>
        <p:nvPicPr>
          <p:cNvPr id="5" name="Picture 4">
            <a:extLst>
              <a:ext uri="{FF2B5EF4-FFF2-40B4-BE49-F238E27FC236}">
                <a16:creationId xmlns:a16="http://schemas.microsoft.com/office/drawing/2014/main" id="{059644F8-80B2-439D-9F38-E49D98B1F72D}"/>
              </a:ext>
            </a:extLst>
          </p:cNvPr>
          <p:cNvPicPr>
            <a:picLocks noChangeAspect="1"/>
          </p:cNvPicPr>
          <p:nvPr/>
        </p:nvPicPr>
        <p:blipFill>
          <a:blip r:embed="rId3"/>
          <a:stretch>
            <a:fillRect/>
          </a:stretch>
        </p:blipFill>
        <p:spPr>
          <a:xfrm>
            <a:off x="444912" y="2376475"/>
            <a:ext cx="2133600" cy="495300"/>
          </a:xfrm>
          <a:prstGeom prst="rect">
            <a:avLst/>
          </a:prstGeom>
        </p:spPr>
      </p:pic>
      <p:pic>
        <p:nvPicPr>
          <p:cNvPr id="7" name="Picture 6">
            <a:extLst>
              <a:ext uri="{FF2B5EF4-FFF2-40B4-BE49-F238E27FC236}">
                <a16:creationId xmlns:a16="http://schemas.microsoft.com/office/drawing/2014/main" id="{0729E703-D285-49E9-9B07-ACB1F99D120D}"/>
              </a:ext>
            </a:extLst>
          </p:cNvPr>
          <p:cNvPicPr>
            <a:picLocks noChangeAspect="1"/>
          </p:cNvPicPr>
          <p:nvPr/>
        </p:nvPicPr>
        <p:blipFill>
          <a:blip r:embed="rId4"/>
          <a:stretch>
            <a:fillRect/>
          </a:stretch>
        </p:blipFill>
        <p:spPr>
          <a:xfrm>
            <a:off x="521112" y="4200121"/>
            <a:ext cx="1981200" cy="457200"/>
          </a:xfrm>
          <a:prstGeom prst="rect">
            <a:avLst/>
          </a:prstGeom>
        </p:spPr>
      </p:pic>
      <p:pic>
        <p:nvPicPr>
          <p:cNvPr id="8" name="Picture 7">
            <a:extLst>
              <a:ext uri="{FF2B5EF4-FFF2-40B4-BE49-F238E27FC236}">
                <a16:creationId xmlns:a16="http://schemas.microsoft.com/office/drawing/2014/main" id="{C94E5914-35BB-49FC-8755-C6DC162D768B}"/>
              </a:ext>
            </a:extLst>
          </p:cNvPr>
          <p:cNvPicPr>
            <a:picLocks noChangeAspect="1"/>
          </p:cNvPicPr>
          <p:nvPr/>
        </p:nvPicPr>
        <p:blipFill>
          <a:blip r:embed="rId5"/>
          <a:stretch>
            <a:fillRect/>
          </a:stretch>
        </p:blipFill>
        <p:spPr>
          <a:xfrm>
            <a:off x="4336831" y="2387530"/>
            <a:ext cx="3783140" cy="1616584"/>
          </a:xfrm>
          <a:prstGeom prst="rect">
            <a:avLst/>
          </a:prstGeom>
        </p:spPr>
      </p:pic>
      <p:pic>
        <p:nvPicPr>
          <p:cNvPr id="9" name="Picture 8">
            <a:extLst>
              <a:ext uri="{FF2B5EF4-FFF2-40B4-BE49-F238E27FC236}">
                <a16:creationId xmlns:a16="http://schemas.microsoft.com/office/drawing/2014/main" id="{712998A0-B45B-48D4-8833-627E90C9615B}"/>
              </a:ext>
            </a:extLst>
          </p:cNvPr>
          <p:cNvPicPr>
            <a:picLocks noChangeAspect="1"/>
          </p:cNvPicPr>
          <p:nvPr/>
        </p:nvPicPr>
        <p:blipFill>
          <a:blip r:embed="rId6"/>
          <a:stretch>
            <a:fillRect/>
          </a:stretch>
        </p:blipFill>
        <p:spPr>
          <a:xfrm>
            <a:off x="8343300" y="967391"/>
            <a:ext cx="2872517" cy="5379441"/>
          </a:xfrm>
          <a:prstGeom prst="rect">
            <a:avLst/>
          </a:prstGeom>
        </p:spPr>
      </p:pic>
      <p:pic>
        <p:nvPicPr>
          <p:cNvPr id="22" name="Picture 21">
            <a:extLst>
              <a:ext uri="{FF2B5EF4-FFF2-40B4-BE49-F238E27FC236}">
                <a16:creationId xmlns:a16="http://schemas.microsoft.com/office/drawing/2014/main" id="{ADB081DF-B7F7-4F5C-9FC6-7B901268D0B5}"/>
              </a:ext>
            </a:extLst>
          </p:cNvPr>
          <p:cNvPicPr>
            <a:picLocks noChangeAspect="1"/>
          </p:cNvPicPr>
          <p:nvPr/>
        </p:nvPicPr>
        <p:blipFill>
          <a:blip r:embed="rId7"/>
          <a:stretch>
            <a:fillRect/>
          </a:stretch>
        </p:blipFill>
        <p:spPr>
          <a:xfrm>
            <a:off x="1599577" y="4922211"/>
            <a:ext cx="5474508" cy="1815561"/>
          </a:xfrm>
          <a:prstGeom prst="rect">
            <a:avLst/>
          </a:prstGeom>
        </p:spPr>
      </p:pic>
      <p:sp>
        <p:nvSpPr>
          <p:cNvPr id="4" name="Footer Placeholder 3">
            <a:extLst>
              <a:ext uri="{FF2B5EF4-FFF2-40B4-BE49-F238E27FC236}">
                <a16:creationId xmlns:a16="http://schemas.microsoft.com/office/drawing/2014/main" id="{654257DE-40CC-4086-A0DD-1E2F8D020951}"/>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F1808B04-7787-451B-801A-FEC651BE44C0}"/>
              </a:ext>
            </a:extLst>
          </p:cNvPr>
          <p:cNvSpPr>
            <a:spLocks noGrp="1"/>
          </p:cNvSpPr>
          <p:nvPr>
            <p:ph type="sldNum" sz="quarter" idx="12"/>
          </p:nvPr>
        </p:nvSpPr>
        <p:spPr/>
        <p:txBody>
          <a:bodyPr/>
          <a:lstStyle/>
          <a:p>
            <a:fld id="{7641698F-FD92-4AEB-A1FD-2C71A90A5FF6}" type="slidenum">
              <a:rPr lang="en-CA" smtClean="0"/>
              <a:t>69</a:t>
            </a:fld>
            <a:endParaRPr lang="en-CA"/>
          </a:p>
        </p:txBody>
      </p:sp>
    </p:spTree>
    <p:extLst>
      <p:ext uri="{BB962C8B-B14F-4D97-AF65-F5344CB8AC3E}">
        <p14:creationId xmlns:p14="http://schemas.microsoft.com/office/powerpoint/2010/main" val="416841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11" name="Google Shape;111;gb732734625_0_0"/>
          <p:cNvSpPr txBox="1"/>
          <p:nvPr/>
        </p:nvSpPr>
        <p:spPr>
          <a:xfrm>
            <a:off x="653819" y="1831485"/>
            <a:ext cx="11103600" cy="365126"/>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r>
              <a:rPr lang="en-CA" sz="2600" dirty="0">
                <a:solidFill>
                  <a:schemeClr val="dk1"/>
                </a:solidFill>
                <a:ea typeface="Calibri"/>
                <a:cs typeface="Calibri"/>
                <a:sym typeface="Calibri"/>
              </a:rPr>
              <a:t>The factored tensile resistance , Tr, parallel grain is calculated as the lesser of :</a:t>
            </a:r>
          </a:p>
          <a:p>
            <a:pPr lvl="0">
              <a:lnSpc>
                <a:spcPct val="90000"/>
              </a:lnSpc>
              <a:buClr>
                <a:schemeClr val="dk1"/>
              </a:buClr>
              <a:buSzPts val="3600"/>
            </a:pPr>
            <a:endParaRPr lang="en-CA" sz="2800" dirty="0">
              <a:solidFill>
                <a:schemeClr val="dk1"/>
              </a:solidFill>
              <a:ea typeface="Calibri"/>
              <a:cs typeface="Calibri"/>
              <a:sym typeface="Calibri"/>
            </a:endParaRPr>
          </a:p>
          <a:p>
            <a:pPr lvl="0">
              <a:lnSpc>
                <a:spcPct val="90000"/>
              </a:lnSpc>
              <a:buClr>
                <a:schemeClr val="dk1"/>
              </a:buClr>
              <a:buSzPts val="3600"/>
            </a:pPr>
            <a:endParaRPr lang="en-CA" sz="2800" dirty="0">
              <a:solidFill>
                <a:schemeClr val="dk1"/>
              </a:solidFill>
              <a:ea typeface="Calibri"/>
              <a:cs typeface="Calibri"/>
              <a:sym typeface="Calibri"/>
            </a:endParaRPr>
          </a:p>
          <a:p>
            <a:pPr lvl="0">
              <a:lnSpc>
                <a:spcPct val="90000"/>
              </a:lnSpc>
              <a:buClr>
                <a:schemeClr val="dk1"/>
              </a:buClr>
              <a:buSzPts val="3600"/>
            </a:pPr>
            <a:endParaRPr lang="en-CA" sz="2800" dirty="0">
              <a:solidFill>
                <a:schemeClr val="dk1"/>
              </a:solidFill>
              <a:ea typeface="Calibri"/>
              <a:cs typeface="Calibri"/>
              <a:sym typeface="Calibri"/>
            </a:endParaRPr>
          </a:p>
        </p:txBody>
      </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402565" y="432355"/>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Glulam Members (Tension)</a:t>
            </a:r>
            <a:endParaRPr dirty="0"/>
          </a:p>
        </p:txBody>
      </p:sp>
      <p:sp>
        <p:nvSpPr>
          <p:cNvPr id="2" name="Footer Placeholder 1">
            <a:extLst>
              <a:ext uri="{FF2B5EF4-FFF2-40B4-BE49-F238E27FC236}">
                <a16:creationId xmlns:a16="http://schemas.microsoft.com/office/drawing/2014/main" id="{E57F9088-F70B-4C8D-9200-81D108EA5136}"/>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pic>
        <p:nvPicPr>
          <p:cNvPr id="3" name="Picture 2">
            <a:extLst>
              <a:ext uri="{FF2B5EF4-FFF2-40B4-BE49-F238E27FC236}">
                <a16:creationId xmlns:a16="http://schemas.microsoft.com/office/drawing/2014/main" id="{50726782-6BD2-44A7-98AC-3BF3CCBA74D7}"/>
              </a:ext>
            </a:extLst>
          </p:cNvPr>
          <p:cNvPicPr>
            <a:picLocks noChangeAspect="1"/>
          </p:cNvPicPr>
          <p:nvPr/>
        </p:nvPicPr>
        <p:blipFill>
          <a:blip r:embed="rId4"/>
          <a:stretch>
            <a:fillRect/>
          </a:stretch>
        </p:blipFill>
        <p:spPr>
          <a:xfrm>
            <a:off x="1456771" y="1707739"/>
            <a:ext cx="3324225" cy="1524000"/>
          </a:xfrm>
          <a:prstGeom prst="rect">
            <a:avLst/>
          </a:prstGeom>
        </p:spPr>
      </p:pic>
      <p:sp>
        <p:nvSpPr>
          <p:cNvPr id="16" name="Google Shape;111;gb732734625_0_0">
            <a:extLst>
              <a:ext uri="{FF2B5EF4-FFF2-40B4-BE49-F238E27FC236}">
                <a16:creationId xmlns:a16="http://schemas.microsoft.com/office/drawing/2014/main" id="{96E362D1-9C31-4503-A862-C59B7AB49D03}"/>
              </a:ext>
            </a:extLst>
          </p:cNvPr>
          <p:cNvSpPr txBox="1"/>
          <p:nvPr/>
        </p:nvSpPr>
        <p:spPr>
          <a:xfrm>
            <a:off x="715135" y="4103986"/>
            <a:ext cx="11103600" cy="365126"/>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r>
              <a:rPr lang="en-CA" sz="2600" dirty="0">
                <a:solidFill>
                  <a:schemeClr val="dk1"/>
                </a:solidFill>
                <a:ea typeface="Calibri"/>
                <a:cs typeface="Calibri"/>
                <a:sym typeface="Calibri"/>
              </a:rPr>
              <a:t>Where:</a:t>
            </a:r>
          </a:p>
          <a:p>
            <a:pPr lvl="0">
              <a:lnSpc>
                <a:spcPct val="90000"/>
              </a:lnSpc>
              <a:buClr>
                <a:schemeClr val="dk1"/>
              </a:buClr>
              <a:buSzPts val="3600"/>
            </a:pPr>
            <a:endParaRPr lang="en-CA" sz="2800" dirty="0">
              <a:solidFill>
                <a:schemeClr val="dk1"/>
              </a:solidFill>
              <a:ea typeface="Calibri"/>
              <a:cs typeface="Calibri"/>
              <a:sym typeface="Calibri"/>
            </a:endParaRPr>
          </a:p>
          <a:p>
            <a:pPr lvl="0">
              <a:lnSpc>
                <a:spcPct val="90000"/>
              </a:lnSpc>
              <a:buClr>
                <a:schemeClr val="dk1"/>
              </a:buClr>
              <a:buSzPts val="3600"/>
            </a:pPr>
            <a:endParaRPr lang="en-CA" sz="2800" dirty="0">
              <a:solidFill>
                <a:schemeClr val="dk1"/>
              </a:solidFill>
              <a:ea typeface="Calibri"/>
              <a:cs typeface="Calibri"/>
              <a:sym typeface="Calibri"/>
            </a:endParaRPr>
          </a:p>
          <a:p>
            <a:pPr lvl="0">
              <a:lnSpc>
                <a:spcPct val="90000"/>
              </a:lnSpc>
              <a:buClr>
                <a:schemeClr val="dk1"/>
              </a:buClr>
              <a:buSzPts val="3600"/>
            </a:pPr>
            <a:endParaRPr lang="en-CA" sz="2800" dirty="0">
              <a:solidFill>
                <a:schemeClr val="dk1"/>
              </a:solidFill>
              <a:ea typeface="Calibri"/>
              <a:cs typeface="Calibri"/>
              <a:sym typeface="Calibri"/>
            </a:endParaRPr>
          </a:p>
        </p:txBody>
      </p:sp>
      <p:pic>
        <p:nvPicPr>
          <p:cNvPr id="4" name="Picture 3">
            <a:extLst>
              <a:ext uri="{FF2B5EF4-FFF2-40B4-BE49-F238E27FC236}">
                <a16:creationId xmlns:a16="http://schemas.microsoft.com/office/drawing/2014/main" id="{ABE0CEF9-59C8-43D4-A9B4-BA00FDAE549D}"/>
              </a:ext>
            </a:extLst>
          </p:cNvPr>
          <p:cNvPicPr>
            <a:picLocks noChangeAspect="1"/>
          </p:cNvPicPr>
          <p:nvPr/>
        </p:nvPicPr>
        <p:blipFill>
          <a:blip r:embed="rId5"/>
          <a:stretch>
            <a:fillRect/>
          </a:stretch>
        </p:blipFill>
        <p:spPr>
          <a:xfrm>
            <a:off x="2377693" y="3429000"/>
            <a:ext cx="3042343" cy="2691304"/>
          </a:xfrm>
          <a:prstGeom prst="rect">
            <a:avLst/>
          </a:prstGeom>
        </p:spPr>
      </p:pic>
      <p:pic>
        <p:nvPicPr>
          <p:cNvPr id="18" name="Picture 17">
            <a:extLst>
              <a:ext uri="{FF2B5EF4-FFF2-40B4-BE49-F238E27FC236}">
                <a16:creationId xmlns:a16="http://schemas.microsoft.com/office/drawing/2014/main" id="{262E802A-7237-463A-96A4-22A44C4A6B98}"/>
              </a:ext>
            </a:extLst>
          </p:cNvPr>
          <p:cNvPicPr>
            <a:picLocks noChangeAspect="1"/>
          </p:cNvPicPr>
          <p:nvPr/>
        </p:nvPicPr>
        <p:blipFill>
          <a:blip r:embed="rId6"/>
          <a:stretch>
            <a:fillRect/>
          </a:stretch>
        </p:blipFill>
        <p:spPr>
          <a:xfrm>
            <a:off x="8256698" y="1766847"/>
            <a:ext cx="3500721" cy="4133714"/>
          </a:xfrm>
          <a:prstGeom prst="rect">
            <a:avLst/>
          </a:prstGeom>
        </p:spPr>
      </p:pic>
    </p:spTree>
    <p:extLst>
      <p:ext uri="{BB962C8B-B14F-4D97-AF65-F5344CB8AC3E}">
        <p14:creationId xmlns:p14="http://schemas.microsoft.com/office/powerpoint/2010/main" val="10063872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6430" y="1328757"/>
            <a:ext cx="2923991" cy="2554545"/>
          </a:xfrm>
          <a:prstGeom prst="rect">
            <a:avLst/>
          </a:prstGeom>
        </p:spPr>
        <p:txBody>
          <a:bodyPr wrap="square">
            <a:spAutoFit/>
          </a:bodyPr>
          <a:lstStyle/>
          <a:p>
            <a:r>
              <a:rPr lang="en-CA" sz="2000" dirty="0"/>
              <a:t>The capacity of a split ring is dependent upon the combined action of the bolt and ring. The capacity of the connector unit of the shear plat e is limited by the shear strength of the bolt.</a:t>
            </a:r>
          </a:p>
        </p:txBody>
      </p:sp>
      <p:grpSp>
        <p:nvGrpSpPr>
          <p:cNvPr id="10" name="Group 9">
            <a:extLst>
              <a:ext uri="{FF2B5EF4-FFF2-40B4-BE49-F238E27FC236}">
                <a16:creationId xmlns:a16="http://schemas.microsoft.com/office/drawing/2014/main" id="{AA51B979-A80C-44D1-A014-D5F48D5B45E2}"/>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D56015A0-2881-4FA2-A23E-C364A2C7F34D}"/>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836C9FF3-EB5B-4EA3-A5E5-F94367E7985A}"/>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2DC40E8E-89E5-415F-BFB2-65F87D92074B}"/>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A7EE07-35DA-4224-BCEE-5FD86BF27D6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0B957DE4-1905-4704-AE12-1CECFC77270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DA49D6A7-7256-4863-9053-368808F0A53F}"/>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9C7C9252-8D2E-45BC-8902-895BBDE338CA}"/>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885672BF-DAAC-4FA6-9DA4-D0B7D1639FDA}"/>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08AE7D00-CAA8-4834-ACCB-1B07FE140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FD068D54-3A75-4D8B-9432-2F3024CB4E36}"/>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Split Rings and Shear Connectors</a:t>
            </a:r>
          </a:p>
        </p:txBody>
      </p:sp>
      <p:pic>
        <p:nvPicPr>
          <p:cNvPr id="2" name="Picture 1">
            <a:extLst>
              <a:ext uri="{FF2B5EF4-FFF2-40B4-BE49-F238E27FC236}">
                <a16:creationId xmlns:a16="http://schemas.microsoft.com/office/drawing/2014/main" id="{0BC7199C-291B-4129-856B-00A6C707DFDD}"/>
              </a:ext>
            </a:extLst>
          </p:cNvPr>
          <p:cNvPicPr>
            <a:picLocks noChangeAspect="1"/>
          </p:cNvPicPr>
          <p:nvPr/>
        </p:nvPicPr>
        <p:blipFill>
          <a:blip r:embed="rId3"/>
          <a:stretch>
            <a:fillRect/>
          </a:stretch>
        </p:blipFill>
        <p:spPr>
          <a:xfrm>
            <a:off x="3618802" y="1034555"/>
            <a:ext cx="3705225" cy="1914525"/>
          </a:xfrm>
          <a:prstGeom prst="rect">
            <a:avLst/>
          </a:prstGeom>
        </p:spPr>
      </p:pic>
      <p:pic>
        <p:nvPicPr>
          <p:cNvPr id="3" name="Picture 2">
            <a:extLst>
              <a:ext uri="{FF2B5EF4-FFF2-40B4-BE49-F238E27FC236}">
                <a16:creationId xmlns:a16="http://schemas.microsoft.com/office/drawing/2014/main" id="{EA80B26C-BB8B-4875-BD6A-8C92862A035C}"/>
              </a:ext>
            </a:extLst>
          </p:cNvPr>
          <p:cNvPicPr>
            <a:picLocks noChangeAspect="1"/>
          </p:cNvPicPr>
          <p:nvPr/>
        </p:nvPicPr>
        <p:blipFill>
          <a:blip r:embed="rId4"/>
          <a:stretch>
            <a:fillRect/>
          </a:stretch>
        </p:blipFill>
        <p:spPr>
          <a:xfrm>
            <a:off x="3733101" y="2876061"/>
            <a:ext cx="3629025" cy="1562100"/>
          </a:xfrm>
          <a:prstGeom prst="rect">
            <a:avLst/>
          </a:prstGeom>
        </p:spPr>
      </p:pic>
      <p:pic>
        <p:nvPicPr>
          <p:cNvPr id="4" name="Picture 3">
            <a:extLst>
              <a:ext uri="{FF2B5EF4-FFF2-40B4-BE49-F238E27FC236}">
                <a16:creationId xmlns:a16="http://schemas.microsoft.com/office/drawing/2014/main" id="{81CBCB77-C6D4-47A0-A78F-3A1826FE8D02}"/>
              </a:ext>
            </a:extLst>
          </p:cNvPr>
          <p:cNvPicPr>
            <a:picLocks noChangeAspect="1"/>
          </p:cNvPicPr>
          <p:nvPr/>
        </p:nvPicPr>
        <p:blipFill>
          <a:blip r:embed="rId5"/>
          <a:stretch>
            <a:fillRect/>
          </a:stretch>
        </p:blipFill>
        <p:spPr>
          <a:xfrm>
            <a:off x="3618802" y="4628696"/>
            <a:ext cx="3857625" cy="1371600"/>
          </a:xfrm>
          <a:prstGeom prst="rect">
            <a:avLst/>
          </a:prstGeom>
        </p:spPr>
      </p:pic>
      <p:pic>
        <p:nvPicPr>
          <p:cNvPr id="5" name="Picture 4">
            <a:extLst>
              <a:ext uri="{FF2B5EF4-FFF2-40B4-BE49-F238E27FC236}">
                <a16:creationId xmlns:a16="http://schemas.microsoft.com/office/drawing/2014/main" id="{44A2C2CF-EE5E-485F-B84D-B9F9147D64FD}"/>
              </a:ext>
            </a:extLst>
          </p:cNvPr>
          <p:cNvPicPr>
            <a:picLocks noChangeAspect="1"/>
          </p:cNvPicPr>
          <p:nvPr/>
        </p:nvPicPr>
        <p:blipFill>
          <a:blip r:embed="rId6"/>
          <a:stretch>
            <a:fillRect/>
          </a:stretch>
        </p:blipFill>
        <p:spPr>
          <a:xfrm>
            <a:off x="8161331" y="1328757"/>
            <a:ext cx="2886075" cy="4219575"/>
          </a:xfrm>
          <a:prstGeom prst="rect">
            <a:avLst/>
          </a:prstGeom>
        </p:spPr>
      </p:pic>
      <p:sp>
        <p:nvSpPr>
          <p:cNvPr id="9" name="Footer Placeholder 8">
            <a:extLst>
              <a:ext uri="{FF2B5EF4-FFF2-40B4-BE49-F238E27FC236}">
                <a16:creationId xmlns:a16="http://schemas.microsoft.com/office/drawing/2014/main" id="{6024E48B-A879-4FCB-84D4-189EB42CFCAB}"/>
              </a:ext>
            </a:extLst>
          </p:cNvPr>
          <p:cNvSpPr>
            <a:spLocks noGrp="1"/>
          </p:cNvSpPr>
          <p:nvPr>
            <p:ph type="ftr" sz="quarter" idx="11"/>
          </p:nvPr>
        </p:nvSpPr>
        <p:spPr/>
        <p:txBody>
          <a:bodyPr/>
          <a:lstStyle/>
          <a:p>
            <a:r>
              <a:rPr lang="en-US"/>
              <a:t>Module 2: Design of Timber</a:t>
            </a:r>
            <a:endParaRPr lang="en-CA"/>
          </a:p>
        </p:txBody>
      </p:sp>
      <p:sp>
        <p:nvSpPr>
          <p:cNvPr id="7" name="Slide Number Placeholder 6">
            <a:extLst>
              <a:ext uri="{FF2B5EF4-FFF2-40B4-BE49-F238E27FC236}">
                <a16:creationId xmlns:a16="http://schemas.microsoft.com/office/drawing/2014/main" id="{0EC4A5C0-7575-4754-92A6-A55755C1B7D4}"/>
              </a:ext>
            </a:extLst>
          </p:cNvPr>
          <p:cNvSpPr>
            <a:spLocks noGrp="1"/>
          </p:cNvSpPr>
          <p:nvPr>
            <p:ph type="sldNum" sz="quarter" idx="12"/>
          </p:nvPr>
        </p:nvSpPr>
        <p:spPr/>
        <p:txBody>
          <a:bodyPr/>
          <a:lstStyle/>
          <a:p>
            <a:fld id="{7641698F-FD92-4AEB-A1FD-2C71A90A5FF6}" type="slidenum">
              <a:rPr lang="en-CA" smtClean="0"/>
              <a:t>70</a:t>
            </a:fld>
            <a:endParaRPr lang="en-CA"/>
          </a:p>
        </p:txBody>
      </p:sp>
    </p:spTree>
    <p:extLst>
      <p:ext uri="{BB962C8B-B14F-4D97-AF65-F5344CB8AC3E}">
        <p14:creationId xmlns:p14="http://schemas.microsoft.com/office/powerpoint/2010/main" val="23837479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A51B979-A80C-44D1-A014-D5F48D5B45E2}"/>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D56015A0-2881-4FA2-A23E-C364A2C7F34D}"/>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836C9FF3-EB5B-4EA3-A5E5-F94367E7985A}"/>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2DC40E8E-89E5-415F-BFB2-65F87D92074B}"/>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A7EE07-35DA-4224-BCEE-5FD86BF27D6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0B957DE4-1905-4704-AE12-1CECFC77270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DA49D6A7-7256-4863-9053-368808F0A53F}"/>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9C7C9252-8D2E-45BC-8902-895BBDE338CA}"/>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885672BF-DAAC-4FA6-9DA4-D0B7D1639FDA}"/>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08AE7D00-CAA8-4834-ACCB-1B07FE140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FD068D54-3A75-4D8B-9432-2F3024CB4E36}"/>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Split Rings and Shear Connectors</a:t>
            </a:r>
          </a:p>
        </p:txBody>
      </p:sp>
      <p:pic>
        <p:nvPicPr>
          <p:cNvPr id="7" name="Picture 6">
            <a:extLst>
              <a:ext uri="{FF2B5EF4-FFF2-40B4-BE49-F238E27FC236}">
                <a16:creationId xmlns:a16="http://schemas.microsoft.com/office/drawing/2014/main" id="{2D6C3E7C-6379-41D6-B45B-E5FCA1904BD2}"/>
              </a:ext>
            </a:extLst>
          </p:cNvPr>
          <p:cNvPicPr>
            <a:picLocks noChangeAspect="1"/>
          </p:cNvPicPr>
          <p:nvPr/>
        </p:nvPicPr>
        <p:blipFill>
          <a:blip r:embed="rId3"/>
          <a:stretch>
            <a:fillRect/>
          </a:stretch>
        </p:blipFill>
        <p:spPr>
          <a:xfrm>
            <a:off x="5799384" y="1858703"/>
            <a:ext cx="5438956" cy="3350180"/>
          </a:xfrm>
          <a:prstGeom prst="rect">
            <a:avLst/>
          </a:prstGeom>
        </p:spPr>
      </p:pic>
      <p:sp>
        <p:nvSpPr>
          <p:cNvPr id="21" name="Rectangle 20">
            <a:extLst>
              <a:ext uri="{FF2B5EF4-FFF2-40B4-BE49-F238E27FC236}">
                <a16:creationId xmlns:a16="http://schemas.microsoft.com/office/drawing/2014/main" id="{B065B92A-3325-40E3-9094-88F19A28ADD6}"/>
              </a:ext>
            </a:extLst>
          </p:cNvPr>
          <p:cNvSpPr/>
          <p:nvPr/>
        </p:nvSpPr>
        <p:spPr>
          <a:xfrm>
            <a:off x="785774" y="1816048"/>
            <a:ext cx="4454645" cy="2246769"/>
          </a:xfrm>
          <a:prstGeom prst="rect">
            <a:avLst/>
          </a:prstGeom>
        </p:spPr>
        <p:txBody>
          <a:bodyPr wrap="square">
            <a:spAutoFit/>
          </a:bodyPr>
          <a:lstStyle/>
          <a:p>
            <a:r>
              <a:rPr lang="en-CA" sz="2000" dirty="0"/>
              <a:t>If lag screws are used instead of bolts, resistance is dependent on the depth of penetration (table 12.3.5 O86) gives requirements.  Specific detailing is required to utilise the full capacity of the connection.  Holes must first be drilled and then installed.</a:t>
            </a:r>
          </a:p>
        </p:txBody>
      </p:sp>
      <p:sp>
        <p:nvSpPr>
          <p:cNvPr id="4" name="Footer Placeholder 3">
            <a:extLst>
              <a:ext uri="{FF2B5EF4-FFF2-40B4-BE49-F238E27FC236}">
                <a16:creationId xmlns:a16="http://schemas.microsoft.com/office/drawing/2014/main" id="{09122DDF-2842-4BC9-BF01-244643575D07}"/>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C0CB75EF-784B-4DFA-B920-D09DDEA1663A}"/>
              </a:ext>
            </a:extLst>
          </p:cNvPr>
          <p:cNvSpPr>
            <a:spLocks noGrp="1"/>
          </p:cNvSpPr>
          <p:nvPr>
            <p:ph type="sldNum" sz="quarter" idx="12"/>
          </p:nvPr>
        </p:nvSpPr>
        <p:spPr/>
        <p:txBody>
          <a:bodyPr/>
          <a:lstStyle/>
          <a:p>
            <a:fld id="{7641698F-FD92-4AEB-A1FD-2C71A90A5FF6}" type="slidenum">
              <a:rPr lang="en-CA" smtClean="0"/>
              <a:t>71</a:t>
            </a:fld>
            <a:endParaRPr lang="en-CA"/>
          </a:p>
        </p:txBody>
      </p:sp>
    </p:spTree>
    <p:extLst>
      <p:ext uri="{BB962C8B-B14F-4D97-AF65-F5344CB8AC3E}">
        <p14:creationId xmlns:p14="http://schemas.microsoft.com/office/powerpoint/2010/main" val="15504015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7945" y="963608"/>
            <a:ext cx="10118784" cy="1323439"/>
          </a:xfrm>
          <a:prstGeom prst="rect">
            <a:avLst/>
          </a:prstGeom>
        </p:spPr>
        <p:txBody>
          <a:bodyPr wrap="square">
            <a:spAutoFit/>
          </a:bodyPr>
          <a:lstStyle/>
          <a:p>
            <a:pPr algn="just"/>
            <a:r>
              <a:rPr lang="en-CA" sz="2000" dirty="0"/>
              <a:t>Design information is provided in the Wood Design Manual based on bolts and dowels conforming to the requirements of ASTM Standard A307 or SAE J429 Grade 2 bolts and dowels. The holes for bolts and dowels must meet the requirements of CSA O86. Bolts are required to have pre-drilled holes that are between </a:t>
            </a:r>
            <a:r>
              <a:rPr lang="en-CA" sz="2000" dirty="0">
                <a:solidFill>
                  <a:srgbClr val="FF0000"/>
                </a:solidFill>
              </a:rPr>
              <a:t>1 mm and 2 mm larger </a:t>
            </a:r>
            <a:r>
              <a:rPr lang="en-CA" sz="2000" dirty="0"/>
              <a:t>than the bolt diameter.</a:t>
            </a:r>
          </a:p>
        </p:txBody>
      </p:sp>
      <p:sp>
        <p:nvSpPr>
          <p:cNvPr id="9" name="Rectangle 8"/>
          <p:cNvSpPr/>
          <p:nvPr/>
        </p:nvSpPr>
        <p:spPr>
          <a:xfrm>
            <a:off x="363657" y="2361891"/>
            <a:ext cx="5732343" cy="4401205"/>
          </a:xfrm>
          <a:prstGeom prst="rect">
            <a:avLst/>
          </a:prstGeom>
        </p:spPr>
        <p:txBody>
          <a:bodyPr wrap="square">
            <a:spAutoFit/>
          </a:bodyPr>
          <a:lstStyle/>
          <a:p>
            <a:r>
              <a:rPr lang="en-CA" sz="2000" dirty="0"/>
              <a:t>The bolt and dowel design provisions in CSA O86 address:</a:t>
            </a:r>
          </a:p>
          <a:p>
            <a:r>
              <a:rPr lang="en-CA" sz="2000" dirty="0"/>
              <a:t>-Yielding of the bolt or dowel</a:t>
            </a:r>
          </a:p>
          <a:p>
            <a:endParaRPr lang="en-CA" sz="2000" dirty="0"/>
          </a:p>
          <a:p>
            <a:r>
              <a:rPr lang="en-CA" sz="2000" dirty="0"/>
              <a:t>-Wood failure mechanism around the connection including:</a:t>
            </a:r>
          </a:p>
          <a:p>
            <a:pPr marL="800100" lvl="1" indent="-342900">
              <a:buFont typeface="Arial" panose="020B0604020202020204" pitchFamily="34" charset="0"/>
              <a:buChar char="•"/>
            </a:pPr>
            <a:r>
              <a:rPr lang="en-CA" sz="2000" dirty="0"/>
              <a:t>Row shear parallel to grain along each fastener row</a:t>
            </a:r>
          </a:p>
          <a:p>
            <a:pPr marL="800100" lvl="1" indent="-342900">
              <a:buFont typeface="Arial" panose="020B0604020202020204" pitchFamily="34" charset="0"/>
              <a:buChar char="•"/>
            </a:pPr>
            <a:r>
              <a:rPr lang="en-CA" sz="2000" dirty="0"/>
              <a:t>Group tear-out of a connection with multiple rows of bolts loaded parallel to grain</a:t>
            </a:r>
          </a:p>
          <a:p>
            <a:pPr marL="800100" lvl="1" indent="-342900">
              <a:buFont typeface="Arial" panose="020B0604020202020204" pitchFamily="34" charset="0"/>
              <a:buChar char="•"/>
            </a:pPr>
            <a:r>
              <a:rPr lang="en-CA" sz="2000" dirty="0"/>
              <a:t>Net tension of member loaded parallel to grain, and</a:t>
            </a:r>
          </a:p>
          <a:p>
            <a:pPr marL="800100" lvl="1" indent="-342900">
              <a:buFont typeface="Arial" panose="020B0604020202020204" pitchFamily="34" charset="0"/>
              <a:buChar char="•"/>
            </a:pPr>
            <a:r>
              <a:rPr lang="en-CA" sz="2000" dirty="0"/>
              <a:t>Splitting of members loaded perpendicular to grain.</a:t>
            </a:r>
          </a:p>
        </p:txBody>
      </p:sp>
      <p:grpSp>
        <p:nvGrpSpPr>
          <p:cNvPr id="10" name="Group 9">
            <a:extLst>
              <a:ext uri="{FF2B5EF4-FFF2-40B4-BE49-F238E27FC236}">
                <a16:creationId xmlns:a16="http://schemas.microsoft.com/office/drawing/2014/main" id="{FAE1295C-3A3A-409A-A5FA-922CACB99391}"/>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AD347CFD-5BC0-4BC3-A90F-1F3A584B3A52}"/>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02B31E4E-33BF-4701-A81A-EA760CD0DFF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3D5AD55C-28C2-4CC2-9071-EAE870E9ABF2}"/>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438FE3-05D5-48A2-9DB9-088F0B61180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D93A9733-041A-4628-A9F0-B37972A69D9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E9764EF-5703-4E78-95D9-280F9D7996D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C5337140-C740-4CE7-A25C-E51CC1C35EF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09F28960-2821-4E2D-8654-459A3D441F6D}"/>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5E5519A3-A1DF-415E-AC16-0DF783887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C745C06D-3907-4D54-B03D-677EC004C1B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Bolts and Dowels </a:t>
            </a:r>
          </a:p>
        </p:txBody>
      </p:sp>
      <p:pic>
        <p:nvPicPr>
          <p:cNvPr id="2" name="Picture 1">
            <a:extLst>
              <a:ext uri="{FF2B5EF4-FFF2-40B4-BE49-F238E27FC236}">
                <a16:creationId xmlns:a16="http://schemas.microsoft.com/office/drawing/2014/main" id="{2B8182CC-6E34-479C-AE84-12F49DDA87B8}"/>
              </a:ext>
            </a:extLst>
          </p:cNvPr>
          <p:cNvPicPr>
            <a:picLocks noChangeAspect="1"/>
          </p:cNvPicPr>
          <p:nvPr/>
        </p:nvPicPr>
        <p:blipFill>
          <a:blip r:embed="rId3"/>
          <a:stretch>
            <a:fillRect/>
          </a:stretch>
        </p:blipFill>
        <p:spPr>
          <a:xfrm>
            <a:off x="7178052" y="2333673"/>
            <a:ext cx="3308677" cy="3662313"/>
          </a:xfrm>
          <a:prstGeom prst="rect">
            <a:avLst/>
          </a:prstGeom>
        </p:spPr>
      </p:pic>
      <p:sp>
        <p:nvSpPr>
          <p:cNvPr id="5" name="Footer Placeholder 4">
            <a:extLst>
              <a:ext uri="{FF2B5EF4-FFF2-40B4-BE49-F238E27FC236}">
                <a16:creationId xmlns:a16="http://schemas.microsoft.com/office/drawing/2014/main" id="{E59BFE01-D1F3-4BCA-A895-F5985D276F11}"/>
              </a:ext>
            </a:extLst>
          </p:cNvPr>
          <p:cNvSpPr>
            <a:spLocks noGrp="1"/>
          </p:cNvSpPr>
          <p:nvPr>
            <p:ph type="ftr" sz="quarter" idx="11"/>
          </p:nvPr>
        </p:nvSpPr>
        <p:spPr/>
        <p:txBody>
          <a:bodyPr/>
          <a:lstStyle/>
          <a:p>
            <a:r>
              <a:rPr lang="en-US"/>
              <a:t>Module 2: Design of Timber</a:t>
            </a:r>
            <a:endParaRPr lang="en-CA"/>
          </a:p>
        </p:txBody>
      </p:sp>
      <p:sp>
        <p:nvSpPr>
          <p:cNvPr id="3" name="Slide Number Placeholder 2">
            <a:extLst>
              <a:ext uri="{FF2B5EF4-FFF2-40B4-BE49-F238E27FC236}">
                <a16:creationId xmlns:a16="http://schemas.microsoft.com/office/drawing/2014/main" id="{427855AF-B41D-4366-9FCC-0313E1B135A3}"/>
              </a:ext>
            </a:extLst>
          </p:cNvPr>
          <p:cNvSpPr>
            <a:spLocks noGrp="1"/>
          </p:cNvSpPr>
          <p:nvPr>
            <p:ph type="sldNum" sz="quarter" idx="12"/>
          </p:nvPr>
        </p:nvSpPr>
        <p:spPr/>
        <p:txBody>
          <a:bodyPr/>
          <a:lstStyle/>
          <a:p>
            <a:fld id="{7641698F-FD92-4AEB-A1FD-2C71A90A5FF6}" type="slidenum">
              <a:rPr lang="en-CA" smtClean="0"/>
              <a:t>72</a:t>
            </a:fld>
            <a:endParaRPr lang="en-CA"/>
          </a:p>
        </p:txBody>
      </p:sp>
    </p:spTree>
    <p:extLst>
      <p:ext uri="{BB962C8B-B14F-4D97-AF65-F5344CB8AC3E}">
        <p14:creationId xmlns:p14="http://schemas.microsoft.com/office/powerpoint/2010/main" val="26052886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A51B979-A80C-44D1-A014-D5F48D5B45E2}"/>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D56015A0-2881-4FA2-A23E-C364A2C7F34D}"/>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836C9FF3-EB5B-4EA3-A5E5-F94367E7985A}"/>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2DC40E8E-89E5-415F-BFB2-65F87D92074B}"/>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A7EE07-35DA-4224-BCEE-5FD86BF27D62}"/>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0B957DE4-1905-4704-AE12-1CECFC77270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DA49D6A7-7256-4863-9053-368808F0A53F}"/>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9C7C9252-8D2E-45BC-8902-895BBDE338CA}"/>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885672BF-DAAC-4FA6-9DA4-D0B7D1639FDA}"/>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08AE7D00-CAA8-4834-ACCB-1B07FE140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FD068D54-3A75-4D8B-9432-2F3024CB4E36}"/>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Sizing of Bolts and Dowels</a:t>
            </a:r>
          </a:p>
        </p:txBody>
      </p:sp>
      <p:pic>
        <p:nvPicPr>
          <p:cNvPr id="2" name="Picture 1">
            <a:extLst>
              <a:ext uri="{FF2B5EF4-FFF2-40B4-BE49-F238E27FC236}">
                <a16:creationId xmlns:a16="http://schemas.microsoft.com/office/drawing/2014/main" id="{F63F8631-C2F1-4E15-833C-E4E4EAC1B2DA}"/>
              </a:ext>
            </a:extLst>
          </p:cNvPr>
          <p:cNvPicPr>
            <a:picLocks noChangeAspect="1"/>
          </p:cNvPicPr>
          <p:nvPr/>
        </p:nvPicPr>
        <p:blipFill>
          <a:blip r:embed="rId3"/>
          <a:stretch>
            <a:fillRect/>
          </a:stretch>
        </p:blipFill>
        <p:spPr>
          <a:xfrm>
            <a:off x="106619" y="1486048"/>
            <a:ext cx="5855824" cy="2916270"/>
          </a:xfrm>
          <a:prstGeom prst="rect">
            <a:avLst/>
          </a:prstGeom>
        </p:spPr>
      </p:pic>
      <p:pic>
        <p:nvPicPr>
          <p:cNvPr id="3" name="Picture 2">
            <a:extLst>
              <a:ext uri="{FF2B5EF4-FFF2-40B4-BE49-F238E27FC236}">
                <a16:creationId xmlns:a16="http://schemas.microsoft.com/office/drawing/2014/main" id="{62CB4E7A-5F79-49AD-A5D9-9C32A2515D9C}"/>
              </a:ext>
            </a:extLst>
          </p:cNvPr>
          <p:cNvPicPr>
            <a:picLocks noChangeAspect="1"/>
          </p:cNvPicPr>
          <p:nvPr/>
        </p:nvPicPr>
        <p:blipFill>
          <a:blip r:embed="rId4"/>
          <a:stretch>
            <a:fillRect/>
          </a:stretch>
        </p:blipFill>
        <p:spPr>
          <a:xfrm>
            <a:off x="5967650" y="1460102"/>
            <a:ext cx="5977156" cy="3429000"/>
          </a:xfrm>
          <a:prstGeom prst="rect">
            <a:avLst/>
          </a:prstGeom>
        </p:spPr>
      </p:pic>
      <p:sp>
        <p:nvSpPr>
          <p:cNvPr id="6" name="Footer Placeholder 5">
            <a:extLst>
              <a:ext uri="{FF2B5EF4-FFF2-40B4-BE49-F238E27FC236}">
                <a16:creationId xmlns:a16="http://schemas.microsoft.com/office/drawing/2014/main" id="{FB4E38C4-CB76-47F4-8865-52540C66CB3A}"/>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94C19A49-E7EE-4788-ADE5-8CF82A0D4169}"/>
              </a:ext>
            </a:extLst>
          </p:cNvPr>
          <p:cNvSpPr>
            <a:spLocks noGrp="1"/>
          </p:cNvSpPr>
          <p:nvPr>
            <p:ph type="sldNum" sz="quarter" idx="12"/>
          </p:nvPr>
        </p:nvSpPr>
        <p:spPr/>
        <p:txBody>
          <a:bodyPr/>
          <a:lstStyle/>
          <a:p>
            <a:fld id="{7641698F-FD92-4AEB-A1FD-2C71A90A5FF6}" type="slidenum">
              <a:rPr lang="en-CA" smtClean="0"/>
              <a:t>73</a:t>
            </a:fld>
            <a:endParaRPr lang="en-CA"/>
          </a:p>
        </p:txBody>
      </p:sp>
    </p:spTree>
    <p:extLst>
      <p:ext uri="{BB962C8B-B14F-4D97-AF65-F5344CB8AC3E}">
        <p14:creationId xmlns:p14="http://schemas.microsoft.com/office/powerpoint/2010/main" val="2812979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93050" y="1808510"/>
            <a:ext cx="9205900" cy="3450566"/>
          </a:xfrm>
          <a:prstGeom prst="rect">
            <a:avLst/>
          </a:prstGeom>
        </p:spPr>
      </p:pic>
      <p:grpSp>
        <p:nvGrpSpPr>
          <p:cNvPr id="8" name="Group 7">
            <a:extLst>
              <a:ext uri="{FF2B5EF4-FFF2-40B4-BE49-F238E27FC236}">
                <a16:creationId xmlns:a16="http://schemas.microsoft.com/office/drawing/2014/main" id="{092ADFE2-83FC-4A77-82CB-83C9D33D3959}"/>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20457ABF-B88D-4D4F-A8BA-57E86ACFBCC9}"/>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EFD2D8A2-D9E6-4694-8703-EF27BC6A1536}"/>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D378A06D-EBE8-466C-905D-A3BBD47EB1EA}"/>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9B0BDD74-DF70-4CFA-A7E1-82650D1BA72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E41B45D8-5CFB-490C-8651-2DCA949E12D2}"/>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44F6D046-C449-49DC-9EAA-7CC6BAFA3B2C}"/>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4E46F18F-7465-4EC8-A4C2-27DC6837500E}"/>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CD873151-EAAE-4700-AE90-015A1CB65D21}"/>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31377F1E-6EBF-4BAF-B3AD-6C9889625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C9D0D23B-7128-450C-8508-B905359E5DFC}"/>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Tension Resistance of Bolts and Dowels </a:t>
            </a:r>
          </a:p>
        </p:txBody>
      </p:sp>
      <p:sp>
        <p:nvSpPr>
          <p:cNvPr id="4" name="Footer Placeholder 3">
            <a:extLst>
              <a:ext uri="{FF2B5EF4-FFF2-40B4-BE49-F238E27FC236}">
                <a16:creationId xmlns:a16="http://schemas.microsoft.com/office/drawing/2014/main" id="{D4593D3F-0437-4BB1-ADC6-E1640820233B}"/>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1CB6CECA-7B39-484B-89D7-4DA48B8C0410}"/>
              </a:ext>
            </a:extLst>
          </p:cNvPr>
          <p:cNvSpPr>
            <a:spLocks noGrp="1"/>
          </p:cNvSpPr>
          <p:nvPr>
            <p:ph type="sldNum" sz="quarter" idx="12"/>
          </p:nvPr>
        </p:nvSpPr>
        <p:spPr/>
        <p:txBody>
          <a:bodyPr/>
          <a:lstStyle/>
          <a:p>
            <a:fld id="{7641698F-FD92-4AEB-A1FD-2C71A90A5FF6}" type="slidenum">
              <a:rPr lang="en-CA" smtClean="0"/>
              <a:t>74</a:t>
            </a:fld>
            <a:endParaRPr lang="en-CA"/>
          </a:p>
        </p:txBody>
      </p:sp>
    </p:spTree>
    <p:extLst>
      <p:ext uri="{BB962C8B-B14F-4D97-AF65-F5344CB8AC3E}">
        <p14:creationId xmlns:p14="http://schemas.microsoft.com/office/powerpoint/2010/main" val="22316672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biLevel thresh="75000"/>
          </a:blip>
          <a:stretch>
            <a:fillRect/>
          </a:stretch>
        </p:blipFill>
        <p:spPr>
          <a:xfrm>
            <a:off x="2501335" y="1103500"/>
            <a:ext cx="5941957" cy="4963281"/>
          </a:xfrm>
          <a:prstGeom prst="rect">
            <a:avLst/>
          </a:prstGeom>
        </p:spPr>
      </p:pic>
      <p:grpSp>
        <p:nvGrpSpPr>
          <p:cNvPr id="8" name="Group 7">
            <a:extLst>
              <a:ext uri="{FF2B5EF4-FFF2-40B4-BE49-F238E27FC236}">
                <a16:creationId xmlns:a16="http://schemas.microsoft.com/office/drawing/2014/main" id="{A48E4003-2ABC-494C-8906-88C380C10E5A}"/>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D3DFEF00-EC9B-41FF-8AD4-542E5E921DB9}"/>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EB563A28-8BA2-4F5F-8143-CEA4AB305BB3}"/>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5D629A37-6BD5-4188-BF38-16FBAF39E4B7}"/>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EBEB208C-148F-4B62-A49F-5F6A47B8D2EF}"/>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7BF04E56-456F-49FB-8242-05BF42E5EC5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86968F53-C77F-4D8A-B896-885353C5EC3A}"/>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33D97557-B9E1-4616-9650-02E600F1F8BD}"/>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57AF3197-0674-4E6F-A62A-1BFA3E3F9BE1}"/>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DD28EF45-27EC-4BE5-BA60-E72E76766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4D56FD24-07BA-4EBA-8E36-AABB984DDC49}"/>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Modification Factors of Bolts and Dowels </a:t>
            </a:r>
          </a:p>
        </p:txBody>
      </p:sp>
      <p:sp>
        <p:nvSpPr>
          <p:cNvPr id="4" name="Footer Placeholder 3">
            <a:extLst>
              <a:ext uri="{FF2B5EF4-FFF2-40B4-BE49-F238E27FC236}">
                <a16:creationId xmlns:a16="http://schemas.microsoft.com/office/drawing/2014/main" id="{27CD306B-DE30-40C2-A3CF-2B7A1E8DBFB8}"/>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02E8FDBE-10E8-44CB-9833-A821230E9927}"/>
              </a:ext>
            </a:extLst>
          </p:cNvPr>
          <p:cNvSpPr>
            <a:spLocks noGrp="1"/>
          </p:cNvSpPr>
          <p:nvPr>
            <p:ph type="sldNum" sz="quarter" idx="12"/>
          </p:nvPr>
        </p:nvSpPr>
        <p:spPr/>
        <p:txBody>
          <a:bodyPr/>
          <a:lstStyle/>
          <a:p>
            <a:fld id="{7641698F-FD92-4AEB-A1FD-2C71A90A5FF6}" type="slidenum">
              <a:rPr lang="en-CA" smtClean="0"/>
              <a:t>75</a:t>
            </a:fld>
            <a:endParaRPr lang="en-CA"/>
          </a:p>
        </p:txBody>
      </p:sp>
    </p:spTree>
    <p:extLst>
      <p:ext uri="{BB962C8B-B14F-4D97-AF65-F5344CB8AC3E}">
        <p14:creationId xmlns:p14="http://schemas.microsoft.com/office/powerpoint/2010/main" val="14434904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07977" y="909472"/>
            <a:ext cx="3696323" cy="5365630"/>
          </a:xfrm>
          <a:prstGeom prst="rect">
            <a:avLst/>
          </a:prstGeom>
        </p:spPr>
      </p:pic>
      <p:grpSp>
        <p:nvGrpSpPr>
          <p:cNvPr id="8" name="Group 7">
            <a:extLst>
              <a:ext uri="{FF2B5EF4-FFF2-40B4-BE49-F238E27FC236}">
                <a16:creationId xmlns:a16="http://schemas.microsoft.com/office/drawing/2014/main" id="{10FDBD5B-30ED-4AD9-99E1-E60323DE8B50}"/>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7ED3A4BE-DF87-482B-BA2D-EB1066C3B9C7}"/>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BCA0C78A-73AF-4C74-9E61-414A3FD32A45}"/>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658B70B6-23B1-47FC-A10E-482F0E5081D6}"/>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DC321356-3551-49E5-970A-2C089180B69A}"/>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5CE40ED4-B24C-4561-9C45-8212B0F366F5}"/>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FED1E902-EFEE-4347-A172-AB3C6736F6F8}"/>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A538DDC5-C5E4-4381-B5A1-CF4AFFD10FFD}"/>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74530F72-8814-4F1C-9ED1-C6FCAE835B9E}"/>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04C51E98-641D-4B1C-82F8-772591C9A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F1D11855-CC0E-491E-AD72-2A11855D64C1}"/>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Minimum Spacing Bolts and Dowels</a:t>
            </a:r>
          </a:p>
        </p:txBody>
      </p:sp>
      <p:pic>
        <p:nvPicPr>
          <p:cNvPr id="2" name="Picture 1">
            <a:extLst>
              <a:ext uri="{FF2B5EF4-FFF2-40B4-BE49-F238E27FC236}">
                <a16:creationId xmlns:a16="http://schemas.microsoft.com/office/drawing/2014/main" id="{E06BDF44-9ACA-40BA-8F7C-6DFDA1BD42B2}"/>
              </a:ext>
            </a:extLst>
          </p:cNvPr>
          <p:cNvPicPr>
            <a:picLocks noChangeAspect="1"/>
          </p:cNvPicPr>
          <p:nvPr/>
        </p:nvPicPr>
        <p:blipFill>
          <a:blip r:embed="rId4"/>
          <a:stretch>
            <a:fillRect/>
          </a:stretch>
        </p:blipFill>
        <p:spPr>
          <a:xfrm>
            <a:off x="5694405" y="1576387"/>
            <a:ext cx="5467350" cy="3705225"/>
          </a:xfrm>
          <a:prstGeom prst="rect">
            <a:avLst/>
          </a:prstGeom>
        </p:spPr>
      </p:pic>
      <p:sp>
        <p:nvSpPr>
          <p:cNvPr id="5" name="Footer Placeholder 4">
            <a:extLst>
              <a:ext uri="{FF2B5EF4-FFF2-40B4-BE49-F238E27FC236}">
                <a16:creationId xmlns:a16="http://schemas.microsoft.com/office/drawing/2014/main" id="{836FCF44-5DA0-492F-B154-9A11FA8AB473}"/>
              </a:ext>
            </a:extLst>
          </p:cNvPr>
          <p:cNvSpPr>
            <a:spLocks noGrp="1"/>
          </p:cNvSpPr>
          <p:nvPr>
            <p:ph type="ftr" sz="quarter" idx="11"/>
          </p:nvPr>
        </p:nvSpPr>
        <p:spPr/>
        <p:txBody>
          <a:bodyPr/>
          <a:lstStyle/>
          <a:p>
            <a:r>
              <a:rPr lang="en-US"/>
              <a:t>Module 2: Design of Timber</a:t>
            </a:r>
            <a:endParaRPr lang="en-CA"/>
          </a:p>
        </p:txBody>
      </p:sp>
      <p:sp>
        <p:nvSpPr>
          <p:cNvPr id="3" name="Slide Number Placeholder 2">
            <a:extLst>
              <a:ext uri="{FF2B5EF4-FFF2-40B4-BE49-F238E27FC236}">
                <a16:creationId xmlns:a16="http://schemas.microsoft.com/office/drawing/2014/main" id="{0D56F830-425E-44B6-80D6-ABAF95C214E9}"/>
              </a:ext>
            </a:extLst>
          </p:cNvPr>
          <p:cNvSpPr>
            <a:spLocks noGrp="1"/>
          </p:cNvSpPr>
          <p:nvPr>
            <p:ph type="sldNum" sz="quarter" idx="12"/>
          </p:nvPr>
        </p:nvSpPr>
        <p:spPr/>
        <p:txBody>
          <a:bodyPr/>
          <a:lstStyle/>
          <a:p>
            <a:fld id="{7641698F-FD92-4AEB-A1FD-2C71A90A5FF6}" type="slidenum">
              <a:rPr lang="en-CA" smtClean="0"/>
              <a:t>76</a:t>
            </a:fld>
            <a:endParaRPr lang="en-CA"/>
          </a:p>
        </p:txBody>
      </p:sp>
    </p:spTree>
    <p:extLst>
      <p:ext uri="{BB962C8B-B14F-4D97-AF65-F5344CB8AC3E}">
        <p14:creationId xmlns:p14="http://schemas.microsoft.com/office/powerpoint/2010/main" val="39893698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36608" y="1518762"/>
            <a:ext cx="10118784" cy="707886"/>
          </a:xfrm>
          <a:prstGeom prst="rect">
            <a:avLst/>
          </a:prstGeom>
        </p:spPr>
        <p:txBody>
          <a:bodyPr wrap="square">
            <a:spAutoFit/>
          </a:bodyPr>
          <a:lstStyle/>
          <a:p>
            <a:pPr algn="just"/>
            <a:r>
              <a:rPr lang="en-CA" sz="2000" dirty="0"/>
              <a:t>Bolts can be hot dipped galvanized, stainless steel (including washers and nuts) or plated to provide resistance to corrosion. </a:t>
            </a:r>
          </a:p>
        </p:txBody>
      </p:sp>
      <p:sp>
        <p:nvSpPr>
          <p:cNvPr id="9" name="Rectangle 8"/>
          <p:cNvSpPr/>
          <p:nvPr/>
        </p:nvSpPr>
        <p:spPr>
          <a:xfrm>
            <a:off x="1036608" y="2473283"/>
            <a:ext cx="10029646" cy="1938992"/>
          </a:xfrm>
          <a:prstGeom prst="rect">
            <a:avLst/>
          </a:prstGeom>
        </p:spPr>
        <p:txBody>
          <a:bodyPr wrap="square">
            <a:spAutoFit/>
          </a:bodyPr>
          <a:lstStyle/>
          <a:p>
            <a:r>
              <a:rPr lang="en-CA" sz="2000" dirty="0"/>
              <a:t>Bolts are widely used in applications of heavy loads. They are seen in purlin to beam, beam to column, column to base, truss, arches, post and beam, pole-frame, bridges and marine structures (with care for corrosion considered.</a:t>
            </a:r>
          </a:p>
          <a:p>
            <a:endParaRPr lang="en-CA" sz="2000" dirty="0"/>
          </a:p>
          <a:p>
            <a:r>
              <a:rPr lang="en-CA" sz="2000" dirty="0"/>
              <a:t>There are a suite of equations provided from Clause 12.4.4.2 which capture the possible modes of failure. In this case the minimum resulting value is the selected lateral resistance.</a:t>
            </a:r>
          </a:p>
        </p:txBody>
      </p:sp>
      <p:grpSp>
        <p:nvGrpSpPr>
          <p:cNvPr id="10" name="Group 9">
            <a:extLst>
              <a:ext uri="{FF2B5EF4-FFF2-40B4-BE49-F238E27FC236}">
                <a16:creationId xmlns:a16="http://schemas.microsoft.com/office/drawing/2014/main" id="{FAE1295C-3A3A-409A-A5FA-922CACB99391}"/>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AD347CFD-5BC0-4BC3-A90F-1F3A584B3A52}"/>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02B31E4E-33BF-4701-A81A-EA760CD0DFF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3D5AD55C-28C2-4CC2-9071-EAE870E9ABF2}"/>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438FE3-05D5-48A2-9DB9-088F0B61180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D93A9733-041A-4628-A9F0-B37972A69D9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E9764EF-5703-4E78-95D9-280F9D7996D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C5337140-C740-4CE7-A25C-E51CC1C35EF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09F28960-2821-4E2D-8654-459A3D441F6D}"/>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5E5519A3-A1DF-415E-AC16-0DF783887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C745C06D-3907-4D54-B03D-677EC004C1B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Bolts and Dowels </a:t>
            </a:r>
          </a:p>
        </p:txBody>
      </p:sp>
      <p:sp>
        <p:nvSpPr>
          <p:cNvPr id="4" name="Footer Placeholder 3">
            <a:extLst>
              <a:ext uri="{FF2B5EF4-FFF2-40B4-BE49-F238E27FC236}">
                <a16:creationId xmlns:a16="http://schemas.microsoft.com/office/drawing/2014/main" id="{DDA4D81D-4D92-4470-B14D-A760F4FD1BA0}"/>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C523467D-37A8-4B94-8CC9-5D58A9742D93}"/>
              </a:ext>
            </a:extLst>
          </p:cNvPr>
          <p:cNvSpPr>
            <a:spLocks noGrp="1"/>
          </p:cNvSpPr>
          <p:nvPr>
            <p:ph type="sldNum" sz="quarter" idx="12"/>
          </p:nvPr>
        </p:nvSpPr>
        <p:spPr/>
        <p:txBody>
          <a:bodyPr/>
          <a:lstStyle/>
          <a:p>
            <a:fld id="{7641698F-FD92-4AEB-A1FD-2C71A90A5FF6}" type="slidenum">
              <a:rPr lang="en-CA" smtClean="0"/>
              <a:t>77</a:t>
            </a:fld>
            <a:endParaRPr lang="en-CA"/>
          </a:p>
        </p:txBody>
      </p:sp>
    </p:spTree>
    <p:extLst>
      <p:ext uri="{BB962C8B-B14F-4D97-AF65-F5344CB8AC3E}">
        <p14:creationId xmlns:p14="http://schemas.microsoft.com/office/powerpoint/2010/main" val="30446723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99225" y="1584260"/>
            <a:ext cx="9605514" cy="1015663"/>
          </a:xfrm>
          <a:prstGeom prst="rect">
            <a:avLst/>
          </a:prstGeom>
        </p:spPr>
        <p:txBody>
          <a:bodyPr wrap="square">
            <a:spAutoFit/>
          </a:bodyPr>
          <a:lstStyle/>
          <a:p>
            <a:r>
              <a:rPr lang="en-CA" sz="2000" dirty="0"/>
              <a:t>The factored lateral resistance depends upon the angle of load to grain and is</a:t>
            </a:r>
          </a:p>
          <a:p>
            <a:r>
              <a:rPr lang="en-CA" sz="2000" dirty="0"/>
              <a:t>calculated as follows; </a:t>
            </a:r>
          </a:p>
          <a:p>
            <a:endParaRPr lang="en-CA" sz="2000" dirty="0"/>
          </a:p>
        </p:txBody>
      </p:sp>
      <p:grpSp>
        <p:nvGrpSpPr>
          <p:cNvPr id="7" name="Group 6">
            <a:extLst>
              <a:ext uri="{FF2B5EF4-FFF2-40B4-BE49-F238E27FC236}">
                <a16:creationId xmlns:a16="http://schemas.microsoft.com/office/drawing/2014/main" id="{237A596A-BF1C-4379-B94F-244FBA74E191}"/>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0A80B19C-F7B5-4A62-9FCE-14F7EE064F94}"/>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F2829E73-844C-44F6-8E75-78F1A556DB6E}"/>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154CF72E-53AF-4613-BEC4-4FFF0AAD9E3D}"/>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B3264889-40DB-46B4-8699-58760215D65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0A920703-4D26-4898-999E-D9BF63E2AEA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B40A989D-0C7F-44E4-8230-640D08058AE5}"/>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8FF6F7BB-9FD0-4482-85A0-F39A92C5DC0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D28E01B6-9582-4954-A3DB-DB863171620B}"/>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1C20B1B-76A3-4047-BF38-A626BDC85F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0FBEBA60-9DBD-47D1-9AB7-07882F96096D}"/>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Bolts and Dowels </a:t>
            </a:r>
          </a:p>
        </p:txBody>
      </p:sp>
      <p:pic>
        <p:nvPicPr>
          <p:cNvPr id="2" name="Picture 1">
            <a:extLst>
              <a:ext uri="{FF2B5EF4-FFF2-40B4-BE49-F238E27FC236}">
                <a16:creationId xmlns:a16="http://schemas.microsoft.com/office/drawing/2014/main" id="{95AFC89A-198D-4842-A25A-09A16F3100E3}"/>
              </a:ext>
            </a:extLst>
          </p:cNvPr>
          <p:cNvPicPr>
            <a:picLocks noChangeAspect="1"/>
          </p:cNvPicPr>
          <p:nvPr/>
        </p:nvPicPr>
        <p:blipFill>
          <a:blip r:embed="rId3"/>
          <a:stretch>
            <a:fillRect/>
          </a:stretch>
        </p:blipFill>
        <p:spPr>
          <a:xfrm>
            <a:off x="569985" y="2604418"/>
            <a:ext cx="2604071" cy="1015664"/>
          </a:xfrm>
          <a:prstGeom prst="rect">
            <a:avLst/>
          </a:prstGeom>
        </p:spPr>
      </p:pic>
      <p:pic>
        <p:nvPicPr>
          <p:cNvPr id="3" name="Picture 2">
            <a:extLst>
              <a:ext uri="{FF2B5EF4-FFF2-40B4-BE49-F238E27FC236}">
                <a16:creationId xmlns:a16="http://schemas.microsoft.com/office/drawing/2014/main" id="{A63E9D29-1819-4788-8A1C-9E6085CCB0DD}"/>
              </a:ext>
            </a:extLst>
          </p:cNvPr>
          <p:cNvPicPr>
            <a:picLocks noChangeAspect="1"/>
          </p:cNvPicPr>
          <p:nvPr/>
        </p:nvPicPr>
        <p:blipFill>
          <a:blip r:embed="rId4"/>
          <a:stretch>
            <a:fillRect/>
          </a:stretch>
        </p:blipFill>
        <p:spPr>
          <a:xfrm>
            <a:off x="3459516" y="2604417"/>
            <a:ext cx="2490367" cy="1732734"/>
          </a:xfrm>
          <a:prstGeom prst="rect">
            <a:avLst/>
          </a:prstGeom>
        </p:spPr>
      </p:pic>
      <p:pic>
        <p:nvPicPr>
          <p:cNvPr id="4" name="Picture 3">
            <a:extLst>
              <a:ext uri="{FF2B5EF4-FFF2-40B4-BE49-F238E27FC236}">
                <a16:creationId xmlns:a16="http://schemas.microsoft.com/office/drawing/2014/main" id="{2E48285B-45C5-48AA-BF01-A1A576539204}"/>
              </a:ext>
            </a:extLst>
          </p:cNvPr>
          <p:cNvPicPr>
            <a:picLocks noChangeAspect="1"/>
          </p:cNvPicPr>
          <p:nvPr/>
        </p:nvPicPr>
        <p:blipFill>
          <a:blip r:embed="rId5"/>
          <a:stretch>
            <a:fillRect/>
          </a:stretch>
        </p:blipFill>
        <p:spPr>
          <a:xfrm>
            <a:off x="5945190" y="2604417"/>
            <a:ext cx="2665410" cy="1227798"/>
          </a:xfrm>
          <a:prstGeom prst="rect">
            <a:avLst/>
          </a:prstGeom>
        </p:spPr>
      </p:pic>
      <p:pic>
        <p:nvPicPr>
          <p:cNvPr id="5" name="Picture 4">
            <a:extLst>
              <a:ext uri="{FF2B5EF4-FFF2-40B4-BE49-F238E27FC236}">
                <a16:creationId xmlns:a16="http://schemas.microsoft.com/office/drawing/2014/main" id="{4BA37EE6-5852-451F-BEF7-EC6C9066249F}"/>
              </a:ext>
            </a:extLst>
          </p:cNvPr>
          <p:cNvPicPr>
            <a:picLocks noChangeAspect="1"/>
          </p:cNvPicPr>
          <p:nvPr/>
        </p:nvPicPr>
        <p:blipFill>
          <a:blip r:embed="rId6"/>
          <a:stretch>
            <a:fillRect/>
          </a:stretch>
        </p:blipFill>
        <p:spPr>
          <a:xfrm>
            <a:off x="8854071" y="2699498"/>
            <a:ext cx="2593356" cy="1180258"/>
          </a:xfrm>
          <a:prstGeom prst="rect">
            <a:avLst/>
          </a:prstGeom>
        </p:spPr>
      </p:pic>
      <p:sp>
        <p:nvSpPr>
          <p:cNvPr id="20" name="Footer Placeholder 19">
            <a:extLst>
              <a:ext uri="{FF2B5EF4-FFF2-40B4-BE49-F238E27FC236}">
                <a16:creationId xmlns:a16="http://schemas.microsoft.com/office/drawing/2014/main" id="{48B7F78C-F0D5-44B8-B95B-0924B9CFC376}"/>
              </a:ext>
            </a:extLst>
          </p:cNvPr>
          <p:cNvSpPr>
            <a:spLocks noGrp="1"/>
          </p:cNvSpPr>
          <p:nvPr>
            <p:ph type="ftr" sz="quarter" idx="11"/>
          </p:nvPr>
        </p:nvSpPr>
        <p:spPr/>
        <p:txBody>
          <a:bodyPr/>
          <a:lstStyle/>
          <a:p>
            <a:r>
              <a:rPr lang="en-US"/>
              <a:t>Module 2: Design of Timber</a:t>
            </a:r>
            <a:endParaRPr lang="en-CA"/>
          </a:p>
        </p:txBody>
      </p:sp>
      <p:sp>
        <p:nvSpPr>
          <p:cNvPr id="6" name="Slide Number Placeholder 5">
            <a:extLst>
              <a:ext uri="{FF2B5EF4-FFF2-40B4-BE49-F238E27FC236}">
                <a16:creationId xmlns:a16="http://schemas.microsoft.com/office/drawing/2014/main" id="{64F6A94D-AAE0-4F6D-A28A-8AD452D939C0}"/>
              </a:ext>
            </a:extLst>
          </p:cNvPr>
          <p:cNvSpPr>
            <a:spLocks noGrp="1"/>
          </p:cNvSpPr>
          <p:nvPr>
            <p:ph type="sldNum" sz="quarter" idx="12"/>
          </p:nvPr>
        </p:nvSpPr>
        <p:spPr/>
        <p:txBody>
          <a:bodyPr/>
          <a:lstStyle/>
          <a:p>
            <a:fld id="{7641698F-FD92-4AEB-A1FD-2C71A90A5FF6}" type="slidenum">
              <a:rPr lang="en-CA" smtClean="0"/>
              <a:t>78</a:t>
            </a:fld>
            <a:endParaRPr lang="en-CA"/>
          </a:p>
        </p:txBody>
      </p:sp>
    </p:spTree>
    <p:extLst>
      <p:ext uri="{BB962C8B-B14F-4D97-AF65-F5344CB8AC3E}">
        <p14:creationId xmlns:p14="http://schemas.microsoft.com/office/powerpoint/2010/main" val="26726699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99225" y="1584260"/>
            <a:ext cx="9605514" cy="1323439"/>
          </a:xfrm>
          <a:prstGeom prst="rect">
            <a:avLst/>
          </a:prstGeom>
        </p:spPr>
        <p:txBody>
          <a:bodyPr wrap="square">
            <a:spAutoFit/>
          </a:bodyPr>
          <a:lstStyle/>
          <a:p>
            <a:r>
              <a:rPr lang="en-CA" sz="2000" dirty="0"/>
              <a:t>Yielding resistance is a function of the number of shear planes in the connection it is based on the unit lateral yielding resistance which is determined based on the number of member connections; </a:t>
            </a:r>
          </a:p>
          <a:p>
            <a:endParaRPr lang="en-CA" sz="2000" dirty="0"/>
          </a:p>
        </p:txBody>
      </p:sp>
      <p:grpSp>
        <p:nvGrpSpPr>
          <p:cNvPr id="7" name="Group 6">
            <a:extLst>
              <a:ext uri="{FF2B5EF4-FFF2-40B4-BE49-F238E27FC236}">
                <a16:creationId xmlns:a16="http://schemas.microsoft.com/office/drawing/2014/main" id="{237A596A-BF1C-4379-B94F-244FBA74E191}"/>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0A80B19C-F7B5-4A62-9FCE-14F7EE064F94}"/>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F2829E73-844C-44F6-8E75-78F1A556DB6E}"/>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154CF72E-53AF-4613-BEC4-4FFF0AAD9E3D}"/>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B3264889-40DB-46B4-8699-58760215D65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0A920703-4D26-4898-999E-D9BF63E2AEA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B40A989D-0C7F-44E4-8230-640D08058AE5}"/>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8FF6F7BB-9FD0-4482-85A0-F39A92C5DC0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D28E01B6-9582-4954-A3DB-DB863171620B}"/>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1C20B1B-76A3-4047-BF38-A626BDC85F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0FBEBA60-9DBD-47D1-9AB7-07882F96096D}"/>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Bolts and Dowels </a:t>
            </a:r>
          </a:p>
        </p:txBody>
      </p:sp>
      <p:pic>
        <p:nvPicPr>
          <p:cNvPr id="2" name="Picture 1">
            <a:extLst>
              <a:ext uri="{FF2B5EF4-FFF2-40B4-BE49-F238E27FC236}">
                <a16:creationId xmlns:a16="http://schemas.microsoft.com/office/drawing/2014/main" id="{95AFC89A-198D-4842-A25A-09A16F3100E3}"/>
              </a:ext>
            </a:extLst>
          </p:cNvPr>
          <p:cNvPicPr>
            <a:picLocks noChangeAspect="1"/>
          </p:cNvPicPr>
          <p:nvPr/>
        </p:nvPicPr>
        <p:blipFill>
          <a:blip r:embed="rId3"/>
          <a:stretch>
            <a:fillRect/>
          </a:stretch>
        </p:blipFill>
        <p:spPr>
          <a:xfrm>
            <a:off x="260063" y="2671799"/>
            <a:ext cx="2604068" cy="1015663"/>
          </a:xfrm>
          <a:prstGeom prst="rect">
            <a:avLst/>
          </a:prstGeom>
        </p:spPr>
      </p:pic>
      <p:pic>
        <p:nvPicPr>
          <p:cNvPr id="6" name="Picture 5">
            <a:extLst>
              <a:ext uri="{FF2B5EF4-FFF2-40B4-BE49-F238E27FC236}">
                <a16:creationId xmlns:a16="http://schemas.microsoft.com/office/drawing/2014/main" id="{08847690-67C1-4A4D-8E4A-C6E3C546483A}"/>
              </a:ext>
            </a:extLst>
          </p:cNvPr>
          <p:cNvPicPr>
            <a:picLocks noChangeAspect="1"/>
          </p:cNvPicPr>
          <p:nvPr/>
        </p:nvPicPr>
        <p:blipFill>
          <a:blip r:embed="rId4"/>
          <a:stretch>
            <a:fillRect/>
          </a:stretch>
        </p:blipFill>
        <p:spPr>
          <a:xfrm>
            <a:off x="4060903" y="2637866"/>
            <a:ext cx="4517392" cy="3347599"/>
          </a:xfrm>
          <a:prstGeom prst="rect">
            <a:avLst/>
          </a:prstGeom>
        </p:spPr>
      </p:pic>
      <p:sp>
        <p:nvSpPr>
          <p:cNvPr id="3" name="Footer Placeholder 2">
            <a:extLst>
              <a:ext uri="{FF2B5EF4-FFF2-40B4-BE49-F238E27FC236}">
                <a16:creationId xmlns:a16="http://schemas.microsoft.com/office/drawing/2014/main" id="{1DF1F0B9-ADA3-49A0-93F0-6881F38AB3B4}"/>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52BE8863-C01C-4A77-81BA-A3F7AE3031B6}"/>
              </a:ext>
            </a:extLst>
          </p:cNvPr>
          <p:cNvSpPr>
            <a:spLocks noGrp="1"/>
          </p:cNvSpPr>
          <p:nvPr>
            <p:ph type="sldNum" sz="quarter" idx="12"/>
          </p:nvPr>
        </p:nvSpPr>
        <p:spPr/>
        <p:txBody>
          <a:bodyPr/>
          <a:lstStyle/>
          <a:p>
            <a:fld id="{7641698F-FD92-4AEB-A1FD-2C71A90A5FF6}" type="slidenum">
              <a:rPr lang="en-CA" smtClean="0"/>
              <a:t>79</a:t>
            </a:fld>
            <a:endParaRPr lang="en-CA"/>
          </a:p>
        </p:txBody>
      </p:sp>
    </p:spTree>
    <p:extLst>
      <p:ext uri="{BB962C8B-B14F-4D97-AF65-F5344CB8AC3E}">
        <p14:creationId xmlns:p14="http://schemas.microsoft.com/office/powerpoint/2010/main" val="1337705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386543" y="374584"/>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Sawn lumber (Compression)</a:t>
            </a:r>
            <a:endParaRPr dirty="0"/>
          </a:p>
        </p:txBody>
      </p:sp>
      <p:sp>
        <p:nvSpPr>
          <p:cNvPr id="2" name="Footer Placeholder 1">
            <a:extLst>
              <a:ext uri="{FF2B5EF4-FFF2-40B4-BE49-F238E27FC236}">
                <a16:creationId xmlns:a16="http://schemas.microsoft.com/office/drawing/2014/main" id="{E57F9088-F70B-4C8D-9200-81D108EA5136}"/>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
        <p:nvSpPr>
          <p:cNvPr id="15" name="Google Shape;111;gb732734625_0_0">
            <a:extLst>
              <a:ext uri="{FF2B5EF4-FFF2-40B4-BE49-F238E27FC236}">
                <a16:creationId xmlns:a16="http://schemas.microsoft.com/office/drawing/2014/main" id="{37189331-1793-4E13-AFBC-FFEBBE87AEDF}"/>
              </a:ext>
            </a:extLst>
          </p:cNvPr>
          <p:cNvSpPr txBox="1"/>
          <p:nvPr/>
        </p:nvSpPr>
        <p:spPr>
          <a:xfrm>
            <a:off x="447839" y="1200285"/>
            <a:ext cx="3749950" cy="4785180"/>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r>
              <a:rPr lang="en-CA" sz="2400" dirty="0">
                <a:solidFill>
                  <a:schemeClr val="dk1"/>
                </a:solidFill>
                <a:ea typeface="Calibri"/>
                <a:cs typeface="Calibri"/>
                <a:sym typeface="Calibri"/>
              </a:rPr>
              <a:t>Not as simple as timber. Slenderness factor, Kc, is used to relate the slenderness to load capacity. It is based on a cubic expression (Rankine- Gordon). Reliability is set to 0.8 is based on a nominal load eccentricity of 5% of the member dimension in the direction of buckling (averaged). Slenderness ratio Cc, is restricted to a max of 50 (if violated add supports or increase size).</a:t>
            </a:r>
          </a:p>
        </p:txBody>
      </p:sp>
      <p:pic>
        <p:nvPicPr>
          <p:cNvPr id="3" name="Picture 2">
            <a:extLst>
              <a:ext uri="{FF2B5EF4-FFF2-40B4-BE49-F238E27FC236}">
                <a16:creationId xmlns:a16="http://schemas.microsoft.com/office/drawing/2014/main" id="{C167C0F3-C6F9-44B8-93F2-442141357437}"/>
              </a:ext>
            </a:extLst>
          </p:cNvPr>
          <p:cNvPicPr>
            <a:picLocks noChangeAspect="1"/>
          </p:cNvPicPr>
          <p:nvPr/>
        </p:nvPicPr>
        <p:blipFill>
          <a:blip r:embed="rId4"/>
          <a:stretch>
            <a:fillRect/>
          </a:stretch>
        </p:blipFill>
        <p:spPr>
          <a:xfrm>
            <a:off x="4353146" y="1451468"/>
            <a:ext cx="3543376" cy="4533997"/>
          </a:xfrm>
          <a:prstGeom prst="rect">
            <a:avLst/>
          </a:prstGeom>
        </p:spPr>
      </p:pic>
      <p:pic>
        <p:nvPicPr>
          <p:cNvPr id="5" name="Picture 4">
            <a:extLst>
              <a:ext uri="{FF2B5EF4-FFF2-40B4-BE49-F238E27FC236}">
                <a16:creationId xmlns:a16="http://schemas.microsoft.com/office/drawing/2014/main" id="{C9E77718-733A-48D4-949B-660605CE32C8}"/>
              </a:ext>
            </a:extLst>
          </p:cNvPr>
          <p:cNvPicPr>
            <a:picLocks noChangeAspect="1"/>
          </p:cNvPicPr>
          <p:nvPr/>
        </p:nvPicPr>
        <p:blipFill>
          <a:blip r:embed="rId5"/>
          <a:stretch>
            <a:fillRect/>
          </a:stretch>
        </p:blipFill>
        <p:spPr>
          <a:xfrm>
            <a:off x="8107844" y="541485"/>
            <a:ext cx="3505200" cy="5076825"/>
          </a:xfrm>
          <a:prstGeom prst="rect">
            <a:avLst/>
          </a:prstGeom>
        </p:spPr>
      </p:pic>
    </p:spTree>
    <p:extLst>
      <p:ext uri="{BB962C8B-B14F-4D97-AF65-F5344CB8AC3E}">
        <p14:creationId xmlns:p14="http://schemas.microsoft.com/office/powerpoint/2010/main" val="38382929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37A596A-BF1C-4379-B94F-244FBA74E191}"/>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0A80B19C-F7B5-4A62-9FCE-14F7EE064F94}"/>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F2829E73-844C-44F6-8E75-78F1A556DB6E}"/>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154CF72E-53AF-4613-BEC4-4FFF0AAD9E3D}"/>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B3264889-40DB-46B4-8699-58760215D65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0A920703-4D26-4898-999E-D9BF63E2AEA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B40A989D-0C7F-44E4-8230-640D08058AE5}"/>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8FF6F7BB-9FD0-4482-85A0-F39A92C5DC0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D28E01B6-9582-4954-A3DB-DB863171620B}"/>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1C20B1B-76A3-4047-BF38-A626BDC85F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0FBEBA60-9DBD-47D1-9AB7-07882F96096D}"/>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Bolts and Dowels </a:t>
            </a:r>
          </a:p>
        </p:txBody>
      </p:sp>
      <p:pic>
        <p:nvPicPr>
          <p:cNvPr id="3" name="Picture 2">
            <a:extLst>
              <a:ext uri="{FF2B5EF4-FFF2-40B4-BE49-F238E27FC236}">
                <a16:creationId xmlns:a16="http://schemas.microsoft.com/office/drawing/2014/main" id="{F548AD01-1439-4B5D-8BDC-E1FE1353380D}"/>
              </a:ext>
            </a:extLst>
          </p:cNvPr>
          <p:cNvPicPr>
            <a:picLocks noChangeAspect="1"/>
          </p:cNvPicPr>
          <p:nvPr/>
        </p:nvPicPr>
        <p:blipFill>
          <a:blip r:embed="rId3"/>
          <a:stretch>
            <a:fillRect/>
          </a:stretch>
        </p:blipFill>
        <p:spPr>
          <a:xfrm>
            <a:off x="250165" y="1268468"/>
            <a:ext cx="3429000" cy="333375"/>
          </a:xfrm>
          <a:prstGeom prst="rect">
            <a:avLst/>
          </a:prstGeom>
        </p:spPr>
      </p:pic>
      <p:pic>
        <p:nvPicPr>
          <p:cNvPr id="4" name="Picture 3">
            <a:extLst>
              <a:ext uri="{FF2B5EF4-FFF2-40B4-BE49-F238E27FC236}">
                <a16:creationId xmlns:a16="http://schemas.microsoft.com/office/drawing/2014/main" id="{0479A40A-D085-40B8-B2E0-8D7908042496}"/>
              </a:ext>
            </a:extLst>
          </p:cNvPr>
          <p:cNvPicPr>
            <a:picLocks noChangeAspect="1"/>
          </p:cNvPicPr>
          <p:nvPr/>
        </p:nvPicPr>
        <p:blipFill>
          <a:blip r:embed="rId4"/>
          <a:stretch>
            <a:fillRect/>
          </a:stretch>
        </p:blipFill>
        <p:spPr>
          <a:xfrm>
            <a:off x="373236" y="1648333"/>
            <a:ext cx="3133725" cy="5019675"/>
          </a:xfrm>
          <a:prstGeom prst="rect">
            <a:avLst/>
          </a:prstGeom>
        </p:spPr>
      </p:pic>
      <p:pic>
        <p:nvPicPr>
          <p:cNvPr id="5" name="Picture 4">
            <a:extLst>
              <a:ext uri="{FF2B5EF4-FFF2-40B4-BE49-F238E27FC236}">
                <a16:creationId xmlns:a16="http://schemas.microsoft.com/office/drawing/2014/main" id="{C04010E2-4C67-49C2-A3B8-8E34E0A6E595}"/>
              </a:ext>
            </a:extLst>
          </p:cNvPr>
          <p:cNvPicPr>
            <a:picLocks noChangeAspect="1"/>
          </p:cNvPicPr>
          <p:nvPr/>
        </p:nvPicPr>
        <p:blipFill>
          <a:blip r:embed="rId5"/>
          <a:stretch>
            <a:fillRect/>
          </a:stretch>
        </p:blipFill>
        <p:spPr>
          <a:xfrm>
            <a:off x="3319208" y="2837961"/>
            <a:ext cx="2543175" cy="1638300"/>
          </a:xfrm>
          <a:prstGeom prst="rect">
            <a:avLst/>
          </a:prstGeom>
        </p:spPr>
      </p:pic>
      <p:pic>
        <p:nvPicPr>
          <p:cNvPr id="19" name="Picture 18">
            <a:extLst>
              <a:ext uri="{FF2B5EF4-FFF2-40B4-BE49-F238E27FC236}">
                <a16:creationId xmlns:a16="http://schemas.microsoft.com/office/drawing/2014/main" id="{4F3CEDD5-29FD-4AF4-B6D3-000620F58390}"/>
              </a:ext>
            </a:extLst>
          </p:cNvPr>
          <p:cNvPicPr>
            <a:picLocks noChangeAspect="1"/>
          </p:cNvPicPr>
          <p:nvPr/>
        </p:nvPicPr>
        <p:blipFill>
          <a:blip r:embed="rId6"/>
          <a:stretch>
            <a:fillRect/>
          </a:stretch>
        </p:blipFill>
        <p:spPr>
          <a:xfrm>
            <a:off x="6452933" y="1589539"/>
            <a:ext cx="4343400" cy="4057650"/>
          </a:xfrm>
          <a:prstGeom prst="rect">
            <a:avLst/>
          </a:prstGeom>
        </p:spPr>
      </p:pic>
      <p:sp>
        <p:nvSpPr>
          <p:cNvPr id="2" name="Footer Placeholder 1">
            <a:extLst>
              <a:ext uri="{FF2B5EF4-FFF2-40B4-BE49-F238E27FC236}">
                <a16:creationId xmlns:a16="http://schemas.microsoft.com/office/drawing/2014/main" id="{956C71E1-D429-4A0F-B9C4-04E35AC8F5BF}"/>
              </a:ext>
            </a:extLst>
          </p:cNvPr>
          <p:cNvSpPr>
            <a:spLocks noGrp="1"/>
          </p:cNvSpPr>
          <p:nvPr>
            <p:ph type="ftr" sz="quarter" idx="11"/>
          </p:nvPr>
        </p:nvSpPr>
        <p:spPr/>
        <p:txBody>
          <a:bodyPr/>
          <a:lstStyle/>
          <a:p>
            <a:r>
              <a:rPr lang="en-US"/>
              <a:t>Module 2: Design of Timber</a:t>
            </a:r>
            <a:endParaRPr lang="en-CA"/>
          </a:p>
        </p:txBody>
      </p:sp>
      <p:sp>
        <p:nvSpPr>
          <p:cNvPr id="6" name="Slide Number Placeholder 5">
            <a:extLst>
              <a:ext uri="{FF2B5EF4-FFF2-40B4-BE49-F238E27FC236}">
                <a16:creationId xmlns:a16="http://schemas.microsoft.com/office/drawing/2014/main" id="{B4081C61-E031-4C09-A6C5-B1CBF37A7260}"/>
              </a:ext>
            </a:extLst>
          </p:cNvPr>
          <p:cNvSpPr>
            <a:spLocks noGrp="1"/>
          </p:cNvSpPr>
          <p:nvPr>
            <p:ph type="sldNum" sz="quarter" idx="12"/>
          </p:nvPr>
        </p:nvSpPr>
        <p:spPr/>
        <p:txBody>
          <a:bodyPr/>
          <a:lstStyle/>
          <a:p>
            <a:fld id="{7641698F-FD92-4AEB-A1FD-2C71A90A5FF6}" type="slidenum">
              <a:rPr lang="en-CA" smtClean="0"/>
              <a:t>80</a:t>
            </a:fld>
            <a:endParaRPr lang="en-CA"/>
          </a:p>
        </p:txBody>
      </p:sp>
    </p:spTree>
    <p:extLst>
      <p:ext uri="{BB962C8B-B14F-4D97-AF65-F5344CB8AC3E}">
        <p14:creationId xmlns:p14="http://schemas.microsoft.com/office/powerpoint/2010/main" val="27177297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37A596A-BF1C-4379-B94F-244FBA74E191}"/>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0A80B19C-F7B5-4A62-9FCE-14F7EE064F94}"/>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F2829E73-844C-44F6-8E75-78F1A556DB6E}"/>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154CF72E-53AF-4613-BEC4-4FFF0AAD9E3D}"/>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B3264889-40DB-46B4-8699-58760215D65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0A920703-4D26-4898-999E-D9BF63E2AEA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B40A989D-0C7F-44E4-8230-640D08058AE5}"/>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8FF6F7BB-9FD0-4482-85A0-F39A92C5DC0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D28E01B6-9582-4954-A3DB-DB863171620B}"/>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1C20B1B-76A3-4047-BF38-A626BDC85F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0FBEBA60-9DBD-47D1-9AB7-07882F96096D}"/>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Bolts and Dowels </a:t>
            </a:r>
          </a:p>
        </p:txBody>
      </p:sp>
      <p:pic>
        <p:nvPicPr>
          <p:cNvPr id="3" name="Picture 2">
            <a:extLst>
              <a:ext uri="{FF2B5EF4-FFF2-40B4-BE49-F238E27FC236}">
                <a16:creationId xmlns:a16="http://schemas.microsoft.com/office/drawing/2014/main" id="{A63E9D29-1819-4788-8A1C-9E6085CCB0DD}"/>
              </a:ext>
            </a:extLst>
          </p:cNvPr>
          <p:cNvPicPr>
            <a:picLocks noChangeAspect="1"/>
          </p:cNvPicPr>
          <p:nvPr/>
        </p:nvPicPr>
        <p:blipFill>
          <a:blip r:embed="rId3"/>
          <a:stretch>
            <a:fillRect/>
          </a:stretch>
        </p:blipFill>
        <p:spPr>
          <a:xfrm>
            <a:off x="98886" y="2055470"/>
            <a:ext cx="2490367" cy="1732734"/>
          </a:xfrm>
          <a:prstGeom prst="rect">
            <a:avLst/>
          </a:prstGeom>
        </p:spPr>
      </p:pic>
      <p:pic>
        <p:nvPicPr>
          <p:cNvPr id="6" name="Picture 5">
            <a:extLst>
              <a:ext uri="{FF2B5EF4-FFF2-40B4-BE49-F238E27FC236}">
                <a16:creationId xmlns:a16="http://schemas.microsoft.com/office/drawing/2014/main" id="{BB9F3B00-D157-4B78-B967-37BF77BEE7AF}"/>
              </a:ext>
            </a:extLst>
          </p:cNvPr>
          <p:cNvPicPr>
            <a:picLocks noChangeAspect="1"/>
          </p:cNvPicPr>
          <p:nvPr/>
        </p:nvPicPr>
        <p:blipFill>
          <a:blip r:embed="rId4"/>
          <a:stretch>
            <a:fillRect/>
          </a:stretch>
        </p:blipFill>
        <p:spPr>
          <a:xfrm>
            <a:off x="2899869" y="890059"/>
            <a:ext cx="2295525" cy="5991225"/>
          </a:xfrm>
          <a:prstGeom prst="rect">
            <a:avLst/>
          </a:prstGeom>
        </p:spPr>
      </p:pic>
      <p:pic>
        <p:nvPicPr>
          <p:cNvPr id="19" name="Picture 18">
            <a:extLst>
              <a:ext uri="{FF2B5EF4-FFF2-40B4-BE49-F238E27FC236}">
                <a16:creationId xmlns:a16="http://schemas.microsoft.com/office/drawing/2014/main" id="{A33900E0-BCC9-40B0-9097-F30972E8D197}"/>
              </a:ext>
            </a:extLst>
          </p:cNvPr>
          <p:cNvPicPr>
            <a:picLocks noChangeAspect="1"/>
          </p:cNvPicPr>
          <p:nvPr/>
        </p:nvPicPr>
        <p:blipFill>
          <a:blip r:embed="rId5"/>
          <a:stretch>
            <a:fillRect/>
          </a:stretch>
        </p:blipFill>
        <p:spPr>
          <a:xfrm>
            <a:off x="5501948" y="890059"/>
            <a:ext cx="2343150" cy="5029200"/>
          </a:xfrm>
          <a:prstGeom prst="rect">
            <a:avLst/>
          </a:prstGeom>
        </p:spPr>
      </p:pic>
      <p:pic>
        <p:nvPicPr>
          <p:cNvPr id="20" name="Picture 19">
            <a:extLst>
              <a:ext uri="{FF2B5EF4-FFF2-40B4-BE49-F238E27FC236}">
                <a16:creationId xmlns:a16="http://schemas.microsoft.com/office/drawing/2014/main" id="{232A3514-2225-438C-B79D-AE82190DBD5D}"/>
              </a:ext>
            </a:extLst>
          </p:cNvPr>
          <p:cNvPicPr>
            <a:picLocks noChangeAspect="1"/>
          </p:cNvPicPr>
          <p:nvPr/>
        </p:nvPicPr>
        <p:blipFill>
          <a:blip r:embed="rId6"/>
          <a:stretch>
            <a:fillRect/>
          </a:stretch>
        </p:blipFill>
        <p:spPr>
          <a:xfrm>
            <a:off x="8624100" y="881589"/>
            <a:ext cx="2343150" cy="1685925"/>
          </a:xfrm>
          <a:prstGeom prst="rect">
            <a:avLst/>
          </a:prstGeom>
        </p:spPr>
      </p:pic>
      <p:sp>
        <p:nvSpPr>
          <p:cNvPr id="21" name="Rectangle 20">
            <a:extLst>
              <a:ext uri="{FF2B5EF4-FFF2-40B4-BE49-F238E27FC236}">
                <a16:creationId xmlns:a16="http://schemas.microsoft.com/office/drawing/2014/main" id="{86A80BC0-02BC-4E36-8FB8-F113ADD82A31}"/>
              </a:ext>
            </a:extLst>
          </p:cNvPr>
          <p:cNvSpPr/>
          <p:nvPr/>
        </p:nvSpPr>
        <p:spPr>
          <a:xfrm>
            <a:off x="8151652" y="2679519"/>
            <a:ext cx="3064213" cy="1015663"/>
          </a:xfrm>
          <a:prstGeom prst="rect">
            <a:avLst/>
          </a:prstGeom>
        </p:spPr>
        <p:txBody>
          <a:bodyPr wrap="square">
            <a:spAutoFit/>
          </a:bodyPr>
          <a:lstStyle/>
          <a:p>
            <a:r>
              <a:rPr lang="en-CA" sz="2000" dirty="0"/>
              <a:t>Recall from the module on Tension;</a:t>
            </a:r>
          </a:p>
          <a:p>
            <a:endParaRPr lang="en-CA" sz="2000" dirty="0"/>
          </a:p>
        </p:txBody>
      </p:sp>
      <p:pic>
        <p:nvPicPr>
          <p:cNvPr id="22" name="Picture 21">
            <a:extLst>
              <a:ext uri="{FF2B5EF4-FFF2-40B4-BE49-F238E27FC236}">
                <a16:creationId xmlns:a16="http://schemas.microsoft.com/office/drawing/2014/main" id="{1DCBEBDE-62B9-428F-8B98-8707DE8B2B2A}"/>
              </a:ext>
            </a:extLst>
          </p:cNvPr>
          <p:cNvPicPr>
            <a:picLocks noChangeAspect="1"/>
          </p:cNvPicPr>
          <p:nvPr/>
        </p:nvPicPr>
        <p:blipFill>
          <a:blip r:embed="rId7"/>
          <a:stretch>
            <a:fillRect/>
          </a:stretch>
        </p:blipFill>
        <p:spPr>
          <a:xfrm>
            <a:off x="8640325" y="3513545"/>
            <a:ext cx="2190750" cy="1962150"/>
          </a:xfrm>
          <a:prstGeom prst="rect">
            <a:avLst/>
          </a:prstGeom>
        </p:spPr>
      </p:pic>
      <p:sp>
        <p:nvSpPr>
          <p:cNvPr id="2" name="Footer Placeholder 1">
            <a:extLst>
              <a:ext uri="{FF2B5EF4-FFF2-40B4-BE49-F238E27FC236}">
                <a16:creationId xmlns:a16="http://schemas.microsoft.com/office/drawing/2014/main" id="{CAD677A2-3969-463D-930C-BE11D85C200E}"/>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E5401BB5-B4E0-4949-BCA2-C53B5CEF7689}"/>
              </a:ext>
            </a:extLst>
          </p:cNvPr>
          <p:cNvSpPr>
            <a:spLocks noGrp="1"/>
          </p:cNvSpPr>
          <p:nvPr>
            <p:ph type="sldNum" sz="quarter" idx="12"/>
          </p:nvPr>
        </p:nvSpPr>
        <p:spPr/>
        <p:txBody>
          <a:bodyPr/>
          <a:lstStyle/>
          <a:p>
            <a:fld id="{7641698F-FD92-4AEB-A1FD-2C71A90A5FF6}" type="slidenum">
              <a:rPr lang="en-CA" smtClean="0"/>
              <a:t>81</a:t>
            </a:fld>
            <a:endParaRPr lang="en-CA"/>
          </a:p>
        </p:txBody>
      </p:sp>
    </p:spTree>
    <p:extLst>
      <p:ext uri="{BB962C8B-B14F-4D97-AF65-F5344CB8AC3E}">
        <p14:creationId xmlns:p14="http://schemas.microsoft.com/office/powerpoint/2010/main" val="40199837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37A596A-BF1C-4379-B94F-244FBA74E191}"/>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0A80B19C-F7B5-4A62-9FCE-14F7EE064F94}"/>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F2829E73-844C-44F6-8E75-78F1A556DB6E}"/>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154CF72E-53AF-4613-BEC4-4FFF0AAD9E3D}"/>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B3264889-40DB-46B4-8699-58760215D65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0A920703-4D26-4898-999E-D9BF63E2AEA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B40A989D-0C7F-44E4-8230-640D08058AE5}"/>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8FF6F7BB-9FD0-4482-85A0-F39A92C5DC0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D28E01B6-9582-4954-A3DB-DB863171620B}"/>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1C20B1B-76A3-4047-BF38-A626BDC85F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0FBEBA60-9DBD-47D1-9AB7-07882F96096D}"/>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Bolts and Dowels </a:t>
            </a:r>
          </a:p>
        </p:txBody>
      </p:sp>
      <p:pic>
        <p:nvPicPr>
          <p:cNvPr id="4" name="Picture 3">
            <a:extLst>
              <a:ext uri="{FF2B5EF4-FFF2-40B4-BE49-F238E27FC236}">
                <a16:creationId xmlns:a16="http://schemas.microsoft.com/office/drawing/2014/main" id="{2E48285B-45C5-48AA-BF01-A1A576539204}"/>
              </a:ext>
            </a:extLst>
          </p:cNvPr>
          <p:cNvPicPr>
            <a:picLocks noChangeAspect="1"/>
          </p:cNvPicPr>
          <p:nvPr/>
        </p:nvPicPr>
        <p:blipFill>
          <a:blip r:embed="rId3"/>
          <a:stretch>
            <a:fillRect/>
          </a:stretch>
        </p:blipFill>
        <p:spPr>
          <a:xfrm>
            <a:off x="196429" y="1412862"/>
            <a:ext cx="2665410" cy="1227798"/>
          </a:xfrm>
          <a:prstGeom prst="rect">
            <a:avLst/>
          </a:prstGeom>
        </p:spPr>
      </p:pic>
      <p:pic>
        <p:nvPicPr>
          <p:cNvPr id="6" name="Picture 5">
            <a:extLst>
              <a:ext uri="{FF2B5EF4-FFF2-40B4-BE49-F238E27FC236}">
                <a16:creationId xmlns:a16="http://schemas.microsoft.com/office/drawing/2014/main" id="{B422F4FB-7662-4971-8B61-DEE0B84681EB}"/>
              </a:ext>
            </a:extLst>
          </p:cNvPr>
          <p:cNvPicPr>
            <a:picLocks noChangeAspect="1"/>
          </p:cNvPicPr>
          <p:nvPr/>
        </p:nvPicPr>
        <p:blipFill>
          <a:blip r:embed="rId4"/>
          <a:stretch>
            <a:fillRect/>
          </a:stretch>
        </p:blipFill>
        <p:spPr>
          <a:xfrm>
            <a:off x="3693434" y="1082122"/>
            <a:ext cx="3890731" cy="5453535"/>
          </a:xfrm>
          <a:prstGeom prst="rect">
            <a:avLst/>
          </a:prstGeom>
        </p:spPr>
      </p:pic>
      <p:sp>
        <p:nvSpPr>
          <p:cNvPr id="2" name="Footer Placeholder 1">
            <a:extLst>
              <a:ext uri="{FF2B5EF4-FFF2-40B4-BE49-F238E27FC236}">
                <a16:creationId xmlns:a16="http://schemas.microsoft.com/office/drawing/2014/main" id="{BD59EAAE-DA40-4D59-86D6-AF5B76BCC38C}"/>
              </a:ext>
            </a:extLst>
          </p:cNvPr>
          <p:cNvSpPr>
            <a:spLocks noGrp="1"/>
          </p:cNvSpPr>
          <p:nvPr>
            <p:ph type="ftr" sz="quarter" idx="11"/>
          </p:nvPr>
        </p:nvSpPr>
        <p:spPr/>
        <p:txBody>
          <a:bodyPr/>
          <a:lstStyle/>
          <a:p>
            <a:r>
              <a:rPr lang="en-US"/>
              <a:t>Module 2: Design of Timber</a:t>
            </a:r>
            <a:endParaRPr lang="en-CA"/>
          </a:p>
        </p:txBody>
      </p:sp>
      <p:sp>
        <p:nvSpPr>
          <p:cNvPr id="3" name="Slide Number Placeholder 2">
            <a:extLst>
              <a:ext uri="{FF2B5EF4-FFF2-40B4-BE49-F238E27FC236}">
                <a16:creationId xmlns:a16="http://schemas.microsoft.com/office/drawing/2014/main" id="{5F61D999-A0D5-4CE2-8F26-7B1F89DC8507}"/>
              </a:ext>
            </a:extLst>
          </p:cNvPr>
          <p:cNvSpPr>
            <a:spLocks noGrp="1"/>
          </p:cNvSpPr>
          <p:nvPr>
            <p:ph type="sldNum" sz="quarter" idx="12"/>
          </p:nvPr>
        </p:nvSpPr>
        <p:spPr/>
        <p:txBody>
          <a:bodyPr/>
          <a:lstStyle/>
          <a:p>
            <a:fld id="{7641698F-FD92-4AEB-A1FD-2C71A90A5FF6}" type="slidenum">
              <a:rPr lang="en-CA" smtClean="0"/>
              <a:t>82</a:t>
            </a:fld>
            <a:endParaRPr lang="en-CA"/>
          </a:p>
        </p:txBody>
      </p:sp>
    </p:spTree>
    <p:extLst>
      <p:ext uri="{BB962C8B-B14F-4D97-AF65-F5344CB8AC3E}">
        <p14:creationId xmlns:p14="http://schemas.microsoft.com/office/powerpoint/2010/main" val="30588802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37A596A-BF1C-4379-B94F-244FBA74E191}"/>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0A80B19C-F7B5-4A62-9FCE-14F7EE064F94}"/>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F2829E73-844C-44F6-8E75-78F1A556DB6E}"/>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154CF72E-53AF-4613-BEC4-4FFF0AAD9E3D}"/>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B3264889-40DB-46B4-8699-58760215D65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0A920703-4D26-4898-999E-D9BF63E2AEA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B40A989D-0C7F-44E4-8230-640D08058AE5}"/>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8FF6F7BB-9FD0-4482-85A0-F39A92C5DC0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D28E01B6-9582-4954-A3DB-DB863171620B}"/>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1C20B1B-76A3-4047-BF38-A626BDC85F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0FBEBA60-9DBD-47D1-9AB7-07882F96096D}"/>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Bolts and Dowels </a:t>
            </a:r>
          </a:p>
        </p:txBody>
      </p:sp>
      <p:sp>
        <p:nvSpPr>
          <p:cNvPr id="19" name="Rectangle 18">
            <a:extLst>
              <a:ext uri="{FF2B5EF4-FFF2-40B4-BE49-F238E27FC236}">
                <a16:creationId xmlns:a16="http://schemas.microsoft.com/office/drawing/2014/main" id="{73D136F4-6B6B-4AC7-B13F-EAD230B88D18}"/>
              </a:ext>
            </a:extLst>
          </p:cNvPr>
          <p:cNvSpPr/>
          <p:nvPr/>
        </p:nvSpPr>
        <p:spPr>
          <a:xfrm>
            <a:off x="327397" y="1082122"/>
            <a:ext cx="11365249" cy="1015663"/>
          </a:xfrm>
          <a:prstGeom prst="rect">
            <a:avLst/>
          </a:prstGeom>
        </p:spPr>
        <p:txBody>
          <a:bodyPr wrap="square">
            <a:spAutoFit/>
          </a:bodyPr>
          <a:lstStyle/>
          <a:p>
            <a:r>
              <a:rPr lang="en-CA" sz="2000" dirty="0"/>
              <a:t>Designing of bolts and dowels tends to be a trial and error process; Selection tables from 7.4 from the Hand book assists:</a:t>
            </a:r>
          </a:p>
          <a:p>
            <a:endParaRPr lang="en-CA" sz="2000" dirty="0"/>
          </a:p>
        </p:txBody>
      </p:sp>
      <p:pic>
        <p:nvPicPr>
          <p:cNvPr id="2" name="Picture 1">
            <a:extLst>
              <a:ext uri="{FF2B5EF4-FFF2-40B4-BE49-F238E27FC236}">
                <a16:creationId xmlns:a16="http://schemas.microsoft.com/office/drawing/2014/main" id="{2741291F-65A9-424A-BD9B-C0C172A8AF95}"/>
              </a:ext>
            </a:extLst>
          </p:cNvPr>
          <p:cNvPicPr>
            <a:picLocks noChangeAspect="1"/>
          </p:cNvPicPr>
          <p:nvPr/>
        </p:nvPicPr>
        <p:blipFill>
          <a:blip r:embed="rId3"/>
          <a:stretch>
            <a:fillRect/>
          </a:stretch>
        </p:blipFill>
        <p:spPr>
          <a:xfrm>
            <a:off x="499354" y="1869698"/>
            <a:ext cx="4688791" cy="3470993"/>
          </a:xfrm>
          <a:prstGeom prst="rect">
            <a:avLst/>
          </a:prstGeom>
        </p:spPr>
      </p:pic>
      <p:pic>
        <p:nvPicPr>
          <p:cNvPr id="3" name="Picture 2">
            <a:extLst>
              <a:ext uri="{FF2B5EF4-FFF2-40B4-BE49-F238E27FC236}">
                <a16:creationId xmlns:a16="http://schemas.microsoft.com/office/drawing/2014/main" id="{6C525A4D-1648-4F95-B5FA-DDF4AE74CA0F}"/>
              </a:ext>
            </a:extLst>
          </p:cNvPr>
          <p:cNvPicPr>
            <a:picLocks noChangeAspect="1"/>
          </p:cNvPicPr>
          <p:nvPr/>
        </p:nvPicPr>
        <p:blipFill>
          <a:blip r:embed="rId4"/>
          <a:stretch>
            <a:fillRect/>
          </a:stretch>
        </p:blipFill>
        <p:spPr>
          <a:xfrm>
            <a:off x="6245884" y="1629899"/>
            <a:ext cx="4431844" cy="3950590"/>
          </a:xfrm>
          <a:prstGeom prst="rect">
            <a:avLst/>
          </a:prstGeom>
        </p:spPr>
      </p:pic>
      <p:sp>
        <p:nvSpPr>
          <p:cNvPr id="4" name="Footer Placeholder 3">
            <a:extLst>
              <a:ext uri="{FF2B5EF4-FFF2-40B4-BE49-F238E27FC236}">
                <a16:creationId xmlns:a16="http://schemas.microsoft.com/office/drawing/2014/main" id="{37BD06D1-203A-47C9-8DA3-BC6D7B7D83C0}"/>
              </a:ext>
            </a:extLst>
          </p:cNvPr>
          <p:cNvSpPr>
            <a:spLocks noGrp="1"/>
          </p:cNvSpPr>
          <p:nvPr>
            <p:ph type="ftr" sz="quarter" idx="11"/>
          </p:nvPr>
        </p:nvSpPr>
        <p:spPr/>
        <p:txBody>
          <a:bodyPr/>
          <a:lstStyle/>
          <a:p>
            <a:r>
              <a:rPr lang="en-US"/>
              <a:t>Module 2: Design of Timber</a:t>
            </a:r>
            <a:endParaRPr lang="en-CA"/>
          </a:p>
        </p:txBody>
      </p:sp>
      <p:sp>
        <p:nvSpPr>
          <p:cNvPr id="5" name="Slide Number Placeholder 4">
            <a:extLst>
              <a:ext uri="{FF2B5EF4-FFF2-40B4-BE49-F238E27FC236}">
                <a16:creationId xmlns:a16="http://schemas.microsoft.com/office/drawing/2014/main" id="{DD911433-7761-4D46-9139-F5B5EF1D633C}"/>
              </a:ext>
            </a:extLst>
          </p:cNvPr>
          <p:cNvSpPr>
            <a:spLocks noGrp="1"/>
          </p:cNvSpPr>
          <p:nvPr>
            <p:ph type="sldNum" sz="quarter" idx="12"/>
          </p:nvPr>
        </p:nvSpPr>
        <p:spPr/>
        <p:txBody>
          <a:bodyPr/>
          <a:lstStyle/>
          <a:p>
            <a:fld id="{7641698F-FD92-4AEB-A1FD-2C71A90A5FF6}" type="slidenum">
              <a:rPr lang="en-CA" smtClean="0"/>
              <a:t>83</a:t>
            </a:fld>
            <a:endParaRPr lang="en-CA"/>
          </a:p>
        </p:txBody>
      </p:sp>
    </p:spTree>
    <p:extLst>
      <p:ext uri="{BB962C8B-B14F-4D97-AF65-F5344CB8AC3E}">
        <p14:creationId xmlns:p14="http://schemas.microsoft.com/office/powerpoint/2010/main" val="23086752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37A596A-BF1C-4379-B94F-244FBA74E191}"/>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0A80B19C-F7B5-4A62-9FCE-14F7EE064F94}"/>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F2829E73-844C-44F6-8E75-78F1A556DB6E}"/>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154CF72E-53AF-4613-BEC4-4FFF0AAD9E3D}"/>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B3264889-40DB-46B4-8699-58760215D65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0A920703-4D26-4898-999E-D9BF63E2AEA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B40A989D-0C7F-44E4-8230-640D08058AE5}"/>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8FF6F7BB-9FD0-4482-85A0-F39A92C5DC0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D28E01B6-9582-4954-A3DB-DB863171620B}"/>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1C20B1B-76A3-4047-BF38-A626BDC85F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0FBEBA60-9DBD-47D1-9AB7-07882F96096D}"/>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Bolts and Dowels </a:t>
            </a:r>
          </a:p>
        </p:txBody>
      </p:sp>
      <p:sp>
        <p:nvSpPr>
          <p:cNvPr id="19" name="Rectangle 18">
            <a:extLst>
              <a:ext uri="{FF2B5EF4-FFF2-40B4-BE49-F238E27FC236}">
                <a16:creationId xmlns:a16="http://schemas.microsoft.com/office/drawing/2014/main" id="{73D136F4-6B6B-4AC7-B13F-EAD230B88D18}"/>
              </a:ext>
            </a:extLst>
          </p:cNvPr>
          <p:cNvSpPr/>
          <p:nvPr/>
        </p:nvSpPr>
        <p:spPr>
          <a:xfrm>
            <a:off x="327397" y="1082122"/>
            <a:ext cx="11365249" cy="1015663"/>
          </a:xfrm>
          <a:prstGeom prst="rect">
            <a:avLst/>
          </a:prstGeom>
        </p:spPr>
        <p:txBody>
          <a:bodyPr wrap="square">
            <a:spAutoFit/>
          </a:bodyPr>
          <a:lstStyle/>
          <a:p>
            <a:r>
              <a:rPr lang="en-CA" sz="2000" dirty="0"/>
              <a:t>Designing of bolts and dowels tends to be a trial and error process; Selection tables from 7.4 from the Hand book assists:</a:t>
            </a:r>
          </a:p>
          <a:p>
            <a:endParaRPr lang="en-CA" sz="2000" dirty="0"/>
          </a:p>
        </p:txBody>
      </p:sp>
      <p:pic>
        <p:nvPicPr>
          <p:cNvPr id="4" name="Picture 3">
            <a:extLst>
              <a:ext uri="{FF2B5EF4-FFF2-40B4-BE49-F238E27FC236}">
                <a16:creationId xmlns:a16="http://schemas.microsoft.com/office/drawing/2014/main" id="{F75C8861-2C3B-453D-8D82-47887A16F736}"/>
              </a:ext>
            </a:extLst>
          </p:cNvPr>
          <p:cNvPicPr>
            <a:picLocks noChangeAspect="1"/>
          </p:cNvPicPr>
          <p:nvPr/>
        </p:nvPicPr>
        <p:blipFill>
          <a:blip r:embed="rId3"/>
          <a:stretch>
            <a:fillRect/>
          </a:stretch>
        </p:blipFill>
        <p:spPr>
          <a:xfrm>
            <a:off x="327377" y="1884289"/>
            <a:ext cx="3848100" cy="3333750"/>
          </a:xfrm>
          <a:prstGeom prst="rect">
            <a:avLst/>
          </a:prstGeom>
        </p:spPr>
      </p:pic>
      <p:pic>
        <p:nvPicPr>
          <p:cNvPr id="5" name="Picture 4">
            <a:extLst>
              <a:ext uri="{FF2B5EF4-FFF2-40B4-BE49-F238E27FC236}">
                <a16:creationId xmlns:a16="http://schemas.microsoft.com/office/drawing/2014/main" id="{AE32A36A-DB15-4764-9373-64C2BF5E9D7C}"/>
              </a:ext>
            </a:extLst>
          </p:cNvPr>
          <p:cNvPicPr>
            <a:picLocks noChangeAspect="1"/>
          </p:cNvPicPr>
          <p:nvPr/>
        </p:nvPicPr>
        <p:blipFill>
          <a:blip r:embed="rId4"/>
          <a:stretch>
            <a:fillRect/>
          </a:stretch>
        </p:blipFill>
        <p:spPr>
          <a:xfrm>
            <a:off x="5332384" y="1702038"/>
            <a:ext cx="4584749" cy="4200767"/>
          </a:xfrm>
          <a:prstGeom prst="rect">
            <a:avLst/>
          </a:prstGeom>
        </p:spPr>
      </p:pic>
      <p:sp>
        <p:nvSpPr>
          <p:cNvPr id="2" name="Footer Placeholder 1">
            <a:extLst>
              <a:ext uri="{FF2B5EF4-FFF2-40B4-BE49-F238E27FC236}">
                <a16:creationId xmlns:a16="http://schemas.microsoft.com/office/drawing/2014/main" id="{7400F1E4-7AF2-4D22-95C5-4C4566CDA8E2}"/>
              </a:ext>
            </a:extLst>
          </p:cNvPr>
          <p:cNvSpPr>
            <a:spLocks noGrp="1"/>
          </p:cNvSpPr>
          <p:nvPr>
            <p:ph type="ftr" sz="quarter" idx="11"/>
          </p:nvPr>
        </p:nvSpPr>
        <p:spPr/>
        <p:txBody>
          <a:bodyPr/>
          <a:lstStyle/>
          <a:p>
            <a:r>
              <a:rPr lang="en-US"/>
              <a:t>Module 2: Design of Timber</a:t>
            </a:r>
            <a:endParaRPr lang="en-CA"/>
          </a:p>
        </p:txBody>
      </p:sp>
      <p:sp>
        <p:nvSpPr>
          <p:cNvPr id="3" name="Slide Number Placeholder 2">
            <a:extLst>
              <a:ext uri="{FF2B5EF4-FFF2-40B4-BE49-F238E27FC236}">
                <a16:creationId xmlns:a16="http://schemas.microsoft.com/office/drawing/2014/main" id="{5A25493E-B81A-4314-B70D-AF572E0BF27F}"/>
              </a:ext>
            </a:extLst>
          </p:cNvPr>
          <p:cNvSpPr>
            <a:spLocks noGrp="1"/>
          </p:cNvSpPr>
          <p:nvPr>
            <p:ph type="sldNum" sz="quarter" idx="12"/>
          </p:nvPr>
        </p:nvSpPr>
        <p:spPr/>
        <p:txBody>
          <a:bodyPr/>
          <a:lstStyle/>
          <a:p>
            <a:fld id="{7641698F-FD92-4AEB-A1FD-2C71A90A5FF6}" type="slidenum">
              <a:rPr lang="en-CA" smtClean="0"/>
              <a:t>84</a:t>
            </a:fld>
            <a:endParaRPr lang="en-CA"/>
          </a:p>
        </p:txBody>
      </p:sp>
    </p:spTree>
    <p:extLst>
      <p:ext uri="{BB962C8B-B14F-4D97-AF65-F5344CB8AC3E}">
        <p14:creationId xmlns:p14="http://schemas.microsoft.com/office/powerpoint/2010/main" val="25908087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37A596A-BF1C-4379-B94F-244FBA74E191}"/>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0A80B19C-F7B5-4A62-9FCE-14F7EE064F94}"/>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F2829E73-844C-44F6-8E75-78F1A556DB6E}"/>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154CF72E-53AF-4613-BEC4-4FFF0AAD9E3D}"/>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B3264889-40DB-46B4-8699-58760215D65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0A920703-4D26-4898-999E-D9BF63E2AEA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B40A989D-0C7F-44E4-8230-640D08058AE5}"/>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8FF6F7BB-9FD0-4482-85A0-F39A92C5DC0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D28E01B6-9582-4954-A3DB-DB863171620B}"/>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1C20B1B-76A3-4047-BF38-A626BDC85F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0FBEBA60-9DBD-47D1-9AB7-07882F96096D}"/>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Bolts and Dowels </a:t>
            </a:r>
          </a:p>
        </p:txBody>
      </p:sp>
      <p:sp>
        <p:nvSpPr>
          <p:cNvPr id="19" name="Rectangle 18">
            <a:extLst>
              <a:ext uri="{FF2B5EF4-FFF2-40B4-BE49-F238E27FC236}">
                <a16:creationId xmlns:a16="http://schemas.microsoft.com/office/drawing/2014/main" id="{73D136F4-6B6B-4AC7-B13F-EAD230B88D18}"/>
              </a:ext>
            </a:extLst>
          </p:cNvPr>
          <p:cNvSpPr/>
          <p:nvPr/>
        </p:nvSpPr>
        <p:spPr>
          <a:xfrm>
            <a:off x="327397" y="1082122"/>
            <a:ext cx="11365249" cy="1015663"/>
          </a:xfrm>
          <a:prstGeom prst="rect">
            <a:avLst/>
          </a:prstGeom>
        </p:spPr>
        <p:txBody>
          <a:bodyPr wrap="square">
            <a:spAutoFit/>
          </a:bodyPr>
          <a:lstStyle/>
          <a:p>
            <a:r>
              <a:rPr lang="en-CA" sz="2000" dirty="0"/>
              <a:t>Designing of bolts and dowels tends to be a trial and error process; Selection tables from 7.4 from the Hand book assists:</a:t>
            </a:r>
          </a:p>
          <a:p>
            <a:endParaRPr lang="en-CA" sz="2000" dirty="0"/>
          </a:p>
        </p:txBody>
      </p:sp>
      <p:pic>
        <p:nvPicPr>
          <p:cNvPr id="4" name="Picture 3">
            <a:extLst>
              <a:ext uri="{FF2B5EF4-FFF2-40B4-BE49-F238E27FC236}">
                <a16:creationId xmlns:a16="http://schemas.microsoft.com/office/drawing/2014/main" id="{AFB97021-D81F-43D3-AA88-DFA2B3BA629B}"/>
              </a:ext>
            </a:extLst>
          </p:cNvPr>
          <p:cNvPicPr>
            <a:picLocks noChangeAspect="1"/>
          </p:cNvPicPr>
          <p:nvPr/>
        </p:nvPicPr>
        <p:blipFill>
          <a:blip r:embed="rId3"/>
          <a:stretch>
            <a:fillRect/>
          </a:stretch>
        </p:blipFill>
        <p:spPr>
          <a:xfrm>
            <a:off x="459990" y="1884289"/>
            <a:ext cx="4352925" cy="3390900"/>
          </a:xfrm>
          <a:prstGeom prst="rect">
            <a:avLst/>
          </a:prstGeom>
        </p:spPr>
      </p:pic>
      <p:pic>
        <p:nvPicPr>
          <p:cNvPr id="5" name="Picture 4">
            <a:extLst>
              <a:ext uri="{FF2B5EF4-FFF2-40B4-BE49-F238E27FC236}">
                <a16:creationId xmlns:a16="http://schemas.microsoft.com/office/drawing/2014/main" id="{12CF2694-61A5-42A9-925C-2382C47E77E4}"/>
              </a:ext>
            </a:extLst>
          </p:cNvPr>
          <p:cNvPicPr>
            <a:picLocks noChangeAspect="1"/>
          </p:cNvPicPr>
          <p:nvPr/>
        </p:nvPicPr>
        <p:blipFill>
          <a:blip r:embed="rId4"/>
          <a:stretch>
            <a:fillRect/>
          </a:stretch>
        </p:blipFill>
        <p:spPr>
          <a:xfrm>
            <a:off x="5348425" y="1493552"/>
            <a:ext cx="5493341" cy="4573229"/>
          </a:xfrm>
          <a:prstGeom prst="rect">
            <a:avLst/>
          </a:prstGeom>
        </p:spPr>
      </p:pic>
      <p:sp>
        <p:nvSpPr>
          <p:cNvPr id="2" name="Footer Placeholder 1">
            <a:extLst>
              <a:ext uri="{FF2B5EF4-FFF2-40B4-BE49-F238E27FC236}">
                <a16:creationId xmlns:a16="http://schemas.microsoft.com/office/drawing/2014/main" id="{6F53F6CA-39CC-4A2C-B00D-D66474D01591}"/>
              </a:ext>
            </a:extLst>
          </p:cNvPr>
          <p:cNvSpPr>
            <a:spLocks noGrp="1"/>
          </p:cNvSpPr>
          <p:nvPr>
            <p:ph type="ftr" sz="quarter" idx="11"/>
          </p:nvPr>
        </p:nvSpPr>
        <p:spPr/>
        <p:txBody>
          <a:bodyPr/>
          <a:lstStyle/>
          <a:p>
            <a:r>
              <a:rPr lang="en-US"/>
              <a:t>Module 2: Design of Timber</a:t>
            </a:r>
            <a:endParaRPr lang="en-CA"/>
          </a:p>
        </p:txBody>
      </p:sp>
      <p:sp>
        <p:nvSpPr>
          <p:cNvPr id="3" name="Slide Number Placeholder 2">
            <a:extLst>
              <a:ext uri="{FF2B5EF4-FFF2-40B4-BE49-F238E27FC236}">
                <a16:creationId xmlns:a16="http://schemas.microsoft.com/office/drawing/2014/main" id="{8C0C0011-D5A4-4C15-9672-A371B2B83D55}"/>
              </a:ext>
            </a:extLst>
          </p:cNvPr>
          <p:cNvSpPr>
            <a:spLocks noGrp="1"/>
          </p:cNvSpPr>
          <p:nvPr>
            <p:ph type="sldNum" sz="quarter" idx="12"/>
          </p:nvPr>
        </p:nvSpPr>
        <p:spPr/>
        <p:txBody>
          <a:bodyPr/>
          <a:lstStyle/>
          <a:p>
            <a:fld id="{7641698F-FD92-4AEB-A1FD-2C71A90A5FF6}" type="slidenum">
              <a:rPr lang="en-CA" smtClean="0"/>
              <a:t>85</a:t>
            </a:fld>
            <a:endParaRPr lang="en-CA"/>
          </a:p>
        </p:txBody>
      </p:sp>
    </p:spTree>
    <p:extLst>
      <p:ext uri="{BB962C8B-B14F-4D97-AF65-F5344CB8AC3E}">
        <p14:creationId xmlns:p14="http://schemas.microsoft.com/office/powerpoint/2010/main" val="34636490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37A596A-BF1C-4379-B94F-244FBA74E191}"/>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0A80B19C-F7B5-4A62-9FCE-14F7EE064F94}"/>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F2829E73-844C-44F6-8E75-78F1A556DB6E}"/>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154CF72E-53AF-4613-BEC4-4FFF0AAD9E3D}"/>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B3264889-40DB-46B4-8699-58760215D65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0A920703-4D26-4898-999E-D9BF63E2AEA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B40A989D-0C7F-44E4-8230-640D08058AE5}"/>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8FF6F7BB-9FD0-4482-85A0-F39A92C5DC0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D28E01B6-9582-4954-A3DB-DB863171620B}"/>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1C20B1B-76A3-4047-BF38-A626BDC85F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0FBEBA60-9DBD-47D1-9AB7-07882F96096D}"/>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Bolts and Dowels </a:t>
            </a:r>
          </a:p>
        </p:txBody>
      </p:sp>
      <p:sp>
        <p:nvSpPr>
          <p:cNvPr id="19" name="Rectangle 18">
            <a:extLst>
              <a:ext uri="{FF2B5EF4-FFF2-40B4-BE49-F238E27FC236}">
                <a16:creationId xmlns:a16="http://schemas.microsoft.com/office/drawing/2014/main" id="{73D136F4-6B6B-4AC7-B13F-EAD230B88D18}"/>
              </a:ext>
            </a:extLst>
          </p:cNvPr>
          <p:cNvSpPr/>
          <p:nvPr/>
        </p:nvSpPr>
        <p:spPr>
          <a:xfrm>
            <a:off x="327397" y="1082122"/>
            <a:ext cx="11365249" cy="1015663"/>
          </a:xfrm>
          <a:prstGeom prst="rect">
            <a:avLst/>
          </a:prstGeom>
        </p:spPr>
        <p:txBody>
          <a:bodyPr wrap="square">
            <a:spAutoFit/>
          </a:bodyPr>
          <a:lstStyle/>
          <a:p>
            <a:r>
              <a:rPr lang="en-CA" sz="2000" dirty="0"/>
              <a:t>Designing of bolts and dowels tends to be a trial and error process; Selection tables from 7.4 from the Hand book assists:</a:t>
            </a:r>
          </a:p>
          <a:p>
            <a:endParaRPr lang="en-CA" sz="2000" dirty="0"/>
          </a:p>
        </p:txBody>
      </p:sp>
      <p:pic>
        <p:nvPicPr>
          <p:cNvPr id="4" name="Picture 3">
            <a:extLst>
              <a:ext uri="{FF2B5EF4-FFF2-40B4-BE49-F238E27FC236}">
                <a16:creationId xmlns:a16="http://schemas.microsoft.com/office/drawing/2014/main" id="{9B832C72-2A84-4277-9089-E067B0449366}"/>
              </a:ext>
            </a:extLst>
          </p:cNvPr>
          <p:cNvPicPr>
            <a:picLocks noChangeAspect="1"/>
          </p:cNvPicPr>
          <p:nvPr/>
        </p:nvPicPr>
        <p:blipFill>
          <a:blip r:embed="rId3"/>
          <a:stretch>
            <a:fillRect/>
          </a:stretch>
        </p:blipFill>
        <p:spPr>
          <a:xfrm>
            <a:off x="250165" y="1884289"/>
            <a:ext cx="4448175" cy="3771900"/>
          </a:xfrm>
          <a:prstGeom prst="rect">
            <a:avLst/>
          </a:prstGeom>
        </p:spPr>
      </p:pic>
      <p:pic>
        <p:nvPicPr>
          <p:cNvPr id="5" name="Picture 4">
            <a:extLst>
              <a:ext uri="{FF2B5EF4-FFF2-40B4-BE49-F238E27FC236}">
                <a16:creationId xmlns:a16="http://schemas.microsoft.com/office/drawing/2014/main" id="{9EF07483-6FB7-44C0-B8F9-BA1422A9EC5F}"/>
              </a:ext>
            </a:extLst>
          </p:cNvPr>
          <p:cNvPicPr>
            <a:picLocks noChangeAspect="1"/>
          </p:cNvPicPr>
          <p:nvPr/>
        </p:nvPicPr>
        <p:blipFill>
          <a:blip r:embed="rId4"/>
          <a:stretch>
            <a:fillRect/>
          </a:stretch>
        </p:blipFill>
        <p:spPr>
          <a:xfrm>
            <a:off x="5641450" y="1534068"/>
            <a:ext cx="4987441" cy="4241810"/>
          </a:xfrm>
          <a:prstGeom prst="rect">
            <a:avLst/>
          </a:prstGeom>
        </p:spPr>
      </p:pic>
      <p:sp>
        <p:nvSpPr>
          <p:cNvPr id="2" name="Footer Placeholder 1">
            <a:extLst>
              <a:ext uri="{FF2B5EF4-FFF2-40B4-BE49-F238E27FC236}">
                <a16:creationId xmlns:a16="http://schemas.microsoft.com/office/drawing/2014/main" id="{34CE4563-81E1-4A35-B110-ACA6E8A69878}"/>
              </a:ext>
            </a:extLst>
          </p:cNvPr>
          <p:cNvSpPr>
            <a:spLocks noGrp="1"/>
          </p:cNvSpPr>
          <p:nvPr>
            <p:ph type="ftr" sz="quarter" idx="11"/>
          </p:nvPr>
        </p:nvSpPr>
        <p:spPr/>
        <p:txBody>
          <a:bodyPr/>
          <a:lstStyle/>
          <a:p>
            <a:r>
              <a:rPr lang="en-US"/>
              <a:t>Module 2: Design of Timber</a:t>
            </a:r>
            <a:endParaRPr lang="en-CA"/>
          </a:p>
        </p:txBody>
      </p:sp>
      <p:sp>
        <p:nvSpPr>
          <p:cNvPr id="3" name="Slide Number Placeholder 2">
            <a:extLst>
              <a:ext uri="{FF2B5EF4-FFF2-40B4-BE49-F238E27FC236}">
                <a16:creationId xmlns:a16="http://schemas.microsoft.com/office/drawing/2014/main" id="{413F5EB1-50F9-4F98-8ABC-C431BBDEDD07}"/>
              </a:ext>
            </a:extLst>
          </p:cNvPr>
          <p:cNvSpPr>
            <a:spLocks noGrp="1"/>
          </p:cNvSpPr>
          <p:nvPr>
            <p:ph type="sldNum" sz="quarter" idx="12"/>
          </p:nvPr>
        </p:nvSpPr>
        <p:spPr/>
        <p:txBody>
          <a:bodyPr/>
          <a:lstStyle/>
          <a:p>
            <a:fld id="{7641698F-FD92-4AEB-A1FD-2C71A90A5FF6}" type="slidenum">
              <a:rPr lang="en-CA" smtClean="0"/>
              <a:t>86</a:t>
            </a:fld>
            <a:endParaRPr lang="en-CA"/>
          </a:p>
        </p:txBody>
      </p:sp>
    </p:spTree>
    <p:extLst>
      <p:ext uri="{BB962C8B-B14F-4D97-AF65-F5344CB8AC3E}">
        <p14:creationId xmlns:p14="http://schemas.microsoft.com/office/powerpoint/2010/main" val="37166381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37A596A-BF1C-4379-B94F-244FBA74E191}"/>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0A80B19C-F7B5-4A62-9FCE-14F7EE064F94}"/>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F2829E73-844C-44F6-8E75-78F1A556DB6E}"/>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154CF72E-53AF-4613-BEC4-4FFF0AAD9E3D}"/>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B3264889-40DB-46B4-8699-58760215D657}"/>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0A920703-4D26-4898-999E-D9BF63E2AEA6}"/>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B40A989D-0C7F-44E4-8230-640D08058AE5}"/>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8FF6F7BB-9FD0-4482-85A0-F39A92C5DC08}"/>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D28E01B6-9582-4954-A3DB-DB863171620B}"/>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1C20B1B-76A3-4047-BF38-A626BDC85F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0FBEBA60-9DBD-47D1-9AB7-07882F96096D}"/>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Bolts and Dowels </a:t>
            </a:r>
          </a:p>
        </p:txBody>
      </p:sp>
      <p:sp>
        <p:nvSpPr>
          <p:cNvPr id="19" name="Rectangle 18">
            <a:extLst>
              <a:ext uri="{FF2B5EF4-FFF2-40B4-BE49-F238E27FC236}">
                <a16:creationId xmlns:a16="http://schemas.microsoft.com/office/drawing/2014/main" id="{73D136F4-6B6B-4AC7-B13F-EAD230B88D18}"/>
              </a:ext>
            </a:extLst>
          </p:cNvPr>
          <p:cNvSpPr/>
          <p:nvPr/>
        </p:nvSpPr>
        <p:spPr>
          <a:xfrm>
            <a:off x="327397" y="1082122"/>
            <a:ext cx="11365249" cy="1015663"/>
          </a:xfrm>
          <a:prstGeom prst="rect">
            <a:avLst/>
          </a:prstGeom>
        </p:spPr>
        <p:txBody>
          <a:bodyPr wrap="square">
            <a:spAutoFit/>
          </a:bodyPr>
          <a:lstStyle/>
          <a:p>
            <a:r>
              <a:rPr lang="en-CA" sz="2000" dirty="0"/>
              <a:t>Designing of bolts and dowels tends to be a trial and error process; Selection tables from 7.4 from the Hand book assists:</a:t>
            </a:r>
          </a:p>
          <a:p>
            <a:endParaRPr lang="en-CA" sz="2000" dirty="0"/>
          </a:p>
        </p:txBody>
      </p:sp>
      <p:pic>
        <p:nvPicPr>
          <p:cNvPr id="2" name="Picture 1">
            <a:extLst>
              <a:ext uri="{FF2B5EF4-FFF2-40B4-BE49-F238E27FC236}">
                <a16:creationId xmlns:a16="http://schemas.microsoft.com/office/drawing/2014/main" id="{2CE4B2E8-FBB8-4D62-8B30-CD63B271CF4D}"/>
              </a:ext>
            </a:extLst>
          </p:cNvPr>
          <p:cNvPicPr>
            <a:picLocks noChangeAspect="1"/>
          </p:cNvPicPr>
          <p:nvPr/>
        </p:nvPicPr>
        <p:blipFill>
          <a:blip r:embed="rId3"/>
          <a:stretch>
            <a:fillRect/>
          </a:stretch>
        </p:blipFill>
        <p:spPr>
          <a:xfrm>
            <a:off x="2747703" y="1570012"/>
            <a:ext cx="4374941" cy="5282119"/>
          </a:xfrm>
          <a:prstGeom prst="rect">
            <a:avLst/>
          </a:prstGeom>
        </p:spPr>
      </p:pic>
      <p:sp>
        <p:nvSpPr>
          <p:cNvPr id="4" name="Footer Placeholder 3">
            <a:extLst>
              <a:ext uri="{FF2B5EF4-FFF2-40B4-BE49-F238E27FC236}">
                <a16:creationId xmlns:a16="http://schemas.microsoft.com/office/drawing/2014/main" id="{00003980-860E-4771-9DD8-53BAB9B67708}"/>
              </a:ext>
            </a:extLst>
          </p:cNvPr>
          <p:cNvSpPr>
            <a:spLocks noGrp="1"/>
          </p:cNvSpPr>
          <p:nvPr>
            <p:ph type="ftr" sz="quarter" idx="11"/>
          </p:nvPr>
        </p:nvSpPr>
        <p:spPr/>
        <p:txBody>
          <a:bodyPr/>
          <a:lstStyle/>
          <a:p>
            <a:r>
              <a:rPr lang="en-US"/>
              <a:t>Module 2: Design of Timber</a:t>
            </a:r>
            <a:endParaRPr lang="en-CA"/>
          </a:p>
        </p:txBody>
      </p:sp>
      <p:sp>
        <p:nvSpPr>
          <p:cNvPr id="3" name="Slide Number Placeholder 2">
            <a:extLst>
              <a:ext uri="{FF2B5EF4-FFF2-40B4-BE49-F238E27FC236}">
                <a16:creationId xmlns:a16="http://schemas.microsoft.com/office/drawing/2014/main" id="{A1DE0D93-66CA-41A9-AF30-51A887D65F3B}"/>
              </a:ext>
            </a:extLst>
          </p:cNvPr>
          <p:cNvSpPr>
            <a:spLocks noGrp="1"/>
          </p:cNvSpPr>
          <p:nvPr>
            <p:ph type="sldNum" sz="quarter" idx="12"/>
          </p:nvPr>
        </p:nvSpPr>
        <p:spPr/>
        <p:txBody>
          <a:bodyPr/>
          <a:lstStyle/>
          <a:p>
            <a:fld id="{7641698F-FD92-4AEB-A1FD-2C71A90A5FF6}" type="slidenum">
              <a:rPr lang="en-CA" smtClean="0"/>
              <a:t>87</a:t>
            </a:fld>
            <a:endParaRPr lang="en-CA"/>
          </a:p>
        </p:txBody>
      </p:sp>
    </p:spTree>
    <p:extLst>
      <p:ext uri="{BB962C8B-B14F-4D97-AF65-F5344CB8AC3E}">
        <p14:creationId xmlns:p14="http://schemas.microsoft.com/office/powerpoint/2010/main" val="25051542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38200" y="1276484"/>
            <a:ext cx="3991404" cy="4708981"/>
          </a:xfrm>
          <a:prstGeom prst="rect">
            <a:avLst/>
          </a:prstGeom>
        </p:spPr>
        <p:txBody>
          <a:bodyPr wrap="square">
            <a:spAutoFit/>
          </a:bodyPr>
          <a:lstStyle/>
          <a:p>
            <a:pPr algn="just"/>
            <a:r>
              <a:rPr lang="en-CA" sz="2000" dirty="0"/>
              <a:t>These are round steel dowels that do not have heads and are not threaded. The ends are shaped so that the pin can be inserted in a pre-drilled hole to minimize wood damage. Members are aligned and geld in place. Hole diameters are slightly undersized 1mm to give a tight fit. </a:t>
            </a:r>
          </a:p>
          <a:p>
            <a:pPr algn="just"/>
            <a:endParaRPr lang="en-CA" sz="2000" dirty="0"/>
          </a:p>
          <a:p>
            <a:pPr algn="just"/>
            <a:r>
              <a:rPr lang="en-CA" sz="2000" dirty="0"/>
              <a:t>These are usually used where gravity or mechanical restraint prevents axial tension stress.  These may also be used to anchor beams and columns.</a:t>
            </a:r>
          </a:p>
        </p:txBody>
      </p:sp>
      <p:grpSp>
        <p:nvGrpSpPr>
          <p:cNvPr id="10" name="Group 9">
            <a:extLst>
              <a:ext uri="{FF2B5EF4-FFF2-40B4-BE49-F238E27FC236}">
                <a16:creationId xmlns:a16="http://schemas.microsoft.com/office/drawing/2014/main" id="{FAE1295C-3A3A-409A-A5FA-922CACB99391}"/>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AD347CFD-5BC0-4BC3-A90F-1F3A584B3A52}"/>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02B31E4E-33BF-4701-A81A-EA760CD0DFF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3D5AD55C-28C2-4CC2-9071-EAE870E9ABF2}"/>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438FE3-05D5-48A2-9DB9-088F0B61180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D93A9733-041A-4628-A9F0-B37972A69D9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E9764EF-5703-4E78-95D9-280F9D7996D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C5337140-C740-4CE7-A25C-E51CC1C35EF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09F28960-2821-4E2D-8654-459A3D441F6D}"/>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5E5519A3-A1DF-415E-AC16-0DF783887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C745C06D-3907-4D54-B03D-677EC004C1B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Drift Pins</a:t>
            </a:r>
          </a:p>
        </p:txBody>
      </p:sp>
      <p:pic>
        <p:nvPicPr>
          <p:cNvPr id="3" name="Picture 2">
            <a:extLst>
              <a:ext uri="{FF2B5EF4-FFF2-40B4-BE49-F238E27FC236}">
                <a16:creationId xmlns:a16="http://schemas.microsoft.com/office/drawing/2014/main" id="{6161D3AA-D184-4913-AA8E-39D696E29951}"/>
              </a:ext>
            </a:extLst>
          </p:cNvPr>
          <p:cNvPicPr>
            <a:picLocks noChangeAspect="1"/>
          </p:cNvPicPr>
          <p:nvPr/>
        </p:nvPicPr>
        <p:blipFill>
          <a:blip r:embed="rId3"/>
          <a:stretch>
            <a:fillRect/>
          </a:stretch>
        </p:blipFill>
        <p:spPr>
          <a:xfrm>
            <a:off x="5753100" y="661498"/>
            <a:ext cx="5600700" cy="5200650"/>
          </a:xfrm>
          <a:prstGeom prst="rect">
            <a:avLst/>
          </a:prstGeom>
        </p:spPr>
      </p:pic>
      <p:sp>
        <p:nvSpPr>
          <p:cNvPr id="2" name="Footer Placeholder 1">
            <a:extLst>
              <a:ext uri="{FF2B5EF4-FFF2-40B4-BE49-F238E27FC236}">
                <a16:creationId xmlns:a16="http://schemas.microsoft.com/office/drawing/2014/main" id="{AFCCB662-21EA-4264-A7B6-E5B0F3E33C08}"/>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AD765308-1265-4CF1-9593-80311B695397}"/>
              </a:ext>
            </a:extLst>
          </p:cNvPr>
          <p:cNvSpPr>
            <a:spLocks noGrp="1"/>
          </p:cNvSpPr>
          <p:nvPr>
            <p:ph type="sldNum" sz="quarter" idx="12"/>
          </p:nvPr>
        </p:nvSpPr>
        <p:spPr/>
        <p:txBody>
          <a:bodyPr/>
          <a:lstStyle/>
          <a:p>
            <a:fld id="{7641698F-FD92-4AEB-A1FD-2C71A90A5FF6}" type="slidenum">
              <a:rPr lang="en-CA" smtClean="0"/>
              <a:t>88</a:t>
            </a:fld>
            <a:endParaRPr lang="en-CA"/>
          </a:p>
        </p:txBody>
      </p:sp>
    </p:spTree>
    <p:extLst>
      <p:ext uri="{BB962C8B-B14F-4D97-AF65-F5344CB8AC3E}">
        <p14:creationId xmlns:p14="http://schemas.microsoft.com/office/powerpoint/2010/main" val="31149016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38200" y="1276484"/>
            <a:ext cx="3991404" cy="3785652"/>
          </a:xfrm>
          <a:prstGeom prst="rect">
            <a:avLst/>
          </a:prstGeom>
        </p:spPr>
        <p:txBody>
          <a:bodyPr wrap="square">
            <a:spAutoFit/>
          </a:bodyPr>
          <a:lstStyle/>
          <a:p>
            <a:pPr algn="just"/>
            <a:r>
              <a:rPr lang="en-CA" sz="2000" dirty="0"/>
              <a:t>The factored lateral resistance will be 60% of that of a bolt or dowel in single shear. At any shear plane with two overlapping members, a maximum of two drift pins can be considered as resisting shear forces.</a:t>
            </a:r>
          </a:p>
          <a:p>
            <a:pPr algn="just"/>
            <a:endParaRPr lang="en-CA" sz="2000" dirty="0"/>
          </a:p>
          <a:p>
            <a:pPr algn="just"/>
            <a:r>
              <a:rPr lang="en-CA" sz="2000" dirty="0"/>
              <a:t>Drift pins should be slightly shorter than the combined members depth so to prevent interface between the pins in successive layers as they are tightened.</a:t>
            </a:r>
          </a:p>
        </p:txBody>
      </p:sp>
      <p:grpSp>
        <p:nvGrpSpPr>
          <p:cNvPr id="10" name="Group 9">
            <a:extLst>
              <a:ext uri="{FF2B5EF4-FFF2-40B4-BE49-F238E27FC236}">
                <a16:creationId xmlns:a16="http://schemas.microsoft.com/office/drawing/2014/main" id="{FAE1295C-3A3A-409A-A5FA-922CACB99391}"/>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AD347CFD-5BC0-4BC3-A90F-1F3A584B3A52}"/>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02B31E4E-33BF-4701-A81A-EA760CD0DFF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3D5AD55C-28C2-4CC2-9071-EAE870E9ABF2}"/>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438FE3-05D5-48A2-9DB9-088F0B61180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D93A9733-041A-4628-A9F0-B37972A69D9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E9764EF-5703-4E78-95D9-280F9D7996D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C5337140-C740-4CE7-A25C-E51CC1C35EF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09F28960-2821-4E2D-8654-459A3D441F6D}"/>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5E5519A3-A1DF-415E-AC16-0DF783887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C745C06D-3907-4D54-B03D-677EC004C1B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Drift Pins</a:t>
            </a:r>
          </a:p>
        </p:txBody>
      </p:sp>
      <p:pic>
        <p:nvPicPr>
          <p:cNvPr id="2" name="Picture 1">
            <a:extLst>
              <a:ext uri="{FF2B5EF4-FFF2-40B4-BE49-F238E27FC236}">
                <a16:creationId xmlns:a16="http://schemas.microsoft.com/office/drawing/2014/main" id="{382FEDC6-3906-4691-A8FC-74A9E4484692}"/>
              </a:ext>
            </a:extLst>
          </p:cNvPr>
          <p:cNvPicPr>
            <a:picLocks noChangeAspect="1"/>
          </p:cNvPicPr>
          <p:nvPr/>
        </p:nvPicPr>
        <p:blipFill>
          <a:blip r:embed="rId3"/>
          <a:stretch>
            <a:fillRect/>
          </a:stretch>
        </p:blipFill>
        <p:spPr>
          <a:xfrm>
            <a:off x="6203335" y="129894"/>
            <a:ext cx="3791270" cy="5547349"/>
          </a:xfrm>
          <a:prstGeom prst="rect">
            <a:avLst/>
          </a:prstGeom>
        </p:spPr>
      </p:pic>
      <p:pic>
        <p:nvPicPr>
          <p:cNvPr id="4" name="Picture 3">
            <a:extLst>
              <a:ext uri="{FF2B5EF4-FFF2-40B4-BE49-F238E27FC236}">
                <a16:creationId xmlns:a16="http://schemas.microsoft.com/office/drawing/2014/main" id="{BCE109D0-F225-47F1-B092-E2EAC7D0FE70}"/>
              </a:ext>
            </a:extLst>
          </p:cNvPr>
          <p:cNvPicPr>
            <a:picLocks noChangeAspect="1"/>
          </p:cNvPicPr>
          <p:nvPr/>
        </p:nvPicPr>
        <p:blipFill>
          <a:blip r:embed="rId4"/>
          <a:stretch>
            <a:fillRect/>
          </a:stretch>
        </p:blipFill>
        <p:spPr>
          <a:xfrm>
            <a:off x="2088839" y="5200402"/>
            <a:ext cx="1490126" cy="953681"/>
          </a:xfrm>
          <a:prstGeom prst="rect">
            <a:avLst/>
          </a:prstGeom>
        </p:spPr>
      </p:pic>
      <p:sp>
        <p:nvSpPr>
          <p:cNvPr id="3" name="Footer Placeholder 2">
            <a:extLst>
              <a:ext uri="{FF2B5EF4-FFF2-40B4-BE49-F238E27FC236}">
                <a16:creationId xmlns:a16="http://schemas.microsoft.com/office/drawing/2014/main" id="{FE5D4FC9-714B-43D6-AA9A-53885008E590}"/>
              </a:ext>
            </a:extLst>
          </p:cNvPr>
          <p:cNvSpPr>
            <a:spLocks noGrp="1"/>
          </p:cNvSpPr>
          <p:nvPr>
            <p:ph type="ftr" sz="quarter" idx="11"/>
          </p:nvPr>
        </p:nvSpPr>
        <p:spPr/>
        <p:txBody>
          <a:bodyPr/>
          <a:lstStyle/>
          <a:p>
            <a:r>
              <a:rPr lang="en-US"/>
              <a:t>Module 2: Design of Timber</a:t>
            </a:r>
            <a:endParaRPr lang="en-CA"/>
          </a:p>
        </p:txBody>
      </p:sp>
      <p:sp>
        <p:nvSpPr>
          <p:cNvPr id="5" name="Slide Number Placeholder 4">
            <a:extLst>
              <a:ext uri="{FF2B5EF4-FFF2-40B4-BE49-F238E27FC236}">
                <a16:creationId xmlns:a16="http://schemas.microsoft.com/office/drawing/2014/main" id="{41794023-5AD1-4560-B8FC-C0915733B406}"/>
              </a:ext>
            </a:extLst>
          </p:cNvPr>
          <p:cNvSpPr>
            <a:spLocks noGrp="1"/>
          </p:cNvSpPr>
          <p:nvPr>
            <p:ph type="sldNum" sz="quarter" idx="12"/>
          </p:nvPr>
        </p:nvSpPr>
        <p:spPr/>
        <p:txBody>
          <a:bodyPr/>
          <a:lstStyle/>
          <a:p>
            <a:fld id="{7641698F-FD92-4AEB-A1FD-2C71A90A5FF6}" type="slidenum">
              <a:rPr lang="en-CA" smtClean="0"/>
              <a:t>89</a:t>
            </a:fld>
            <a:endParaRPr lang="en-CA"/>
          </a:p>
        </p:txBody>
      </p:sp>
    </p:spTree>
    <p:extLst>
      <p:ext uri="{BB962C8B-B14F-4D97-AF65-F5344CB8AC3E}">
        <p14:creationId xmlns:p14="http://schemas.microsoft.com/office/powerpoint/2010/main" val="2553007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gb732734625_0_0"/>
          <p:cNvGrpSpPr/>
          <p:nvPr/>
        </p:nvGrpSpPr>
        <p:grpSpPr>
          <a:xfrm>
            <a:off x="7755910" y="0"/>
            <a:ext cx="4453703" cy="6957521"/>
            <a:chOff x="7738393" y="0"/>
            <a:chExt cx="4453703" cy="6957521"/>
          </a:xfrm>
        </p:grpSpPr>
        <p:grpSp>
          <p:nvGrpSpPr>
            <p:cNvPr id="102" name="Google Shape;102;gb732734625_0_0"/>
            <p:cNvGrpSpPr/>
            <p:nvPr/>
          </p:nvGrpSpPr>
          <p:grpSpPr>
            <a:xfrm>
              <a:off x="9711113" y="6066627"/>
              <a:ext cx="2216088" cy="759394"/>
              <a:chOff x="5048307" y="4532623"/>
              <a:chExt cx="1662108" cy="569560"/>
            </a:xfrm>
          </p:grpSpPr>
          <p:sp>
            <p:nvSpPr>
              <p:cNvPr id="103" name="Google Shape;103;gb732734625_0_0"/>
              <p:cNvSpPr txBox="1"/>
              <p:nvPr/>
            </p:nvSpPr>
            <p:spPr>
              <a:xfrm>
                <a:off x="5048307" y="4656612"/>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Canadian</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Wood</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Council</a:t>
                </a:r>
                <a:endParaRPr sz="1067" b="0" i="0" u="none" strike="noStrike" cap="none">
                  <a:solidFill>
                    <a:srgbClr val="5E5E5F"/>
                  </a:solidFill>
                  <a:latin typeface="Calibri"/>
                  <a:ea typeface="Calibri"/>
                  <a:cs typeface="Calibri"/>
                  <a:sym typeface="Calibri"/>
                </a:endParaRPr>
              </a:p>
            </p:txBody>
          </p:sp>
          <p:sp>
            <p:nvSpPr>
              <p:cNvPr id="104" name="Google Shape;104;gb732734625_0_0"/>
              <p:cNvSpPr txBox="1"/>
              <p:nvPr/>
            </p:nvSpPr>
            <p:spPr>
              <a:xfrm>
                <a:off x="5573415" y="4659983"/>
                <a:ext cx="1137000" cy="442200"/>
              </a:xfrm>
              <a:prstGeom prst="rect">
                <a:avLst/>
              </a:prstGeom>
              <a:noFill/>
              <a:ln>
                <a:noFill/>
              </a:ln>
            </p:spPr>
            <p:txBody>
              <a:bodyPr spcFirstLastPara="1" wrap="square" lIns="48000" tIns="48000" rIns="48000" bIns="48000" anchor="t" anchorCtr="0">
                <a:noAutofit/>
              </a:bodyPr>
              <a:lstStyle/>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Conseil</a:t>
                </a:r>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canadien</a:t>
                </a:r>
                <a:endParaRPr sz="1067" b="0" i="0" u="none" strike="noStrike" cap="none">
                  <a:solidFill>
                    <a:srgbClr val="5E5E5F"/>
                  </a:solidFill>
                  <a:latin typeface="Calibri"/>
                  <a:ea typeface="Calibri"/>
                  <a:cs typeface="Calibri"/>
                  <a:sym typeface="Calibri"/>
                </a:endParaRPr>
              </a:p>
              <a:p>
                <a:pPr marL="0" marR="0" lvl="0" indent="0" algn="l" rtl="0">
                  <a:spcBef>
                    <a:spcPts val="0"/>
                  </a:spcBef>
                  <a:spcAft>
                    <a:spcPts val="0"/>
                  </a:spcAft>
                  <a:buNone/>
                </a:pPr>
                <a:r>
                  <a:rPr lang="en-CA" sz="1067" b="0" i="0" u="none" strike="noStrike" cap="none">
                    <a:solidFill>
                      <a:srgbClr val="5E5E5F"/>
                    </a:solidFill>
                    <a:latin typeface="Calibri"/>
                    <a:ea typeface="Calibri"/>
                    <a:cs typeface="Calibri"/>
                    <a:sym typeface="Calibri"/>
                  </a:rPr>
                  <a:t>du bois</a:t>
                </a:r>
                <a:endParaRPr sz="1067" b="0" i="0" u="none" strike="noStrike" cap="none">
                  <a:solidFill>
                    <a:srgbClr val="5E5E5F"/>
                  </a:solidFill>
                  <a:latin typeface="Calibri"/>
                  <a:ea typeface="Calibri"/>
                  <a:cs typeface="Calibri"/>
                  <a:sym typeface="Calibri"/>
                </a:endParaRPr>
              </a:p>
            </p:txBody>
          </p:sp>
          <p:sp>
            <p:nvSpPr>
              <p:cNvPr id="105" name="Google Shape;105;gb732734625_0_0"/>
              <p:cNvSpPr/>
              <p:nvPr/>
            </p:nvSpPr>
            <p:spPr>
              <a:xfrm>
                <a:off x="6127923" y="4532623"/>
                <a:ext cx="325500" cy="312600"/>
              </a:xfrm>
              <a:prstGeom prst="diagStripe">
                <a:avLst>
                  <a:gd name="adj" fmla="val 66613"/>
                </a:avLst>
              </a:prstGeom>
              <a:solidFill>
                <a:srgbClr val="EFEA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
            <p:nvSpPr>
              <p:cNvPr id="106" name="Google Shape;106;gb732734625_0_0"/>
              <p:cNvSpPr/>
              <p:nvPr/>
            </p:nvSpPr>
            <p:spPr>
              <a:xfrm>
                <a:off x="6123026" y="4532623"/>
                <a:ext cx="492900" cy="494700"/>
              </a:xfrm>
              <a:prstGeom prst="diagStripe">
                <a:avLst>
                  <a:gd name="adj" fmla="val 77201"/>
                </a:avLst>
              </a:prstGeom>
              <a:solidFill>
                <a:srgbClr val="5E5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07" name="Google Shape;107;gb732734625_0_0"/>
            <p:cNvGrpSpPr/>
            <p:nvPr/>
          </p:nvGrpSpPr>
          <p:grpSpPr>
            <a:xfrm>
              <a:off x="11895270" y="0"/>
              <a:ext cx="296826" cy="6881219"/>
              <a:chOff x="11896233" y="0"/>
              <a:chExt cx="295820" cy="6857902"/>
            </a:xfrm>
          </p:grpSpPr>
          <p:sp>
            <p:nvSpPr>
              <p:cNvPr id="108" name="Google Shape;108;gb732734625_0_0"/>
              <p:cNvSpPr/>
              <p:nvPr/>
            </p:nvSpPr>
            <p:spPr>
              <a:xfrm>
                <a:off x="11896253" y="4707802"/>
                <a:ext cx="295800" cy="2150100"/>
              </a:xfrm>
              <a:prstGeom prst="rect">
                <a:avLst/>
              </a:prstGeom>
              <a:solidFill>
                <a:srgbClr val="FEE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9" name="Google Shape;109;gb732734625_0_0"/>
              <p:cNvSpPr/>
              <p:nvPr/>
            </p:nvSpPr>
            <p:spPr>
              <a:xfrm>
                <a:off x="11896233" y="0"/>
                <a:ext cx="295800" cy="4707900"/>
              </a:xfrm>
              <a:prstGeom prst="rect">
                <a:avLst/>
              </a:prstGeom>
              <a:solidFill>
                <a:srgbClr val="8A85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10" name="Google Shape;110;gb732734625_0_0" descr="A picture containing food, shirt&#10;&#10;Description automatically generated"/>
            <p:cNvPicPr preferRelativeResize="0"/>
            <p:nvPr/>
          </p:nvPicPr>
          <p:blipFill rotWithShape="1">
            <a:blip r:embed="rId3">
              <a:alphaModFix/>
            </a:blip>
            <a:srcRect/>
            <a:stretch/>
          </p:blipFill>
          <p:spPr>
            <a:xfrm>
              <a:off x="7738393" y="5985465"/>
              <a:ext cx="2039765" cy="972056"/>
            </a:xfrm>
            <a:prstGeom prst="rect">
              <a:avLst/>
            </a:prstGeom>
            <a:noFill/>
            <a:ln>
              <a:noFill/>
            </a:ln>
          </p:spPr>
        </p:pic>
      </p:grpSp>
      <p:sp>
        <p:nvSpPr>
          <p:cNvPr id="14" name="Google Shape;111;gb732734625_0_0">
            <a:extLst>
              <a:ext uri="{FF2B5EF4-FFF2-40B4-BE49-F238E27FC236}">
                <a16:creationId xmlns:a16="http://schemas.microsoft.com/office/drawing/2014/main" id="{D4EE4C82-6E02-40B6-B194-04CA8403B88A}"/>
              </a:ext>
            </a:extLst>
          </p:cNvPr>
          <p:cNvSpPr txBox="1"/>
          <p:nvPr/>
        </p:nvSpPr>
        <p:spPr>
          <a:xfrm>
            <a:off x="386543" y="374584"/>
            <a:ext cx="11103600" cy="80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CA" sz="3600" b="1" dirty="0">
                <a:solidFill>
                  <a:schemeClr val="dk1"/>
                </a:solidFill>
                <a:latin typeface="Calibri"/>
                <a:ea typeface="Calibri"/>
                <a:cs typeface="Calibri"/>
                <a:sym typeface="Calibri"/>
              </a:rPr>
              <a:t>Glulam (compression)</a:t>
            </a:r>
            <a:endParaRPr dirty="0"/>
          </a:p>
        </p:txBody>
      </p:sp>
      <p:sp>
        <p:nvSpPr>
          <p:cNvPr id="2" name="Footer Placeholder 1">
            <a:extLst>
              <a:ext uri="{FF2B5EF4-FFF2-40B4-BE49-F238E27FC236}">
                <a16:creationId xmlns:a16="http://schemas.microsoft.com/office/drawing/2014/main" id="{E57F9088-F70B-4C8D-9200-81D108EA5136}"/>
              </a:ext>
            </a:extLst>
          </p:cNvPr>
          <p:cNvSpPr>
            <a:spLocks noGrp="1"/>
          </p:cNvSpPr>
          <p:nvPr>
            <p:ph type="ftr" sz="quarter" idx="11"/>
          </p:nvPr>
        </p:nvSpPr>
        <p:spPr>
          <a:xfrm>
            <a:off x="4038600" y="635635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Module 2: Design of Timber</a:t>
            </a:r>
            <a:endParaRPr lang="en-CA"/>
          </a:p>
        </p:txBody>
      </p:sp>
      <p:sp>
        <p:nvSpPr>
          <p:cNvPr id="15" name="Google Shape;111;gb732734625_0_0">
            <a:extLst>
              <a:ext uri="{FF2B5EF4-FFF2-40B4-BE49-F238E27FC236}">
                <a16:creationId xmlns:a16="http://schemas.microsoft.com/office/drawing/2014/main" id="{37189331-1793-4E13-AFBC-FFEBBE87AEDF}"/>
              </a:ext>
            </a:extLst>
          </p:cNvPr>
          <p:cNvSpPr txBox="1"/>
          <p:nvPr/>
        </p:nvSpPr>
        <p:spPr>
          <a:xfrm>
            <a:off x="386543" y="2244261"/>
            <a:ext cx="5133956" cy="3822366"/>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3600"/>
            </a:pPr>
            <a:r>
              <a:rPr lang="en-CA" sz="2400" dirty="0">
                <a:solidFill>
                  <a:schemeClr val="dk1"/>
                </a:solidFill>
                <a:ea typeface="Calibri"/>
                <a:cs typeface="Calibri"/>
                <a:sym typeface="Calibri"/>
              </a:rPr>
              <a:t>For cases where compression is alone, 16c-E Douglas Fir or and 12c-E in spruce pine is recommended. Where combined with bending effects. It is generally most economical to use bending grades in either of the above group combinations.</a:t>
            </a:r>
          </a:p>
          <a:p>
            <a:pPr lvl="0">
              <a:lnSpc>
                <a:spcPct val="90000"/>
              </a:lnSpc>
              <a:buClr>
                <a:schemeClr val="dk1"/>
              </a:buClr>
              <a:buSzPts val="3600"/>
            </a:pPr>
            <a:endParaRPr lang="en-CA" sz="2400" dirty="0">
              <a:solidFill>
                <a:schemeClr val="dk1"/>
              </a:solidFill>
              <a:ea typeface="Calibri"/>
              <a:cs typeface="Calibri"/>
              <a:sym typeface="Calibri"/>
            </a:endParaRPr>
          </a:p>
          <a:p>
            <a:pPr lvl="0">
              <a:lnSpc>
                <a:spcPct val="90000"/>
              </a:lnSpc>
              <a:buClr>
                <a:schemeClr val="dk1"/>
              </a:buClr>
              <a:buSzPts val="3600"/>
            </a:pPr>
            <a:r>
              <a:rPr lang="en-CA" sz="2400" dirty="0">
                <a:solidFill>
                  <a:schemeClr val="dk1"/>
                </a:solidFill>
                <a:ea typeface="Calibri"/>
                <a:cs typeface="Calibri"/>
                <a:sym typeface="Calibri"/>
              </a:rPr>
              <a:t>The wood design manual contains column selection tables that assist in determining appropriate column sections.</a:t>
            </a:r>
          </a:p>
          <a:p>
            <a:pPr lvl="0">
              <a:lnSpc>
                <a:spcPct val="90000"/>
              </a:lnSpc>
              <a:buClr>
                <a:schemeClr val="dk1"/>
              </a:buClr>
              <a:buSzPts val="3600"/>
            </a:pPr>
            <a:endParaRPr lang="en-CA" sz="2800" dirty="0">
              <a:solidFill>
                <a:schemeClr val="dk1"/>
              </a:solidFill>
              <a:ea typeface="Calibri"/>
              <a:cs typeface="Calibri"/>
              <a:sym typeface="Calibri"/>
            </a:endParaRPr>
          </a:p>
          <a:p>
            <a:pPr lvl="0">
              <a:lnSpc>
                <a:spcPct val="90000"/>
              </a:lnSpc>
              <a:buClr>
                <a:schemeClr val="dk1"/>
              </a:buClr>
              <a:buSzPts val="3600"/>
            </a:pPr>
            <a:endParaRPr lang="en-CA" sz="2800" dirty="0">
              <a:solidFill>
                <a:schemeClr val="dk1"/>
              </a:solidFill>
              <a:ea typeface="Calibri"/>
              <a:cs typeface="Calibri"/>
              <a:sym typeface="Calibri"/>
            </a:endParaRPr>
          </a:p>
        </p:txBody>
      </p:sp>
      <p:pic>
        <p:nvPicPr>
          <p:cNvPr id="3" name="Picture 2">
            <a:extLst>
              <a:ext uri="{FF2B5EF4-FFF2-40B4-BE49-F238E27FC236}">
                <a16:creationId xmlns:a16="http://schemas.microsoft.com/office/drawing/2014/main" id="{56586D96-E99E-4F09-953A-A7AC8915D2B5}"/>
              </a:ext>
            </a:extLst>
          </p:cNvPr>
          <p:cNvPicPr>
            <a:picLocks noChangeAspect="1"/>
          </p:cNvPicPr>
          <p:nvPr/>
        </p:nvPicPr>
        <p:blipFill>
          <a:blip r:embed="rId4"/>
          <a:stretch>
            <a:fillRect/>
          </a:stretch>
        </p:blipFill>
        <p:spPr>
          <a:xfrm>
            <a:off x="6096000" y="634494"/>
            <a:ext cx="2971800" cy="5114925"/>
          </a:xfrm>
          <a:prstGeom prst="rect">
            <a:avLst/>
          </a:prstGeom>
        </p:spPr>
      </p:pic>
    </p:spTree>
    <p:extLst>
      <p:ext uri="{BB962C8B-B14F-4D97-AF65-F5344CB8AC3E}">
        <p14:creationId xmlns:p14="http://schemas.microsoft.com/office/powerpoint/2010/main" val="1290438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38200" y="1276484"/>
            <a:ext cx="3991404" cy="5324535"/>
          </a:xfrm>
          <a:prstGeom prst="rect">
            <a:avLst/>
          </a:prstGeom>
        </p:spPr>
        <p:txBody>
          <a:bodyPr wrap="square">
            <a:spAutoFit/>
          </a:bodyPr>
          <a:lstStyle/>
          <a:p>
            <a:pPr algn="just"/>
            <a:r>
              <a:rPr lang="en-CA" sz="2000" dirty="0"/>
              <a:t>Also known as lag bolts, are larger than screws, and installed in one face of the member. Shown right is a typical member. Very specific detailing is required in installation where a lead hole is made for the threaded portion and a counter bore for the unthreaded portion. The screw is turned with a wrench. If the procedures are not followed the load carrying capability is reduced.</a:t>
            </a:r>
          </a:p>
          <a:p>
            <a:pPr algn="just"/>
            <a:endParaRPr lang="en-CA" sz="2000" dirty="0"/>
          </a:p>
          <a:p>
            <a:pPr algn="just"/>
            <a:r>
              <a:rPr lang="en-CA" sz="2000" dirty="0"/>
              <a:t>They are used to anchor metal or wood in places where through bolts are undesirable or impractical. They may be loaded laterally or where withdrawal resistance is desired.</a:t>
            </a:r>
          </a:p>
        </p:txBody>
      </p:sp>
      <p:grpSp>
        <p:nvGrpSpPr>
          <p:cNvPr id="10" name="Group 9">
            <a:extLst>
              <a:ext uri="{FF2B5EF4-FFF2-40B4-BE49-F238E27FC236}">
                <a16:creationId xmlns:a16="http://schemas.microsoft.com/office/drawing/2014/main" id="{FAE1295C-3A3A-409A-A5FA-922CACB99391}"/>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AD347CFD-5BC0-4BC3-A90F-1F3A584B3A52}"/>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02B31E4E-33BF-4701-A81A-EA760CD0DFF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3D5AD55C-28C2-4CC2-9071-EAE870E9ABF2}"/>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438FE3-05D5-48A2-9DB9-088F0B61180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D93A9733-041A-4628-A9F0-B37972A69D9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E9764EF-5703-4E78-95D9-280F9D7996D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C5337140-C740-4CE7-A25C-E51CC1C35EF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09F28960-2821-4E2D-8654-459A3D441F6D}"/>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5E5519A3-A1DF-415E-AC16-0DF783887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C745C06D-3907-4D54-B03D-677EC004C1B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Lag Screws</a:t>
            </a:r>
          </a:p>
        </p:txBody>
      </p:sp>
      <p:pic>
        <p:nvPicPr>
          <p:cNvPr id="3" name="Picture 2">
            <a:extLst>
              <a:ext uri="{FF2B5EF4-FFF2-40B4-BE49-F238E27FC236}">
                <a16:creationId xmlns:a16="http://schemas.microsoft.com/office/drawing/2014/main" id="{0EE1A460-6735-4806-9D23-F8D0338BAFB4}"/>
              </a:ext>
            </a:extLst>
          </p:cNvPr>
          <p:cNvPicPr>
            <a:picLocks noChangeAspect="1"/>
          </p:cNvPicPr>
          <p:nvPr/>
        </p:nvPicPr>
        <p:blipFill>
          <a:blip r:embed="rId3"/>
          <a:stretch>
            <a:fillRect/>
          </a:stretch>
        </p:blipFill>
        <p:spPr>
          <a:xfrm>
            <a:off x="5904209" y="417920"/>
            <a:ext cx="4933950" cy="3371850"/>
          </a:xfrm>
          <a:prstGeom prst="rect">
            <a:avLst/>
          </a:prstGeom>
        </p:spPr>
      </p:pic>
      <p:pic>
        <p:nvPicPr>
          <p:cNvPr id="5" name="Picture 4">
            <a:extLst>
              <a:ext uri="{FF2B5EF4-FFF2-40B4-BE49-F238E27FC236}">
                <a16:creationId xmlns:a16="http://schemas.microsoft.com/office/drawing/2014/main" id="{85C78C88-751C-4781-A734-8C8E567107C2}"/>
              </a:ext>
            </a:extLst>
          </p:cNvPr>
          <p:cNvPicPr>
            <a:picLocks noChangeAspect="1"/>
          </p:cNvPicPr>
          <p:nvPr/>
        </p:nvPicPr>
        <p:blipFill>
          <a:blip r:embed="rId4"/>
          <a:stretch>
            <a:fillRect/>
          </a:stretch>
        </p:blipFill>
        <p:spPr>
          <a:xfrm>
            <a:off x="5372581" y="3955089"/>
            <a:ext cx="5981219" cy="1824650"/>
          </a:xfrm>
          <a:prstGeom prst="rect">
            <a:avLst/>
          </a:prstGeom>
        </p:spPr>
      </p:pic>
      <p:sp>
        <p:nvSpPr>
          <p:cNvPr id="2" name="Footer Placeholder 1">
            <a:extLst>
              <a:ext uri="{FF2B5EF4-FFF2-40B4-BE49-F238E27FC236}">
                <a16:creationId xmlns:a16="http://schemas.microsoft.com/office/drawing/2014/main" id="{678BBAFE-39CD-4598-842C-0C0C01080D31}"/>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C0BE3887-3A9A-4038-96A8-8214198BAC0B}"/>
              </a:ext>
            </a:extLst>
          </p:cNvPr>
          <p:cNvSpPr>
            <a:spLocks noGrp="1"/>
          </p:cNvSpPr>
          <p:nvPr>
            <p:ph type="sldNum" sz="quarter" idx="12"/>
          </p:nvPr>
        </p:nvSpPr>
        <p:spPr/>
        <p:txBody>
          <a:bodyPr/>
          <a:lstStyle/>
          <a:p>
            <a:fld id="{7641698F-FD92-4AEB-A1FD-2C71A90A5FF6}" type="slidenum">
              <a:rPr lang="en-CA" smtClean="0"/>
              <a:t>90</a:t>
            </a:fld>
            <a:endParaRPr lang="en-CA"/>
          </a:p>
        </p:txBody>
      </p:sp>
    </p:spTree>
    <p:extLst>
      <p:ext uri="{BB962C8B-B14F-4D97-AF65-F5344CB8AC3E}">
        <p14:creationId xmlns:p14="http://schemas.microsoft.com/office/powerpoint/2010/main" val="19090336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AE1295C-3A3A-409A-A5FA-922CACB99391}"/>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AD347CFD-5BC0-4BC3-A90F-1F3A584B3A52}"/>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02B31E4E-33BF-4701-A81A-EA760CD0DFF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3D5AD55C-28C2-4CC2-9071-EAE870E9ABF2}"/>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438FE3-05D5-48A2-9DB9-088F0B61180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D93A9733-041A-4628-A9F0-B37972A69D9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E9764EF-5703-4E78-95D9-280F9D7996D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C5337140-C740-4CE7-A25C-E51CC1C35EF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09F28960-2821-4E2D-8654-459A3D441F6D}"/>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5E5519A3-A1DF-415E-AC16-0DF783887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C745C06D-3907-4D54-B03D-677EC004C1B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Spacing of Lag Screws</a:t>
            </a:r>
          </a:p>
        </p:txBody>
      </p:sp>
      <p:sp>
        <p:nvSpPr>
          <p:cNvPr id="21" name="Rectangle 20">
            <a:extLst>
              <a:ext uri="{FF2B5EF4-FFF2-40B4-BE49-F238E27FC236}">
                <a16:creationId xmlns:a16="http://schemas.microsoft.com/office/drawing/2014/main" id="{E0B6EB2F-F31F-44C8-8241-F2A526321105}"/>
              </a:ext>
            </a:extLst>
          </p:cNvPr>
          <p:cNvSpPr/>
          <p:nvPr/>
        </p:nvSpPr>
        <p:spPr>
          <a:xfrm>
            <a:off x="838199" y="1276484"/>
            <a:ext cx="10763969" cy="400110"/>
          </a:xfrm>
          <a:prstGeom prst="rect">
            <a:avLst/>
          </a:prstGeom>
        </p:spPr>
        <p:txBody>
          <a:bodyPr wrap="square">
            <a:spAutoFit/>
          </a:bodyPr>
          <a:lstStyle/>
          <a:p>
            <a:pPr algn="just"/>
            <a:r>
              <a:rPr lang="en-CA" sz="2000" dirty="0"/>
              <a:t>Same as bolted equations but with certain exceptions: </a:t>
            </a:r>
          </a:p>
        </p:txBody>
      </p:sp>
      <p:pic>
        <p:nvPicPr>
          <p:cNvPr id="2" name="Picture 1">
            <a:extLst>
              <a:ext uri="{FF2B5EF4-FFF2-40B4-BE49-F238E27FC236}">
                <a16:creationId xmlns:a16="http://schemas.microsoft.com/office/drawing/2014/main" id="{88457D94-3B13-4158-809D-1AA05FCFE3F8}"/>
              </a:ext>
            </a:extLst>
          </p:cNvPr>
          <p:cNvPicPr>
            <a:picLocks noChangeAspect="1"/>
          </p:cNvPicPr>
          <p:nvPr/>
        </p:nvPicPr>
        <p:blipFill>
          <a:blip r:embed="rId3"/>
          <a:stretch>
            <a:fillRect/>
          </a:stretch>
        </p:blipFill>
        <p:spPr>
          <a:xfrm>
            <a:off x="1360968" y="1887236"/>
            <a:ext cx="5197549" cy="2945278"/>
          </a:xfrm>
          <a:prstGeom prst="rect">
            <a:avLst/>
          </a:prstGeom>
        </p:spPr>
      </p:pic>
      <p:sp>
        <p:nvSpPr>
          <p:cNvPr id="3" name="Footer Placeholder 2">
            <a:extLst>
              <a:ext uri="{FF2B5EF4-FFF2-40B4-BE49-F238E27FC236}">
                <a16:creationId xmlns:a16="http://schemas.microsoft.com/office/drawing/2014/main" id="{7088AD31-BFA7-46C8-BFF0-B318F9C22A3D}"/>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731FE9E7-17F8-416A-B838-91F5E1B1F090}"/>
              </a:ext>
            </a:extLst>
          </p:cNvPr>
          <p:cNvSpPr>
            <a:spLocks noGrp="1"/>
          </p:cNvSpPr>
          <p:nvPr>
            <p:ph type="sldNum" sz="quarter" idx="12"/>
          </p:nvPr>
        </p:nvSpPr>
        <p:spPr/>
        <p:txBody>
          <a:bodyPr/>
          <a:lstStyle/>
          <a:p>
            <a:fld id="{7641698F-FD92-4AEB-A1FD-2C71A90A5FF6}" type="slidenum">
              <a:rPr lang="en-CA" smtClean="0"/>
              <a:t>91</a:t>
            </a:fld>
            <a:endParaRPr lang="en-CA"/>
          </a:p>
        </p:txBody>
      </p:sp>
    </p:spTree>
    <p:extLst>
      <p:ext uri="{BB962C8B-B14F-4D97-AF65-F5344CB8AC3E}">
        <p14:creationId xmlns:p14="http://schemas.microsoft.com/office/powerpoint/2010/main" val="1030230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0165" y="1276484"/>
            <a:ext cx="4218289" cy="5016758"/>
          </a:xfrm>
          <a:prstGeom prst="rect">
            <a:avLst/>
          </a:prstGeom>
        </p:spPr>
        <p:txBody>
          <a:bodyPr wrap="square">
            <a:spAutoFit/>
          </a:bodyPr>
          <a:lstStyle/>
          <a:p>
            <a:pPr algn="just"/>
            <a:r>
              <a:rPr lang="en-CA" sz="2000" dirty="0"/>
              <a:t>Yield Model (European) is used for the ultimate strength of a lag screw connection. The same yield equations as used for bolts are used. The embedding strengths are also the same, however modification factors are not incorporated (load, treatment, service conditions). Phi is also changed to 0.6 as opposed to 0.8 as is seen in bolts. Section 7.6 gives selection guidance in the handbook.</a:t>
            </a:r>
          </a:p>
          <a:p>
            <a:pPr algn="just"/>
            <a:endParaRPr lang="en-CA" sz="2000" dirty="0"/>
          </a:p>
          <a:p>
            <a:pPr algn="just"/>
            <a:r>
              <a:rPr lang="en-CA" sz="2000" dirty="0"/>
              <a:t>These </a:t>
            </a:r>
            <a:r>
              <a:rPr lang="en-CA" sz="2000" dirty="0" err="1"/>
              <a:t>resistancess</a:t>
            </a:r>
            <a:r>
              <a:rPr lang="en-CA" sz="2000" dirty="0"/>
              <a:t> are for members laterally loaded, for perpendicular, resistance is 2/3 the calculated value if wood plates are used, if steel , - 1/2.</a:t>
            </a:r>
          </a:p>
        </p:txBody>
      </p:sp>
      <p:grpSp>
        <p:nvGrpSpPr>
          <p:cNvPr id="10" name="Group 9">
            <a:extLst>
              <a:ext uri="{FF2B5EF4-FFF2-40B4-BE49-F238E27FC236}">
                <a16:creationId xmlns:a16="http://schemas.microsoft.com/office/drawing/2014/main" id="{FAE1295C-3A3A-409A-A5FA-922CACB99391}"/>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AD347CFD-5BC0-4BC3-A90F-1F3A584B3A52}"/>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02B31E4E-33BF-4701-A81A-EA760CD0DFF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3D5AD55C-28C2-4CC2-9071-EAE870E9ABF2}"/>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438FE3-05D5-48A2-9DB9-088F0B61180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D93A9733-041A-4628-A9F0-B37972A69D9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E9764EF-5703-4E78-95D9-280F9D7996D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C5337140-C740-4CE7-A25C-E51CC1C35EF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09F28960-2821-4E2D-8654-459A3D441F6D}"/>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5E5519A3-A1DF-415E-AC16-0DF783887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C745C06D-3907-4D54-B03D-677EC004C1B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Lag Screws</a:t>
            </a:r>
          </a:p>
        </p:txBody>
      </p:sp>
      <p:pic>
        <p:nvPicPr>
          <p:cNvPr id="2" name="Picture 1">
            <a:extLst>
              <a:ext uri="{FF2B5EF4-FFF2-40B4-BE49-F238E27FC236}">
                <a16:creationId xmlns:a16="http://schemas.microsoft.com/office/drawing/2014/main" id="{90269A08-53AE-4FEA-BFC8-F72FBD412BA9}"/>
              </a:ext>
            </a:extLst>
          </p:cNvPr>
          <p:cNvPicPr>
            <a:picLocks noChangeAspect="1"/>
          </p:cNvPicPr>
          <p:nvPr/>
        </p:nvPicPr>
        <p:blipFill>
          <a:blip r:embed="rId3"/>
          <a:stretch>
            <a:fillRect/>
          </a:stretch>
        </p:blipFill>
        <p:spPr>
          <a:xfrm>
            <a:off x="4562475" y="881062"/>
            <a:ext cx="3067050" cy="5095875"/>
          </a:xfrm>
          <a:prstGeom prst="rect">
            <a:avLst/>
          </a:prstGeom>
        </p:spPr>
      </p:pic>
      <p:pic>
        <p:nvPicPr>
          <p:cNvPr id="4" name="Picture 3">
            <a:extLst>
              <a:ext uri="{FF2B5EF4-FFF2-40B4-BE49-F238E27FC236}">
                <a16:creationId xmlns:a16="http://schemas.microsoft.com/office/drawing/2014/main" id="{08DEE2AD-94C3-4302-87AF-158A2A5DF6A4}"/>
              </a:ext>
            </a:extLst>
          </p:cNvPr>
          <p:cNvPicPr>
            <a:picLocks noChangeAspect="1"/>
          </p:cNvPicPr>
          <p:nvPr/>
        </p:nvPicPr>
        <p:blipFill>
          <a:blip r:embed="rId4"/>
          <a:stretch>
            <a:fillRect/>
          </a:stretch>
        </p:blipFill>
        <p:spPr>
          <a:xfrm>
            <a:off x="8095259" y="670757"/>
            <a:ext cx="3267075" cy="5429250"/>
          </a:xfrm>
          <a:prstGeom prst="rect">
            <a:avLst/>
          </a:prstGeom>
        </p:spPr>
      </p:pic>
      <p:sp>
        <p:nvSpPr>
          <p:cNvPr id="3" name="Footer Placeholder 2">
            <a:extLst>
              <a:ext uri="{FF2B5EF4-FFF2-40B4-BE49-F238E27FC236}">
                <a16:creationId xmlns:a16="http://schemas.microsoft.com/office/drawing/2014/main" id="{1B8E2C08-938B-43FD-A51C-81BD5046165D}"/>
              </a:ext>
            </a:extLst>
          </p:cNvPr>
          <p:cNvSpPr>
            <a:spLocks noGrp="1"/>
          </p:cNvSpPr>
          <p:nvPr>
            <p:ph type="ftr" sz="quarter" idx="11"/>
          </p:nvPr>
        </p:nvSpPr>
        <p:spPr/>
        <p:txBody>
          <a:bodyPr/>
          <a:lstStyle/>
          <a:p>
            <a:r>
              <a:rPr lang="en-US"/>
              <a:t>Module 2: Design of Timber</a:t>
            </a:r>
            <a:endParaRPr lang="en-CA"/>
          </a:p>
        </p:txBody>
      </p:sp>
      <p:sp>
        <p:nvSpPr>
          <p:cNvPr id="5" name="Slide Number Placeholder 4">
            <a:extLst>
              <a:ext uri="{FF2B5EF4-FFF2-40B4-BE49-F238E27FC236}">
                <a16:creationId xmlns:a16="http://schemas.microsoft.com/office/drawing/2014/main" id="{DAF73937-292B-410A-A32A-D0DBF170A8C5}"/>
              </a:ext>
            </a:extLst>
          </p:cNvPr>
          <p:cNvSpPr>
            <a:spLocks noGrp="1"/>
          </p:cNvSpPr>
          <p:nvPr>
            <p:ph type="sldNum" sz="quarter" idx="12"/>
          </p:nvPr>
        </p:nvSpPr>
        <p:spPr/>
        <p:txBody>
          <a:bodyPr/>
          <a:lstStyle/>
          <a:p>
            <a:fld id="{7641698F-FD92-4AEB-A1FD-2C71A90A5FF6}" type="slidenum">
              <a:rPr lang="en-CA" smtClean="0"/>
              <a:t>92</a:t>
            </a:fld>
            <a:endParaRPr lang="en-CA"/>
          </a:p>
        </p:txBody>
      </p:sp>
    </p:spTree>
    <p:extLst>
      <p:ext uri="{BB962C8B-B14F-4D97-AF65-F5344CB8AC3E}">
        <p14:creationId xmlns:p14="http://schemas.microsoft.com/office/powerpoint/2010/main" val="13522873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0165" y="1276484"/>
            <a:ext cx="4218289" cy="2862322"/>
          </a:xfrm>
          <a:prstGeom prst="rect">
            <a:avLst/>
          </a:prstGeom>
        </p:spPr>
        <p:txBody>
          <a:bodyPr wrap="square">
            <a:spAutoFit/>
          </a:bodyPr>
          <a:lstStyle/>
          <a:p>
            <a:pPr algn="just"/>
            <a:r>
              <a:rPr lang="en-CA" sz="2000" dirty="0"/>
              <a:t>Withdrawal resistance also needs consideration. It is a function of the screw diameter and length, and specific gravity. The effective length in withdrawal is equal to the threaded length excluding the length of the tip. The screw should also be checked for resistance. These are the same criterion for ASTM A307 bolts.</a:t>
            </a:r>
          </a:p>
        </p:txBody>
      </p:sp>
      <p:grpSp>
        <p:nvGrpSpPr>
          <p:cNvPr id="10" name="Group 9">
            <a:extLst>
              <a:ext uri="{FF2B5EF4-FFF2-40B4-BE49-F238E27FC236}">
                <a16:creationId xmlns:a16="http://schemas.microsoft.com/office/drawing/2014/main" id="{FAE1295C-3A3A-409A-A5FA-922CACB99391}"/>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AD347CFD-5BC0-4BC3-A90F-1F3A584B3A52}"/>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02B31E4E-33BF-4701-A81A-EA760CD0DFF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3D5AD55C-28C2-4CC2-9071-EAE870E9ABF2}"/>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438FE3-05D5-48A2-9DB9-088F0B61180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D93A9733-041A-4628-A9F0-B37972A69D9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E9764EF-5703-4E78-95D9-280F9D7996D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C5337140-C740-4CE7-A25C-E51CC1C35EF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09F28960-2821-4E2D-8654-459A3D441F6D}"/>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5E5519A3-A1DF-415E-AC16-0DF783887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C745C06D-3907-4D54-B03D-677EC004C1B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Lag Screws</a:t>
            </a:r>
          </a:p>
        </p:txBody>
      </p:sp>
      <p:pic>
        <p:nvPicPr>
          <p:cNvPr id="3" name="Picture 2">
            <a:extLst>
              <a:ext uri="{FF2B5EF4-FFF2-40B4-BE49-F238E27FC236}">
                <a16:creationId xmlns:a16="http://schemas.microsoft.com/office/drawing/2014/main" id="{C166B64E-DA8B-477D-A0E8-B94E339538E4}"/>
              </a:ext>
            </a:extLst>
          </p:cNvPr>
          <p:cNvPicPr>
            <a:picLocks noChangeAspect="1"/>
          </p:cNvPicPr>
          <p:nvPr/>
        </p:nvPicPr>
        <p:blipFill>
          <a:blip r:embed="rId3"/>
          <a:stretch>
            <a:fillRect/>
          </a:stretch>
        </p:blipFill>
        <p:spPr>
          <a:xfrm>
            <a:off x="4829174" y="227745"/>
            <a:ext cx="2926735" cy="5644418"/>
          </a:xfrm>
          <a:prstGeom prst="rect">
            <a:avLst/>
          </a:prstGeom>
        </p:spPr>
      </p:pic>
      <p:sp>
        <p:nvSpPr>
          <p:cNvPr id="2" name="Footer Placeholder 1">
            <a:extLst>
              <a:ext uri="{FF2B5EF4-FFF2-40B4-BE49-F238E27FC236}">
                <a16:creationId xmlns:a16="http://schemas.microsoft.com/office/drawing/2014/main" id="{EB455355-D4C5-4CA1-BD51-2A936F966BD4}"/>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0A77521A-DCDA-4706-918C-25EAC29B9A43}"/>
              </a:ext>
            </a:extLst>
          </p:cNvPr>
          <p:cNvSpPr>
            <a:spLocks noGrp="1"/>
          </p:cNvSpPr>
          <p:nvPr>
            <p:ph type="sldNum" sz="quarter" idx="12"/>
          </p:nvPr>
        </p:nvSpPr>
        <p:spPr/>
        <p:txBody>
          <a:bodyPr/>
          <a:lstStyle/>
          <a:p>
            <a:fld id="{7641698F-FD92-4AEB-A1FD-2C71A90A5FF6}" type="slidenum">
              <a:rPr lang="en-CA" smtClean="0"/>
              <a:t>93</a:t>
            </a:fld>
            <a:endParaRPr lang="en-CA"/>
          </a:p>
        </p:txBody>
      </p:sp>
    </p:spTree>
    <p:extLst>
      <p:ext uri="{BB962C8B-B14F-4D97-AF65-F5344CB8AC3E}">
        <p14:creationId xmlns:p14="http://schemas.microsoft.com/office/powerpoint/2010/main" val="19394811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0165" y="1276483"/>
            <a:ext cx="11103635" cy="707886"/>
          </a:xfrm>
          <a:prstGeom prst="rect">
            <a:avLst/>
          </a:prstGeom>
        </p:spPr>
        <p:txBody>
          <a:bodyPr wrap="square">
            <a:spAutoFit/>
          </a:bodyPr>
          <a:lstStyle/>
          <a:p>
            <a:pPr algn="just"/>
            <a:r>
              <a:rPr lang="en-CA" sz="2000" dirty="0"/>
              <a:t>Timber rivets were formerly known as glulam rivets. These are high strength fasteners that are now used for glulam and heavy timber construction as seen below,. </a:t>
            </a:r>
          </a:p>
        </p:txBody>
      </p:sp>
      <p:grpSp>
        <p:nvGrpSpPr>
          <p:cNvPr id="10" name="Group 9">
            <a:extLst>
              <a:ext uri="{FF2B5EF4-FFF2-40B4-BE49-F238E27FC236}">
                <a16:creationId xmlns:a16="http://schemas.microsoft.com/office/drawing/2014/main" id="{FAE1295C-3A3A-409A-A5FA-922CACB99391}"/>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AD347CFD-5BC0-4BC3-A90F-1F3A584B3A52}"/>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02B31E4E-33BF-4701-A81A-EA760CD0DFF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3D5AD55C-28C2-4CC2-9071-EAE870E9ABF2}"/>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438FE3-05D5-48A2-9DB9-088F0B61180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D93A9733-041A-4628-A9F0-B37972A69D9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E9764EF-5703-4E78-95D9-280F9D7996D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C5337140-C740-4CE7-A25C-E51CC1C35EF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09F28960-2821-4E2D-8654-459A3D441F6D}"/>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5E5519A3-A1DF-415E-AC16-0DF783887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C745C06D-3907-4D54-B03D-677EC004C1B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Timber Rivets</a:t>
            </a:r>
          </a:p>
        </p:txBody>
      </p:sp>
      <p:pic>
        <p:nvPicPr>
          <p:cNvPr id="2" name="Picture 1">
            <a:extLst>
              <a:ext uri="{FF2B5EF4-FFF2-40B4-BE49-F238E27FC236}">
                <a16:creationId xmlns:a16="http://schemas.microsoft.com/office/drawing/2014/main" id="{1BEE0375-35D2-4A49-A478-AF1B9A6D2122}"/>
              </a:ext>
            </a:extLst>
          </p:cNvPr>
          <p:cNvPicPr>
            <a:picLocks noChangeAspect="1"/>
          </p:cNvPicPr>
          <p:nvPr/>
        </p:nvPicPr>
        <p:blipFill>
          <a:blip r:embed="rId3"/>
          <a:stretch>
            <a:fillRect/>
          </a:stretch>
        </p:blipFill>
        <p:spPr>
          <a:xfrm>
            <a:off x="3190875" y="2071687"/>
            <a:ext cx="5810250" cy="2714625"/>
          </a:xfrm>
          <a:prstGeom prst="rect">
            <a:avLst/>
          </a:prstGeom>
        </p:spPr>
      </p:pic>
      <p:sp>
        <p:nvSpPr>
          <p:cNvPr id="21" name="Rectangle 20">
            <a:extLst>
              <a:ext uri="{FF2B5EF4-FFF2-40B4-BE49-F238E27FC236}">
                <a16:creationId xmlns:a16="http://schemas.microsoft.com/office/drawing/2014/main" id="{C0DDC18F-05A2-4D8C-9064-3000DA305C99}"/>
              </a:ext>
            </a:extLst>
          </p:cNvPr>
          <p:cNvSpPr/>
          <p:nvPr/>
        </p:nvSpPr>
        <p:spPr>
          <a:xfrm>
            <a:off x="386624" y="4873631"/>
            <a:ext cx="11103635" cy="1631216"/>
          </a:xfrm>
          <a:prstGeom prst="rect">
            <a:avLst/>
          </a:prstGeom>
        </p:spPr>
        <p:txBody>
          <a:bodyPr wrap="square">
            <a:spAutoFit/>
          </a:bodyPr>
          <a:lstStyle/>
          <a:p>
            <a:pPr algn="just"/>
            <a:r>
              <a:rPr lang="en-CA" sz="2000" dirty="0"/>
              <a:t>These are a favoured construction technique for glulam because they are stiffer and transfer greater loads, drilling is not required, simplifies fabrication as gross cross section can be relied on, easy to inspect ad favoured for as </a:t>
            </a:r>
            <a:r>
              <a:rPr lang="en-CA" sz="2000" dirty="0" err="1"/>
              <a:t>asethics</a:t>
            </a:r>
            <a:r>
              <a:rPr lang="en-CA" sz="2000" dirty="0"/>
              <a:t> reasons.</a:t>
            </a:r>
          </a:p>
          <a:p>
            <a:pPr algn="just"/>
            <a:endParaRPr lang="en-CA" sz="2000" dirty="0"/>
          </a:p>
          <a:p>
            <a:pPr algn="just"/>
            <a:r>
              <a:rPr lang="en-CA" sz="2000" dirty="0"/>
              <a:t>Rivets must be used with </a:t>
            </a:r>
            <a:r>
              <a:rPr lang="en-CA" sz="2000" dirty="0" err="1"/>
              <a:t>atleast</a:t>
            </a:r>
            <a:r>
              <a:rPr lang="en-CA" sz="2000" dirty="0"/>
              <a:t> 3.2mm thick steel plates. </a:t>
            </a:r>
          </a:p>
        </p:txBody>
      </p:sp>
      <p:sp>
        <p:nvSpPr>
          <p:cNvPr id="3" name="Footer Placeholder 2">
            <a:extLst>
              <a:ext uri="{FF2B5EF4-FFF2-40B4-BE49-F238E27FC236}">
                <a16:creationId xmlns:a16="http://schemas.microsoft.com/office/drawing/2014/main" id="{7602F880-EF6A-473E-AD53-204AD88E2D3B}"/>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0C41602D-CB25-4AA7-9230-DC1954D877DD}"/>
              </a:ext>
            </a:extLst>
          </p:cNvPr>
          <p:cNvSpPr>
            <a:spLocks noGrp="1"/>
          </p:cNvSpPr>
          <p:nvPr>
            <p:ph type="sldNum" sz="quarter" idx="12"/>
          </p:nvPr>
        </p:nvSpPr>
        <p:spPr/>
        <p:txBody>
          <a:bodyPr/>
          <a:lstStyle/>
          <a:p>
            <a:fld id="{7641698F-FD92-4AEB-A1FD-2C71A90A5FF6}" type="slidenum">
              <a:rPr lang="en-CA" smtClean="0"/>
              <a:t>94</a:t>
            </a:fld>
            <a:endParaRPr lang="en-CA"/>
          </a:p>
        </p:txBody>
      </p:sp>
    </p:spTree>
    <p:extLst>
      <p:ext uri="{BB962C8B-B14F-4D97-AF65-F5344CB8AC3E}">
        <p14:creationId xmlns:p14="http://schemas.microsoft.com/office/powerpoint/2010/main" val="4335242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0164" y="1247441"/>
            <a:ext cx="4791546" cy="5632311"/>
          </a:xfrm>
          <a:prstGeom prst="rect">
            <a:avLst/>
          </a:prstGeom>
        </p:spPr>
        <p:txBody>
          <a:bodyPr wrap="square">
            <a:spAutoFit/>
          </a:bodyPr>
          <a:lstStyle/>
          <a:p>
            <a:pPr algn="just"/>
            <a:r>
              <a:rPr lang="en-CA" sz="2000" dirty="0"/>
              <a:t>Usually found in truss connections, purlin beam connections, beam column connections, arch to base connections. Assembly is done on site to prevent damage.</a:t>
            </a:r>
          </a:p>
          <a:p>
            <a:pPr algn="just"/>
            <a:endParaRPr lang="en-CA" sz="2000" dirty="0"/>
          </a:p>
          <a:p>
            <a:pPr algn="just"/>
            <a:r>
              <a:rPr lang="en-CA" sz="2000" dirty="0"/>
              <a:t>It is a good alternative to lag screws because neither will penetrate the member full, and driving can be easier that turning. However, it requires more materials than lag screws would.</a:t>
            </a:r>
          </a:p>
          <a:p>
            <a:pPr algn="just"/>
            <a:endParaRPr lang="en-CA" sz="2000" dirty="0"/>
          </a:p>
          <a:p>
            <a:pPr algn="just"/>
            <a:r>
              <a:rPr lang="en-CA" sz="2000" dirty="0"/>
              <a:t>O86 Appendix A 12.7.2.3 gives formulas for these failure modes which is largely trail and error. To simplify the process, basic resistance values are tabulated for typical design configurations. When outside this, the appendix is used,</a:t>
            </a:r>
          </a:p>
        </p:txBody>
      </p:sp>
      <p:grpSp>
        <p:nvGrpSpPr>
          <p:cNvPr id="10" name="Group 9">
            <a:extLst>
              <a:ext uri="{FF2B5EF4-FFF2-40B4-BE49-F238E27FC236}">
                <a16:creationId xmlns:a16="http://schemas.microsoft.com/office/drawing/2014/main" id="{FAE1295C-3A3A-409A-A5FA-922CACB99391}"/>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AD347CFD-5BC0-4BC3-A90F-1F3A584B3A52}"/>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02B31E4E-33BF-4701-A81A-EA760CD0DFF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3D5AD55C-28C2-4CC2-9071-EAE870E9ABF2}"/>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438FE3-05D5-48A2-9DB9-088F0B61180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D93A9733-041A-4628-A9F0-B37972A69D9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E9764EF-5703-4E78-95D9-280F9D7996D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C5337140-C740-4CE7-A25C-E51CC1C35EF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09F28960-2821-4E2D-8654-459A3D441F6D}"/>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5E5519A3-A1DF-415E-AC16-0DF783887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C745C06D-3907-4D54-B03D-677EC004C1B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Timber Rivets</a:t>
            </a:r>
          </a:p>
        </p:txBody>
      </p:sp>
      <p:pic>
        <p:nvPicPr>
          <p:cNvPr id="3" name="Picture 2">
            <a:extLst>
              <a:ext uri="{FF2B5EF4-FFF2-40B4-BE49-F238E27FC236}">
                <a16:creationId xmlns:a16="http://schemas.microsoft.com/office/drawing/2014/main" id="{E8013594-37BC-4551-A3E8-BE4618026665}"/>
              </a:ext>
            </a:extLst>
          </p:cNvPr>
          <p:cNvPicPr>
            <a:picLocks noChangeAspect="1"/>
          </p:cNvPicPr>
          <p:nvPr/>
        </p:nvPicPr>
        <p:blipFill>
          <a:blip r:embed="rId3"/>
          <a:stretch>
            <a:fillRect/>
          </a:stretch>
        </p:blipFill>
        <p:spPr>
          <a:xfrm>
            <a:off x="5709833" y="910164"/>
            <a:ext cx="4486275" cy="5000625"/>
          </a:xfrm>
          <a:prstGeom prst="rect">
            <a:avLst/>
          </a:prstGeom>
        </p:spPr>
      </p:pic>
      <p:sp>
        <p:nvSpPr>
          <p:cNvPr id="5" name="Footer Placeholder 4">
            <a:extLst>
              <a:ext uri="{FF2B5EF4-FFF2-40B4-BE49-F238E27FC236}">
                <a16:creationId xmlns:a16="http://schemas.microsoft.com/office/drawing/2014/main" id="{6C456D01-0905-41A6-9F8D-EAEA7E660AB7}"/>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206FA5F6-369F-4D27-9B00-747C5C2CD7C7}"/>
              </a:ext>
            </a:extLst>
          </p:cNvPr>
          <p:cNvSpPr>
            <a:spLocks noGrp="1"/>
          </p:cNvSpPr>
          <p:nvPr>
            <p:ph type="sldNum" sz="quarter" idx="12"/>
          </p:nvPr>
        </p:nvSpPr>
        <p:spPr/>
        <p:txBody>
          <a:bodyPr/>
          <a:lstStyle/>
          <a:p>
            <a:fld id="{7641698F-FD92-4AEB-A1FD-2C71A90A5FF6}" type="slidenum">
              <a:rPr lang="en-CA" smtClean="0"/>
              <a:t>95</a:t>
            </a:fld>
            <a:endParaRPr lang="en-CA"/>
          </a:p>
        </p:txBody>
      </p:sp>
    </p:spTree>
    <p:extLst>
      <p:ext uri="{BB962C8B-B14F-4D97-AF65-F5344CB8AC3E}">
        <p14:creationId xmlns:p14="http://schemas.microsoft.com/office/powerpoint/2010/main" val="20064098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AE1295C-3A3A-409A-A5FA-922CACB99391}"/>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AD347CFD-5BC0-4BC3-A90F-1F3A584B3A52}"/>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02B31E4E-33BF-4701-A81A-EA760CD0DFF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3D5AD55C-28C2-4CC2-9071-EAE870E9ABF2}"/>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438FE3-05D5-48A2-9DB9-088F0B61180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D93A9733-041A-4628-A9F0-B37972A69D9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E9764EF-5703-4E78-95D9-280F9D7996D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C5337140-C740-4CE7-A25C-E51CC1C35EF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09F28960-2821-4E2D-8654-459A3D441F6D}"/>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5E5519A3-A1DF-415E-AC16-0DF783887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C745C06D-3907-4D54-B03D-677EC004C1B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Design of Timber Rivets</a:t>
            </a:r>
          </a:p>
        </p:txBody>
      </p:sp>
      <p:pic>
        <p:nvPicPr>
          <p:cNvPr id="2" name="Picture 1">
            <a:extLst>
              <a:ext uri="{FF2B5EF4-FFF2-40B4-BE49-F238E27FC236}">
                <a16:creationId xmlns:a16="http://schemas.microsoft.com/office/drawing/2014/main" id="{C265124D-D2AE-42B4-B7BF-C210B50F8E2D}"/>
              </a:ext>
            </a:extLst>
          </p:cNvPr>
          <p:cNvPicPr>
            <a:picLocks noChangeAspect="1"/>
          </p:cNvPicPr>
          <p:nvPr/>
        </p:nvPicPr>
        <p:blipFill>
          <a:blip r:embed="rId3"/>
          <a:stretch>
            <a:fillRect/>
          </a:stretch>
        </p:blipFill>
        <p:spPr>
          <a:xfrm>
            <a:off x="247194" y="1098965"/>
            <a:ext cx="2491101" cy="5433237"/>
          </a:xfrm>
          <a:prstGeom prst="rect">
            <a:avLst/>
          </a:prstGeom>
        </p:spPr>
      </p:pic>
      <p:pic>
        <p:nvPicPr>
          <p:cNvPr id="4" name="Picture 3">
            <a:extLst>
              <a:ext uri="{FF2B5EF4-FFF2-40B4-BE49-F238E27FC236}">
                <a16:creationId xmlns:a16="http://schemas.microsoft.com/office/drawing/2014/main" id="{6DFFE677-0F25-44A8-94F4-453015EF0734}"/>
              </a:ext>
            </a:extLst>
          </p:cNvPr>
          <p:cNvPicPr>
            <a:picLocks noChangeAspect="1"/>
          </p:cNvPicPr>
          <p:nvPr/>
        </p:nvPicPr>
        <p:blipFill>
          <a:blip r:embed="rId4"/>
          <a:stretch>
            <a:fillRect/>
          </a:stretch>
        </p:blipFill>
        <p:spPr>
          <a:xfrm>
            <a:off x="3090332" y="1686745"/>
            <a:ext cx="2990850" cy="4257675"/>
          </a:xfrm>
          <a:prstGeom prst="rect">
            <a:avLst/>
          </a:prstGeom>
        </p:spPr>
      </p:pic>
      <p:pic>
        <p:nvPicPr>
          <p:cNvPr id="5" name="Picture 4">
            <a:extLst>
              <a:ext uri="{FF2B5EF4-FFF2-40B4-BE49-F238E27FC236}">
                <a16:creationId xmlns:a16="http://schemas.microsoft.com/office/drawing/2014/main" id="{650E1929-4790-465E-8A86-C930F723E327}"/>
              </a:ext>
            </a:extLst>
          </p:cNvPr>
          <p:cNvPicPr>
            <a:picLocks noChangeAspect="1"/>
          </p:cNvPicPr>
          <p:nvPr/>
        </p:nvPicPr>
        <p:blipFill>
          <a:blip r:embed="rId5"/>
          <a:stretch>
            <a:fillRect/>
          </a:stretch>
        </p:blipFill>
        <p:spPr>
          <a:xfrm>
            <a:off x="6875545" y="2329611"/>
            <a:ext cx="3171825" cy="2257425"/>
          </a:xfrm>
          <a:prstGeom prst="rect">
            <a:avLst/>
          </a:prstGeom>
        </p:spPr>
      </p:pic>
      <p:sp>
        <p:nvSpPr>
          <p:cNvPr id="3" name="Footer Placeholder 2">
            <a:extLst>
              <a:ext uri="{FF2B5EF4-FFF2-40B4-BE49-F238E27FC236}">
                <a16:creationId xmlns:a16="http://schemas.microsoft.com/office/drawing/2014/main" id="{CE812688-4E21-43E8-AB25-A5A45F99426E}"/>
              </a:ext>
            </a:extLst>
          </p:cNvPr>
          <p:cNvSpPr>
            <a:spLocks noGrp="1"/>
          </p:cNvSpPr>
          <p:nvPr>
            <p:ph type="ftr" sz="quarter" idx="11"/>
          </p:nvPr>
        </p:nvSpPr>
        <p:spPr/>
        <p:txBody>
          <a:bodyPr/>
          <a:lstStyle/>
          <a:p>
            <a:r>
              <a:rPr lang="en-US"/>
              <a:t>Module 2: Design of Timber</a:t>
            </a:r>
            <a:endParaRPr lang="en-CA"/>
          </a:p>
        </p:txBody>
      </p:sp>
      <p:sp>
        <p:nvSpPr>
          <p:cNvPr id="6" name="Slide Number Placeholder 5">
            <a:extLst>
              <a:ext uri="{FF2B5EF4-FFF2-40B4-BE49-F238E27FC236}">
                <a16:creationId xmlns:a16="http://schemas.microsoft.com/office/drawing/2014/main" id="{5BF06214-990E-44BB-A77C-A7D8A829EC10}"/>
              </a:ext>
            </a:extLst>
          </p:cNvPr>
          <p:cNvSpPr>
            <a:spLocks noGrp="1"/>
          </p:cNvSpPr>
          <p:nvPr>
            <p:ph type="sldNum" sz="quarter" idx="12"/>
          </p:nvPr>
        </p:nvSpPr>
        <p:spPr/>
        <p:txBody>
          <a:bodyPr/>
          <a:lstStyle/>
          <a:p>
            <a:fld id="{7641698F-FD92-4AEB-A1FD-2C71A90A5FF6}" type="slidenum">
              <a:rPr lang="en-CA" smtClean="0"/>
              <a:t>96</a:t>
            </a:fld>
            <a:endParaRPr lang="en-CA"/>
          </a:p>
        </p:txBody>
      </p:sp>
    </p:spTree>
    <p:extLst>
      <p:ext uri="{BB962C8B-B14F-4D97-AF65-F5344CB8AC3E}">
        <p14:creationId xmlns:p14="http://schemas.microsoft.com/office/powerpoint/2010/main" val="998929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AE1295C-3A3A-409A-A5FA-922CACB99391}"/>
              </a:ext>
            </a:extLst>
          </p:cNvPr>
          <p:cNvGrpSpPr/>
          <p:nvPr/>
        </p:nvGrpSpPr>
        <p:grpSpPr>
          <a:xfrm>
            <a:off x="7755910" y="0"/>
            <a:ext cx="4453607" cy="6957521"/>
            <a:chOff x="7738393" y="0"/>
            <a:chExt cx="4453607" cy="6957521"/>
          </a:xfrm>
        </p:grpSpPr>
        <p:grpSp>
          <p:nvGrpSpPr>
            <p:cNvPr id="11" name="Group 10">
              <a:extLst>
                <a:ext uri="{FF2B5EF4-FFF2-40B4-BE49-F238E27FC236}">
                  <a16:creationId xmlns:a16="http://schemas.microsoft.com/office/drawing/2014/main" id="{AD347CFD-5BC0-4BC3-A90F-1F3A584B3A52}"/>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02B31E4E-33BF-4701-A81A-EA760CD0DFF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3D5AD55C-28C2-4CC2-9071-EAE870E9ABF2}"/>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69438FE3-05D5-48A2-9DB9-088F0B61180B}"/>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D93A9733-041A-4628-A9F0-B37972A69D98}"/>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8E9764EF-5703-4E78-95D9-280F9D7996D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C5337140-C740-4CE7-A25C-E51CC1C35EFB}"/>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09F28960-2821-4E2D-8654-459A3D441F6D}"/>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5E5519A3-A1DF-415E-AC16-0DF783887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20" name="Title 5">
            <a:extLst>
              <a:ext uri="{FF2B5EF4-FFF2-40B4-BE49-F238E27FC236}">
                <a16:creationId xmlns:a16="http://schemas.microsoft.com/office/drawing/2014/main" id="{C745C06D-3907-4D54-B03D-677EC004C1B7}"/>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Truss Plates</a:t>
            </a:r>
          </a:p>
        </p:txBody>
      </p:sp>
      <p:pic>
        <p:nvPicPr>
          <p:cNvPr id="3" name="Picture 2">
            <a:extLst>
              <a:ext uri="{FF2B5EF4-FFF2-40B4-BE49-F238E27FC236}">
                <a16:creationId xmlns:a16="http://schemas.microsoft.com/office/drawing/2014/main" id="{EF71B37B-B52C-459A-96B4-01A354A0A1D1}"/>
              </a:ext>
            </a:extLst>
          </p:cNvPr>
          <p:cNvPicPr>
            <a:picLocks noChangeAspect="1"/>
          </p:cNvPicPr>
          <p:nvPr/>
        </p:nvPicPr>
        <p:blipFill>
          <a:blip r:embed="rId3"/>
          <a:stretch>
            <a:fillRect/>
          </a:stretch>
        </p:blipFill>
        <p:spPr>
          <a:xfrm>
            <a:off x="8408814" y="1247441"/>
            <a:ext cx="3409950" cy="1819275"/>
          </a:xfrm>
          <a:prstGeom prst="rect">
            <a:avLst/>
          </a:prstGeom>
        </p:spPr>
      </p:pic>
      <p:sp>
        <p:nvSpPr>
          <p:cNvPr id="21" name="Rectangle 20">
            <a:extLst>
              <a:ext uri="{FF2B5EF4-FFF2-40B4-BE49-F238E27FC236}">
                <a16:creationId xmlns:a16="http://schemas.microsoft.com/office/drawing/2014/main" id="{58C1647B-B3F8-4633-8726-F0B93261FDF6}"/>
              </a:ext>
            </a:extLst>
          </p:cNvPr>
          <p:cNvSpPr/>
          <p:nvPr/>
        </p:nvSpPr>
        <p:spPr>
          <a:xfrm>
            <a:off x="250164" y="1247441"/>
            <a:ext cx="7773638" cy="3477875"/>
          </a:xfrm>
          <a:prstGeom prst="rect">
            <a:avLst/>
          </a:prstGeom>
        </p:spPr>
        <p:txBody>
          <a:bodyPr wrap="square">
            <a:spAutoFit/>
          </a:bodyPr>
          <a:lstStyle/>
          <a:p>
            <a:pPr algn="just"/>
            <a:r>
              <a:rPr lang="en-CA" sz="2000" dirty="0"/>
              <a:t>These are used to assemble dimensional lumber in roof and floor trusses. The are produced by punching 16-20mm gauge galvanized steel. The pattern of the teeth varies to the manufacturer. </a:t>
            </a:r>
          </a:p>
          <a:p>
            <a:pPr algn="just"/>
            <a:endParaRPr lang="en-CA" sz="2000" dirty="0"/>
          </a:p>
          <a:p>
            <a:pPr algn="just"/>
            <a:r>
              <a:rPr lang="en-CA" sz="2000" dirty="0"/>
              <a:t>These would be installed every joint of a light frame wood truss. The plate size would vary depending on the loads that need to be transferred. These would be embedded via a hydraulic press and by the manufacturer. So the design is largely proprietary as a consequence. Though this must follow specific standards (tightfitting, non deformed, direction normal to the surface of the lumber, fully embedded to a specific depth, and the quality of the lumber)</a:t>
            </a:r>
          </a:p>
        </p:txBody>
      </p:sp>
      <p:pic>
        <p:nvPicPr>
          <p:cNvPr id="6" name="Picture 5">
            <a:extLst>
              <a:ext uri="{FF2B5EF4-FFF2-40B4-BE49-F238E27FC236}">
                <a16:creationId xmlns:a16="http://schemas.microsoft.com/office/drawing/2014/main" id="{3F088A58-435B-4328-812B-5CB199294FC1}"/>
              </a:ext>
            </a:extLst>
          </p:cNvPr>
          <p:cNvPicPr>
            <a:picLocks noChangeAspect="1"/>
          </p:cNvPicPr>
          <p:nvPr/>
        </p:nvPicPr>
        <p:blipFill>
          <a:blip r:embed="rId4"/>
          <a:stretch>
            <a:fillRect/>
          </a:stretch>
        </p:blipFill>
        <p:spPr>
          <a:xfrm>
            <a:off x="8582767" y="3661731"/>
            <a:ext cx="2676525" cy="1962150"/>
          </a:xfrm>
          <a:prstGeom prst="rect">
            <a:avLst/>
          </a:prstGeom>
        </p:spPr>
      </p:pic>
      <p:sp>
        <p:nvSpPr>
          <p:cNvPr id="2" name="Footer Placeholder 1">
            <a:extLst>
              <a:ext uri="{FF2B5EF4-FFF2-40B4-BE49-F238E27FC236}">
                <a16:creationId xmlns:a16="http://schemas.microsoft.com/office/drawing/2014/main" id="{CCEFE3DF-6298-41DA-9793-1F66AE1F1947}"/>
              </a:ext>
            </a:extLst>
          </p:cNvPr>
          <p:cNvSpPr>
            <a:spLocks noGrp="1"/>
          </p:cNvSpPr>
          <p:nvPr>
            <p:ph type="ftr" sz="quarter" idx="11"/>
          </p:nvPr>
        </p:nvSpPr>
        <p:spPr/>
        <p:txBody>
          <a:bodyPr/>
          <a:lstStyle/>
          <a:p>
            <a:r>
              <a:rPr lang="en-US"/>
              <a:t>Module 2: Design of Timber</a:t>
            </a:r>
            <a:endParaRPr lang="en-CA"/>
          </a:p>
        </p:txBody>
      </p:sp>
      <p:sp>
        <p:nvSpPr>
          <p:cNvPr id="4" name="Slide Number Placeholder 3">
            <a:extLst>
              <a:ext uri="{FF2B5EF4-FFF2-40B4-BE49-F238E27FC236}">
                <a16:creationId xmlns:a16="http://schemas.microsoft.com/office/drawing/2014/main" id="{BDFFA39F-C90F-46C2-977F-9F75C47C7890}"/>
              </a:ext>
            </a:extLst>
          </p:cNvPr>
          <p:cNvSpPr>
            <a:spLocks noGrp="1"/>
          </p:cNvSpPr>
          <p:nvPr>
            <p:ph type="sldNum" sz="quarter" idx="12"/>
          </p:nvPr>
        </p:nvSpPr>
        <p:spPr/>
        <p:txBody>
          <a:bodyPr/>
          <a:lstStyle/>
          <a:p>
            <a:fld id="{7641698F-FD92-4AEB-A1FD-2C71A90A5FF6}" type="slidenum">
              <a:rPr lang="en-CA" smtClean="0"/>
              <a:t>97</a:t>
            </a:fld>
            <a:endParaRPr lang="en-CA"/>
          </a:p>
        </p:txBody>
      </p:sp>
    </p:spTree>
    <p:extLst>
      <p:ext uri="{BB962C8B-B14F-4D97-AF65-F5344CB8AC3E}">
        <p14:creationId xmlns:p14="http://schemas.microsoft.com/office/powerpoint/2010/main" val="23075604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386620-482F-4179-9F9E-F3152539D46F}"/>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625ACDF9-75AC-432E-8EFC-B2D902DFFCB1}"/>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C1FB12F9-E040-4814-A74A-B29D4B5F0E90}"/>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612A2E85-4477-465C-B90F-B72221F85F1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E9CEDD35-D65F-4F5B-AE94-F9A098861E58}"/>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2A9C58B4-0E65-4DAE-B4BF-BDC53F3F74BB}"/>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D938DC11-5517-40BF-9DF0-F43387081BAD}"/>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F30519E2-3486-4091-A622-9C63CFD2918F}"/>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110CF5B4-8066-4360-BCE3-B8A22C944587}"/>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7261F5E-F0F3-4213-9C98-46592B725A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FB57F724-59E7-4FC9-B45C-56C17E8C7C22}"/>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Nails and Spikes</a:t>
            </a:r>
          </a:p>
        </p:txBody>
      </p:sp>
      <p:sp>
        <p:nvSpPr>
          <p:cNvPr id="19" name="Rectangle 18">
            <a:extLst>
              <a:ext uri="{FF2B5EF4-FFF2-40B4-BE49-F238E27FC236}">
                <a16:creationId xmlns:a16="http://schemas.microsoft.com/office/drawing/2014/main" id="{557D7A9C-37E9-4F6B-AF18-B381D06FB93B}"/>
              </a:ext>
            </a:extLst>
          </p:cNvPr>
          <p:cNvSpPr/>
          <p:nvPr/>
        </p:nvSpPr>
        <p:spPr>
          <a:xfrm>
            <a:off x="250163" y="1247441"/>
            <a:ext cx="11352005" cy="2862322"/>
          </a:xfrm>
          <a:prstGeom prst="rect">
            <a:avLst/>
          </a:prstGeom>
        </p:spPr>
        <p:txBody>
          <a:bodyPr wrap="square">
            <a:spAutoFit/>
          </a:bodyPr>
          <a:lstStyle/>
          <a:p>
            <a:pPr algn="just"/>
            <a:r>
              <a:rPr lang="en-CA" sz="2000" dirty="0"/>
              <a:t>Manufactured in many lengths and diameters (see text book figure 11.27). Nails are usually 1 to 6 inches and spikes are 4 inches to 14 inches. Nails are normally made of low or medium carbon steels or aluminum. </a:t>
            </a:r>
          </a:p>
          <a:p>
            <a:pPr algn="just"/>
            <a:endParaRPr lang="en-CA" sz="2000" dirty="0"/>
          </a:p>
          <a:p>
            <a:pPr algn="just"/>
            <a:r>
              <a:rPr lang="en-CA" sz="2000" dirty="0"/>
              <a:t>Splitting can be reduced by blunting the point of the nail before driving. A long diamond point may be easier to drive but it can split harder wood species. Uncoating in cedar species can cause staining of the wood galvanization is an alternative.</a:t>
            </a:r>
          </a:p>
          <a:p>
            <a:pPr algn="just"/>
            <a:endParaRPr lang="en-CA" sz="2000" dirty="0"/>
          </a:p>
          <a:p>
            <a:pPr algn="just"/>
            <a:r>
              <a:rPr lang="en-CA" sz="2000" dirty="0"/>
              <a:t>Nails are common in all types of construction, but seen mostly with wood frame, post and beam, heavy timber, shear walls, nailed gussets and panel assemblies.</a:t>
            </a:r>
          </a:p>
        </p:txBody>
      </p:sp>
      <p:pic>
        <p:nvPicPr>
          <p:cNvPr id="2" name="Picture 1">
            <a:extLst>
              <a:ext uri="{FF2B5EF4-FFF2-40B4-BE49-F238E27FC236}">
                <a16:creationId xmlns:a16="http://schemas.microsoft.com/office/drawing/2014/main" id="{3452897B-B630-4D64-884C-E1687B5C2A6B}"/>
              </a:ext>
            </a:extLst>
          </p:cNvPr>
          <p:cNvPicPr>
            <a:picLocks noChangeAspect="1"/>
          </p:cNvPicPr>
          <p:nvPr/>
        </p:nvPicPr>
        <p:blipFill>
          <a:blip r:embed="rId3"/>
          <a:stretch>
            <a:fillRect/>
          </a:stretch>
        </p:blipFill>
        <p:spPr>
          <a:xfrm>
            <a:off x="261253" y="4126162"/>
            <a:ext cx="6067425" cy="2600325"/>
          </a:xfrm>
          <a:prstGeom prst="rect">
            <a:avLst/>
          </a:prstGeom>
        </p:spPr>
      </p:pic>
      <p:sp>
        <p:nvSpPr>
          <p:cNvPr id="5" name="Footer Placeholder 4">
            <a:extLst>
              <a:ext uri="{FF2B5EF4-FFF2-40B4-BE49-F238E27FC236}">
                <a16:creationId xmlns:a16="http://schemas.microsoft.com/office/drawing/2014/main" id="{512A2570-5CDC-4DD9-8C12-196F972A892D}"/>
              </a:ext>
            </a:extLst>
          </p:cNvPr>
          <p:cNvSpPr>
            <a:spLocks noGrp="1"/>
          </p:cNvSpPr>
          <p:nvPr>
            <p:ph type="ftr" sz="quarter" idx="11"/>
          </p:nvPr>
        </p:nvSpPr>
        <p:spPr/>
        <p:txBody>
          <a:bodyPr/>
          <a:lstStyle/>
          <a:p>
            <a:r>
              <a:rPr lang="en-US"/>
              <a:t>Module 2: Design of Timber</a:t>
            </a:r>
            <a:endParaRPr lang="en-CA"/>
          </a:p>
        </p:txBody>
      </p:sp>
      <p:sp>
        <p:nvSpPr>
          <p:cNvPr id="3" name="Slide Number Placeholder 2">
            <a:extLst>
              <a:ext uri="{FF2B5EF4-FFF2-40B4-BE49-F238E27FC236}">
                <a16:creationId xmlns:a16="http://schemas.microsoft.com/office/drawing/2014/main" id="{97CAE2A9-66DD-4523-B82A-3C362AF4C6CB}"/>
              </a:ext>
            </a:extLst>
          </p:cNvPr>
          <p:cNvSpPr>
            <a:spLocks noGrp="1"/>
          </p:cNvSpPr>
          <p:nvPr>
            <p:ph type="sldNum" sz="quarter" idx="12"/>
          </p:nvPr>
        </p:nvSpPr>
        <p:spPr/>
        <p:txBody>
          <a:bodyPr/>
          <a:lstStyle/>
          <a:p>
            <a:fld id="{7641698F-FD92-4AEB-A1FD-2C71A90A5FF6}" type="slidenum">
              <a:rPr lang="en-CA" smtClean="0"/>
              <a:t>98</a:t>
            </a:fld>
            <a:endParaRPr lang="en-CA"/>
          </a:p>
        </p:txBody>
      </p:sp>
    </p:spTree>
    <p:extLst>
      <p:ext uri="{BB962C8B-B14F-4D97-AF65-F5344CB8AC3E}">
        <p14:creationId xmlns:p14="http://schemas.microsoft.com/office/powerpoint/2010/main" val="27608106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48247" y="1265049"/>
            <a:ext cx="6695506" cy="4585479"/>
          </a:xfrm>
          <a:prstGeom prst="rect">
            <a:avLst/>
          </a:prstGeom>
        </p:spPr>
      </p:pic>
      <p:grpSp>
        <p:nvGrpSpPr>
          <p:cNvPr id="8" name="Group 7">
            <a:extLst>
              <a:ext uri="{FF2B5EF4-FFF2-40B4-BE49-F238E27FC236}">
                <a16:creationId xmlns:a16="http://schemas.microsoft.com/office/drawing/2014/main" id="{D2386620-482F-4179-9F9E-F3152539D46F}"/>
              </a:ext>
            </a:extLst>
          </p:cNvPr>
          <p:cNvGrpSpPr/>
          <p:nvPr/>
        </p:nvGrpSpPr>
        <p:grpSpPr>
          <a:xfrm>
            <a:off x="7755910" y="0"/>
            <a:ext cx="4453607" cy="6957521"/>
            <a:chOff x="7738393" y="0"/>
            <a:chExt cx="4453607" cy="6957521"/>
          </a:xfrm>
        </p:grpSpPr>
        <p:grpSp>
          <p:nvGrpSpPr>
            <p:cNvPr id="9" name="Group 8">
              <a:extLst>
                <a:ext uri="{FF2B5EF4-FFF2-40B4-BE49-F238E27FC236}">
                  <a16:creationId xmlns:a16="http://schemas.microsoft.com/office/drawing/2014/main" id="{625ACDF9-75AC-432E-8EFC-B2D902DFFCB1}"/>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C1FB12F9-E040-4814-A74A-B29D4B5F0E90}"/>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612A2E85-4477-465C-B90F-B72221F85F1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E9CEDD35-D65F-4F5B-AE94-F9A098861E58}"/>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2A9C58B4-0E65-4DAE-B4BF-BDC53F3F74BB}"/>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D938DC11-5517-40BF-9DF0-F43387081BAD}"/>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F30519E2-3486-4091-A622-9C63CFD2918F}"/>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110CF5B4-8066-4360-BCE3-B8A22C944587}"/>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7261F5E-F0F3-4213-9C98-46592B725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93" y="5985465"/>
              <a:ext cx="2039765" cy="972056"/>
            </a:xfrm>
            <a:prstGeom prst="rect">
              <a:avLst/>
            </a:prstGeom>
          </p:spPr>
        </p:pic>
      </p:grpSp>
      <p:sp>
        <p:nvSpPr>
          <p:cNvPr id="18" name="Title 5">
            <a:extLst>
              <a:ext uri="{FF2B5EF4-FFF2-40B4-BE49-F238E27FC236}">
                <a16:creationId xmlns:a16="http://schemas.microsoft.com/office/drawing/2014/main" id="{FB57F724-59E7-4FC9-B45C-56C17E8C7C22}"/>
              </a:ext>
            </a:extLst>
          </p:cNvPr>
          <p:cNvSpPr txBox="1">
            <a:spLocks/>
          </p:cNvSpPr>
          <p:nvPr/>
        </p:nvSpPr>
        <p:spPr>
          <a:xfrm>
            <a:off x="250165" y="279955"/>
            <a:ext cx="11103635" cy="802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latin typeface="+mn-lt"/>
              </a:rPr>
              <a:t>Edge Distances for Nails and Spikes</a:t>
            </a:r>
          </a:p>
        </p:txBody>
      </p:sp>
      <p:sp>
        <p:nvSpPr>
          <p:cNvPr id="4" name="Footer Placeholder 3">
            <a:extLst>
              <a:ext uri="{FF2B5EF4-FFF2-40B4-BE49-F238E27FC236}">
                <a16:creationId xmlns:a16="http://schemas.microsoft.com/office/drawing/2014/main" id="{58EB4890-3CDA-4A91-BBE5-298608257115}"/>
              </a:ext>
            </a:extLst>
          </p:cNvPr>
          <p:cNvSpPr>
            <a:spLocks noGrp="1"/>
          </p:cNvSpPr>
          <p:nvPr>
            <p:ph type="ftr" sz="quarter" idx="11"/>
          </p:nvPr>
        </p:nvSpPr>
        <p:spPr/>
        <p:txBody>
          <a:bodyPr/>
          <a:lstStyle/>
          <a:p>
            <a:r>
              <a:rPr lang="en-US"/>
              <a:t>Module 2: Design of Timber</a:t>
            </a:r>
            <a:endParaRPr lang="en-CA"/>
          </a:p>
        </p:txBody>
      </p:sp>
      <p:sp>
        <p:nvSpPr>
          <p:cNvPr id="2" name="Slide Number Placeholder 1">
            <a:extLst>
              <a:ext uri="{FF2B5EF4-FFF2-40B4-BE49-F238E27FC236}">
                <a16:creationId xmlns:a16="http://schemas.microsoft.com/office/drawing/2014/main" id="{1845D305-7559-4B6A-A637-3ABB5A5CF3F1}"/>
              </a:ext>
            </a:extLst>
          </p:cNvPr>
          <p:cNvSpPr>
            <a:spLocks noGrp="1"/>
          </p:cNvSpPr>
          <p:nvPr>
            <p:ph type="sldNum" sz="quarter" idx="12"/>
          </p:nvPr>
        </p:nvSpPr>
        <p:spPr/>
        <p:txBody>
          <a:bodyPr/>
          <a:lstStyle/>
          <a:p>
            <a:fld id="{7641698F-FD92-4AEB-A1FD-2C71A90A5FF6}" type="slidenum">
              <a:rPr lang="en-CA" smtClean="0"/>
              <a:t>99</a:t>
            </a:fld>
            <a:endParaRPr lang="en-CA"/>
          </a:p>
        </p:txBody>
      </p:sp>
    </p:spTree>
    <p:extLst>
      <p:ext uri="{BB962C8B-B14F-4D97-AF65-F5344CB8AC3E}">
        <p14:creationId xmlns:p14="http://schemas.microsoft.com/office/powerpoint/2010/main" val="9833073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2D20F801CAD94783B6D87B2A4B3F7D" ma:contentTypeVersion="14" ma:contentTypeDescription="Create a new document." ma:contentTypeScope="" ma:versionID="5fea8d2f0e90f7ad04be6dbb244fb237">
  <xsd:schema xmlns:xsd="http://www.w3.org/2001/XMLSchema" xmlns:xs="http://www.w3.org/2001/XMLSchema" xmlns:p="http://schemas.microsoft.com/office/2006/metadata/properties" xmlns:ns2="019dcfcf-776f-47ac-8b22-579acfada565" xmlns:ns3="12668524-5d33-4271-98d4-acaba3206bc4" targetNamespace="http://schemas.microsoft.com/office/2006/metadata/properties" ma:root="true" ma:fieldsID="41662f62f794346b9c209fbc124038df" ns2:_="" ns3:_="">
    <xsd:import namespace="019dcfcf-776f-47ac-8b22-579acfada565"/>
    <xsd:import namespace="12668524-5d33-4271-98d4-acaba3206b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preview" minOccurs="0"/>
                <xsd:element ref="ns2:MediaServiceAutoKeyPoints" minOccurs="0"/>
                <xsd:element ref="ns2:MediaServiceKeyPoint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9dcfcf-776f-47ac-8b22-579acfada5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preview" ma:index="18" nillable="true" ma:displayName="preview" ma:description="preview" ma:format="Thumbnail" ma:internalName="preview">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thumbnail" ma:index="21"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668524-5d33-4271-98d4-acaba3206bc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eview xmlns="019dcfcf-776f-47ac-8b22-579acfada565" xsi:nil="true"/>
    <thumbnail xmlns="019dcfcf-776f-47ac-8b22-579acfada565" xsi:nil="true"/>
  </documentManagement>
</p:properties>
</file>

<file path=customXml/itemProps1.xml><?xml version="1.0" encoding="utf-8"?>
<ds:datastoreItem xmlns:ds="http://schemas.openxmlformats.org/officeDocument/2006/customXml" ds:itemID="{A40A58A6-4F52-4F31-BE14-0413BD4578F2}"/>
</file>

<file path=customXml/itemProps2.xml><?xml version="1.0" encoding="utf-8"?>
<ds:datastoreItem xmlns:ds="http://schemas.openxmlformats.org/officeDocument/2006/customXml" ds:itemID="{B20A8A0B-204C-4E28-9C46-E9C853DE72B1}"/>
</file>

<file path=customXml/itemProps3.xml><?xml version="1.0" encoding="utf-8"?>
<ds:datastoreItem xmlns:ds="http://schemas.openxmlformats.org/officeDocument/2006/customXml" ds:itemID="{8FDE16BA-B357-45E6-91B7-0111B9E2CE12}"/>
</file>

<file path=docProps/app.xml><?xml version="1.0" encoding="utf-8"?>
<Properties xmlns="http://schemas.openxmlformats.org/officeDocument/2006/extended-properties" xmlns:vt="http://schemas.openxmlformats.org/officeDocument/2006/docPropsVTypes">
  <Template>Office Theme</Template>
  <TotalTime>3984</TotalTime>
  <Words>12630</Words>
  <Application>Microsoft Office PowerPoint</Application>
  <PresentationFormat>Widescreen</PresentationFormat>
  <Paragraphs>2235</Paragraphs>
  <Slides>177</Slides>
  <Notes>57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177</vt:i4>
      </vt:variant>
    </vt:vector>
  </HeadingPairs>
  <TitlesOfParts>
    <vt:vector size="184" baseType="lpstr">
      <vt:lpstr>Arial</vt:lpstr>
      <vt:lpstr>Calibri</vt:lpstr>
      <vt:lpstr>Calibri Light</vt:lpstr>
      <vt:lpstr>Cambria Math</vt:lpstr>
      <vt:lpstr>HelveticaNeueLTStd-Bd</vt:lpstr>
      <vt:lpstr>HelveticaNeueLTStd-Roman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G</dc:creator>
  <cp:lastModifiedBy>John A. Gales</cp:lastModifiedBy>
  <cp:revision>186</cp:revision>
  <cp:lastPrinted>2020-03-17T21:20:26Z</cp:lastPrinted>
  <dcterms:created xsi:type="dcterms:W3CDTF">2015-10-24T16:19:26Z</dcterms:created>
  <dcterms:modified xsi:type="dcterms:W3CDTF">2021-03-28T19:56:15Z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0x010100DA2D20F801CAD94783B6D87B2A4B3F7D</vt:lpwstr>
  </property>
</Properties>
</file>