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Lst>
  <p:notesMasterIdLst>
    <p:notesMasterId r:id="rId170"/>
  </p:notesMasterIdLst>
  <p:handoutMasterIdLst>
    <p:handoutMasterId r:id="rId171"/>
  </p:handoutMasterIdLst>
  <p:sldIdLst>
    <p:sldId id="736" r:id="rId6"/>
    <p:sldId id="266" r:id="rId7"/>
    <p:sldId id="745" r:id="rId8"/>
    <p:sldId id="282" r:id="rId9"/>
    <p:sldId id="281" r:id="rId10"/>
    <p:sldId id="746" r:id="rId11"/>
    <p:sldId id="747" r:id="rId12"/>
    <p:sldId id="748" r:id="rId13"/>
    <p:sldId id="749" r:id="rId14"/>
    <p:sldId id="750" r:id="rId15"/>
    <p:sldId id="692" r:id="rId16"/>
    <p:sldId id="751" r:id="rId17"/>
    <p:sldId id="737" r:id="rId18"/>
    <p:sldId id="274" r:id="rId19"/>
    <p:sldId id="712" r:id="rId20"/>
    <p:sldId id="711" r:id="rId21"/>
    <p:sldId id="775" r:id="rId22"/>
    <p:sldId id="704" r:id="rId23"/>
    <p:sldId id="734" r:id="rId24"/>
    <p:sldId id="696" r:id="rId25"/>
    <p:sldId id="693" r:id="rId26"/>
    <p:sldId id="697" r:id="rId27"/>
    <p:sldId id="700" r:id="rId28"/>
    <p:sldId id="701" r:id="rId29"/>
    <p:sldId id="703" r:id="rId30"/>
    <p:sldId id="267" r:id="rId31"/>
    <p:sldId id="272" r:id="rId32"/>
    <p:sldId id="741" r:id="rId33"/>
    <p:sldId id="270" r:id="rId34"/>
    <p:sldId id="271" r:id="rId35"/>
    <p:sldId id="714" r:id="rId36"/>
    <p:sldId id="715" r:id="rId37"/>
    <p:sldId id="661" r:id="rId38"/>
    <p:sldId id="660" r:id="rId39"/>
    <p:sldId id="662" r:id="rId40"/>
    <p:sldId id="659" r:id="rId41"/>
    <p:sldId id="776" r:id="rId42"/>
    <p:sldId id="286" r:id="rId43"/>
    <p:sldId id="781" r:id="rId44"/>
    <p:sldId id="683" r:id="rId45"/>
    <p:sldId id="743" r:id="rId46"/>
    <p:sldId id="721" r:id="rId47"/>
    <p:sldId id="744" r:id="rId48"/>
    <p:sldId id="782" r:id="rId49"/>
    <p:sldId id="783" r:id="rId50"/>
    <p:sldId id="784" r:id="rId51"/>
    <p:sldId id="785" r:id="rId52"/>
    <p:sldId id="786" r:id="rId53"/>
    <p:sldId id="787" r:id="rId54"/>
    <p:sldId id="788" r:id="rId55"/>
    <p:sldId id="722" r:id="rId56"/>
    <p:sldId id="752" r:id="rId57"/>
    <p:sldId id="725" r:id="rId58"/>
    <p:sldId id="753" r:id="rId59"/>
    <p:sldId id="727" r:id="rId60"/>
    <p:sldId id="771" r:id="rId61"/>
    <p:sldId id="773" r:id="rId62"/>
    <p:sldId id="789" r:id="rId63"/>
    <p:sldId id="756" r:id="rId64"/>
    <p:sldId id="755" r:id="rId65"/>
    <p:sldId id="729" r:id="rId66"/>
    <p:sldId id="754" r:id="rId67"/>
    <p:sldId id="731" r:id="rId68"/>
    <p:sldId id="760" r:id="rId69"/>
    <p:sldId id="757" r:id="rId70"/>
    <p:sldId id="758" r:id="rId71"/>
    <p:sldId id="759" r:id="rId72"/>
    <p:sldId id="762" r:id="rId73"/>
    <p:sldId id="763" r:id="rId74"/>
    <p:sldId id="764" r:id="rId75"/>
    <p:sldId id="765" r:id="rId76"/>
    <p:sldId id="766" r:id="rId77"/>
    <p:sldId id="767" r:id="rId78"/>
    <p:sldId id="769" r:id="rId79"/>
    <p:sldId id="770" r:id="rId80"/>
    <p:sldId id="684" r:id="rId81"/>
    <p:sldId id="687" r:id="rId82"/>
    <p:sldId id="717" r:id="rId83"/>
    <p:sldId id="699" r:id="rId84"/>
    <p:sldId id="686" r:id="rId85"/>
    <p:sldId id="688" r:id="rId86"/>
    <p:sldId id="689" r:id="rId87"/>
    <p:sldId id="719" r:id="rId88"/>
    <p:sldId id="681" r:id="rId89"/>
    <p:sldId id="677" r:id="rId90"/>
    <p:sldId id="709" r:id="rId91"/>
    <p:sldId id="678" r:id="rId92"/>
    <p:sldId id="679" r:id="rId93"/>
    <p:sldId id="680" r:id="rId94"/>
    <p:sldId id="656" r:id="rId95"/>
    <p:sldId id="790" r:id="rId96"/>
    <p:sldId id="791" r:id="rId97"/>
    <p:sldId id="792" r:id="rId98"/>
    <p:sldId id="778" r:id="rId99"/>
    <p:sldId id="779" r:id="rId100"/>
    <p:sldId id="780" r:id="rId101"/>
    <p:sldId id="793" r:id="rId102"/>
    <p:sldId id="794" r:id="rId103"/>
    <p:sldId id="777" r:id="rId104"/>
    <p:sldId id="795" r:id="rId105"/>
    <p:sldId id="796" r:id="rId106"/>
    <p:sldId id="663" r:id="rId107"/>
    <p:sldId id="797" r:id="rId108"/>
    <p:sldId id="798" r:id="rId109"/>
    <p:sldId id="799" r:id="rId110"/>
    <p:sldId id="800" r:id="rId111"/>
    <p:sldId id="801" r:id="rId112"/>
    <p:sldId id="805" r:id="rId113"/>
    <p:sldId id="806" r:id="rId114"/>
    <p:sldId id="810" r:id="rId115"/>
    <p:sldId id="811" r:id="rId116"/>
    <p:sldId id="812" r:id="rId117"/>
    <p:sldId id="813" r:id="rId118"/>
    <p:sldId id="814" r:id="rId119"/>
    <p:sldId id="815" r:id="rId120"/>
    <p:sldId id="816" r:id="rId121"/>
    <p:sldId id="802" r:id="rId122"/>
    <p:sldId id="817" r:id="rId123"/>
    <p:sldId id="818" r:id="rId124"/>
    <p:sldId id="819" r:id="rId125"/>
    <p:sldId id="820" r:id="rId126"/>
    <p:sldId id="803" r:id="rId127"/>
    <p:sldId id="821" r:id="rId128"/>
    <p:sldId id="822" r:id="rId129"/>
    <p:sldId id="823" r:id="rId130"/>
    <p:sldId id="824" r:id="rId131"/>
    <p:sldId id="804" r:id="rId132"/>
    <p:sldId id="825" r:id="rId133"/>
    <p:sldId id="707" r:id="rId134"/>
    <p:sldId id="596" r:id="rId135"/>
    <p:sldId id="807" r:id="rId136"/>
    <p:sldId id="826" r:id="rId137"/>
    <p:sldId id="808" r:id="rId138"/>
    <p:sldId id="809" r:id="rId139"/>
    <p:sldId id="827" r:id="rId140"/>
    <p:sldId id="828" r:id="rId141"/>
    <p:sldId id="829" r:id="rId142"/>
    <p:sldId id="830" r:id="rId143"/>
    <p:sldId id="742" r:id="rId144"/>
    <p:sldId id="831" r:id="rId145"/>
    <p:sldId id="832" r:id="rId146"/>
    <p:sldId id="761" r:id="rId147"/>
    <p:sldId id="833" r:id="rId148"/>
    <p:sldId id="834" r:id="rId149"/>
    <p:sldId id="835" r:id="rId150"/>
    <p:sldId id="836" r:id="rId151"/>
    <p:sldId id="837" r:id="rId152"/>
    <p:sldId id="838" r:id="rId153"/>
    <p:sldId id="839" r:id="rId154"/>
    <p:sldId id="840" r:id="rId155"/>
    <p:sldId id="301" r:id="rId156"/>
    <p:sldId id="300" r:id="rId157"/>
    <p:sldId id="304" r:id="rId158"/>
    <p:sldId id="841" r:id="rId159"/>
    <p:sldId id="842" r:id="rId160"/>
    <p:sldId id="843" r:id="rId161"/>
    <p:sldId id="844" r:id="rId162"/>
    <p:sldId id="845" r:id="rId163"/>
    <p:sldId id="846" r:id="rId164"/>
    <p:sldId id="768" r:id="rId165"/>
    <p:sldId id="847" r:id="rId166"/>
    <p:sldId id="848" r:id="rId167"/>
    <p:sldId id="774" r:id="rId168"/>
    <p:sldId id="849"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6482"/>
    <a:srgbClr val="A8D5D6"/>
    <a:srgbClr val="A8D7FF"/>
    <a:srgbClr val="78AAD6"/>
    <a:srgbClr val="2EC9FF"/>
    <a:srgbClr val="D6D5A9"/>
    <a:srgbClr val="78A9AA"/>
    <a:srgbClr val="D5FFFF"/>
    <a:srgbClr val="56B14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25"/>
    <p:restoredTop sz="88670"/>
  </p:normalViewPr>
  <p:slideViewPr>
    <p:cSldViewPr snapToGrid="0" snapToObjects="1">
      <p:cViewPr varScale="1">
        <p:scale>
          <a:sx n="133" d="100"/>
          <a:sy n="133" d="100"/>
        </p:scale>
        <p:origin x="1560" y="336"/>
      </p:cViewPr>
      <p:guideLst/>
    </p:cSldViewPr>
  </p:slideViewPr>
  <p:outlineViewPr>
    <p:cViewPr>
      <p:scale>
        <a:sx n="33" d="100"/>
        <a:sy n="33" d="100"/>
      </p:scale>
      <p:origin x="0" y="-840"/>
    </p:cViewPr>
  </p:outlineViewPr>
  <p:notesTextViewPr>
    <p:cViewPr>
      <p:scale>
        <a:sx n="1" d="1"/>
        <a:sy n="1" d="1"/>
      </p:scale>
      <p:origin x="0" y="0"/>
    </p:cViewPr>
  </p:notesTextViewPr>
  <p:sorterViewPr>
    <p:cViewPr>
      <p:scale>
        <a:sx n="53" d="100"/>
        <a:sy n="53" d="100"/>
      </p:scale>
      <p:origin x="0" y="0"/>
    </p:cViewPr>
  </p:sorterViewPr>
  <p:notesViewPr>
    <p:cSldViewPr snapToGrid="0" snapToObjects="1">
      <p:cViewPr varScale="1">
        <p:scale>
          <a:sx n="138" d="100"/>
          <a:sy n="138" d="100"/>
        </p:scale>
        <p:origin x="5496" y="18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handoutMaster" Target="handoutMasters/handoutMaster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2"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tableStyles" Target="tableStyle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svg"/><Relationship Id="rId1" Type="http://schemas.openxmlformats.org/officeDocument/2006/relationships/image" Target="../media/image116.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diagrams/_rels/data11.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45.png"/></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ata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ata8.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svg"/><Relationship Id="rId1" Type="http://schemas.openxmlformats.org/officeDocument/2006/relationships/image" Target="../media/image116.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4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0EFF57-2024-4183-A8C4-85342A9242ED}"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3FEBB0D-16D6-4DDA-B776-5F9F0989FF50}">
      <dgm:prSet/>
      <dgm:spPr/>
      <dgm:t>
        <a:bodyPr/>
        <a:lstStyle/>
        <a:p>
          <a:pPr>
            <a:lnSpc>
              <a:spcPct val="100000"/>
            </a:lnSpc>
            <a:defRPr b="1"/>
          </a:pPr>
          <a:r>
            <a:rPr lang="en-US" dirty="0"/>
            <a:t>Construction Advantage</a:t>
          </a:r>
        </a:p>
      </dgm:t>
    </dgm:pt>
    <dgm:pt modelId="{C42CB6CB-43CF-44C0-9B07-00047E81E689}" type="parTrans" cxnId="{323F8A38-24BA-4CBE-B7B5-5FD0CFAAB8BA}">
      <dgm:prSet/>
      <dgm:spPr/>
      <dgm:t>
        <a:bodyPr/>
        <a:lstStyle/>
        <a:p>
          <a:endParaRPr lang="en-US"/>
        </a:p>
      </dgm:t>
    </dgm:pt>
    <dgm:pt modelId="{6D669E13-AA14-4938-8E55-DF7064E44577}" type="sibTrans" cxnId="{323F8A38-24BA-4CBE-B7B5-5FD0CFAAB8BA}">
      <dgm:prSet/>
      <dgm:spPr/>
      <dgm:t>
        <a:bodyPr/>
        <a:lstStyle/>
        <a:p>
          <a:endParaRPr lang="en-US"/>
        </a:p>
      </dgm:t>
    </dgm:pt>
    <dgm:pt modelId="{52988442-B2A2-482F-8F45-4D42487790A1}">
      <dgm:prSet/>
      <dgm:spPr/>
      <dgm:t>
        <a:bodyPr/>
        <a:lstStyle/>
        <a:p>
          <a:pPr>
            <a:lnSpc>
              <a:spcPct val="100000"/>
            </a:lnSpc>
          </a:pPr>
          <a:r>
            <a:rPr lang="en-US"/>
            <a:t>Prefabrication on components provide greater precision and quality control. </a:t>
          </a:r>
        </a:p>
      </dgm:t>
    </dgm:pt>
    <dgm:pt modelId="{933CCF82-60AA-40A0-84DB-D12702CD459D}" type="parTrans" cxnId="{803694A4-0BEE-4BA5-BD4C-6B3BEE1FC19E}">
      <dgm:prSet/>
      <dgm:spPr/>
      <dgm:t>
        <a:bodyPr/>
        <a:lstStyle/>
        <a:p>
          <a:endParaRPr lang="en-US"/>
        </a:p>
      </dgm:t>
    </dgm:pt>
    <dgm:pt modelId="{373A2C5B-F480-47CB-8F83-4B3BD8CE5AA3}" type="sibTrans" cxnId="{803694A4-0BEE-4BA5-BD4C-6B3BEE1FC19E}">
      <dgm:prSet/>
      <dgm:spPr/>
      <dgm:t>
        <a:bodyPr/>
        <a:lstStyle/>
        <a:p>
          <a:endParaRPr lang="en-US"/>
        </a:p>
      </dgm:t>
    </dgm:pt>
    <dgm:pt modelId="{5D650E51-A856-46A3-855A-B13BC56CD011}">
      <dgm:prSet/>
      <dgm:spPr/>
      <dgm:t>
        <a:bodyPr/>
        <a:lstStyle/>
        <a:p>
          <a:pPr>
            <a:lnSpc>
              <a:spcPct val="100000"/>
            </a:lnSpc>
          </a:pPr>
          <a:r>
            <a:rPr lang="en-US"/>
            <a:t>Reduced on-site construction.</a:t>
          </a:r>
        </a:p>
      </dgm:t>
    </dgm:pt>
    <dgm:pt modelId="{5BAA201A-33BE-45A1-A1CC-5C73DB08347C}" type="parTrans" cxnId="{92EC12E2-D273-47F1-B907-A45AABBDF863}">
      <dgm:prSet/>
      <dgm:spPr/>
      <dgm:t>
        <a:bodyPr/>
        <a:lstStyle/>
        <a:p>
          <a:endParaRPr lang="en-US"/>
        </a:p>
      </dgm:t>
    </dgm:pt>
    <dgm:pt modelId="{69651211-C9D5-42FE-B418-DD9D98DE99CC}" type="sibTrans" cxnId="{92EC12E2-D273-47F1-B907-A45AABBDF863}">
      <dgm:prSet/>
      <dgm:spPr/>
      <dgm:t>
        <a:bodyPr/>
        <a:lstStyle/>
        <a:p>
          <a:endParaRPr lang="en-US"/>
        </a:p>
      </dgm:t>
    </dgm:pt>
    <dgm:pt modelId="{97A72080-5631-4B2C-86FF-2082BA869B20}">
      <dgm:prSet/>
      <dgm:spPr/>
      <dgm:t>
        <a:bodyPr/>
        <a:lstStyle/>
        <a:p>
          <a:pPr>
            <a:lnSpc>
              <a:spcPct val="100000"/>
            </a:lnSpc>
            <a:defRPr b="1"/>
          </a:pPr>
          <a:r>
            <a:rPr lang="en-US"/>
            <a:t>Aesthetic Advantage</a:t>
          </a:r>
        </a:p>
      </dgm:t>
    </dgm:pt>
    <dgm:pt modelId="{F1D26AA2-DE95-4B34-9926-B61E64E9524B}" type="parTrans" cxnId="{11974486-DE2B-4863-867C-2118A3A03693}">
      <dgm:prSet/>
      <dgm:spPr/>
      <dgm:t>
        <a:bodyPr/>
        <a:lstStyle/>
        <a:p>
          <a:endParaRPr lang="en-US"/>
        </a:p>
      </dgm:t>
    </dgm:pt>
    <dgm:pt modelId="{6186C104-0A66-4227-8247-1A5FEE3FE918}" type="sibTrans" cxnId="{11974486-DE2B-4863-867C-2118A3A03693}">
      <dgm:prSet/>
      <dgm:spPr/>
      <dgm:t>
        <a:bodyPr/>
        <a:lstStyle/>
        <a:p>
          <a:endParaRPr lang="en-US"/>
        </a:p>
      </dgm:t>
    </dgm:pt>
    <dgm:pt modelId="{47B78EF5-6CB5-48AA-A4F7-44D522390508}">
      <dgm:prSet/>
      <dgm:spPr/>
      <dgm:t>
        <a:bodyPr/>
        <a:lstStyle/>
        <a:p>
          <a:pPr>
            <a:lnSpc>
              <a:spcPct val="100000"/>
            </a:lnSpc>
          </a:pPr>
          <a:r>
            <a:rPr lang="en-US" dirty="0"/>
            <a:t>Aesthetic and experiential benefits often make mass timber buildings desirable to tenants as well as aiding in biophilic benefits.</a:t>
          </a:r>
        </a:p>
      </dgm:t>
    </dgm:pt>
    <dgm:pt modelId="{9022EEC6-CF9E-43A9-B059-90E8AB994C95}" type="parTrans" cxnId="{87079A9F-EF4B-4270-A5A9-1177DB5C71AE}">
      <dgm:prSet/>
      <dgm:spPr/>
      <dgm:t>
        <a:bodyPr/>
        <a:lstStyle/>
        <a:p>
          <a:endParaRPr lang="en-US"/>
        </a:p>
      </dgm:t>
    </dgm:pt>
    <dgm:pt modelId="{814C8815-C5A1-422C-9E2F-0F1E586E12D3}" type="sibTrans" cxnId="{87079A9F-EF4B-4270-A5A9-1177DB5C71AE}">
      <dgm:prSet/>
      <dgm:spPr/>
      <dgm:t>
        <a:bodyPr/>
        <a:lstStyle/>
        <a:p>
          <a:endParaRPr lang="en-US"/>
        </a:p>
      </dgm:t>
    </dgm:pt>
    <dgm:pt modelId="{FAAC00B8-6272-4AE4-AD00-5201D27D19FD}">
      <dgm:prSet/>
      <dgm:spPr/>
      <dgm:t>
        <a:bodyPr/>
        <a:lstStyle/>
        <a:p>
          <a:pPr>
            <a:lnSpc>
              <a:spcPct val="100000"/>
            </a:lnSpc>
            <a:defRPr b="1"/>
          </a:pPr>
          <a:r>
            <a:rPr lang="en-US"/>
            <a:t>Ecological Advantage</a:t>
          </a:r>
        </a:p>
      </dgm:t>
    </dgm:pt>
    <dgm:pt modelId="{AF997A22-808F-489A-AB3E-D9D59D03CC0F}" type="parTrans" cxnId="{C2D866A8-EA95-456E-AEF5-14430FFE17C9}">
      <dgm:prSet/>
      <dgm:spPr/>
      <dgm:t>
        <a:bodyPr/>
        <a:lstStyle/>
        <a:p>
          <a:endParaRPr lang="en-US"/>
        </a:p>
      </dgm:t>
    </dgm:pt>
    <dgm:pt modelId="{A487D82E-7DB2-4A1E-9A9A-175C1EC74CDE}" type="sibTrans" cxnId="{C2D866A8-EA95-456E-AEF5-14430FFE17C9}">
      <dgm:prSet/>
      <dgm:spPr/>
      <dgm:t>
        <a:bodyPr/>
        <a:lstStyle/>
        <a:p>
          <a:endParaRPr lang="en-US"/>
        </a:p>
      </dgm:t>
    </dgm:pt>
    <dgm:pt modelId="{9E31B94A-9D19-4A52-A970-EEFD62088C65}">
      <dgm:prSet/>
      <dgm:spPr/>
      <dgm:t>
        <a:bodyPr/>
        <a:lstStyle/>
        <a:p>
          <a:pPr>
            <a:lnSpc>
              <a:spcPct val="100000"/>
            </a:lnSpc>
          </a:pPr>
          <a:r>
            <a:rPr lang="en-US" dirty="0"/>
            <a:t>Building represent close to 40% of the greenhouse gas emissions.</a:t>
          </a:r>
        </a:p>
        <a:p>
          <a:pPr>
            <a:lnSpc>
              <a:spcPct val="100000"/>
            </a:lnSpc>
          </a:pPr>
          <a:r>
            <a:rPr lang="en-US" dirty="0"/>
            <a:t> Wood has the ability to sequester carbon, and is a low embodied carbon building product. </a:t>
          </a:r>
        </a:p>
      </dgm:t>
    </dgm:pt>
    <dgm:pt modelId="{0D6D3ABD-3D14-492E-BE48-DDC40B212F73}" type="parTrans" cxnId="{E3231356-811F-4652-B041-7AD631A3A467}">
      <dgm:prSet/>
      <dgm:spPr/>
      <dgm:t>
        <a:bodyPr/>
        <a:lstStyle/>
        <a:p>
          <a:endParaRPr lang="en-US"/>
        </a:p>
      </dgm:t>
    </dgm:pt>
    <dgm:pt modelId="{12A71657-E4D0-40E8-B1B5-25D331A7807A}" type="sibTrans" cxnId="{E3231356-811F-4652-B041-7AD631A3A467}">
      <dgm:prSet/>
      <dgm:spPr/>
      <dgm:t>
        <a:bodyPr/>
        <a:lstStyle/>
        <a:p>
          <a:endParaRPr lang="en-US"/>
        </a:p>
      </dgm:t>
    </dgm:pt>
    <dgm:pt modelId="{DA981D84-7481-4A15-A76F-9BD5714E07E2}" type="pres">
      <dgm:prSet presAssocID="{BC0EFF57-2024-4183-A8C4-85342A9242ED}" presName="root" presStyleCnt="0">
        <dgm:presLayoutVars>
          <dgm:dir/>
          <dgm:resizeHandles val="exact"/>
        </dgm:presLayoutVars>
      </dgm:prSet>
      <dgm:spPr/>
    </dgm:pt>
    <dgm:pt modelId="{61157882-1788-4382-BA91-EC0684450E91}" type="pres">
      <dgm:prSet presAssocID="{83FEBB0D-16D6-4DDA-B776-5F9F0989FF50}" presName="compNode" presStyleCnt="0"/>
      <dgm:spPr/>
    </dgm:pt>
    <dgm:pt modelId="{B06775BC-99B2-4661-AAB7-521B5C403712}" type="pres">
      <dgm:prSet presAssocID="{83FEBB0D-16D6-4DDA-B776-5F9F0989FF5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xcavator"/>
        </a:ext>
      </dgm:extLst>
    </dgm:pt>
    <dgm:pt modelId="{7AABAA57-1738-485B-85D5-2D4EA5D4FA44}" type="pres">
      <dgm:prSet presAssocID="{83FEBB0D-16D6-4DDA-B776-5F9F0989FF50}" presName="iconSpace" presStyleCnt="0"/>
      <dgm:spPr/>
    </dgm:pt>
    <dgm:pt modelId="{306FAC3E-D55C-4F9F-9DC1-51F39B1D5487}" type="pres">
      <dgm:prSet presAssocID="{83FEBB0D-16D6-4DDA-B776-5F9F0989FF50}" presName="parTx" presStyleLbl="revTx" presStyleIdx="0" presStyleCnt="6">
        <dgm:presLayoutVars>
          <dgm:chMax val="0"/>
          <dgm:chPref val="0"/>
        </dgm:presLayoutVars>
      </dgm:prSet>
      <dgm:spPr/>
    </dgm:pt>
    <dgm:pt modelId="{88DE94D9-2753-4374-B057-65536A65968B}" type="pres">
      <dgm:prSet presAssocID="{83FEBB0D-16D6-4DDA-B776-5F9F0989FF50}" presName="txSpace" presStyleCnt="0"/>
      <dgm:spPr/>
    </dgm:pt>
    <dgm:pt modelId="{147CCA1F-2044-4AC7-86C7-EA3675ECBB89}" type="pres">
      <dgm:prSet presAssocID="{83FEBB0D-16D6-4DDA-B776-5F9F0989FF50}" presName="desTx" presStyleLbl="revTx" presStyleIdx="1" presStyleCnt="6">
        <dgm:presLayoutVars/>
      </dgm:prSet>
      <dgm:spPr/>
    </dgm:pt>
    <dgm:pt modelId="{C5EC2B2B-6E28-44D1-B7E7-F80612DA41BE}" type="pres">
      <dgm:prSet presAssocID="{6D669E13-AA14-4938-8E55-DF7064E44577}" presName="sibTrans" presStyleCnt="0"/>
      <dgm:spPr/>
    </dgm:pt>
    <dgm:pt modelId="{8868C33C-5D16-4874-8AEF-7B71B632EEC4}" type="pres">
      <dgm:prSet presAssocID="{97A72080-5631-4B2C-86FF-2082BA869B20}" presName="compNode" presStyleCnt="0"/>
      <dgm:spPr/>
    </dgm:pt>
    <dgm:pt modelId="{B1944F96-3C8D-4894-8D55-70E92B907B09}" type="pres">
      <dgm:prSet presAssocID="{97A72080-5631-4B2C-86FF-2082BA869B2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C8D12DB9-B249-4CF5-8144-596D76207A9A}" type="pres">
      <dgm:prSet presAssocID="{97A72080-5631-4B2C-86FF-2082BA869B20}" presName="iconSpace" presStyleCnt="0"/>
      <dgm:spPr/>
    </dgm:pt>
    <dgm:pt modelId="{DCEFA846-20E0-4788-BE54-A08F3DE40BCE}" type="pres">
      <dgm:prSet presAssocID="{97A72080-5631-4B2C-86FF-2082BA869B20}" presName="parTx" presStyleLbl="revTx" presStyleIdx="2" presStyleCnt="6">
        <dgm:presLayoutVars>
          <dgm:chMax val="0"/>
          <dgm:chPref val="0"/>
        </dgm:presLayoutVars>
      </dgm:prSet>
      <dgm:spPr/>
    </dgm:pt>
    <dgm:pt modelId="{2801779B-2798-43A9-B92A-69C103FFE865}" type="pres">
      <dgm:prSet presAssocID="{97A72080-5631-4B2C-86FF-2082BA869B20}" presName="txSpace" presStyleCnt="0"/>
      <dgm:spPr/>
    </dgm:pt>
    <dgm:pt modelId="{4E160A21-F0AD-48E8-B283-E2E9948D4BF1}" type="pres">
      <dgm:prSet presAssocID="{97A72080-5631-4B2C-86FF-2082BA869B20}" presName="desTx" presStyleLbl="revTx" presStyleIdx="3" presStyleCnt="6">
        <dgm:presLayoutVars/>
      </dgm:prSet>
      <dgm:spPr/>
    </dgm:pt>
    <dgm:pt modelId="{5BB99423-7F51-4642-B173-6FD0BCFB11E4}" type="pres">
      <dgm:prSet presAssocID="{6186C104-0A66-4227-8247-1A5FEE3FE918}" presName="sibTrans" presStyleCnt="0"/>
      <dgm:spPr/>
    </dgm:pt>
    <dgm:pt modelId="{67DD7532-E82C-4ED0-B7B6-C60F82738B7E}" type="pres">
      <dgm:prSet presAssocID="{FAAC00B8-6272-4AE4-AD00-5201D27D19FD}" presName="compNode" presStyleCnt="0"/>
      <dgm:spPr/>
    </dgm:pt>
    <dgm:pt modelId="{52D84B83-9690-4F8D-8379-26DBE6E5D2E6}" type="pres">
      <dgm:prSet presAssocID="{FAAC00B8-6272-4AE4-AD00-5201D27D19F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stainability"/>
        </a:ext>
      </dgm:extLst>
    </dgm:pt>
    <dgm:pt modelId="{83D53946-C157-4485-BA56-1B35889DE16E}" type="pres">
      <dgm:prSet presAssocID="{FAAC00B8-6272-4AE4-AD00-5201D27D19FD}" presName="iconSpace" presStyleCnt="0"/>
      <dgm:spPr/>
    </dgm:pt>
    <dgm:pt modelId="{AD9EF4D3-1BE3-41D0-95BE-077511ED9BEA}" type="pres">
      <dgm:prSet presAssocID="{FAAC00B8-6272-4AE4-AD00-5201D27D19FD}" presName="parTx" presStyleLbl="revTx" presStyleIdx="4" presStyleCnt="6">
        <dgm:presLayoutVars>
          <dgm:chMax val="0"/>
          <dgm:chPref val="0"/>
        </dgm:presLayoutVars>
      </dgm:prSet>
      <dgm:spPr/>
    </dgm:pt>
    <dgm:pt modelId="{80851218-66A4-4CA9-A864-0ED0A72ED412}" type="pres">
      <dgm:prSet presAssocID="{FAAC00B8-6272-4AE4-AD00-5201D27D19FD}" presName="txSpace" presStyleCnt="0"/>
      <dgm:spPr/>
    </dgm:pt>
    <dgm:pt modelId="{A935CC99-2494-49F7-92B8-BD06275DCDC7}" type="pres">
      <dgm:prSet presAssocID="{FAAC00B8-6272-4AE4-AD00-5201D27D19FD}" presName="desTx" presStyleLbl="revTx" presStyleIdx="5" presStyleCnt="6">
        <dgm:presLayoutVars/>
      </dgm:prSet>
      <dgm:spPr/>
    </dgm:pt>
  </dgm:ptLst>
  <dgm:cxnLst>
    <dgm:cxn modelId="{6085A927-3DD0-374B-BBC0-B6E7805BEFB5}" type="presOf" srcId="{47B78EF5-6CB5-48AA-A4F7-44D522390508}" destId="{4E160A21-F0AD-48E8-B283-E2E9948D4BF1}" srcOrd="0" destOrd="0" presId="urn:microsoft.com/office/officeart/2018/5/layout/CenteredIconLabelDescriptionList"/>
    <dgm:cxn modelId="{0EA70D2D-6E09-4F42-B95D-68D6AFE9E9C0}" type="presOf" srcId="{52988442-B2A2-482F-8F45-4D42487790A1}" destId="{147CCA1F-2044-4AC7-86C7-EA3675ECBB89}" srcOrd="0" destOrd="0" presId="urn:microsoft.com/office/officeart/2018/5/layout/CenteredIconLabelDescriptionList"/>
    <dgm:cxn modelId="{323F8A38-24BA-4CBE-B7B5-5FD0CFAAB8BA}" srcId="{BC0EFF57-2024-4183-A8C4-85342A9242ED}" destId="{83FEBB0D-16D6-4DDA-B776-5F9F0989FF50}" srcOrd="0" destOrd="0" parTransId="{C42CB6CB-43CF-44C0-9B07-00047E81E689}" sibTransId="{6D669E13-AA14-4938-8E55-DF7064E44577}"/>
    <dgm:cxn modelId="{C9B2BE3F-FDE1-EB4F-BC99-578E0451ABFB}" type="presOf" srcId="{FAAC00B8-6272-4AE4-AD00-5201D27D19FD}" destId="{AD9EF4D3-1BE3-41D0-95BE-077511ED9BEA}" srcOrd="0" destOrd="0" presId="urn:microsoft.com/office/officeart/2018/5/layout/CenteredIconLabelDescriptionList"/>
    <dgm:cxn modelId="{B8CF0E61-CA34-4747-B9AC-73441A04B7EB}" type="presOf" srcId="{5D650E51-A856-46A3-855A-B13BC56CD011}" destId="{147CCA1F-2044-4AC7-86C7-EA3675ECBB89}" srcOrd="0" destOrd="1" presId="urn:microsoft.com/office/officeart/2018/5/layout/CenteredIconLabelDescriptionList"/>
    <dgm:cxn modelId="{37DCBF61-3E23-A24C-9D36-FBB9172801DA}" type="presOf" srcId="{BC0EFF57-2024-4183-A8C4-85342A9242ED}" destId="{DA981D84-7481-4A15-A76F-9BD5714E07E2}" srcOrd="0" destOrd="0" presId="urn:microsoft.com/office/officeart/2018/5/layout/CenteredIconLabelDescriptionList"/>
    <dgm:cxn modelId="{E3231356-811F-4652-B041-7AD631A3A467}" srcId="{FAAC00B8-6272-4AE4-AD00-5201D27D19FD}" destId="{9E31B94A-9D19-4A52-A970-EEFD62088C65}" srcOrd="0" destOrd="0" parTransId="{0D6D3ABD-3D14-492E-BE48-DDC40B212F73}" sibTransId="{12A71657-E4D0-40E8-B1B5-25D331A7807A}"/>
    <dgm:cxn modelId="{C54F977A-8CD9-2C49-A7E6-09400EFC408C}" type="presOf" srcId="{83FEBB0D-16D6-4DDA-B776-5F9F0989FF50}" destId="{306FAC3E-D55C-4F9F-9DC1-51F39B1D5487}" srcOrd="0" destOrd="0" presId="urn:microsoft.com/office/officeart/2018/5/layout/CenteredIconLabelDescriptionList"/>
    <dgm:cxn modelId="{11974486-DE2B-4863-867C-2118A3A03693}" srcId="{BC0EFF57-2024-4183-A8C4-85342A9242ED}" destId="{97A72080-5631-4B2C-86FF-2082BA869B20}" srcOrd="1" destOrd="0" parTransId="{F1D26AA2-DE95-4B34-9926-B61E64E9524B}" sibTransId="{6186C104-0A66-4227-8247-1A5FEE3FE918}"/>
    <dgm:cxn modelId="{87079A9F-EF4B-4270-A5A9-1177DB5C71AE}" srcId="{97A72080-5631-4B2C-86FF-2082BA869B20}" destId="{47B78EF5-6CB5-48AA-A4F7-44D522390508}" srcOrd="0" destOrd="0" parTransId="{9022EEC6-CF9E-43A9-B059-90E8AB994C95}" sibTransId="{814C8815-C5A1-422C-9E2F-0F1E586E12D3}"/>
    <dgm:cxn modelId="{803694A4-0BEE-4BA5-BD4C-6B3BEE1FC19E}" srcId="{83FEBB0D-16D6-4DDA-B776-5F9F0989FF50}" destId="{52988442-B2A2-482F-8F45-4D42487790A1}" srcOrd="0" destOrd="0" parTransId="{933CCF82-60AA-40A0-84DB-D12702CD459D}" sibTransId="{373A2C5B-F480-47CB-8F83-4B3BD8CE5AA3}"/>
    <dgm:cxn modelId="{C2D866A8-EA95-456E-AEF5-14430FFE17C9}" srcId="{BC0EFF57-2024-4183-A8C4-85342A9242ED}" destId="{FAAC00B8-6272-4AE4-AD00-5201D27D19FD}" srcOrd="2" destOrd="0" parTransId="{AF997A22-808F-489A-AB3E-D9D59D03CC0F}" sibTransId="{A487D82E-7DB2-4A1E-9A9A-175C1EC74CDE}"/>
    <dgm:cxn modelId="{34F897AF-E6A3-A349-A0C0-C954084CC4EF}" type="presOf" srcId="{9E31B94A-9D19-4A52-A970-EEFD62088C65}" destId="{A935CC99-2494-49F7-92B8-BD06275DCDC7}" srcOrd="0" destOrd="0" presId="urn:microsoft.com/office/officeart/2018/5/layout/CenteredIconLabelDescriptionList"/>
    <dgm:cxn modelId="{92EC12E2-D273-47F1-B907-A45AABBDF863}" srcId="{83FEBB0D-16D6-4DDA-B776-5F9F0989FF50}" destId="{5D650E51-A856-46A3-855A-B13BC56CD011}" srcOrd="1" destOrd="0" parTransId="{5BAA201A-33BE-45A1-A1CC-5C73DB08347C}" sibTransId="{69651211-C9D5-42FE-B418-DD9D98DE99CC}"/>
    <dgm:cxn modelId="{6C1167EC-31A7-F247-ADB0-2910ECD8D78B}" type="presOf" srcId="{97A72080-5631-4B2C-86FF-2082BA869B20}" destId="{DCEFA846-20E0-4788-BE54-A08F3DE40BCE}" srcOrd="0" destOrd="0" presId="urn:microsoft.com/office/officeart/2018/5/layout/CenteredIconLabelDescriptionList"/>
    <dgm:cxn modelId="{6F65FC39-402F-E942-976E-0A2C4BB01575}" type="presParOf" srcId="{DA981D84-7481-4A15-A76F-9BD5714E07E2}" destId="{61157882-1788-4382-BA91-EC0684450E91}" srcOrd="0" destOrd="0" presId="urn:microsoft.com/office/officeart/2018/5/layout/CenteredIconLabelDescriptionList"/>
    <dgm:cxn modelId="{9616D56A-40EB-D94D-8847-C19FF01FD907}" type="presParOf" srcId="{61157882-1788-4382-BA91-EC0684450E91}" destId="{B06775BC-99B2-4661-AAB7-521B5C403712}" srcOrd="0" destOrd="0" presId="urn:microsoft.com/office/officeart/2018/5/layout/CenteredIconLabelDescriptionList"/>
    <dgm:cxn modelId="{4219358F-4B93-A04A-9D03-4E594A03EE9E}" type="presParOf" srcId="{61157882-1788-4382-BA91-EC0684450E91}" destId="{7AABAA57-1738-485B-85D5-2D4EA5D4FA44}" srcOrd="1" destOrd="0" presId="urn:microsoft.com/office/officeart/2018/5/layout/CenteredIconLabelDescriptionList"/>
    <dgm:cxn modelId="{CFFDBA79-5B4D-9843-8153-6C389955A261}" type="presParOf" srcId="{61157882-1788-4382-BA91-EC0684450E91}" destId="{306FAC3E-D55C-4F9F-9DC1-51F39B1D5487}" srcOrd="2" destOrd="0" presId="urn:microsoft.com/office/officeart/2018/5/layout/CenteredIconLabelDescriptionList"/>
    <dgm:cxn modelId="{5CAFDAB1-1D40-D243-8E9F-B62275CE896D}" type="presParOf" srcId="{61157882-1788-4382-BA91-EC0684450E91}" destId="{88DE94D9-2753-4374-B057-65536A65968B}" srcOrd="3" destOrd="0" presId="urn:microsoft.com/office/officeart/2018/5/layout/CenteredIconLabelDescriptionList"/>
    <dgm:cxn modelId="{4BD52E85-1B45-014E-A436-51A2EFF51E7E}" type="presParOf" srcId="{61157882-1788-4382-BA91-EC0684450E91}" destId="{147CCA1F-2044-4AC7-86C7-EA3675ECBB89}" srcOrd="4" destOrd="0" presId="urn:microsoft.com/office/officeart/2018/5/layout/CenteredIconLabelDescriptionList"/>
    <dgm:cxn modelId="{2CFA14DF-9503-2A42-8107-90DEB882EC71}" type="presParOf" srcId="{DA981D84-7481-4A15-A76F-9BD5714E07E2}" destId="{C5EC2B2B-6E28-44D1-B7E7-F80612DA41BE}" srcOrd="1" destOrd="0" presId="urn:microsoft.com/office/officeart/2018/5/layout/CenteredIconLabelDescriptionList"/>
    <dgm:cxn modelId="{5BD0A368-9087-4E48-83A6-CA6E6B503E88}" type="presParOf" srcId="{DA981D84-7481-4A15-A76F-9BD5714E07E2}" destId="{8868C33C-5D16-4874-8AEF-7B71B632EEC4}" srcOrd="2" destOrd="0" presId="urn:microsoft.com/office/officeart/2018/5/layout/CenteredIconLabelDescriptionList"/>
    <dgm:cxn modelId="{C95A93E5-9FC6-2C4D-A561-CEAE6A34584B}" type="presParOf" srcId="{8868C33C-5D16-4874-8AEF-7B71B632EEC4}" destId="{B1944F96-3C8D-4894-8D55-70E92B907B09}" srcOrd="0" destOrd="0" presId="urn:microsoft.com/office/officeart/2018/5/layout/CenteredIconLabelDescriptionList"/>
    <dgm:cxn modelId="{98291ED1-A0B4-524D-95FE-3F1F4986A858}" type="presParOf" srcId="{8868C33C-5D16-4874-8AEF-7B71B632EEC4}" destId="{C8D12DB9-B249-4CF5-8144-596D76207A9A}" srcOrd="1" destOrd="0" presId="urn:microsoft.com/office/officeart/2018/5/layout/CenteredIconLabelDescriptionList"/>
    <dgm:cxn modelId="{BD0A55EA-25E0-454F-914D-EFBF0984152F}" type="presParOf" srcId="{8868C33C-5D16-4874-8AEF-7B71B632EEC4}" destId="{DCEFA846-20E0-4788-BE54-A08F3DE40BCE}" srcOrd="2" destOrd="0" presId="urn:microsoft.com/office/officeart/2018/5/layout/CenteredIconLabelDescriptionList"/>
    <dgm:cxn modelId="{594179CD-81A1-E043-B833-119D593844E2}" type="presParOf" srcId="{8868C33C-5D16-4874-8AEF-7B71B632EEC4}" destId="{2801779B-2798-43A9-B92A-69C103FFE865}" srcOrd="3" destOrd="0" presId="urn:microsoft.com/office/officeart/2018/5/layout/CenteredIconLabelDescriptionList"/>
    <dgm:cxn modelId="{DC31C27C-32E6-B04C-A69D-F4E2C4EE693F}" type="presParOf" srcId="{8868C33C-5D16-4874-8AEF-7B71B632EEC4}" destId="{4E160A21-F0AD-48E8-B283-E2E9948D4BF1}" srcOrd="4" destOrd="0" presId="urn:microsoft.com/office/officeart/2018/5/layout/CenteredIconLabelDescriptionList"/>
    <dgm:cxn modelId="{1A222C94-44D3-7C4D-98FE-9127FBCAA21A}" type="presParOf" srcId="{DA981D84-7481-4A15-A76F-9BD5714E07E2}" destId="{5BB99423-7F51-4642-B173-6FD0BCFB11E4}" srcOrd="3" destOrd="0" presId="urn:microsoft.com/office/officeart/2018/5/layout/CenteredIconLabelDescriptionList"/>
    <dgm:cxn modelId="{0616F2BC-18C4-344F-A942-8BB209FE4CB3}" type="presParOf" srcId="{DA981D84-7481-4A15-A76F-9BD5714E07E2}" destId="{67DD7532-E82C-4ED0-B7B6-C60F82738B7E}" srcOrd="4" destOrd="0" presId="urn:microsoft.com/office/officeart/2018/5/layout/CenteredIconLabelDescriptionList"/>
    <dgm:cxn modelId="{E3172CDD-4F68-1048-B7DE-7ADDE76071D4}" type="presParOf" srcId="{67DD7532-E82C-4ED0-B7B6-C60F82738B7E}" destId="{52D84B83-9690-4F8D-8379-26DBE6E5D2E6}" srcOrd="0" destOrd="0" presId="urn:microsoft.com/office/officeart/2018/5/layout/CenteredIconLabelDescriptionList"/>
    <dgm:cxn modelId="{DD7E628A-14E6-4F47-9F35-AE3D6340BAAA}" type="presParOf" srcId="{67DD7532-E82C-4ED0-B7B6-C60F82738B7E}" destId="{83D53946-C157-4485-BA56-1B35889DE16E}" srcOrd="1" destOrd="0" presId="urn:microsoft.com/office/officeart/2018/5/layout/CenteredIconLabelDescriptionList"/>
    <dgm:cxn modelId="{7B1763EF-7C59-0C4F-BBC9-D127D176149D}" type="presParOf" srcId="{67DD7532-E82C-4ED0-B7B6-C60F82738B7E}" destId="{AD9EF4D3-1BE3-41D0-95BE-077511ED9BEA}" srcOrd="2" destOrd="0" presId="urn:microsoft.com/office/officeart/2018/5/layout/CenteredIconLabelDescriptionList"/>
    <dgm:cxn modelId="{16F93A0B-E7A8-9C4D-943A-AB184ADB5972}" type="presParOf" srcId="{67DD7532-E82C-4ED0-B7B6-C60F82738B7E}" destId="{80851218-66A4-4CA9-A864-0ED0A72ED412}" srcOrd="3" destOrd="0" presId="urn:microsoft.com/office/officeart/2018/5/layout/CenteredIconLabelDescriptionList"/>
    <dgm:cxn modelId="{E153DB9E-AAD2-D642-976C-B6237EF57A6A}" type="presParOf" srcId="{67DD7532-E82C-4ED0-B7B6-C60F82738B7E}" destId="{A935CC99-2494-49F7-92B8-BD06275DCDC7}"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F8ECCE-AB61-431D-A580-3A436436DFFD}"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8C82B5-2914-410B-87B5-2BA60E2811A9}">
      <dgm:prSet/>
      <dgm:spPr/>
      <dgm:t>
        <a:bodyPr/>
        <a:lstStyle/>
        <a:p>
          <a:pPr>
            <a:lnSpc>
              <a:spcPct val="100000"/>
            </a:lnSpc>
            <a:defRPr b="1"/>
          </a:pPr>
          <a:r>
            <a:rPr lang="en-US" dirty="0"/>
            <a:t>Add Mass</a:t>
          </a:r>
        </a:p>
      </dgm:t>
    </dgm:pt>
    <dgm:pt modelId="{A2902367-F880-45AA-86BC-EF121CDE29F6}" type="parTrans" cxnId="{EFED4934-9DE2-4B94-B1D6-3D5FFCEA3D23}">
      <dgm:prSet/>
      <dgm:spPr/>
      <dgm:t>
        <a:bodyPr/>
        <a:lstStyle/>
        <a:p>
          <a:endParaRPr lang="en-US"/>
        </a:p>
      </dgm:t>
    </dgm:pt>
    <dgm:pt modelId="{12BA3400-B1E0-40D3-B30E-B47E7553082D}" type="sibTrans" cxnId="{EFED4934-9DE2-4B94-B1D6-3D5FFCEA3D23}">
      <dgm:prSet/>
      <dgm:spPr/>
      <dgm:t>
        <a:bodyPr/>
        <a:lstStyle/>
        <a:p>
          <a:endParaRPr lang="en-US"/>
        </a:p>
      </dgm:t>
    </dgm:pt>
    <dgm:pt modelId="{DA98CA39-CBF8-4EB3-B6E4-2524F089963A}">
      <dgm:prSet/>
      <dgm:spPr/>
      <dgm:t>
        <a:bodyPr/>
        <a:lstStyle/>
        <a:p>
          <a:pPr>
            <a:lnSpc>
              <a:spcPct val="100000"/>
            </a:lnSpc>
          </a:pPr>
          <a:r>
            <a:rPr lang="en-US" dirty="0"/>
            <a:t>Mass provides weight to mitigate transfer of low frequency sounds. For example, impact noise.</a:t>
          </a:r>
        </a:p>
      </dgm:t>
    </dgm:pt>
    <dgm:pt modelId="{80894636-2030-4802-A646-6CE3318B2BDE}" type="parTrans" cxnId="{34E4A405-0589-43F6-B7C0-B74FFCE70072}">
      <dgm:prSet/>
      <dgm:spPr/>
      <dgm:t>
        <a:bodyPr/>
        <a:lstStyle/>
        <a:p>
          <a:endParaRPr lang="en-US"/>
        </a:p>
      </dgm:t>
    </dgm:pt>
    <dgm:pt modelId="{1FCAD52F-9B0D-41C8-B253-6D49A8C15468}" type="sibTrans" cxnId="{34E4A405-0589-43F6-B7C0-B74FFCE70072}">
      <dgm:prSet/>
      <dgm:spPr/>
      <dgm:t>
        <a:bodyPr/>
        <a:lstStyle/>
        <a:p>
          <a:endParaRPr lang="en-US"/>
        </a:p>
      </dgm:t>
    </dgm:pt>
    <dgm:pt modelId="{220B8798-01CA-44D2-87BD-4B2C1156F22C}">
      <dgm:prSet/>
      <dgm:spPr/>
      <dgm:t>
        <a:bodyPr/>
        <a:lstStyle/>
        <a:p>
          <a:pPr>
            <a:lnSpc>
              <a:spcPct val="100000"/>
            </a:lnSpc>
            <a:defRPr b="1"/>
          </a:pPr>
          <a:r>
            <a:rPr lang="en-US" dirty="0"/>
            <a:t>Add Noise Barriers</a:t>
          </a:r>
        </a:p>
      </dgm:t>
    </dgm:pt>
    <dgm:pt modelId="{07A526A1-F4B5-41DB-90CA-2F7DDB87484F}" type="parTrans" cxnId="{CB95FC15-DA84-4938-A64F-A1D683126F9A}">
      <dgm:prSet/>
      <dgm:spPr/>
      <dgm:t>
        <a:bodyPr/>
        <a:lstStyle/>
        <a:p>
          <a:endParaRPr lang="en-US"/>
        </a:p>
      </dgm:t>
    </dgm:pt>
    <dgm:pt modelId="{33F20D48-9ADE-47E2-9B51-56712F600C5D}" type="sibTrans" cxnId="{CB95FC15-DA84-4938-A64F-A1D683126F9A}">
      <dgm:prSet/>
      <dgm:spPr/>
      <dgm:t>
        <a:bodyPr/>
        <a:lstStyle/>
        <a:p>
          <a:endParaRPr lang="en-US"/>
        </a:p>
      </dgm:t>
    </dgm:pt>
    <dgm:pt modelId="{6E776930-7899-4E7D-9704-E8C54EE7819C}">
      <dgm:prSet/>
      <dgm:spPr/>
      <dgm:t>
        <a:bodyPr/>
        <a:lstStyle/>
        <a:p>
          <a:pPr>
            <a:lnSpc>
              <a:spcPct val="100000"/>
            </a:lnSpc>
            <a:defRPr b="1"/>
          </a:pPr>
          <a:r>
            <a:rPr lang="en-US" dirty="0"/>
            <a:t>Add Decouplers</a:t>
          </a:r>
        </a:p>
      </dgm:t>
    </dgm:pt>
    <dgm:pt modelId="{DF8EC65D-0EA1-43F7-A178-4A091F9F065B}" type="parTrans" cxnId="{2737FB87-471B-48C7-9F48-1B6203E13F72}">
      <dgm:prSet/>
      <dgm:spPr/>
      <dgm:t>
        <a:bodyPr/>
        <a:lstStyle/>
        <a:p>
          <a:endParaRPr lang="en-US"/>
        </a:p>
      </dgm:t>
    </dgm:pt>
    <dgm:pt modelId="{96212C89-0113-437D-9F7E-591F54DE9916}" type="sibTrans" cxnId="{2737FB87-471B-48C7-9F48-1B6203E13F72}">
      <dgm:prSet/>
      <dgm:spPr/>
      <dgm:t>
        <a:bodyPr/>
        <a:lstStyle/>
        <a:p>
          <a:endParaRPr lang="en-US"/>
        </a:p>
      </dgm:t>
    </dgm:pt>
    <dgm:pt modelId="{51AAFF00-86A4-4261-AD57-4B0DC093AABF}">
      <dgm:prSet/>
      <dgm:spPr/>
      <dgm:t>
        <a:bodyPr/>
        <a:lstStyle/>
        <a:p>
          <a:pPr>
            <a:lnSpc>
              <a:spcPct val="100000"/>
            </a:lnSpc>
          </a:pPr>
          <a:r>
            <a:rPr lang="en-US" dirty="0"/>
            <a:t>Resilient layers to “separate” materials provides decoupling to reduce the transfer of vibration.</a:t>
          </a:r>
        </a:p>
      </dgm:t>
    </dgm:pt>
    <dgm:pt modelId="{322FC092-5FF2-4F31-9B04-CBDB7DBECD70}" type="parTrans" cxnId="{51B422C2-AAAD-44DB-A135-098BCEAAE66B}">
      <dgm:prSet/>
      <dgm:spPr/>
      <dgm:t>
        <a:bodyPr/>
        <a:lstStyle/>
        <a:p>
          <a:endParaRPr lang="en-US"/>
        </a:p>
      </dgm:t>
    </dgm:pt>
    <dgm:pt modelId="{848FF67D-47ED-45DD-997C-428C60C3D961}" type="sibTrans" cxnId="{51B422C2-AAAD-44DB-A135-098BCEAAE66B}">
      <dgm:prSet/>
      <dgm:spPr/>
      <dgm:t>
        <a:bodyPr/>
        <a:lstStyle/>
        <a:p>
          <a:endParaRPr lang="en-US"/>
        </a:p>
      </dgm:t>
    </dgm:pt>
    <dgm:pt modelId="{19748646-672E-F747-BCA4-049906AA1ECE}">
      <dgm:prSet/>
      <dgm:spPr/>
      <dgm:t>
        <a:bodyPr/>
        <a:lstStyle/>
        <a:p>
          <a:pPr>
            <a:lnSpc>
              <a:spcPct val="100000"/>
            </a:lnSpc>
          </a:pPr>
          <a:r>
            <a:rPr lang="en-US" dirty="0"/>
            <a:t>Add insulation and other acoustic absorptive material</a:t>
          </a:r>
        </a:p>
      </dgm:t>
    </dgm:pt>
    <dgm:pt modelId="{B5FA9BC3-ED1C-6A49-823F-ABC13EE5F05F}" type="parTrans" cxnId="{F0949354-F446-654D-ABE4-DC9AEA238732}">
      <dgm:prSet/>
      <dgm:spPr/>
      <dgm:t>
        <a:bodyPr/>
        <a:lstStyle/>
        <a:p>
          <a:endParaRPr lang="en-US"/>
        </a:p>
      </dgm:t>
    </dgm:pt>
    <dgm:pt modelId="{916628D7-B20A-7942-8EA5-0F1615078F4A}" type="sibTrans" cxnId="{F0949354-F446-654D-ABE4-DC9AEA238732}">
      <dgm:prSet/>
      <dgm:spPr/>
      <dgm:t>
        <a:bodyPr/>
        <a:lstStyle/>
        <a:p>
          <a:endParaRPr lang="en-US"/>
        </a:p>
      </dgm:t>
    </dgm:pt>
    <dgm:pt modelId="{65AED9A0-E4B3-4655-9196-ED8AB4B10968}" type="pres">
      <dgm:prSet presAssocID="{C0F8ECCE-AB61-431D-A580-3A436436DFFD}" presName="root" presStyleCnt="0">
        <dgm:presLayoutVars>
          <dgm:dir/>
          <dgm:resizeHandles val="exact"/>
        </dgm:presLayoutVars>
      </dgm:prSet>
      <dgm:spPr/>
    </dgm:pt>
    <dgm:pt modelId="{E848A379-869A-4250-BEA1-9E52D7DEF5EA}" type="pres">
      <dgm:prSet presAssocID="{DE8C82B5-2914-410B-87B5-2BA60E2811A9}" presName="compNode" presStyleCnt="0"/>
      <dgm:spPr/>
    </dgm:pt>
    <dgm:pt modelId="{594D50ED-2390-4CC8-8CA6-13A522C75FB5}" type="pres">
      <dgm:prSet presAssocID="{DE8C82B5-2914-410B-87B5-2BA60E2811A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oice"/>
        </a:ext>
      </dgm:extLst>
    </dgm:pt>
    <dgm:pt modelId="{D2BD3642-60B9-4F56-9688-2A5BCBD37BF2}" type="pres">
      <dgm:prSet presAssocID="{DE8C82B5-2914-410B-87B5-2BA60E2811A9}" presName="iconSpace" presStyleCnt="0"/>
      <dgm:spPr/>
    </dgm:pt>
    <dgm:pt modelId="{113CA9B5-EF82-4FB0-922A-955D4DE6028D}" type="pres">
      <dgm:prSet presAssocID="{DE8C82B5-2914-410B-87B5-2BA60E2811A9}" presName="parTx" presStyleLbl="revTx" presStyleIdx="0" presStyleCnt="6">
        <dgm:presLayoutVars>
          <dgm:chMax val="0"/>
          <dgm:chPref val="0"/>
        </dgm:presLayoutVars>
      </dgm:prSet>
      <dgm:spPr/>
    </dgm:pt>
    <dgm:pt modelId="{B4C15986-6539-4B02-BFD8-9644A0329848}" type="pres">
      <dgm:prSet presAssocID="{DE8C82B5-2914-410B-87B5-2BA60E2811A9}" presName="txSpace" presStyleCnt="0"/>
      <dgm:spPr/>
    </dgm:pt>
    <dgm:pt modelId="{45F6E407-50BB-4A29-997F-CDDA83EA3C35}" type="pres">
      <dgm:prSet presAssocID="{DE8C82B5-2914-410B-87B5-2BA60E2811A9}" presName="desTx" presStyleLbl="revTx" presStyleIdx="1" presStyleCnt="6">
        <dgm:presLayoutVars/>
      </dgm:prSet>
      <dgm:spPr/>
    </dgm:pt>
    <dgm:pt modelId="{F018D747-79FC-49FC-B1F3-6E537CBDDB3F}" type="pres">
      <dgm:prSet presAssocID="{12BA3400-B1E0-40D3-B30E-B47E7553082D}" presName="sibTrans" presStyleCnt="0"/>
      <dgm:spPr/>
    </dgm:pt>
    <dgm:pt modelId="{20508E30-8FA0-4CD2-994D-B5DF25EBCD17}" type="pres">
      <dgm:prSet presAssocID="{220B8798-01CA-44D2-87BD-4B2C1156F22C}" presName="compNode" presStyleCnt="0"/>
      <dgm:spPr/>
    </dgm:pt>
    <dgm:pt modelId="{6D194F38-C98B-4AD1-903D-E49AA2A94135}" type="pres">
      <dgm:prSet presAssocID="{220B8798-01CA-44D2-87BD-4B2C1156F2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olume"/>
        </a:ext>
      </dgm:extLst>
    </dgm:pt>
    <dgm:pt modelId="{9F88644A-FBBB-4277-92EE-AD679CAF3630}" type="pres">
      <dgm:prSet presAssocID="{220B8798-01CA-44D2-87BD-4B2C1156F22C}" presName="iconSpace" presStyleCnt="0"/>
      <dgm:spPr/>
    </dgm:pt>
    <dgm:pt modelId="{34982511-2F8C-4ECA-8E7D-380DA04EA7E4}" type="pres">
      <dgm:prSet presAssocID="{220B8798-01CA-44D2-87BD-4B2C1156F22C}" presName="parTx" presStyleLbl="revTx" presStyleIdx="2" presStyleCnt="6">
        <dgm:presLayoutVars>
          <dgm:chMax val="0"/>
          <dgm:chPref val="0"/>
        </dgm:presLayoutVars>
      </dgm:prSet>
      <dgm:spPr/>
    </dgm:pt>
    <dgm:pt modelId="{CB34A870-322C-4B1E-BEE1-713A2C111033}" type="pres">
      <dgm:prSet presAssocID="{220B8798-01CA-44D2-87BD-4B2C1156F22C}" presName="txSpace" presStyleCnt="0"/>
      <dgm:spPr/>
    </dgm:pt>
    <dgm:pt modelId="{91180428-7CE5-46A1-9EE5-8B792172EC84}" type="pres">
      <dgm:prSet presAssocID="{220B8798-01CA-44D2-87BD-4B2C1156F22C}" presName="desTx" presStyleLbl="revTx" presStyleIdx="3" presStyleCnt="6">
        <dgm:presLayoutVars/>
      </dgm:prSet>
      <dgm:spPr/>
    </dgm:pt>
    <dgm:pt modelId="{1A036FE9-F951-4DC0-9225-FC1418D41201}" type="pres">
      <dgm:prSet presAssocID="{33F20D48-9ADE-47E2-9B51-56712F600C5D}" presName="sibTrans" presStyleCnt="0"/>
      <dgm:spPr/>
    </dgm:pt>
    <dgm:pt modelId="{60D96C64-6C0D-4681-9CAA-DD1BA5E5AACB}" type="pres">
      <dgm:prSet presAssocID="{6E776930-7899-4E7D-9704-E8C54EE7819C}" presName="compNode" presStyleCnt="0"/>
      <dgm:spPr/>
    </dgm:pt>
    <dgm:pt modelId="{012F77E8-9770-4065-B1AF-6A20CDE67F28}" type="pres">
      <dgm:prSet presAssocID="{6E776930-7899-4E7D-9704-E8C54EE7819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84556477-2EAE-40A9-B9B8-3C1060D05D99}" type="pres">
      <dgm:prSet presAssocID="{6E776930-7899-4E7D-9704-E8C54EE7819C}" presName="iconSpace" presStyleCnt="0"/>
      <dgm:spPr/>
    </dgm:pt>
    <dgm:pt modelId="{B0CF33E2-6345-41FE-88E5-304A115F4818}" type="pres">
      <dgm:prSet presAssocID="{6E776930-7899-4E7D-9704-E8C54EE7819C}" presName="parTx" presStyleLbl="revTx" presStyleIdx="4" presStyleCnt="6">
        <dgm:presLayoutVars>
          <dgm:chMax val="0"/>
          <dgm:chPref val="0"/>
        </dgm:presLayoutVars>
      </dgm:prSet>
      <dgm:spPr/>
    </dgm:pt>
    <dgm:pt modelId="{DA57DB16-BDE2-4FE1-B717-396BB24FD134}" type="pres">
      <dgm:prSet presAssocID="{6E776930-7899-4E7D-9704-E8C54EE7819C}" presName="txSpace" presStyleCnt="0"/>
      <dgm:spPr/>
    </dgm:pt>
    <dgm:pt modelId="{67ED5A47-7A5A-4A41-BB4D-123FD1ABFE35}" type="pres">
      <dgm:prSet presAssocID="{6E776930-7899-4E7D-9704-E8C54EE7819C}" presName="desTx" presStyleLbl="revTx" presStyleIdx="5" presStyleCnt="6">
        <dgm:presLayoutVars/>
      </dgm:prSet>
      <dgm:spPr/>
    </dgm:pt>
  </dgm:ptLst>
  <dgm:cxnLst>
    <dgm:cxn modelId="{34E4A405-0589-43F6-B7C0-B74FFCE70072}" srcId="{DE8C82B5-2914-410B-87B5-2BA60E2811A9}" destId="{DA98CA39-CBF8-4EB3-B6E4-2524F089963A}" srcOrd="0" destOrd="0" parTransId="{80894636-2030-4802-A646-6CE3318B2BDE}" sibTransId="{1FCAD52F-9B0D-41C8-B253-6D49A8C15468}"/>
    <dgm:cxn modelId="{A104C80A-DBFD-4F73-A6B1-18782D76E7BF}" type="presOf" srcId="{220B8798-01CA-44D2-87BD-4B2C1156F22C}" destId="{34982511-2F8C-4ECA-8E7D-380DA04EA7E4}" srcOrd="0" destOrd="0" presId="urn:microsoft.com/office/officeart/2018/5/layout/CenteredIconLabelDescriptionList"/>
    <dgm:cxn modelId="{D7E4540F-73E7-4CC0-A023-19355B886E3D}" type="presOf" srcId="{DA98CA39-CBF8-4EB3-B6E4-2524F089963A}" destId="{45F6E407-50BB-4A29-997F-CDDA83EA3C35}" srcOrd="0" destOrd="0" presId="urn:microsoft.com/office/officeart/2018/5/layout/CenteredIconLabelDescriptionList"/>
    <dgm:cxn modelId="{CB95FC15-DA84-4938-A64F-A1D683126F9A}" srcId="{C0F8ECCE-AB61-431D-A580-3A436436DFFD}" destId="{220B8798-01CA-44D2-87BD-4B2C1156F22C}" srcOrd="1" destOrd="0" parTransId="{07A526A1-F4B5-41DB-90CA-2F7DDB87484F}" sibTransId="{33F20D48-9ADE-47E2-9B51-56712F600C5D}"/>
    <dgm:cxn modelId="{BBD22D20-DC83-BA49-9A22-366F91F47482}" type="presOf" srcId="{19748646-672E-F747-BCA4-049906AA1ECE}" destId="{91180428-7CE5-46A1-9EE5-8B792172EC84}" srcOrd="0" destOrd="0" presId="urn:microsoft.com/office/officeart/2018/5/layout/CenteredIconLabelDescriptionList"/>
    <dgm:cxn modelId="{0AB3D120-5F26-44C3-9D7A-E27BAE0FD88E}" type="presOf" srcId="{6E776930-7899-4E7D-9704-E8C54EE7819C}" destId="{B0CF33E2-6345-41FE-88E5-304A115F4818}" srcOrd="0" destOrd="0" presId="urn:microsoft.com/office/officeart/2018/5/layout/CenteredIconLabelDescriptionList"/>
    <dgm:cxn modelId="{EFED4934-9DE2-4B94-B1D6-3D5FFCEA3D23}" srcId="{C0F8ECCE-AB61-431D-A580-3A436436DFFD}" destId="{DE8C82B5-2914-410B-87B5-2BA60E2811A9}" srcOrd="0" destOrd="0" parTransId="{A2902367-F880-45AA-86BC-EF121CDE29F6}" sibTransId="{12BA3400-B1E0-40D3-B30E-B47E7553082D}"/>
    <dgm:cxn modelId="{7F4DF967-CB7F-4823-956B-72C6872DF1A5}" type="presOf" srcId="{51AAFF00-86A4-4261-AD57-4B0DC093AABF}" destId="{67ED5A47-7A5A-4A41-BB4D-123FD1ABFE35}" srcOrd="0" destOrd="0" presId="urn:microsoft.com/office/officeart/2018/5/layout/CenteredIconLabelDescriptionList"/>
    <dgm:cxn modelId="{F0949354-F446-654D-ABE4-DC9AEA238732}" srcId="{220B8798-01CA-44D2-87BD-4B2C1156F22C}" destId="{19748646-672E-F747-BCA4-049906AA1ECE}" srcOrd="0" destOrd="0" parTransId="{B5FA9BC3-ED1C-6A49-823F-ABC13EE5F05F}" sibTransId="{916628D7-B20A-7942-8EA5-0F1615078F4A}"/>
    <dgm:cxn modelId="{2737FB87-471B-48C7-9F48-1B6203E13F72}" srcId="{C0F8ECCE-AB61-431D-A580-3A436436DFFD}" destId="{6E776930-7899-4E7D-9704-E8C54EE7819C}" srcOrd="2" destOrd="0" parTransId="{DF8EC65D-0EA1-43F7-A178-4A091F9F065B}" sibTransId="{96212C89-0113-437D-9F7E-591F54DE9916}"/>
    <dgm:cxn modelId="{51B422C2-AAAD-44DB-A135-098BCEAAE66B}" srcId="{6E776930-7899-4E7D-9704-E8C54EE7819C}" destId="{51AAFF00-86A4-4261-AD57-4B0DC093AABF}" srcOrd="0" destOrd="0" parTransId="{322FC092-5FF2-4F31-9B04-CBDB7DBECD70}" sibTransId="{848FF67D-47ED-45DD-997C-428C60C3D961}"/>
    <dgm:cxn modelId="{2A669CDD-7E2B-47C8-885C-84A5FA16E4DD}" type="presOf" srcId="{C0F8ECCE-AB61-431D-A580-3A436436DFFD}" destId="{65AED9A0-E4B3-4655-9196-ED8AB4B10968}" srcOrd="0" destOrd="0" presId="urn:microsoft.com/office/officeart/2018/5/layout/CenteredIconLabelDescriptionList"/>
    <dgm:cxn modelId="{E0ED83EC-29C4-44C0-A563-E4514261EB41}" type="presOf" srcId="{DE8C82B5-2914-410B-87B5-2BA60E2811A9}" destId="{113CA9B5-EF82-4FB0-922A-955D4DE6028D}" srcOrd="0" destOrd="0" presId="urn:microsoft.com/office/officeart/2018/5/layout/CenteredIconLabelDescriptionList"/>
    <dgm:cxn modelId="{9463DE14-5836-483A-9C42-3690A0EE1FD2}" type="presParOf" srcId="{65AED9A0-E4B3-4655-9196-ED8AB4B10968}" destId="{E848A379-869A-4250-BEA1-9E52D7DEF5EA}" srcOrd="0" destOrd="0" presId="urn:microsoft.com/office/officeart/2018/5/layout/CenteredIconLabelDescriptionList"/>
    <dgm:cxn modelId="{9DE1413A-1FF1-4F84-8D99-5733A181222E}" type="presParOf" srcId="{E848A379-869A-4250-BEA1-9E52D7DEF5EA}" destId="{594D50ED-2390-4CC8-8CA6-13A522C75FB5}" srcOrd="0" destOrd="0" presId="urn:microsoft.com/office/officeart/2018/5/layout/CenteredIconLabelDescriptionList"/>
    <dgm:cxn modelId="{721247CB-3ED4-48CE-A660-AFE6CCCBF32D}" type="presParOf" srcId="{E848A379-869A-4250-BEA1-9E52D7DEF5EA}" destId="{D2BD3642-60B9-4F56-9688-2A5BCBD37BF2}" srcOrd="1" destOrd="0" presId="urn:microsoft.com/office/officeart/2018/5/layout/CenteredIconLabelDescriptionList"/>
    <dgm:cxn modelId="{30ED733A-FDFB-4216-8F43-E8553C7D6307}" type="presParOf" srcId="{E848A379-869A-4250-BEA1-9E52D7DEF5EA}" destId="{113CA9B5-EF82-4FB0-922A-955D4DE6028D}" srcOrd="2" destOrd="0" presId="urn:microsoft.com/office/officeart/2018/5/layout/CenteredIconLabelDescriptionList"/>
    <dgm:cxn modelId="{DD7CA567-3585-444F-B655-5AB97489B7A1}" type="presParOf" srcId="{E848A379-869A-4250-BEA1-9E52D7DEF5EA}" destId="{B4C15986-6539-4B02-BFD8-9644A0329848}" srcOrd="3" destOrd="0" presId="urn:microsoft.com/office/officeart/2018/5/layout/CenteredIconLabelDescriptionList"/>
    <dgm:cxn modelId="{62CA32D2-53A0-4D11-8D07-CF40DC45E887}" type="presParOf" srcId="{E848A379-869A-4250-BEA1-9E52D7DEF5EA}" destId="{45F6E407-50BB-4A29-997F-CDDA83EA3C35}" srcOrd="4" destOrd="0" presId="urn:microsoft.com/office/officeart/2018/5/layout/CenteredIconLabelDescriptionList"/>
    <dgm:cxn modelId="{77B8FA15-F294-4B92-B252-CE910815DBEB}" type="presParOf" srcId="{65AED9A0-E4B3-4655-9196-ED8AB4B10968}" destId="{F018D747-79FC-49FC-B1F3-6E537CBDDB3F}" srcOrd="1" destOrd="0" presId="urn:microsoft.com/office/officeart/2018/5/layout/CenteredIconLabelDescriptionList"/>
    <dgm:cxn modelId="{8745C279-FE12-493C-BD5F-80526C419590}" type="presParOf" srcId="{65AED9A0-E4B3-4655-9196-ED8AB4B10968}" destId="{20508E30-8FA0-4CD2-994D-B5DF25EBCD17}" srcOrd="2" destOrd="0" presId="urn:microsoft.com/office/officeart/2018/5/layout/CenteredIconLabelDescriptionList"/>
    <dgm:cxn modelId="{8741AEB2-EA01-4A4B-8979-BAD845B0B9C1}" type="presParOf" srcId="{20508E30-8FA0-4CD2-994D-B5DF25EBCD17}" destId="{6D194F38-C98B-4AD1-903D-E49AA2A94135}" srcOrd="0" destOrd="0" presId="urn:microsoft.com/office/officeart/2018/5/layout/CenteredIconLabelDescriptionList"/>
    <dgm:cxn modelId="{3E33E094-D35B-42BE-A06D-503B69F3135B}" type="presParOf" srcId="{20508E30-8FA0-4CD2-994D-B5DF25EBCD17}" destId="{9F88644A-FBBB-4277-92EE-AD679CAF3630}" srcOrd="1" destOrd="0" presId="urn:microsoft.com/office/officeart/2018/5/layout/CenteredIconLabelDescriptionList"/>
    <dgm:cxn modelId="{9DC077A6-FC80-437F-ADAE-7B6B761755C6}" type="presParOf" srcId="{20508E30-8FA0-4CD2-994D-B5DF25EBCD17}" destId="{34982511-2F8C-4ECA-8E7D-380DA04EA7E4}" srcOrd="2" destOrd="0" presId="urn:microsoft.com/office/officeart/2018/5/layout/CenteredIconLabelDescriptionList"/>
    <dgm:cxn modelId="{A35078FA-9DD4-431E-9BA0-EEC6858734B6}" type="presParOf" srcId="{20508E30-8FA0-4CD2-994D-B5DF25EBCD17}" destId="{CB34A870-322C-4B1E-BEE1-713A2C111033}" srcOrd="3" destOrd="0" presId="urn:microsoft.com/office/officeart/2018/5/layout/CenteredIconLabelDescriptionList"/>
    <dgm:cxn modelId="{E752451B-DFE3-4982-9EBA-29E5D785ABD9}" type="presParOf" srcId="{20508E30-8FA0-4CD2-994D-B5DF25EBCD17}" destId="{91180428-7CE5-46A1-9EE5-8B792172EC84}" srcOrd="4" destOrd="0" presId="urn:microsoft.com/office/officeart/2018/5/layout/CenteredIconLabelDescriptionList"/>
    <dgm:cxn modelId="{CFCC6574-A134-4E79-A318-705D155D5804}" type="presParOf" srcId="{65AED9A0-E4B3-4655-9196-ED8AB4B10968}" destId="{1A036FE9-F951-4DC0-9225-FC1418D41201}" srcOrd="3" destOrd="0" presId="urn:microsoft.com/office/officeart/2018/5/layout/CenteredIconLabelDescriptionList"/>
    <dgm:cxn modelId="{DDC26E88-4E66-43BA-8725-C9950DEB6B7C}" type="presParOf" srcId="{65AED9A0-E4B3-4655-9196-ED8AB4B10968}" destId="{60D96C64-6C0D-4681-9CAA-DD1BA5E5AACB}" srcOrd="4" destOrd="0" presId="urn:microsoft.com/office/officeart/2018/5/layout/CenteredIconLabelDescriptionList"/>
    <dgm:cxn modelId="{AFE22D10-8363-4EAA-9666-AB7BAC96CC5D}" type="presParOf" srcId="{60D96C64-6C0D-4681-9CAA-DD1BA5E5AACB}" destId="{012F77E8-9770-4065-B1AF-6A20CDE67F28}" srcOrd="0" destOrd="0" presId="urn:microsoft.com/office/officeart/2018/5/layout/CenteredIconLabelDescriptionList"/>
    <dgm:cxn modelId="{03FCF1D7-040F-44FD-AA45-30EA39C9FF67}" type="presParOf" srcId="{60D96C64-6C0D-4681-9CAA-DD1BA5E5AACB}" destId="{84556477-2EAE-40A9-B9B8-3C1060D05D99}" srcOrd="1" destOrd="0" presId="urn:microsoft.com/office/officeart/2018/5/layout/CenteredIconLabelDescriptionList"/>
    <dgm:cxn modelId="{E678126F-D59B-47CE-A576-3DF55B459CB9}" type="presParOf" srcId="{60D96C64-6C0D-4681-9CAA-DD1BA5E5AACB}" destId="{B0CF33E2-6345-41FE-88E5-304A115F4818}" srcOrd="2" destOrd="0" presId="urn:microsoft.com/office/officeart/2018/5/layout/CenteredIconLabelDescriptionList"/>
    <dgm:cxn modelId="{4E59A875-3EE2-4E63-94B9-7329B6DF916F}" type="presParOf" srcId="{60D96C64-6C0D-4681-9CAA-DD1BA5E5AACB}" destId="{DA57DB16-BDE2-4FE1-B717-396BB24FD134}" srcOrd="3" destOrd="0" presId="urn:microsoft.com/office/officeart/2018/5/layout/CenteredIconLabelDescriptionList"/>
    <dgm:cxn modelId="{A217B2FA-689C-44FC-85A9-646C131662F7}" type="presParOf" srcId="{60D96C64-6C0D-4681-9CAA-DD1BA5E5AACB}" destId="{67ED5A47-7A5A-4A41-BB4D-123FD1ABFE3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F1B77AB-E4B0-433F-B16F-F7B926BC6BC1}"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D01E7302-26BE-40DD-B6EC-F32D652FD5B0}">
      <dgm:prSet/>
      <dgm:spPr/>
      <dgm:t>
        <a:bodyPr/>
        <a:lstStyle/>
        <a:p>
          <a:pPr>
            <a:lnSpc>
              <a:spcPct val="100000"/>
            </a:lnSpc>
          </a:pPr>
          <a:r>
            <a:rPr lang="en-US"/>
            <a:t>Less noise, dust and site disruption</a:t>
          </a:r>
        </a:p>
      </dgm:t>
    </dgm:pt>
    <dgm:pt modelId="{D7769164-3309-4508-A464-3A38941ED057}" type="parTrans" cxnId="{6BF84071-546F-44A1-9EA7-A38CAE380078}">
      <dgm:prSet/>
      <dgm:spPr/>
      <dgm:t>
        <a:bodyPr/>
        <a:lstStyle/>
        <a:p>
          <a:endParaRPr lang="en-US"/>
        </a:p>
      </dgm:t>
    </dgm:pt>
    <dgm:pt modelId="{A6E48F4C-6A2F-4915-8A3B-E380788381C7}" type="sibTrans" cxnId="{6BF84071-546F-44A1-9EA7-A38CAE380078}">
      <dgm:prSet/>
      <dgm:spPr/>
      <dgm:t>
        <a:bodyPr/>
        <a:lstStyle/>
        <a:p>
          <a:endParaRPr lang="en-US"/>
        </a:p>
      </dgm:t>
    </dgm:pt>
    <dgm:pt modelId="{2E02BCEB-EEF8-4025-80C4-B10EE35DAA52}">
      <dgm:prSet/>
      <dgm:spPr/>
      <dgm:t>
        <a:bodyPr/>
        <a:lstStyle/>
        <a:p>
          <a:pPr>
            <a:lnSpc>
              <a:spcPct val="100000"/>
            </a:lnSpc>
          </a:pPr>
          <a:r>
            <a:rPr lang="en-US"/>
            <a:t>Improved health and safety</a:t>
          </a:r>
        </a:p>
      </dgm:t>
    </dgm:pt>
    <dgm:pt modelId="{3653DC77-CF23-47B1-836E-214A29C09EDA}" type="parTrans" cxnId="{35B65931-3BD3-4F3F-81E2-148C50866DF7}">
      <dgm:prSet/>
      <dgm:spPr/>
      <dgm:t>
        <a:bodyPr/>
        <a:lstStyle/>
        <a:p>
          <a:endParaRPr lang="en-US"/>
        </a:p>
      </dgm:t>
    </dgm:pt>
    <dgm:pt modelId="{23184CB0-5AAB-4A5F-B7E9-3A18766189BE}" type="sibTrans" cxnId="{35B65931-3BD3-4F3F-81E2-148C50866DF7}">
      <dgm:prSet/>
      <dgm:spPr/>
      <dgm:t>
        <a:bodyPr/>
        <a:lstStyle/>
        <a:p>
          <a:endParaRPr lang="en-US"/>
        </a:p>
      </dgm:t>
    </dgm:pt>
    <dgm:pt modelId="{E5774127-14AD-43AE-BFAD-259C2FAB103B}">
      <dgm:prSet/>
      <dgm:spPr/>
      <dgm:t>
        <a:bodyPr/>
        <a:lstStyle/>
        <a:p>
          <a:pPr>
            <a:lnSpc>
              <a:spcPct val="100000"/>
            </a:lnSpc>
          </a:pPr>
          <a:r>
            <a:rPr lang="en-US" dirty="0"/>
            <a:t>Continuity of employment</a:t>
          </a:r>
        </a:p>
      </dgm:t>
    </dgm:pt>
    <dgm:pt modelId="{500EDFE3-DB2B-42C7-BFFD-28CCA3BE8635}" type="parTrans" cxnId="{00895069-76A3-4AE7-9065-BF99EE83AE10}">
      <dgm:prSet/>
      <dgm:spPr/>
      <dgm:t>
        <a:bodyPr/>
        <a:lstStyle/>
        <a:p>
          <a:endParaRPr lang="en-US"/>
        </a:p>
      </dgm:t>
    </dgm:pt>
    <dgm:pt modelId="{9E55994B-0BA2-4D5B-8809-02AAF56A4AE0}" type="sibTrans" cxnId="{00895069-76A3-4AE7-9065-BF99EE83AE10}">
      <dgm:prSet/>
      <dgm:spPr/>
      <dgm:t>
        <a:bodyPr/>
        <a:lstStyle/>
        <a:p>
          <a:endParaRPr lang="en-US"/>
        </a:p>
      </dgm:t>
    </dgm:pt>
    <dgm:pt modelId="{59F83912-537F-4BE2-A4C8-005139588457}">
      <dgm:prSet/>
      <dgm:spPr/>
      <dgm:t>
        <a:bodyPr/>
        <a:lstStyle/>
        <a:p>
          <a:pPr>
            <a:lnSpc>
              <a:spcPct val="100000"/>
            </a:lnSpc>
          </a:pPr>
          <a:r>
            <a:rPr lang="en-US"/>
            <a:t>Workforce upskilling</a:t>
          </a:r>
        </a:p>
      </dgm:t>
    </dgm:pt>
    <dgm:pt modelId="{8EBBAC9B-0866-493D-ADC3-BA4CE4B20FAE}" type="parTrans" cxnId="{FA14E811-5573-4F32-A7C0-784ABAAD7418}">
      <dgm:prSet/>
      <dgm:spPr/>
      <dgm:t>
        <a:bodyPr/>
        <a:lstStyle/>
        <a:p>
          <a:endParaRPr lang="en-US"/>
        </a:p>
      </dgm:t>
    </dgm:pt>
    <dgm:pt modelId="{FD03738A-E95A-4CBB-B553-F569DB8181E0}" type="sibTrans" cxnId="{FA14E811-5573-4F32-A7C0-784ABAAD7418}">
      <dgm:prSet/>
      <dgm:spPr/>
      <dgm:t>
        <a:bodyPr/>
        <a:lstStyle/>
        <a:p>
          <a:endParaRPr lang="en-US"/>
        </a:p>
      </dgm:t>
    </dgm:pt>
    <dgm:pt modelId="{5E9B3260-78C7-448E-BF81-7D9FEBE44465}">
      <dgm:prSet/>
      <dgm:spPr/>
      <dgm:t>
        <a:bodyPr/>
        <a:lstStyle/>
        <a:p>
          <a:pPr>
            <a:lnSpc>
              <a:spcPct val="100000"/>
            </a:lnSpc>
          </a:pPr>
          <a:r>
            <a:rPr lang="en-US"/>
            <a:t>Predictable product performance</a:t>
          </a:r>
        </a:p>
      </dgm:t>
    </dgm:pt>
    <dgm:pt modelId="{2E43E88C-151E-4B59-B03A-E33D1B3C3AEF}" type="parTrans" cxnId="{5F6E4DD7-2F5B-4272-8E60-B835E2288940}">
      <dgm:prSet/>
      <dgm:spPr/>
      <dgm:t>
        <a:bodyPr/>
        <a:lstStyle/>
        <a:p>
          <a:endParaRPr lang="en-US"/>
        </a:p>
      </dgm:t>
    </dgm:pt>
    <dgm:pt modelId="{1FDD88C5-A12D-4FFF-A543-BF9D7DE81F4D}" type="sibTrans" cxnId="{5F6E4DD7-2F5B-4272-8E60-B835E2288940}">
      <dgm:prSet/>
      <dgm:spPr/>
      <dgm:t>
        <a:bodyPr/>
        <a:lstStyle/>
        <a:p>
          <a:endParaRPr lang="en-US"/>
        </a:p>
      </dgm:t>
    </dgm:pt>
    <dgm:pt modelId="{60C02155-8618-4FEC-B4E4-377C9A4037A2}">
      <dgm:prSet/>
      <dgm:spPr/>
      <dgm:t>
        <a:bodyPr/>
        <a:lstStyle/>
        <a:p>
          <a:pPr>
            <a:lnSpc>
              <a:spcPct val="100000"/>
            </a:lnSpc>
          </a:pPr>
          <a:r>
            <a:rPr lang="en-US"/>
            <a:t>Lower product operational costs</a:t>
          </a:r>
        </a:p>
      </dgm:t>
    </dgm:pt>
    <dgm:pt modelId="{CC83FB46-2A57-48A1-BEC7-209364930ACD}" type="parTrans" cxnId="{ABD77D59-B4DD-47A8-B680-A07336FE887B}">
      <dgm:prSet/>
      <dgm:spPr/>
      <dgm:t>
        <a:bodyPr/>
        <a:lstStyle/>
        <a:p>
          <a:endParaRPr lang="en-US"/>
        </a:p>
      </dgm:t>
    </dgm:pt>
    <dgm:pt modelId="{C7E1DE6C-A8A9-4C48-9185-388A2D82DB0C}" type="sibTrans" cxnId="{ABD77D59-B4DD-47A8-B680-A07336FE887B}">
      <dgm:prSet/>
      <dgm:spPr/>
      <dgm:t>
        <a:bodyPr/>
        <a:lstStyle/>
        <a:p>
          <a:endParaRPr lang="en-US"/>
        </a:p>
      </dgm:t>
    </dgm:pt>
    <dgm:pt modelId="{ACCEE87B-E8EB-49F2-84E2-DCA5E578F03B}" type="pres">
      <dgm:prSet presAssocID="{DF1B77AB-E4B0-433F-B16F-F7B926BC6BC1}" presName="root" presStyleCnt="0">
        <dgm:presLayoutVars>
          <dgm:dir/>
          <dgm:resizeHandles val="exact"/>
        </dgm:presLayoutVars>
      </dgm:prSet>
      <dgm:spPr/>
    </dgm:pt>
    <dgm:pt modelId="{188BFBAF-4541-49F6-ACD4-274209A2A95D}" type="pres">
      <dgm:prSet presAssocID="{D01E7302-26BE-40DD-B6EC-F32D652FD5B0}" presName="compNode" presStyleCnt="0"/>
      <dgm:spPr/>
    </dgm:pt>
    <dgm:pt modelId="{461706D5-3760-4663-B93E-47A339CD7827}" type="pres">
      <dgm:prSet presAssocID="{D01E7302-26BE-40DD-B6EC-F32D652FD5B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ammable"/>
        </a:ext>
      </dgm:extLst>
    </dgm:pt>
    <dgm:pt modelId="{1BC73476-4AA8-48B4-AB11-A050AD7A522C}" type="pres">
      <dgm:prSet presAssocID="{D01E7302-26BE-40DD-B6EC-F32D652FD5B0}" presName="spaceRect" presStyleCnt="0"/>
      <dgm:spPr/>
    </dgm:pt>
    <dgm:pt modelId="{6D36111E-2C43-4A44-B9EF-88BC9EFDEADB}" type="pres">
      <dgm:prSet presAssocID="{D01E7302-26BE-40DD-B6EC-F32D652FD5B0}" presName="textRect" presStyleLbl="revTx" presStyleIdx="0" presStyleCnt="6">
        <dgm:presLayoutVars>
          <dgm:chMax val="1"/>
          <dgm:chPref val="1"/>
        </dgm:presLayoutVars>
      </dgm:prSet>
      <dgm:spPr/>
    </dgm:pt>
    <dgm:pt modelId="{A7E83DA5-3D1D-4A7A-9F25-3F5057F29858}" type="pres">
      <dgm:prSet presAssocID="{A6E48F4C-6A2F-4915-8A3B-E380788381C7}" presName="sibTrans" presStyleCnt="0"/>
      <dgm:spPr/>
    </dgm:pt>
    <dgm:pt modelId="{43FB9CAE-F0D0-4CBC-9620-AAC9EF72502C}" type="pres">
      <dgm:prSet presAssocID="{2E02BCEB-EEF8-4025-80C4-B10EE35DAA52}" presName="compNode" presStyleCnt="0"/>
      <dgm:spPr/>
    </dgm:pt>
    <dgm:pt modelId="{C42943DC-4661-4400-B9FF-49ECD5864CD7}" type="pres">
      <dgm:prSet presAssocID="{2E02BCEB-EEF8-4025-80C4-B10EE35DAA5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5251AFA1-A974-4402-AEB6-CA3B3C3725E0}" type="pres">
      <dgm:prSet presAssocID="{2E02BCEB-EEF8-4025-80C4-B10EE35DAA52}" presName="spaceRect" presStyleCnt="0"/>
      <dgm:spPr/>
    </dgm:pt>
    <dgm:pt modelId="{12591499-F36A-4B74-ACEF-939BB7C2FADB}" type="pres">
      <dgm:prSet presAssocID="{2E02BCEB-EEF8-4025-80C4-B10EE35DAA52}" presName="textRect" presStyleLbl="revTx" presStyleIdx="1" presStyleCnt="6">
        <dgm:presLayoutVars>
          <dgm:chMax val="1"/>
          <dgm:chPref val="1"/>
        </dgm:presLayoutVars>
      </dgm:prSet>
      <dgm:spPr/>
    </dgm:pt>
    <dgm:pt modelId="{96D9D33D-2DF7-457E-9DCE-4172AEA63F97}" type="pres">
      <dgm:prSet presAssocID="{23184CB0-5AAB-4A5F-B7E9-3A18766189BE}" presName="sibTrans" presStyleCnt="0"/>
      <dgm:spPr/>
    </dgm:pt>
    <dgm:pt modelId="{AF6D0010-A68C-4E74-B6F2-DAEADDF2AE0C}" type="pres">
      <dgm:prSet presAssocID="{E5774127-14AD-43AE-BFAD-259C2FAB103B}" presName="compNode" presStyleCnt="0"/>
      <dgm:spPr/>
    </dgm:pt>
    <dgm:pt modelId="{1EA492CF-A0A1-48FF-8313-75DF00E9C84F}" type="pres">
      <dgm:prSet presAssocID="{E5774127-14AD-43AE-BFAD-259C2FAB103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ffice Worker"/>
        </a:ext>
      </dgm:extLst>
    </dgm:pt>
    <dgm:pt modelId="{753C8AE9-8BAE-4621-9949-888CA0F17B0D}" type="pres">
      <dgm:prSet presAssocID="{E5774127-14AD-43AE-BFAD-259C2FAB103B}" presName="spaceRect" presStyleCnt="0"/>
      <dgm:spPr/>
    </dgm:pt>
    <dgm:pt modelId="{B7E21497-5045-4D0D-A154-6224201B2214}" type="pres">
      <dgm:prSet presAssocID="{E5774127-14AD-43AE-BFAD-259C2FAB103B}" presName="textRect" presStyleLbl="revTx" presStyleIdx="2" presStyleCnt="6">
        <dgm:presLayoutVars>
          <dgm:chMax val="1"/>
          <dgm:chPref val="1"/>
        </dgm:presLayoutVars>
      </dgm:prSet>
      <dgm:spPr/>
    </dgm:pt>
    <dgm:pt modelId="{E034A6B0-1A4E-4512-BED7-B39E15699CB1}" type="pres">
      <dgm:prSet presAssocID="{9E55994B-0BA2-4D5B-8809-02AAF56A4AE0}" presName="sibTrans" presStyleCnt="0"/>
      <dgm:spPr/>
    </dgm:pt>
    <dgm:pt modelId="{D7D99812-FF9A-4757-BA5A-C16AF3893ACE}" type="pres">
      <dgm:prSet presAssocID="{59F83912-537F-4BE2-A4C8-005139588457}" presName="compNode" presStyleCnt="0"/>
      <dgm:spPr/>
    </dgm:pt>
    <dgm:pt modelId="{837190DA-5CBF-4AB2-AE15-9A4263B0E030}" type="pres">
      <dgm:prSet presAssocID="{59F83912-537F-4BE2-A4C8-00513958845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86F90EEA-9BB1-47BF-AF9F-5AEE8158BD5F}" type="pres">
      <dgm:prSet presAssocID="{59F83912-537F-4BE2-A4C8-005139588457}" presName="spaceRect" presStyleCnt="0"/>
      <dgm:spPr/>
    </dgm:pt>
    <dgm:pt modelId="{7DAA8A8D-5D4C-44A6-8072-49CF0B599EAB}" type="pres">
      <dgm:prSet presAssocID="{59F83912-537F-4BE2-A4C8-005139588457}" presName="textRect" presStyleLbl="revTx" presStyleIdx="3" presStyleCnt="6">
        <dgm:presLayoutVars>
          <dgm:chMax val="1"/>
          <dgm:chPref val="1"/>
        </dgm:presLayoutVars>
      </dgm:prSet>
      <dgm:spPr/>
    </dgm:pt>
    <dgm:pt modelId="{792C483D-02E6-40A0-94B0-1D56A9053E72}" type="pres">
      <dgm:prSet presAssocID="{FD03738A-E95A-4CBB-B553-F569DB8181E0}" presName="sibTrans" presStyleCnt="0"/>
      <dgm:spPr/>
    </dgm:pt>
    <dgm:pt modelId="{C062782D-A900-476C-9A97-F1B0F62212C1}" type="pres">
      <dgm:prSet presAssocID="{5E9B3260-78C7-448E-BF81-7D9FEBE44465}" presName="compNode" presStyleCnt="0"/>
      <dgm:spPr/>
    </dgm:pt>
    <dgm:pt modelId="{9EA14CFA-0F43-476D-B393-2DC29670F1B9}" type="pres">
      <dgm:prSet presAssocID="{5E9B3260-78C7-448E-BF81-7D9FEBE4446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pward trend"/>
        </a:ext>
      </dgm:extLst>
    </dgm:pt>
    <dgm:pt modelId="{0C1F0A31-AFFC-45B1-83DB-80FEE4224CDC}" type="pres">
      <dgm:prSet presAssocID="{5E9B3260-78C7-448E-BF81-7D9FEBE44465}" presName="spaceRect" presStyleCnt="0"/>
      <dgm:spPr/>
    </dgm:pt>
    <dgm:pt modelId="{EF499FE1-572E-452D-A7BE-1F5DDE065C1B}" type="pres">
      <dgm:prSet presAssocID="{5E9B3260-78C7-448E-BF81-7D9FEBE44465}" presName="textRect" presStyleLbl="revTx" presStyleIdx="4" presStyleCnt="6">
        <dgm:presLayoutVars>
          <dgm:chMax val="1"/>
          <dgm:chPref val="1"/>
        </dgm:presLayoutVars>
      </dgm:prSet>
      <dgm:spPr/>
    </dgm:pt>
    <dgm:pt modelId="{7224DD85-5FC9-460E-AF2A-B91AEFF59B3F}" type="pres">
      <dgm:prSet presAssocID="{1FDD88C5-A12D-4FFF-A543-BF9D7DE81F4D}" presName="sibTrans" presStyleCnt="0"/>
      <dgm:spPr/>
    </dgm:pt>
    <dgm:pt modelId="{72D42EF1-A03B-4BEE-BC0D-07E005AB5A1C}" type="pres">
      <dgm:prSet presAssocID="{60C02155-8618-4FEC-B4E4-377C9A4037A2}" presName="compNode" presStyleCnt="0"/>
      <dgm:spPr/>
    </dgm:pt>
    <dgm:pt modelId="{29B773C7-39CA-479E-9E10-9897112EEAE9}" type="pres">
      <dgm:prSet presAssocID="{60C02155-8618-4FEC-B4E4-377C9A4037A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oney"/>
        </a:ext>
      </dgm:extLst>
    </dgm:pt>
    <dgm:pt modelId="{946E3DD5-7520-4D51-AE21-9107E24E0554}" type="pres">
      <dgm:prSet presAssocID="{60C02155-8618-4FEC-B4E4-377C9A4037A2}" presName="spaceRect" presStyleCnt="0"/>
      <dgm:spPr/>
    </dgm:pt>
    <dgm:pt modelId="{9CBE6AFD-952F-4996-83F4-D250D8C5DEA5}" type="pres">
      <dgm:prSet presAssocID="{60C02155-8618-4FEC-B4E4-377C9A4037A2}" presName="textRect" presStyleLbl="revTx" presStyleIdx="5" presStyleCnt="6">
        <dgm:presLayoutVars>
          <dgm:chMax val="1"/>
          <dgm:chPref val="1"/>
        </dgm:presLayoutVars>
      </dgm:prSet>
      <dgm:spPr/>
    </dgm:pt>
  </dgm:ptLst>
  <dgm:cxnLst>
    <dgm:cxn modelId="{FA14E811-5573-4F32-A7C0-784ABAAD7418}" srcId="{DF1B77AB-E4B0-433F-B16F-F7B926BC6BC1}" destId="{59F83912-537F-4BE2-A4C8-005139588457}" srcOrd="3" destOrd="0" parTransId="{8EBBAC9B-0866-493D-ADC3-BA4CE4B20FAE}" sibTransId="{FD03738A-E95A-4CBB-B553-F569DB8181E0}"/>
    <dgm:cxn modelId="{35B65931-3BD3-4F3F-81E2-148C50866DF7}" srcId="{DF1B77AB-E4B0-433F-B16F-F7B926BC6BC1}" destId="{2E02BCEB-EEF8-4025-80C4-B10EE35DAA52}" srcOrd="1" destOrd="0" parTransId="{3653DC77-CF23-47B1-836E-214A29C09EDA}" sibTransId="{23184CB0-5AAB-4A5F-B7E9-3A18766189BE}"/>
    <dgm:cxn modelId="{B7769A3D-5858-4704-B8C2-4BF466C127B2}" type="presOf" srcId="{DF1B77AB-E4B0-433F-B16F-F7B926BC6BC1}" destId="{ACCEE87B-E8EB-49F2-84E2-DCA5E578F03B}" srcOrd="0" destOrd="0" presId="urn:microsoft.com/office/officeart/2018/2/layout/IconLabelList"/>
    <dgm:cxn modelId="{66561048-7117-4ED5-BBC3-54FD34A0FCED}" type="presOf" srcId="{D01E7302-26BE-40DD-B6EC-F32D652FD5B0}" destId="{6D36111E-2C43-4A44-B9EF-88BC9EFDEADB}" srcOrd="0" destOrd="0" presId="urn:microsoft.com/office/officeart/2018/2/layout/IconLabelList"/>
    <dgm:cxn modelId="{00895069-76A3-4AE7-9065-BF99EE83AE10}" srcId="{DF1B77AB-E4B0-433F-B16F-F7B926BC6BC1}" destId="{E5774127-14AD-43AE-BFAD-259C2FAB103B}" srcOrd="2" destOrd="0" parTransId="{500EDFE3-DB2B-42C7-BFFD-28CCA3BE8635}" sibTransId="{9E55994B-0BA2-4D5B-8809-02AAF56A4AE0}"/>
    <dgm:cxn modelId="{923CA470-F6FD-4017-AD1E-D7CEF8DA3123}" type="presOf" srcId="{E5774127-14AD-43AE-BFAD-259C2FAB103B}" destId="{B7E21497-5045-4D0D-A154-6224201B2214}" srcOrd="0" destOrd="0" presId="urn:microsoft.com/office/officeart/2018/2/layout/IconLabelList"/>
    <dgm:cxn modelId="{6BF84071-546F-44A1-9EA7-A38CAE380078}" srcId="{DF1B77AB-E4B0-433F-B16F-F7B926BC6BC1}" destId="{D01E7302-26BE-40DD-B6EC-F32D652FD5B0}" srcOrd="0" destOrd="0" parTransId="{D7769164-3309-4508-A464-3A38941ED057}" sibTransId="{A6E48F4C-6A2F-4915-8A3B-E380788381C7}"/>
    <dgm:cxn modelId="{ABD77D59-B4DD-47A8-B680-A07336FE887B}" srcId="{DF1B77AB-E4B0-433F-B16F-F7B926BC6BC1}" destId="{60C02155-8618-4FEC-B4E4-377C9A4037A2}" srcOrd="5" destOrd="0" parTransId="{CC83FB46-2A57-48A1-BEC7-209364930ACD}" sibTransId="{C7E1DE6C-A8A9-4C48-9185-388A2D82DB0C}"/>
    <dgm:cxn modelId="{8117CD80-640B-4865-B512-46F241021CDD}" type="presOf" srcId="{5E9B3260-78C7-448E-BF81-7D9FEBE44465}" destId="{EF499FE1-572E-452D-A7BE-1F5DDE065C1B}" srcOrd="0" destOrd="0" presId="urn:microsoft.com/office/officeart/2018/2/layout/IconLabelList"/>
    <dgm:cxn modelId="{42A1789B-AFCC-4D44-A5B9-C90BB90DE6FC}" type="presOf" srcId="{2E02BCEB-EEF8-4025-80C4-B10EE35DAA52}" destId="{12591499-F36A-4B74-ACEF-939BB7C2FADB}" srcOrd="0" destOrd="0" presId="urn:microsoft.com/office/officeart/2018/2/layout/IconLabelList"/>
    <dgm:cxn modelId="{5B001CCC-2EB1-4F00-8399-D68DAEF683EE}" type="presOf" srcId="{60C02155-8618-4FEC-B4E4-377C9A4037A2}" destId="{9CBE6AFD-952F-4996-83F4-D250D8C5DEA5}" srcOrd="0" destOrd="0" presId="urn:microsoft.com/office/officeart/2018/2/layout/IconLabelList"/>
    <dgm:cxn modelId="{5F6E4DD7-2F5B-4272-8E60-B835E2288940}" srcId="{DF1B77AB-E4B0-433F-B16F-F7B926BC6BC1}" destId="{5E9B3260-78C7-448E-BF81-7D9FEBE44465}" srcOrd="4" destOrd="0" parTransId="{2E43E88C-151E-4B59-B03A-E33D1B3C3AEF}" sibTransId="{1FDD88C5-A12D-4FFF-A543-BF9D7DE81F4D}"/>
    <dgm:cxn modelId="{9F8B36F1-C47F-433B-8B30-F7BB0D217616}" type="presOf" srcId="{59F83912-537F-4BE2-A4C8-005139588457}" destId="{7DAA8A8D-5D4C-44A6-8072-49CF0B599EAB}" srcOrd="0" destOrd="0" presId="urn:microsoft.com/office/officeart/2018/2/layout/IconLabelList"/>
    <dgm:cxn modelId="{2A3B0F08-D987-48F2-946B-40E6A55047EC}" type="presParOf" srcId="{ACCEE87B-E8EB-49F2-84E2-DCA5E578F03B}" destId="{188BFBAF-4541-49F6-ACD4-274209A2A95D}" srcOrd="0" destOrd="0" presId="urn:microsoft.com/office/officeart/2018/2/layout/IconLabelList"/>
    <dgm:cxn modelId="{01EB2830-3DF7-45AF-8566-F17966738EA1}" type="presParOf" srcId="{188BFBAF-4541-49F6-ACD4-274209A2A95D}" destId="{461706D5-3760-4663-B93E-47A339CD7827}" srcOrd="0" destOrd="0" presId="urn:microsoft.com/office/officeart/2018/2/layout/IconLabelList"/>
    <dgm:cxn modelId="{591EE7E5-A126-464E-839B-43418FF7C792}" type="presParOf" srcId="{188BFBAF-4541-49F6-ACD4-274209A2A95D}" destId="{1BC73476-4AA8-48B4-AB11-A050AD7A522C}" srcOrd="1" destOrd="0" presId="urn:microsoft.com/office/officeart/2018/2/layout/IconLabelList"/>
    <dgm:cxn modelId="{3E1F5ADE-9650-4C20-A334-DB27306199EE}" type="presParOf" srcId="{188BFBAF-4541-49F6-ACD4-274209A2A95D}" destId="{6D36111E-2C43-4A44-B9EF-88BC9EFDEADB}" srcOrd="2" destOrd="0" presId="urn:microsoft.com/office/officeart/2018/2/layout/IconLabelList"/>
    <dgm:cxn modelId="{FF211A9A-5035-45D6-B196-7A2781FAD7AC}" type="presParOf" srcId="{ACCEE87B-E8EB-49F2-84E2-DCA5E578F03B}" destId="{A7E83DA5-3D1D-4A7A-9F25-3F5057F29858}" srcOrd="1" destOrd="0" presId="urn:microsoft.com/office/officeart/2018/2/layout/IconLabelList"/>
    <dgm:cxn modelId="{28E8481E-943D-488F-B646-BC9169D983A5}" type="presParOf" srcId="{ACCEE87B-E8EB-49F2-84E2-DCA5E578F03B}" destId="{43FB9CAE-F0D0-4CBC-9620-AAC9EF72502C}" srcOrd="2" destOrd="0" presId="urn:microsoft.com/office/officeart/2018/2/layout/IconLabelList"/>
    <dgm:cxn modelId="{A15DBED4-545D-4494-A777-480603018241}" type="presParOf" srcId="{43FB9CAE-F0D0-4CBC-9620-AAC9EF72502C}" destId="{C42943DC-4661-4400-B9FF-49ECD5864CD7}" srcOrd="0" destOrd="0" presId="urn:microsoft.com/office/officeart/2018/2/layout/IconLabelList"/>
    <dgm:cxn modelId="{F5D138A1-B960-49F3-B4FC-D425BEAA578B}" type="presParOf" srcId="{43FB9CAE-F0D0-4CBC-9620-AAC9EF72502C}" destId="{5251AFA1-A974-4402-AEB6-CA3B3C3725E0}" srcOrd="1" destOrd="0" presId="urn:microsoft.com/office/officeart/2018/2/layout/IconLabelList"/>
    <dgm:cxn modelId="{29E96075-BB97-46BB-A971-404900E5A986}" type="presParOf" srcId="{43FB9CAE-F0D0-4CBC-9620-AAC9EF72502C}" destId="{12591499-F36A-4B74-ACEF-939BB7C2FADB}" srcOrd="2" destOrd="0" presId="urn:microsoft.com/office/officeart/2018/2/layout/IconLabelList"/>
    <dgm:cxn modelId="{419BD5BC-D582-4208-887B-AAD6F0323D64}" type="presParOf" srcId="{ACCEE87B-E8EB-49F2-84E2-DCA5E578F03B}" destId="{96D9D33D-2DF7-457E-9DCE-4172AEA63F97}" srcOrd="3" destOrd="0" presId="urn:microsoft.com/office/officeart/2018/2/layout/IconLabelList"/>
    <dgm:cxn modelId="{D2F8B35C-C32E-4F80-9410-9B3EDA0B9089}" type="presParOf" srcId="{ACCEE87B-E8EB-49F2-84E2-DCA5E578F03B}" destId="{AF6D0010-A68C-4E74-B6F2-DAEADDF2AE0C}" srcOrd="4" destOrd="0" presId="urn:microsoft.com/office/officeart/2018/2/layout/IconLabelList"/>
    <dgm:cxn modelId="{0F3B65D6-FB16-4669-A9A8-4D47667656A5}" type="presParOf" srcId="{AF6D0010-A68C-4E74-B6F2-DAEADDF2AE0C}" destId="{1EA492CF-A0A1-48FF-8313-75DF00E9C84F}" srcOrd="0" destOrd="0" presId="urn:microsoft.com/office/officeart/2018/2/layout/IconLabelList"/>
    <dgm:cxn modelId="{C920F032-0938-4E1F-81D4-4214BFBD3E38}" type="presParOf" srcId="{AF6D0010-A68C-4E74-B6F2-DAEADDF2AE0C}" destId="{753C8AE9-8BAE-4621-9949-888CA0F17B0D}" srcOrd="1" destOrd="0" presId="urn:microsoft.com/office/officeart/2018/2/layout/IconLabelList"/>
    <dgm:cxn modelId="{2D0BF612-DEEB-4ACF-8E34-24107A91D8B3}" type="presParOf" srcId="{AF6D0010-A68C-4E74-B6F2-DAEADDF2AE0C}" destId="{B7E21497-5045-4D0D-A154-6224201B2214}" srcOrd="2" destOrd="0" presId="urn:microsoft.com/office/officeart/2018/2/layout/IconLabelList"/>
    <dgm:cxn modelId="{E4EF813E-28FD-4E7F-8D75-A04E44DDBC5D}" type="presParOf" srcId="{ACCEE87B-E8EB-49F2-84E2-DCA5E578F03B}" destId="{E034A6B0-1A4E-4512-BED7-B39E15699CB1}" srcOrd="5" destOrd="0" presId="urn:microsoft.com/office/officeart/2018/2/layout/IconLabelList"/>
    <dgm:cxn modelId="{483197E7-9E66-4CDE-B412-550A7A9B4D8A}" type="presParOf" srcId="{ACCEE87B-E8EB-49F2-84E2-DCA5E578F03B}" destId="{D7D99812-FF9A-4757-BA5A-C16AF3893ACE}" srcOrd="6" destOrd="0" presId="urn:microsoft.com/office/officeart/2018/2/layout/IconLabelList"/>
    <dgm:cxn modelId="{E19FEB5E-735A-4D4B-81B5-409FDE3F6C25}" type="presParOf" srcId="{D7D99812-FF9A-4757-BA5A-C16AF3893ACE}" destId="{837190DA-5CBF-4AB2-AE15-9A4263B0E030}" srcOrd="0" destOrd="0" presId="urn:microsoft.com/office/officeart/2018/2/layout/IconLabelList"/>
    <dgm:cxn modelId="{CCAC242A-FCDE-4533-886B-665AA617D8E4}" type="presParOf" srcId="{D7D99812-FF9A-4757-BA5A-C16AF3893ACE}" destId="{86F90EEA-9BB1-47BF-AF9F-5AEE8158BD5F}" srcOrd="1" destOrd="0" presId="urn:microsoft.com/office/officeart/2018/2/layout/IconLabelList"/>
    <dgm:cxn modelId="{E80E8855-856B-4CAA-A012-552D7937F5CB}" type="presParOf" srcId="{D7D99812-FF9A-4757-BA5A-C16AF3893ACE}" destId="{7DAA8A8D-5D4C-44A6-8072-49CF0B599EAB}" srcOrd="2" destOrd="0" presId="urn:microsoft.com/office/officeart/2018/2/layout/IconLabelList"/>
    <dgm:cxn modelId="{FDA7AF76-1789-490B-9F2F-E03B8361DBE5}" type="presParOf" srcId="{ACCEE87B-E8EB-49F2-84E2-DCA5E578F03B}" destId="{792C483D-02E6-40A0-94B0-1D56A9053E72}" srcOrd="7" destOrd="0" presId="urn:microsoft.com/office/officeart/2018/2/layout/IconLabelList"/>
    <dgm:cxn modelId="{DDE1FCAC-B474-41B2-B398-76834EB4CB40}" type="presParOf" srcId="{ACCEE87B-E8EB-49F2-84E2-DCA5E578F03B}" destId="{C062782D-A900-476C-9A97-F1B0F62212C1}" srcOrd="8" destOrd="0" presId="urn:microsoft.com/office/officeart/2018/2/layout/IconLabelList"/>
    <dgm:cxn modelId="{52B62C37-61FD-4728-94E9-0D2BEB9E8700}" type="presParOf" srcId="{C062782D-A900-476C-9A97-F1B0F62212C1}" destId="{9EA14CFA-0F43-476D-B393-2DC29670F1B9}" srcOrd="0" destOrd="0" presId="urn:microsoft.com/office/officeart/2018/2/layout/IconLabelList"/>
    <dgm:cxn modelId="{3C332D58-86B3-408D-9E0E-46EB31CB5EEF}" type="presParOf" srcId="{C062782D-A900-476C-9A97-F1B0F62212C1}" destId="{0C1F0A31-AFFC-45B1-83DB-80FEE4224CDC}" srcOrd="1" destOrd="0" presId="urn:microsoft.com/office/officeart/2018/2/layout/IconLabelList"/>
    <dgm:cxn modelId="{E50EF1F9-7AE4-4496-BFDA-A5BE963344A5}" type="presParOf" srcId="{C062782D-A900-476C-9A97-F1B0F62212C1}" destId="{EF499FE1-572E-452D-A7BE-1F5DDE065C1B}" srcOrd="2" destOrd="0" presId="urn:microsoft.com/office/officeart/2018/2/layout/IconLabelList"/>
    <dgm:cxn modelId="{21B28B05-2D3F-48DD-9EF5-BB912547CC54}" type="presParOf" srcId="{ACCEE87B-E8EB-49F2-84E2-DCA5E578F03B}" destId="{7224DD85-5FC9-460E-AF2A-B91AEFF59B3F}" srcOrd="9" destOrd="0" presId="urn:microsoft.com/office/officeart/2018/2/layout/IconLabelList"/>
    <dgm:cxn modelId="{7398433B-FB0D-4F37-A348-68AE67E6EEB9}" type="presParOf" srcId="{ACCEE87B-E8EB-49F2-84E2-DCA5E578F03B}" destId="{72D42EF1-A03B-4BEE-BC0D-07E005AB5A1C}" srcOrd="10" destOrd="0" presId="urn:microsoft.com/office/officeart/2018/2/layout/IconLabelList"/>
    <dgm:cxn modelId="{9354DDF7-79BD-4EEF-B2F4-D7A70C5E9C93}" type="presParOf" srcId="{72D42EF1-A03B-4BEE-BC0D-07E005AB5A1C}" destId="{29B773C7-39CA-479E-9E10-9897112EEAE9}" srcOrd="0" destOrd="0" presId="urn:microsoft.com/office/officeart/2018/2/layout/IconLabelList"/>
    <dgm:cxn modelId="{E4E84005-5534-4EB1-8323-69D20E27F1B0}" type="presParOf" srcId="{72D42EF1-A03B-4BEE-BC0D-07E005AB5A1C}" destId="{946E3DD5-7520-4D51-AE21-9107E24E0554}" srcOrd="1" destOrd="0" presId="urn:microsoft.com/office/officeart/2018/2/layout/IconLabelList"/>
    <dgm:cxn modelId="{7537167A-0183-4058-A83A-CB02894F1A28}" type="presParOf" srcId="{72D42EF1-A03B-4BEE-BC0D-07E005AB5A1C}" destId="{9CBE6AFD-952F-4996-83F4-D250D8C5DEA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9DB82D-E60F-4B8A-8A3A-F903F432ADA1}" type="doc">
      <dgm:prSet loTypeId="urn:microsoft.com/office/officeart/2005/8/layout/hList1" loCatId="list" qsTypeId="urn:microsoft.com/office/officeart/2005/8/quickstyle/simple4" qsCatId="simple" csTypeId="urn:microsoft.com/office/officeart/2005/8/colors/colorful5" csCatId="colorful"/>
      <dgm:spPr/>
      <dgm:t>
        <a:bodyPr/>
        <a:lstStyle/>
        <a:p>
          <a:endParaRPr lang="en-US"/>
        </a:p>
      </dgm:t>
    </dgm:pt>
    <dgm:pt modelId="{11DDC1B5-2A2E-44AF-AF5E-DCE6F1727A7E}">
      <dgm:prSet/>
      <dgm:spPr/>
      <dgm:t>
        <a:bodyPr/>
        <a:lstStyle/>
        <a:p>
          <a:r>
            <a:rPr lang="en-US"/>
            <a:t>Life Cycle Assessment (LCA)</a:t>
          </a:r>
        </a:p>
      </dgm:t>
    </dgm:pt>
    <dgm:pt modelId="{5A5030C0-1191-4C36-9579-1CEC7D1DFC7C}" type="parTrans" cxnId="{0BAC1EB1-323C-4AAA-BC0D-98DD3C134ED0}">
      <dgm:prSet/>
      <dgm:spPr/>
      <dgm:t>
        <a:bodyPr/>
        <a:lstStyle/>
        <a:p>
          <a:endParaRPr lang="en-US"/>
        </a:p>
      </dgm:t>
    </dgm:pt>
    <dgm:pt modelId="{FBE891F5-EDBF-4BA8-8BD8-6EAA19D6B6DD}" type="sibTrans" cxnId="{0BAC1EB1-323C-4AAA-BC0D-98DD3C134ED0}">
      <dgm:prSet/>
      <dgm:spPr/>
      <dgm:t>
        <a:bodyPr/>
        <a:lstStyle/>
        <a:p>
          <a:endParaRPr lang="en-US"/>
        </a:p>
      </dgm:t>
    </dgm:pt>
    <dgm:pt modelId="{3462FFD2-FDB8-4EFC-B7C1-8C4A3B4D8233}">
      <dgm:prSet/>
      <dgm:spPr/>
      <dgm:t>
        <a:bodyPr/>
        <a:lstStyle/>
        <a:p>
          <a:r>
            <a:rPr lang="en-US"/>
            <a:t>Calculating the lifetime environmental impact of a product or service.</a:t>
          </a:r>
        </a:p>
      </dgm:t>
    </dgm:pt>
    <dgm:pt modelId="{197F00A6-CB64-4216-8671-A1A7F3BD9CC9}" type="parTrans" cxnId="{78237A57-5B05-49D4-A9E8-F2E35F64FF99}">
      <dgm:prSet/>
      <dgm:spPr/>
      <dgm:t>
        <a:bodyPr/>
        <a:lstStyle/>
        <a:p>
          <a:endParaRPr lang="en-US"/>
        </a:p>
      </dgm:t>
    </dgm:pt>
    <dgm:pt modelId="{E9A01A6B-E8A3-449E-953E-7819A6766026}" type="sibTrans" cxnId="{78237A57-5B05-49D4-A9E8-F2E35F64FF99}">
      <dgm:prSet/>
      <dgm:spPr/>
      <dgm:t>
        <a:bodyPr/>
        <a:lstStyle/>
        <a:p>
          <a:endParaRPr lang="en-US"/>
        </a:p>
      </dgm:t>
    </dgm:pt>
    <dgm:pt modelId="{488785C8-40A1-432A-974A-9320ABAEC5E0}">
      <dgm:prSet/>
      <dgm:spPr/>
      <dgm:t>
        <a:bodyPr/>
        <a:lstStyle/>
        <a:p>
          <a:r>
            <a:rPr lang="en-US"/>
            <a:t>Life Cycle Inventory (LCI)</a:t>
          </a:r>
        </a:p>
      </dgm:t>
    </dgm:pt>
    <dgm:pt modelId="{B567A017-475E-4A94-A599-6D591AF1D87F}" type="parTrans" cxnId="{1A6E938B-FBDE-4CD1-A1E9-9D3FD7737C42}">
      <dgm:prSet/>
      <dgm:spPr/>
      <dgm:t>
        <a:bodyPr/>
        <a:lstStyle/>
        <a:p>
          <a:endParaRPr lang="en-US"/>
        </a:p>
      </dgm:t>
    </dgm:pt>
    <dgm:pt modelId="{B12C90AC-8F94-45A7-A845-EF1997E18A2E}" type="sibTrans" cxnId="{1A6E938B-FBDE-4CD1-A1E9-9D3FD7737C42}">
      <dgm:prSet/>
      <dgm:spPr/>
      <dgm:t>
        <a:bodyPr/>
        <a:lstStyle/>
        <a:p>
          <a:endParaRPr lang="en-US"/>
        </a:p>
      </dgm:t>
    </dgm:pt>
    <dgm:pt modelId="{76D07539-1D10-44D9-99A5-040EC43674F1}">
      <dgm:prSet/>
      <dgm:spPr/>
      <dgm:t>
        <a:bodyPr/>
        <a:lstStyle/>
        <a:p>
          <a:r>
            <a:rPr lang="en-US"/>
            <a:t>Data collection portion of LCA. The accounting of everything involved in the system.</a:t>
          </a:r>
        </a:p>
      </dgm:t>
    </dgm:pt>
    <dgm:pt modelId="{D8B47AAE-F715-499E-A1D8-B17C499231A6}" type="parTrans" cxnId="{35F04EB8-5902-4E1B-9336-0E8E07D94677}">
      <dgm:prSet/>
      <dgm:spPr/>
      <dgm:t>
        <a:bodyPr/>
        <a:lstStyle/>
        <a:p>
          <a:endParaRPr lang="en-US"/>
        </a:p>
      </dgm:t>
    </dgm:pt>
    <dgm:pt modelId="{0FB08D43-F242-4700-B8F6-FB067F50009E}" type="sibTrans" cxnId="{35F04EB8-5902-4E1B-9336-0E8E07D94677}">
      <dgm:prSet/>
      <dgm:spPr/>
      <dgm:t>
        <a:bodyPr/>
        <a:lstStyle/>
        <a:p>
          <a:endParaRPr lang="en-US"/>
        </a:p>
      </dgm:t>
    </dgm:pt>
    <dgm:pt modelId="{65E4CBEB-22FB-4DA0-A011-20A95D3F9B94}">
      <dgm:prSet/>
      <dgm:spPr/>
      <dgm:t>
        <a:bodyPr/>
        <a:lstStyle/>
        <a:p>
          <a:r>
            <a:rPr lang="en-US"/>
            <a:t>Life Cycle Impact Assessent (LCIA) </a:t>
          </a:r>
        </a:p>
      </dgm:t>
    </dgm:pt>
    <dgm:pt modelId="{B247B78D-E0B3-47CF-ACDF-2D080DF2546D}" type="parTrans" cxnId="{96E4D953-6960-481C-9615-C69063970685}">
      <dgm:prSet/>
      <dgm:spPr/>
      <dgm:t>
        <a:bodyPr/>
        <a:lstStyle/>
        <a:p>
          <a:endParaRPr lang="en-US"/>
        </a:p>
      </dgm:t>
    </dgm:pt>
    <dgm:pt modelId="{E2526D2F-04E7-44BF-AA2E-96CBF3FA2173}" type="sibTrans" cxnId="{96E4D953-6960-481C-9615-C69063970685}">
      <dgm:prSet/>
      <dgm:spPr/>
      <dgm:t>
        <a:bodyPr/>
        <a:lstStyle/>
        <a:p>
          <a:endParaRPr lang="en-US"/>
        </a:p>
      </dgm:t>
    </dgm:pt>
    <dgm:pt modelId="{7CB7D4B2-F475-46F9-BA3D-0B394DD08B27}">
      <dgm:prSet/>
      <dgm:spPr/>
      <dgm:t>
        <a:bodyPr/>
        <a:lstStyle/>
        <a:p>
          <a:r>
            <a:rPr lang="en-US"/>
            <a:t>What does it mean? The inventory is analyzed for environmental impact.</a:t>
          </a:r>
        </a:p>
      </dgm:t>
    </dgm:pt>
    <dgm:pt modelId="{A6BF8B0D-AC0D-449D-BE4B-D405C8450980}" type="parTrans" cxnId="{128B4063-BE7C-49D6-8836-8EA4782ADD20}">
      <dgm:prSet/>
      <dgm:spPr/>
      <dgm:t>
        <a:bodyPr/>
        <a:lstStyle/>
        <a:p>
          <a:endParaRPr lang="en-US"/>
        </a:p>
      </dgm:t>
    </dgm:pt>
    <dgm:pt modelId="{C9BB5B4F-9A79-4813-8E4E-F403A9B6764C}" type="sibTrans" cxnId="{128B4063-BE7C-49D6-8836-8EA4782ADD20}">
      <dgm:prSet/>
      <dgm:spPr/>
      <dgm:t>
        <a:bodyPr/>
        <a:lstStyle/>
        <a:p>
          <a:endParaRPr lang="en-US"/>
        </a:p>
      </dgm:t>
    </dgm:pt>
    <dgm:pt modelId="{07DDB15E-87B3-48F5-B507-BA5E58DC9E86}">
      <dgm:prSet/>
      <dgm:spPr/>
      <dgm:t>
        <a:bodyPr/>
        <a:lstStyle/>
        <a:p>
          <a:r>
            <a:rPr lang="en-US"/>
            <a:t>Life Cycle Costing</a:t>
          </a:r>
        </a:p>
      </dgm:t>
    </dgm:pt>
    <dgm:pt modelId="{E1BCB3BE-BFF4-4DA6-94F9-C7CE7AF847C7}" type="parTrans" cxnId="{4EC183B9-3B95-4105-B986-E0505AB06F32}">
      <dgm:prSet/>
      <dgm:spPr/>
      <dgm:t>
        <a:bodyPr/>
        <a:lstStyle/>
        <a:p>
          <a:endParaRPr lang="en-US"/>
        </a:p>
      </dgm:t>
    </dgm:pt>
    <dgm:pt modelId="{E24AD1AA-DDBB-4B17-8B49-7C7BD716060D}" type="sibTrans" cxnId="{4EC183B9-3B95-4105-B986-E0505AB06F32}">
      <dgm:prSet/>
      <dgm:spPr/>
      <dgm:t>
        <a:bodyPr/>
        <a:lstStyle/>
        <a:p>
          <a:endParaRPr lang="en-US"/>
        </a:p>
      </dgm:t>
    </dgm:pt>
    <dgm:pt modelId="{B0F02C7F-E0A4-4176-AB31-F8F1055113B9}">
      <dgm:prSet/>
      <dgm:spPr/>
      <dgm:t>
        <a:bodyPr/>
        <a:lstStyle/>
        <a:p>
          <a:r>
            <a:rPr lang="en-US"/>
            <a:t>Direct monetary cost involved with a product or service on the environmental. </a:t>
          </a:r>
        </a:p>
      </dgm:t>
    </dgm:pt>
    <dgm:pt modelId="{9EAAF3DC-D6DB-4DBC-A23E-30EB92110E66}" type="parTrans" cxnId="{DC5F84A0-E104-40A7-924D-662CCB55FB93}">
      <dgm:prSet/>
      <dgm:spPr/>
      <dgm:t>
        <a:bodyPr/>
        <a:lstStyle/>
        <a:p>
          <a:endParaRPr lang="en-US"/>
        </a:p>
      </dgm:t>
    </dgm:pt>
    <dgm:pt modelId="{3FDAA8D7-F705-40F5-8D55-704B36540933}" type="sibTrans" cxnId="{DC5F84A0-E104-40A7-924D-662CCB55FB93}">
      <dgm:prSet/>
      <dgm:spPr/>
      <dgm:t>
        <a:bodyPr/>
        <a:lstStyle/>
        <a:p>
          <a:endParaRPr lang="en-US"/>
        </a:p>
      </dgm:t>
    </dgm:pt>
    <dgm:pt modelId="{135C13EC-DF17-4748-88AD-EE4F159B2251}" type="pres">
      <dgm:prSet presAssocID="{649DB82D-E60F-4B8A-8A3A-F903F432ADA1}" presName="Name0" presStyleCnt="0">
        <dgm:presLayoutVars>
          <dgm:dir/>
          <dgm:animLvl val="lvl"/>
          <dgm:resizeHandles val="exact"/>
        </dgm:presLayoutVars>
      </dgm:prSet>
      <dgm:spPr/>
    </dgm:pt>
    <dgm:pt modelId="{CCF47E71-30A4-6141-9CCA-C32869A61D0F}" type="pres">
      <dgm:prSet presAssocID="{11DDC1B5-2A2E-44AF-AF5E-DCE6F1727A7E}" presName="composite" presStyleCnt="0"/>
      <dgm:spPr/>
    </dgm:pt>
    <dgm:pt modelId="{8C67D4CA-B459-CF49-9158-DDBD3648BE10}" type="pres">
      <dgm:prSet presAssocID="{11DDC1B5-2A2E-44AF-AF5E-DCE6F1727A7E}" presName="parTx" presStyleLbl="alignNode1" presStyleIdx="0" presStyleCnt="4">
        <dgm:presLayoutVars>
          <dgm:chMax val="0"/>
          <dgm:chPref val="0"/>
          <dgm:bulletEnabled val="1"/>
        </dgm:presLayoutVars>
      </dgm:prSet>
      <dgm:spPr/>
    </dgm:pt>
    <dgm:pt modelId="{38AF4EC5-04C6-4E48-94BA-6DA49A6B9878}" type="pres">
      <dgm:prSet presAssocID="{11DDC1B5-2A2E-44AF-AF5E-DCE6F1727A7E}" presName="desTx" presStyleLbl="alignAccFollowNode1" presStyleIdx="0" presStyleCnt="4">
        <dgm:presLayoutVars>
          <dgm:bulletEnabled val="1"/>
        </dgm:presLayoutVars>
      </dgm:prSet>
      <dgm:spPr/>
    </dgm:pt>
    <dgm:pt modelId="{71020D33-414F-CD47-A9E2-AA2FBB9DEF7E}" type="pres">
      <dgm:prSet presAssocID="{FBE891F5-EDBF-4BA8-8BD8-6EAA19D6B6DD}" presName="space" presStyleCnt="0"/>
      <dgm:spPr/>
    </dgm:pt>
    <dgm:pt modelId="{FB81EE1F-1B1F-434F-BEE8-2484269A8E10}" type="pres">
      <dgm:prSet presAssocID="{488785C8-40A1-432A-974A-9320ABAEC5E0}" presName="composite" presStyleCnt="0"/>
      <dgm:spPr/>
    </dgm:pt>
    <dgm:pt modelId="{1DAA8FE7-487B-A84E-A9C9-49BA22AE663C}" type="pres">
      <dgm:prSet presAssocID="{488785C8-40A1-432A-974A-9320ABAEC5E0}" presName="parTx" presStyleLbl="alignNode1" presStyleIdx="1" presStyleCnt="4">
        <dgm:presLayoutVars>
          <dgm:chMax val="0"/>
          <dgm:chPref val="0"/>
          <dgm:bulletEnabled val="1"/>
        </dgm:presLayoutVars>
      </dgm:prSet>
      <dgm:spPr/>
    </dgm:pt>
    <dgm:pt modelId="{1BB3D114-5E58-AC48-8886-9884AE25E534}" type="pres">
      <dgm:prSet presAssocID="{488785C8-40A1-432A-974A-9320ABAEC5E0}" presName="desTx" presStyleLbl="alignAccFollowNode1" presStyleIdx="1" presStyleCnt="4">
        <dgm:presLayoutVars>
          <dgm:bulletEnabled val="1"/>
        </dgm:presLayoutVars>
      </dgm:prSet>
      <dgm:spPr/>
    </dgm:pt>
    <dgm:pt modelId="{A53C43DB-8014-1A44-975B-E09F0FE7E90E}" type="pres">
      <dgm:prSet presAssocID="{B12C90AC-8F94-45A7-A845-EF1997E18A2E}" presName="space" presStyleCnt="0"/>
      <dgm:spPr/>
    </dgm:pt>
    <dgm:pt modelId="{6AFAE5BD-788B-6144-AC3F-F0D354FAC75D}" type="pres">
      <dgm:prSet presAssocID="{65E4CBEB-22FB-4DA0-A011-20A95D3F9B94}" presName="composite" presStyleCnt="0"/>
      <dgm:spPr/>
    </dgm:pt>
    <dgm:pt modelId="{84298159-EEC8-9A49-B61E-BA0983EE3F00}" type="pres">
      <dgm:prSet presAssocID="{65E4CBEB-22FB-4DA0-A011-20A95D3F9B94}" presName="parTx" presStyleLbl="alignNode1" presStyleIdx="2" presStyleCnt="4">
        <dgm:presLayoutVars>
          <dgm:chMax val="0"/>
          <dgm:chPref val="0"/>
          <dgm:bulletEnabled val="1"/>
        </dgm:presLayoutVars>
      </dgm:prSet>
      <dgm:spPr/>
    </dgm:pt>
    <dgm:pt modelId="{7821B064-CC53-6943-8829-B55113E90EBC}" type="pres">
      <dgm:prSet presAssocID="{65E4CBEB-22FB-4DA0-A011-20A95D3F9B94}" presName="desTx" presStyleLbl="alignAccFollowNode1" presStyleIdx="2" presStyleCnt="4">
        <dgm:presLayoutVars>
          <dgm:bulletEnabled val="1"/>
        </dgm:presLayoutVars>
      </dgm:prSet>
      <dgm:spPr/>
    </dgm:pt>
    <dgm:pt modelId="{D6F40AE2-A42E-734E-94D0-7E46D2ADC690}" type="pres">
      <dgm:prSet presAssocID="{E2526D2F-04E7-44BF-AA2E-96CBF3FA2173}" presName="space" presStyleCnt="0"/>
      <dgm:spPr/>
    </dgm:pt>
    <dgm:pt modelId="{AFC86FB1-2416-3D45-8904-BD4972F80E69}" type="pres">
      <dgm:prSet presAssocID="{07DDB15E-87B3-48F5-B507-BA5E58DC9E86}" presName="composite" presStyleCnt="0"/>
      <dgm:spPr/>
    </dgm:pt>
    <dgm:pt modelId="{B10E5CB2-4BC3-564D-A0B7-5DEB5A3E02C5}" type="pres">
      <dgm:prSet presAssocID="{07DDB15E-87B3-48F5-B507-BA5E58DC9E86}" presName="parTx" presStyleLbl="alignNode1" presStyleIdx="3" presStyleCnt="4">
        <dgm:presLayoutVars>
          <dgm:chMax val="0"/>
          <dgm:chPref val="0"/>
          <dgm:bulletEnabled val="1"/>
        </dgm:presLayoutVars>
      </dgm:prSet>
      <dgm:spPr/>
    </dgm:pt>
    <dgm:pt modelId="{F09F55B1-8B91-3145-9F5A-7A89394EFE40}" type="pres">
      <dgm:prSet presAssocID="{07DDB15E-87B3-48F5-B507-BA5E58DC9E86}" presName="desTx" presStyleLbl="alignAccFollowNode1" presStyleIdx="3" presStyleCnt="4">
        <dgm:presLayoutVars>
          <dgm:bulletEnabled val="1"/>
        </dgm:presLayoutVars>
      </dgm:prSet>
      <dgm:spPr/>
    </dgm:pt>
  </dgm:ptLst>
  <dgm:cxnLst>
    <dgm:cxn modelId="{DC15DF16-6BEF-EC49-9F24-5E7A5C24B1DD}" type="presOf" srcId="{488785C8-40A1-432A-974A-9320ABAEC5E0}" destId="{1DAA8FE7-487B-A84E-A9C9-49BA22AE663C}" srcOrd="0" destOrd="0" presId="urn:microsoft.com/office/officeart/2005/8/layout/hList1"/>
    <dgm:cxn modelId="{354A7E19-8FAB-1E45-9101-3AE99AA49151}" type="presOf" srcId="{11DDC1B5-2A2E-44AF-AF5E-DCE6F1727A7E}" destId="{8C67D4CA-B459-CF49-9158-DDBD3648BE10}" srcOrd="0" destOrd="0" presId="urn:microsoft.com/office/officeart/2005/8/layout/hList1"/>
    <dgm:cxn modelId="{230B7423-E9B6-B44C-B565-5C24EEE36550}" type="presOf" srcId="{B0F02C7F-E0A4-4176-AB31-F8F1055113B9}" destId="{F09F55B1-8B91-3145-9F5A-7A89394EFE40}" srcOrd="0" destOrd="0" presId="urn:microsoft.com/office/officeart/2005/8/layout/hList1"/>
    <dgm:cxn modelId="{91EF7524-890F-7A4E-9979-B6C6EDD3ED6C}" type="presOf" srcId="{649DB82D-E60F-4B8A-8A3A-F903F432ADA1}" destId="{135C13EC-DF17-4748-88AD-EE4F159B2251}" srcOrd="0" destOrd="0" presId="urn:microsoft.com/office/officeart/2005/8/layout/hList1"/>
    <dgm:cxn modelId="{128B4063-BE7C-49D6-8836-8EA4782ADD20}" srcId="{65E4CBEB-22FB-4DA0-A011-20A95D3F9B94}" destId="{7CB7D4B2-F475-46F9-BA3D-0B394DD08B27}" srcOrd="0" destOrd="0" parTransId="{A6BF8B0D-AC0D-449D-BE4B-D405C8450980}" sibTransId="{C9BB5B4F-9A79-4813-8E4E-F403A9B6764C}"/>
    <dgm:cxn modelId="{96E4D953-6960-481C-9615-C69063970685}" srcId="{649DB82D-E60F-4B8A-8A3A-F903F432ADA1}" destId="{65E4CBEB-22FB-4DA0-A011-20A95D3F9B94}" srcOrd="2" destOrd="0" parTransId="{B247B78D-E0B3-47CF-ACDF-2D080DF2546D}" sibTransId="{E2526D2F-04E7-44BF-AA2E-96CBF3FA2173}"/>
    <dgm:cxn modelId="{78237A57-5B05-49D4-A9E8-F2E35F64FF99}" srcId="{11DDC1B5-2A2E-44AF-AF5E-DCE6F1727A7E}" destId="{3462FFD2-FDB8-4EFC-B7C1-8C4A3B4D8233}" srcOrd="0" destOrd="0" parTransId="{197F00A6-CB64-4216-8671-A1A7F3BD9CC9}" sibTransId="{E9A01A6B-E8A3-449E-953E-7819A6766026}"/>
    <dgm:cxn modelId="{B83C2F85-2F68-A04A-ADAC-28DDA8FF4D4F}" type="presOf" srcId="{7CB7D4B2-F475-46F9-BA3D-0B394DD08B27}" destId="{7821B064-CC53-6943-8829-B55113E90EBC}" srcOrd="0" destOrd="0" presId="urn:microsoft.com/office/officeart/2005/8/layout/hList1"/>
    <dgm:cxn modelId="{1A6E938B-FBDE-4CD1-A1E9-9D3FD7737C42}" srcId="{649DB82D-E60F-4B8A-8A3A-F903F432ADA1}" destId="{488785C8-40A1-432A-974A-9320ABAEC5E0}" srcOrd="1" destOrd="0" parTransId="{B567A017-475E-4A94-A599-6D591AF1D87F}" sibTransId="{B12C90AC-8F94-45A7-A845-EF1997E18A2E}"/>
    <dgm:cxn modelId="{69F95699-3EAA-3E42-893B-D093733395AE}" type="presOf" srcId="{3462FFD2-FDB8-4EFC-B7C1-8C4A3B4D8233}" destId="{38AF4EC5-04C6-4E48-94BA-6DA49A6B9878}" srcOrd="0" destOrd="0" presId="urn:microsoft.com/office/officeart/2005/8/layout/hList1"/>
    <dgm:cxn modelId="{DC5F84A0-E104-40A7-924D-662CCB55FB93}" srcId="{07DDB15E-87B3-48F5-B507-BA5E58DC9E86}" destId="{B0F02C7F-E0A4-4176-AB31-F8F1055113B9}" srcOrd="0" destOrd="0" parTransId="{9EAAF3DC-D6DB-4DBC-A23E-30EB92110E66}" sibTransId="{3FDAA8D7-F705-40F5-8D55-704B36540933}"/>
    <dgm:cxn modelId="{9CA306B1-2D9C-2247-AED6-0DDF92B592C1}" type="presOf" srcId="{76D07539-1D10-44D9-99A5-040EC43674F1}" destId="{1BB3D114-5E58-AC48-8886-9884AE25E534}" srcOrd="0" destOrd="0" presId="urn:microsoft.com/office/officeart/2005/8/layout/hList1"/>
    <dgm:cxn modelId="{0BAC1EB1-323C-4AAA-BC0D-98DD3C134ED0}" srcId="{649DB82D-E60F-4B8A-8A3A-F903F432ADA1}" destId="{11DDC1B5-2A2E-44AF-AF5E-DCE6F1727A7E}" srcOrd="0" destOrd="0" parTransId="{5A5030C0-1191-4C36-9579-1CEC7D1DFC7C}" sibTransId="{FBE891F5-EDBF-4BA8-8BD8-6EAA19D6B6DD}"/>
    <dgm:cxn modelId="{35F04EB8-5902-4E1B-9336-0E8E07D94677}" srcId="{488785C8-40A1-432A-974A-9320ABAEC5E0}" destId="{76D07539-1D10-44D9-99A5-040EC43674F1}" srcOrd="0" destOrd="0" parTransId="{D8B47AAE-F715-499E-A1D8-B17C499231A6}" sibTransId="{0FB08D43-F242-4700-B8F6-FB067F50009E}"/>
    <dgm:cxn modelId="{4EC183B9-3B95-4105-B986-E0505AB06F32}" srcId="{649DB82D-E60F-4B8A-8A3A-F903F432ADA1}" destId="{07DDB15E-87B3-48F5-B507-BA5E58DC9E86}" srcOrd="3" destOrd="0" parTransId="{E1BCB3BE-BFF4-4DA6-94F9-C7CE7AF847C7}" sibTransId="{E24AD1AA-DDBB-4B17-8B49-7C7BD716060D}"/>
    <dgm:cxn modelId="{57A27ABF-B8E4-0B48-92AA-12B56E3C3CB8}" type="presOf" srcId="{65E4CBEB-22FB-4DA0-A011-20A95D3F9B94}" destId="{84298159-EEC8-9A49-B61E-BA0983EE3F00}" srcOrd="0" destOrd="0" presId="urn:microsoft.com/office/officeart/2005/8/layout/hList1"/>
    <dgm:cxn modelId="{FFBB56DF-1C26-4246-83BD-85B486368A8D}" type="presOf" srcId="{07DDB15E-87B3-48F5-B507-BA5E58DC9E86}" destId="{B10E5CB2-4BC3-564D-A0B7-5DEB5A3E02C5}" srcOrd="0" destOrd="0" presId="urn:microsoft.com/office/officeart/2005/8/layout/hList1"/>
    <dgm:cxn modelId="{51B512F2-5A5F-6741-A0F3-36DDFBB59CF2}" type="presParOf" srcId="{135C13EC-DF17-4748-88AD-EE4F159B2251}" destId="{CCF47E71-30A4-6141-9CCA-C32869A61D0F}" srcOrd="0" destOrd="0" presId="urn:microsoft.com/office/officeart/2005/8/layout/hList1"/>
    <dgm:cxn modelId="{DD5506FF-727D-0841-AD80-5B2C2FE62A5B}" type="presParOf" srcId="{CCF47E71-30A4-6141-9CCA-C32869A61D0F}" destId="{8C67D4CA-B459-CF49-9158-DDBD3648BE10}" srcOrd="0" destOrd="0" presId="urn:microsoft.com/office/officeart/2005/8/layout/hList1"/>
    <dgm:cxn modelId="{CC55000D-406B-8948-807E-26B6E37235A2}" type="presParOf" srcId="{CCF47E71-30A4-6141-9CCA-C32869A61D0F}" destId="{38AF4EC5-04C6-4E48-94BA-6DA49A6B9878}" srcOrd="1" destOrd="0" presId="urn:microsoft.com/office/officeart/2005/8/layout/hList1"/>
    <dgm:cxn modelId="{C6C6B665-F503-8E4B-8035-5CB46A1AFF54}" type="presParOf" srcId="{135C13EC-DF17-4748-88AD-EE4F159B2251}" destId="{71020D33-414F-CD47-A9E2-AA2FBB9DEF7E}" srcOrd="1" destOrd="0" presId="urn:microsoft.com/office/officeart/2005/8/layout/hList1"/>
    <dgm:cxn modelId="{01F43D4D-0972-8948-9FD7-BA2CEB3877CD}" type="presParOf" srcId="{135C13EC-DF17-4748-88AD-EE4F159B2251}" destId="{FB81EE1F-1B1F-434F-BEE8-2484269A8E10}" srcOrd="2" destOrd="0" presId="urn:microsoft.com/office/officeart/2005/8/layout/hList1"/>
    <dgm:cxn modelId="{CC64C6D2-159B-FF4F-9E6C-C8008F7DD71A}" type="presParOf" srcId="{FB81EE1F-1B1F-434F-BEE8-2484269A8E10}" destId="{1DAA8FE7-487B-A84E-A9C9-49BA22AE663C}" srcOrd="0" destOrd="0" presId="urn:microsoft.com/office/officeart/2005/8/layout/hList1"/>
    <dgm:cxn modelId="{1782A454-5691-B148-8CA7-CA9BF614A08B}" type="presParOf" srcId="{FB81EE1F-1B1F-434F-BEE8-2484269A8E10}" destId="{1BB3D114-5E58-AC48-8886-9884AE25E534}" srcOrd="1" destOrd="0" presId="urn:microsoft.com/office/officeart/2005/8/layout/hList1"/>
    <dgm:cxn modelId="{81696BC7-87B0-C146-88E0-8B0CD59341CC}" type="presParOf" srcId="{135C13EC-DF17-4748-88AD-EE4F159B2251}" destId="{A53C43DB-8014-1A44-975B-E09F0FE7E90E}" srcOrd="3" destOrd="0" presId="urn:microsoft.com/office/officeart/2005/8/layout/hList1"/>
    <dgm:cxn modelId="{FE6E17D3-6D3E-8248-BCD0-AF36978DCB45}" type="presParOf" srcId="{135C13EC-DF17-4748-88AD-EE4F159B2251}" destId="{6AFAE5BD-788B-6144-AC3F-F0D354FAC75D}" srcOrd="4" destOrd="0" presId="urn:microsoft.com/office/officeart/2005/8/layout/hList1"/>
    <dgm:cxn modelId="{D2C03A02-F866-014C-AFE7-73CCDEECA366}" type="presParOf" srcId="{6AFAE5BD-788B-6144-AC3F-F0D354FAC75D}" destId="{84298159-EEC8-9A49-B61E-BA0983EE3F00}" srcOrd="0" destOrd="0" presId="urn:microsoft.com/office/officeart/2005/8/layout/hList1"/>
    <dgm:cxn modelId="{8D382B72-C3A3-C14B-8E73-DCC3A4342717}" type="presParOf" srcId="{6AFAE5BD-788B-6144-AC3F-F0D354FAC75D}" destId="{7821B064-CC53-6943-8829-B55113E90EBC}" srcOrd="1" destOrd="0" presId="urn:microsoft.com/office/officeart/2005/8/layout/hList1"/>
    <dgm:cxn modelId="{83D9AAB6-9EA8-7B40-A2EC-D5A7AF9114E8}" type="presParOf" srcId="{135C13EC-DF17-4748-88AD-EE4F159B2251}" destId="{D6F40AE2-A42E-734E-94D0-7E46D2ADC690}" srcOrd="5" destOrd="0" presId="urn:microsoft.com/office/officeart/2005/8/layout/hList1"/>
    <dgm:cxn modelId="{2CC585FA-BDEC-F345-91E0-DFEA135EE07B}" type="presParOf" srcId="{135C13EC-DF17-4748-88AD-EE4F159B2251}" destId="{AFC86FB1-2416-3D45-8904-BD4972F80E69}" srcOrd="6" destOrd="0" presId="urn:microsoft.com/office/officeart/2005/8/layout/hList1"/>
    <dgm:cxn modelId="{D9070712-7928-6145-B143-0270E65A6858}" type="presParOf" srcId="{AFC86FB1-2416-3D45-8904-BD4972F80E69}" destId="{B10E5CB2-4BC3-564D-A0B7-5DEB5A3E02C5}" srcOrd="0" destOrd="0" presId="urn:microsoft.com/office/officeart/2005/8/layout/hList1"/>
    <dgm:cxn modelId="{1988D6FE-1655-A849-A9B5-302696987DC9}" type="presParOf" srcId="{AFC86FB1-2416-3D45-8904-BD4972F80E69}" destId="{F09F55B1-8B91-3145-9F5A-7A89394EFE4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2D06CE-B6C1-4006-8193-E38B769709A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2DB7589-14E4-4B39-88D6-919D934FA149}">
      <dgm:prSet/>
      <dgm:spPr/>
      <dgm:t>
        <a:bodyPr/>
        <a:lstStyle/>
        <a:p>
          <a:r>
            <a:rPr lang="en-CA" dirty="0"/>
            <a:t>Proven Performance and Safe</a:t>
          </a:r>
          <a:endParaRPr lang="en-US" dirty="0"/>
        </a:p>
      </dgm:t>
    </dgm:pt>
    <dgm:pt modelId="{3F423E0C-F324-42D5-8817-D93112C85B36}" type="parTrans" cxnId="{653EC0C8-38E7-4723-B03B-880C752847CB}">
      <dgm:prSet/>
      <dgm:spPr/>
      <dgm:t>
        <a:bodyPr/>
        <a:lstStyle/>
        <a:p>
          <a:endParaRPr lang="en-US"/>
        </a:p>
      </dgm:t>
    </dgm:pt>
    <dgm:pt modelId="{1C85A002-386D-4CDE-98D8-400B90899637}" type="sibTrans" cxnId="{653EC0C8-38E7-4723-B03B-880C752847CB}">
      <dgm:prSet/>
      <dgm:spPr/>
      <dgm:t>
        <a:bodyPr/>
        <a:lstStyle/>
        <a:p>
          <a:endParaRPr lang="en-US"/>
        </a:p>
      </dgm:t>
    </dgm:pt>
    <dgm:pt modelId="{6E6600DA-70A3-4644-866B-BBB37D1969DC}">
      <dgm:prSet/>
      <dgm:spPr/>
      <dgm:t>
        <a:bodyPr/>
        <a:lstStyle/>
        <a:p>
          <a:r>
            <a:rPr lang="en-CA"/>
            <a:t>Light-weight and Low Embodied Carbon Material </a:t>
          </a:r>
          <a:endParaRPr lang="en-US"/>
        </a:p>
      </dgm:t>
    </dgm:pt>
    <dgm:pt modelId="{A7CB9502-085F-4659-9675-4899430F9D53}" type="parTrans" cxnId="{2C3093D6-E706-471A-BA6C-53425FEAEC16}">
      <dgm:prSet/>
      <dgm:spPr/>
      <dgm:t>
        <a:bodyPr/>
        <a:lstStyle/>
        <a:p>
          <a:endParaRPr lang="en-US"/>
        </a:p>
      </dgm:t>
    </dgm:pt>
    <dgm:pt modelId="{435184B5-5323-4805-AF81-FCBF17552C1E}" type="sibTrans" cxnId="{2C3093D6-E706-471A-BA6C-53425FEAEC16}">
      <dgm:prSet/>
      <dgm:spPr/>
      <dgm:t>
        <a:bodyPr/>
        <a:lstStyle/>
        <a:p>
          <a:endParaRPr lang="en-US"/>
        </a:p>
      </dgm:t>
    </dgm:pt>
    <dgm:pt modelId="{AA976DD0-75B0-41BF-8937-B2C91ED3C50E}">
      <dgm:prSet/>
      <dgm:spPr/>
      <dgm:t>
        <a:bodyPr/>
        <a:lstStyle/>
        <a:p>
          <a:r>
            <a:rPr lang="en-CA"/>
            <a:t>Efficient, Cost-Saving Construction</a:t>
          </a:r>
          <a:endParaRPr lang="en-US"/>
        </a:p>
      </dgm:t>
    </dgm:pt>
    <dgm:pt modelId="{0E61E29E-99EC-4C33-8400-7E8C934A468D}" type="parTrans" cxnId="{20A68625-62DE-467B-9C88-D4E127A8C42C}">
      <dgm:prSet/>
      <dgm:spPr/>
      <dgm:t>
        <a:bodyPr/>
        <a:lstStyle/>
        <a:p>
          <a:endParaRPr lang="en-US"/>
        </a:p>
      </dgm:t>
    </dgm:pt>
    <dgm:pt modelId="{B872FF19-191D-4024-BFEF-BFBF430C3FD7}" type="sibTrans" cxnId="{20A68625-62DE-467B-9C88-D4E127A8C42C}">
      <dgm:prSet/>
      <dgm:spPr/>
      <dgm:t>
        <a:bodyPr/>
        <a:lstStyle/>
        <a:p>
          <a:endParaRPr lang="en-US"/>
        </a:p>
      </dgm:t>
    </dgm:pt>
    <dgm:pt modelId="{D35604B2-B1FB-4696-99CE-ABE0826F6CA9}">
      <dgm:prSet/>
      <dgm:spPr/>
      <dgm:t>
        <a:bodyPr/>
        <a:lstStyle/>
        <a:p>
          <a:r>
            <a:rPr lang="en-CA"/>
            <a:t>Thermal and Health Benefits</a:t>
          </a:r>
          <a:endParaRPr lang="en-US"/>
        </a:p>
      </dgm:t>
    </dgm:pt>
    <dgm:pt modelId="{BC88BE08-DB99-475F-8182-13BC6D22FF86}" type="parTrans" cxnId="{414FB9E2-3845-4598-974F-72B3717F19AA}">
      <dgm:prSet/>
      <dgm:spPr/>
      <dgm:t>
        <a:bodyPr/>
        <a:lstStyle/>
        <a:p>
          <a:endParaRPr lang="en-US"/>
        </a:p>
      </dgm:t>
    </dgm:pt>
    <dgm:pt modelId="{0125D09F-D39A-417C-BBF8-1DB5CB6F7DF9}" type="sibTrans" cxnId="{414FB9E2-3845-4598-974F-72B3717F19AA}">
      <dgm:prSet/>
      <dgm:spPr/>
      <dgm:t>
        <a:bodyPr/>
        <a:lstStyle/>
        <a:p>
          <a:endParaRPr lang="en-US"/>
        </a:p>
      </dgm:t>
    </dgm:pt>
    <dgm:pt modelId="{5D548D1D-3CBE-6243-97B5-7F68E72B6F84}" type="pres">
      <dgm:prSet presAssocID="{FB2D06CE-B6C1-4006-8193-E38B769709A3}" presName="linear" presStyleCnt="0">
        <dgm:presLayoutVars>
          <dgm:animLvl val="lvl"/>
          <dgm:resizeHandles val="exact"/>
        </dgm:presLayoutVars>
      </dgm:prSet>
      <dgm:spPr/>
    </dgm:pt>
    <dgm:pt modelId="{7DCE8F58-BC9E-A945-A3CD-9B3DA2F2AC5E}" type="pres">
      <dgm:prSet presAssocID="{02DB7589-14E4-4B39-88D6-919D934FA149}" presName="parentText" presStyleLbl="node1" presStyleIdx="0" presStyleCnt="4">
        <dgm:presLayoutVars>
          <dgm:chMax val="0"/>
          <dgm:bulletEnabled val="1"/>
        </dgm:presLayoutVars>
      </dgm:prSet>
      <dgm:spPr/>
    </dgm:pt>
    <dgm:pt modelId="{A3E08F55-20F4-FD49-8AAA-61FB79051130}" type="pres">
      <dgm:prSet presAssocID="{1C85A002-386D-4CDE-98D8-400B90899637}" presName="spacer" presStyleCnt="0"/>
      <dgm:spPr/>
    </dgm:pt>
    <dgm:pt modelId="{092CD1F5-2740-8A46-A0E1-E22E9BA4DC66}" type="pres">
      <dgm:prSet presAssocID="{6E6600DA-70A3-4644-866B-BBB37D1969DC}" presName="parentText" presStyleLbl="node1" presStyleIdx="1" presStyleCnt="4">
        <dgm:presLayoutVars>
          <dgm:chMax val="0"/>
          <dgm:bulletEnabled val="1"/>
        </dgm:presLayoutVars>
      </dgm:prSet>
      <dgm:spPr/>
    </dgm:pt>
    <dgm:pt modelId="{42E39033-816A-D046-B6A8-1259A22D1657}" type="pres">
      <dgm:prSet presAssocID="{435184B5-5323-4805-AF81-FCBF17552C1E}" presName="spacer" presStyleCnt="0"/>
      <dgm:spPr/>
    </dgm:pt>
    <dgm:pt modelId="{FF98712E-91D4-924C-B929-D93BA848BCB3}" type="pres">
      <dgm:prSet presAssocID="{AA976DD0-75B0-41BF-8937-B2C91ED3C50E}" presName="parentText" presStyleLbl="node1" presStyleIdx="2" presStyleCnt="4">
        <dgm:presLayoutVars>
          <dgm:chMax val="0"/>
          <dgm:bulletEnabled val="1"/>
        </dgm:presLayoutVars>
      </dgm:prSet>
      <dgm:spPr/>
    </dgm:pt>
    <dgm:pt modelId="{3BEF6C85-9CAC-1E43-AD54-BF38CA8C0686}" type="pres">
      <dgm:prSet presAssocID="{B872FF19-191D-4024-BFEF-BFBF430C3FD7}" presName="spacer" presStyleCnt="0"/>
      <dgm:spPr/>
    </dgm:pt>
    <dgm:pt modelId="{959ACBDC-A733-4245-9DA8-335B4D804949}" type="pres">
      <dgm:prSet presAssocID="{D35604B2-B1FB-4696-99CE-ABE0826F6CA9}" presName="parentText" presStyleLbl="node1" presStyleIdx="3" presStyleCnt="4">
        <dgm:presLayoutVars>
          <dgm:chMax val="0"/>
          <dgm:bulletEnabled val="1"/>
        </dgm:presLayoutVars>
      </dgm:prSet>
      <dgm:spPr/>
    </dgm:pt>
  </dgm:ptLst>
  <dgm:cxnLst>
    <dgm:cxn modelId="{0B203202-9B65-A040-A852-03DF9669F01E}" type="presOf" srcId="{D35604B2-B1FB-4696-99CE-ABE0826F6CA9}" destId="{959ACBDC-A733-4245-9DA8-335B4D804949}" srcOrd="0" destOrd="0" presId="urn:microsoft.com/office/officeart/2005/8/layout/vList2"/>
    <dgm:cxn modelId="{20A68625-62DE-467B-9C88-D4E127A8C42C}" srcId="{FB2D06CE-B6C1-4006-8193-E38B769709A3}" destId="{AA976DD0-75B0-41BF-8937-B2C91ED3C50E}" srcOrd="2" destOrd="0" parTransId="{0E61E29E-99EC-4C33-8400-7E8C934A468D}" sibTransId="{B872FF19-191D-4024-BFEF-BFBF430C3FD7}"/>
    <dgm:cxn modelId="{4CAD5F65-7F61-4940-A619-0ABEC7A3B2DD}" type="presOf" srcId="{AA976DD0-75B0-41BF-8937-B2C91ED3C50E}" destId="{FF98712E-91D4-924C-B929-D93BA848BCB3}" srcOrd="0" destOrd="0" presId="urn:microsoft.com/office/officeart/2005/8/layout/vList2"/>
    <dgm:cxn modelId="{7CD10A77-1EA0-F448-97D0-A3FD48BDE012}" type="presOf" srcId="{6E6600DA-70A3-4644-866B-BBB37D1969DC}" destId="{092CD1F5-2740-8A46-A0E1-E22E9BA4DC66}" srcOrd="0" destOrd="0" presId="urn:microsoft.com/office/officeart/2005/8/layout/vList2"/>
    <dgm:cxn modelId="{653EC0C8-38E7-4723-B03B-880C752847CB}" srcId="{FB2D06CE-B6C1-4006-8193-E38B769709A3}" destId="{02DB7589-14E4-4B39-88D6-919D934FA149}" srcOrd="0" destOrd="0" parTransId="{3F423E0C-F324-42D5-8817-D93112C85B36}" sibTransId="{1C85A002-386D-4CDE-98D8-400B90899637}"/>
    <dgm:cxn modelId="{E7DCDACE-012B-6147-8546-4F3B1ED9C7C1}" type="presOf" srcId="{02DB7589-14E4-4B39-88D6-919D934FA149}" destId="{7DCE8F58-BC9E-A945-A3CD-9B3DA2F2AC5E}" srcOrd="0" destOrd="0" presId="urn:microsoft.com/office/officeart/2005/8/layout/vList2"/>
    <dgm:cxn modelId="{2C3093D6-E706-471A-BA6C-53425FEAEC16}" srcId="{FB2D06CE-B6C1-4006-8193-E38B769709A3}" destId="{6E6600DA-70A3-4644-866B-BBB37D1969DC}" srcOrd="1" destOrd="0" parTransId="{A7CB9502-085F-4659-9675-4899430F9D53}" sibTransId="{435184B5-5323-4805-AF81-FCBF17552C1E}"/>
    <dgm:cxn modelId="{414FB9E2-3845-4598-974F-72B3717F19AA}" srcId="{FB2D06CE-B6C1-4006-8193-E38B769709A3}" destId="{D35604B2-B1FB-4696-99CE-ABE0826F6CA9}" srcOrd="3" destOrd="0" parTransId="{BC88BE08-DB99-475F-8182-13BC6D22FF86}" sibTransId="{0125D09F-D39A-417C-BBF8-1DB5CB6F7DF9}"/>
    <dgm:cxn modelId="{DAD7BCE5-2AE4-E349-9028-36593906CB25}" type="presOf" srcId="{FB2D06CE-B6C1-4006-8193-E38B769709A3}" destId="{5D548D1D-3CBE-6243-97B5-7F68E72B6F84}" srcOrd="0" destOrd="0" presId="urn:microsoft.com/office/officeart/2005/8/layout/vList2"/>
    <dgm:cxn modelId="{322A6A17-77DB-2648-8C17-B031D12F6294}" type="presParOf" srcId="{5D548D1D-3CBE-6243-97B5-7F68E72B6F84}" destId="{7DCE8F58-BC9E-A945-A3CD-9B3DA2F2AC5E}" srcOrd="0" destOrd="0" presId="urn:microsoft.com/office/officeart/2005/8/layout/vList2"/>
    <dgm:cxn modelId="{82EFAFA9-33B7-1646-B54B-BE1C436BC31E}" type="presParOf" srcId="{5D548D1D-3CBE-6243-97B5-7F68E72B6F84}" destId="{A3E08F55-20F4-FD49-8AAA-61FB79051130}" srcOrd="1" destOrd="0" presId="urn:microsoft.com/office/officeart/2005/8/layout/vList2"/>
    <dgm:cxn modelId="{BBDD960F-4100-554C-82DB-3124519C5FAE}" type="presParOf" srcId="{5D548D1D-3CBE-6243-97B5-7F68E72B6F84}" destId="{092CD1F5-2740-8A46-A0E1-E22E9BA4DC66}" srcOrd="2" destOrd="0" presId="urn:microsoft.com/office/officeart/2005/8/layout/vList2"/>
    <dgm:cxn modelId="{7F98FC05-F1A6-D446-882B-EB15286ECF71}" type="presParOf" srcId="{5D548D1D-3CBE-6243-97B5-7F68E72B6F84}" destId="{42E39033-816A-D046-B6A8-1259A22D1657}" srcOrd="3" destOrd="0" presId="urn:microsoft.com/office/officeart/2005/8/layout/vList2"/>
    <dgm:cxn modelId="{8ED25589-E56B-E54B-80CE-0B9E641725F2}" type="presParOf" srcId="{5D548D1D-3CBE-6243-97B5-7F68E72B6F84}" destId="{FF98712E-91D4-924C-B929-D93BA848BCB3}" srcOrd="4" destOrd="0" presId="urn:microsoft.com/office/officeart/2005/8/layout/vList2"/>
    <dgm:cxn modelId="{48603BE2-E497-8C43-9B91-4B77A4688688}" type="presParOf" srcId="{5D548D1D-3CBE-6243-97B5-7F68E72B6F84}" destId="{3BEF6C85-9CAC-1E43-AD54-BF38CA8C0686}" srcOrd="5" destOrd="0" presId="urn:microsoft.com/office/officeart/2005/8/layout/vList2"/>
    <dgm:cxn modelId="{CF75988D-BD3E-424E-A37D-78D4C525D210}" type="presParOf" srcId="{5D548D1D-3CBE-6243-97B5-7F68E72B6F84}" destId="{959ACBDC-A733-4245-9DA8-335B4D80494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BCFF85-EAD3-4B29-8F55-F9ED17D51C2A}"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D4808EA3-C1C9-4123-947F-5D00EB85433A}">
      <dgm:prSet/>
      <dgm:spPr/>
      <dgm:t>
        <a:bodyPr/>
        <a:lstStyle/>
        <a:p>
          <a:r>
            <a:rPr lang="en-US"/>
            <a:t>20-50% increase speed of construction</a:t>
          </a:r>
        </a:p>
      </dgm:t>
    </dgm:pt>
    <dgm:pt modelId="{14B18D8D-CE29-4DBF-92D6-E287D388FEFC}" type="parTrans" cxnId="{483AC55D-537A-41F2-92DF-C09E15006CFB}">
      <dgm:prSet/>
      <dgm:spPr/>
      <dgm:t>
        <a:bodyPr/>
        <a:lstStyle/>
        <a:p>
          <a:endParaRPr lang="en-US"/>
        </a:p>
      </dgm:t>
    </dgm:pt>
    <dgm:pt modelId="{61A88794-03B7-4DAA-ABB7-7F6FD9D3824C}" type="sibTrans" cxnId="{483AC55D-537A-41F2-92DF-C09E15006CFB}">
      <dgm:prSet/>
      <dgm:spPr/>
      <dgm:t>
        <a:bodyPr/>
        <a:lstStyle/>
        <a:p>
          <a:endParaRPr lang="en-US"/>
        </a:p>
      </dgm:t>
    </dgm:pt>
    <dgm:pt modelId="{640A3151-A05F-4641-BFEA-5CEC8308AC53}">
      <dgm:prSet/>
      <dgm:spPr/>
      <dgm:t>
        <a:bodyPr/>
        <a:lstStyle/>
        <a:p>
          <a:r>
            <a:rPr lang="en-US"/>
            <a:t>Potential cost savings of 20%</a:t>
          </a:r>
        </a:p>
      </dgm:t>
    </dgm:pt>
    <dgm:pt modelId="{A2DDF79F-10BE-4C41-B18D-2D4640CBEC0A}" type="parTrans" cxnId="{F5332DF1-856C-4B2D-B4CF-FF422F9847D5}">
      <dgm:prSet/>
      <dgm:spPr/>
      <dgm:t>
        <a:bodyPr/>
        <a:lstStyle/>
        <a:p>
          <a:endParaRPr lang="en-US"/>
        </a:p>
      </dgm:t>
    </dgm:pt>
    <dgm:pt modelId="{7F1EE8DD-2311-4615-8E9C-B102680B5DAF}" type="sibTrans" cxnId="{F5332DF1-856C-4B2D-B4CF-FF422F9847D5}">
      <dgm:prSet/>
      <dgm:spPr/>
      <dgm:t>
        <a:bodyPr/>
        <a:lstStyle/>
        <a:p>
          <a:endParaRPr lang="en-US"/>
        </a:p>
      </dgm:t>
    </dgm:pt>
    <dgm:pt modelId="{688478FC-02AF-48D4-8230-34E101272400}">
      <dgm:prSet/>
      <dgm:spPr/>
      <dgm:t>
        <a:bodyPr/>
        <a:lstStyle/>
        <a:p>
          <a:r>
            <a:rPr lang="en-US" dirty="0"/>
            <a:t>Big changes are required </a:t>
          </a:r>
        </a:p>
      </dgm:t>
    </dgm:pt>
    <dgm:pt modelId="{052693F7-7025-4745-9ED6-01214A20858E}" type="parTrans" cxnId="{C16EB237-2F9B-4221-AD81-FBDE114FE0DC}">
      <dgm:prSet/>
      <dgm:spPr/>
      <dgm:t>
        <a:bodyPr/>
        <a:lstStyle/>
        <a:p>
          <a:endParaRPr lang="en-US"/>
        </a:p>
      </dgm:t>
    </dgm:pt>
    <dgm:pt modelId="{CE2DF375-CCDC-4994-B77D-2EEAD9A4BA4B}" type="sibTrans" cxnId="{C16EB237-2F9B-4221-AD81-FBDE114FE0DC}">
      <dgm:prSet/>
      <dgm:spPr/>
      <dgm:t>
        <a:bodyPr/>
        <a:lstStyle/>
        <a:p>
          <a:endParaRPr lang="en-US"/>
        </a:p>
      </dgm:t>
    </dgm:pt>
    <dgm:pt modelId="{56B0A256-E3DA-44F7-A291-4345A4315FA9}">
      <dgm:prSet/>
      <dgm:spPr/>
      <dgm:t>
        <a:bodyPr/>
        <a:lstStyle/>
        <a:p>
          <a:r>
            <a:rPr lang="en-US"/>
            <a:t>Modular manufacturers </a:t>
          </a:r>
        </a:p>
      </dgm:t>
    </dgm:pt>
    <dgm:pt modelId="{C4EB2AE2-1DD8-4B3E-9492-5547D99AACAA}" type="parTrans" cxnId="{8B43F1D7-FD92-4AFF-A66C-E128834832EB}">
      <dgm:prSet/>
      <dgm:spPr/>
      <dgm:t>
        <a:bodyPr/>
        <a:lstStyle/>
        <a:p>
          <a:endParaRPr lang="en-US"/>
        </a:p>
      </dgm:t>
    </dgm:pt>
    <dgm:pt modelId="{66CDCDBB-CED9-4E47-956A-D35026A8C04E}" type="sibTrans" cxnId="{8B43F1D7-FD92-4AFF-A66C-E128834832EB}">
      <dgm:prSet/>
      <dgm:spPr/>
      <dgm:t>
        <a:bodyPr/>
        <a:lstStyle/>
        <a:p>
          <a:endParaRPr lang="en-US"/>
        </a:p>
      </dgm:t>
    </dgm:pt>
    <dgm:pt modelId="{8E336F28-393A-4D3D-B6D9-344890E518E6}">
      <dgm:prSet/>
      <dgm:spPr/>
      <dgm:t>
        <a:bodyPr/>
        <a:lstStyle/>
        <a:p>
          <a:r>
            <a:rPr lang="en-US"/>
            <a:t>Developers </a:t>
          </a:r>
        </a:p>
      </dgm:t>
    </dgm:pt>
    <dgm:pt modelId="{9C2134D2-20F5-480F-BD40-CA9639E83473}" type="parTrans" cxnId="{388EA181-A85A-4F32-8E6D-42AF39BF68A9}">
      <dgm:prSet/>
      <dgm:spPr/>
      <dgm:t>
        <a:bodyPr/>
        <a:lstStyle/>
        <a:p>
          <a:endParaRPr lang="en-US"/>
        </a:p>
      </dgm:t>
    </dgm:pt>
    <dgm:pt modelId="{A24CE063-1183-453F-B5EB-1E04F52628EB}" type="sibTrans" cxnId="{388EA181-A85A-4F32-8E6D-42AF39BF68A9}">
      <dgm:prSet/>
      <dgm:spPr/>
      <dgm:t>
        <a:bodyPr/>
        <a:lstStyle/>
        <a:p>
          <a:endParaRPr lang="en-US"/>
        </a:p>
      </dgm:t>
    </dgm:pt>
    <dgm:pt modelId="{55D8C8BE-AB1D-45AB-BDD6-8F854FA6C750}">
      <dgm:prSet/>
      <dgm:spPr/>
      <dgm:t>
        <a:bodyPr/>
        <a:lstStyle/>
        <a:p>
          <a:r>
            <a:rPr lang="en-US"/>
            <a:t>Suppliers</a:t>
          </a:r>
        </a:p>
      </dgm:t>
    </dgm:pt>
    <dgm:pt modelId="{4DDC26A7-40F4-45C3-B9BE-E5A6158AB9B6}" type="parTrans" cxnId="{1BD19BC2-0B11-472C-97C0-F44E4FF6FD56}">
      <dgm:prSet/>
      <dgm:spPr/>
      <dgm:t>
        <a:bodyPr/>
        <a:lstStyle/>
        <a:p>
          <a:endParaRPr lang="en-US"/>
        </a:p>
      </dgm:t>
    </dgm:pt>
    <dgm:pt modelId="{E09E5CA1-7E82-4FE0-85CF-ED961F9A9186}" type="sibTrans" cxnId="{1BD19BC2-0B11-472C-97C0-F44E4FF6FD56}">
      <dgm:prSet/>
      <dgm:spPr/>
      <dgm:t>
        <a:bodyPr/>
        <a:lstStyle/>
        <a:p>
          <a:endParaRPr lang="en-US"/>
        </a:p>
      </dgm:t>
    </dgm:pt>
    <dgm:pt modelId="{E959E53B-3284-45E5-98FC-BBD27DEFDEA9}">
      <dgm:prSet/>
      <dgm:spPr/>
      <dgm:t>
        <a:bodyPr/>
        <a:lstStyle/>
        <a:p>
          <a:r>
            <a:rPr lang="en-US"/>
            <a:t>Regulations</a:t>
          </a:r>
        </a:p>
      </dgm:t>
    </dgm:pt>
    <dgm:pt modelId="{B8CF411F-DE5E-473C-ACFE-0F68173CB88C}" type="parTrans" cxnId="{F5223733-624E-44E2-84EE-5C684E62539E}">
      <dgm:prSet/>
      <dgm:spPr/>
      <dgm:t>
        <a:bodyPr/>
        <a:lstStyle/>
        <a:p>
          <a:endParaRPr lang="en-US"/>
        </a:p>
      </dgm:t>
    </dgm:pt>
    <dgm:pt modelId="{E7033BA3-10AC-4BB1-A782-3546627C61B6}" type="sibTrans" cxnId="{F5223733-624E-44E2-84EE-5C684E62539E}">
      <dgm:prSet/>
      <dgm:spPr/>
      <dgm:t>
        <a:bodyPr/>
        <a:lstStyle/>
        <a:p>
          <a:endParaRPr lang="en-US"/>
        </a:p>
      </dgm:t>
    </dgm:pt>
    <dgm:pt modelId="{A90CCBD9-6016-4A17-B458-6AD6A7F43165}">
      <dgm:prSet/>
      <dgm:spPr/>
      <dgm:t>
        <a:bodyPr/>
        <a:lstStyle/>
        <a:p>
          <a:r>
            <a:rPr lang="en-US"/>
            <a:t>Design &amp; Engineering</a:t>
          </a:r>
        </a:p>
      </dgm:t>
    </dgm:pt>
    <dgm:pt modelId="{CEB06BCE-C433-4425-BE6C-A6A9BDC65551}" type="parTrans" cxnId="{12B97BC7-1784-42B5-BD1A-18CAB89016A7}">
      <dgm:prSet/>
      <dgm:spPr/>
      <dgm:t>
        <a:bodyPr/>
        <a:lstStyle/>
        <a:p>
          <a:endParaRPr lang="en-US"/>
        </a:p>
      </dgm:t>
    </dgm:pt>
    <dgm:pt modelId="{B3F6E591-70C0-497E-95ED-0CC967A714FA}" type="sibTrans" cxnId="{12B97BC7-1784-42B5-BD1A-18CAB89016A7}">
      <dgm:prSet/>
      <dgm:spPr/>
      <dgm:t>
        <a:bodyPr/>
        <a:lstStyle/>
        <a:p>
          <a:endParaRPr lang="en-US"/>
        </a:p>
      </dgm:t>
    </dgm:pt>
    <dgm:pt modelId="{E178356C-8D8A-4D23-94EE-EC23419860E0}">
      <dgm:prSet/>
      <dgm:spPr/>
      <dgm:t>
        <a:bodyPr/>
        <a:lstStyle/>
        <a:p>
          <a:r>
            <a:rPr lang="en-US"/>
            <a:t>Investments </a:t>
          </a:r>
        </a:p>
      </dgm:t>
    </dgm:pt>
    <dgm:pt modelId="{55AC6C4D-0A7F-4709-9388-642EECF2031C}" type="parTrans" cxnId="{E0BA1FDC-9896-4000-9BEB-EE85C1BA951C}">
      <dgm:prSet/>
      <dgm:spPr/>
      <dgm:t>
        <a:bodyPr/>
        <a:lstStyle/>
        <a:p>
          <a:endParaRPr lang="en-US"/>
        </a:p>
      </dgm:t>
    </dgm:pt>
    <dgm:pt modelId="{448D0028-87E7-4671-BBAB-9ABE7B1DDDB9}" type="sibTrans" cxnId="{E0BA1FDC-9896-4000-9BEB-EE85C1BA951C}">
      <dgm:prSet/>
      <dgm:spPr/>
      <dgm:t>
        <a:bodyPr/>
        <a:lstStyle/>
        <a:p>
          <a:endParaRPr lang="en-US"/>
        </a:p>
      </dgm:t>
    </dgm:pt>
    <dgm:pt modelId="{1B93F797-0582-444C-A3EE-AEC3FA0DE717}" type="pres">
      <dgm:prSet presAssocID="{4EBCFF85-EAD3-4B29-8F55-F9ED17D51C2A}" presName="linear" presStyleCnt="0">
        <dgm:presLayoutVars>
          <dgm:dir/>
          <dgm:animLvl val="lvl"/>
          <dgm:resizeHandles val="exact"/>
        </dgm:presLayoutVars>
      </dgm:prSet>
      <dgm:spPr/>
    </dgm:pt>
    <dgm:pt modelId="{A7D9F3D9-4750-DA40-94BE-5A21BF76A88B}" type="pres">
      <dgm:prSet presAssocID="{D4808EA3-C1C9-4123-947F-5D00EB85433A}" presName="parentLin" presStyleCnt="0"/>
      <dgm:spPr/>
    </dgm:pt>
    <dgm:pt modelId="{0995851C-ED6C-3145-BF14-9859B7C98A23}" type="pres">
      <dgm:prSet presAssocID="{D4808EA3-C1C9-4123-947F-5D00EB85433A}" presName="parentLeftMargin" presStyleLbl="node1" presStyleIdx="0" presStyleCnt="3"/>
      <dgm:spPr/>
    </dgm:pt>
    <dgm:pt modelId="{4EF18BA9-5853-D541-B493-E498D8584D4E}" type="pres">
      <dgm:prSet presAssocID="{D4808EA3-C1C9-4123-947F-5D00EB85433A}" presName="parentText" presStyleLbl="node1" presStyleIdx="0" presStyleCnt="3">
        <dgm:presLayoutVars>
          <dgm:chMax val="0"/>
          <dgm:bulletEnabled val="1"/>
        </dgm:presLayoutVars>
      </dgm:prSet>
      <dgm:spPr/>
    </dgm:pt>
    <dgm:pt modelId="{C8271A89-534A-684F-8029-B22439CC863A}" type="pres">
      <dgm:prSet presAssocID="{D4808EA3-C1C9-4123-947F-5D00EB85433A}" presName="negativeSpace" presStyleCnt="0"/>
      <dgm:spPr/>
    </dgm:pt>
    <dgm:pt modelId="{1E1AEDAA-A642-0F42-90CA-DA9F459B6C93}" type="pres">
      <dgm:prSet presAssocID="{D4808EA3-C1C9-4123-947F-5D00EB85433A}" presName="childText" presStyleLbl="conFgAcc1" presStyleIdx="0" presStyleCnt="3">
        <dgm:presLayoutVars>
          <dgm:bulletEnabled val="1"/>
        </dgm:presLayoutVars>
      </dgm:prSet>
      <dgm:spPr/>
    </dgm:pt>
    <dgm:pt modelId="{6CC975CE-837C-4143-B9E3-0F30BEA3379C}" type="pres">
      <dgm:prSet presAssocID="{61A88794-03B7-4DAA-ABB7-7F6FD9D3824C}" presName="spaceBetweenRectangles" presStyleCnt="0"/>
      <dgm:spPr/>
    </dgm:pt>
    <dgm:pt modelId="{6BF5446C-3859-4A43-8EB3-609CB5227368}" type="pres">
      <dgm:prSet presAssocID="{640A3151-A05F-4641-BFEA-5CEC8308AC53}" presName="parentLin" presStyleCnt="0"/>
      <dgm:spPr/>
    </dgm:pt>
    <dgm:pt modelId="{D4DD8EDF-37BF-4048-B323-8DFBD20B6169}" type="pres">
      <dgm:prSet presAssocID="{640A3151-A05F-4641-BFEA-5CEC8308AC53}" presName="parentLeftMargin" presStyleLbl="node1" presStyleIdx="0" presStyleCnt="3"/>
      <dgm:spPr/>
    </dgm:pt>
    <dgm:pt modelId="{DD4BED47-BEBD-3C43-99A5-4CBD612057AD}" type="pres">
      <dgm:prSet presAssocID="{640A3151-A05F-4641-BFEA-5CEC8308AC53}" presName="parentText" presStyleLbl="node1" presStyleIdx="1" presStyleCnt="3">
        <dgm:presLayoutVars>
          <dgm:chMax val="0"/>
          <dgm:bulletEnabled val="1"/>
        </dgm:presLayoutVars>
      </dgm:prSet>
      <dgm:spPr/>
    </dgm:pt>
    <dgm:pt modelId="{53B2EE7F-7D1B-DF44-96E9-82616B6412C6}" type="pres">
      <dgm:prSet presAssocID="{640A3151-A05F-4641-BFEA-5CEC8308AC53}" presName="negativeSpace" presStyleCnt="0"/>
      <dgm:spPr/>
    </dgm:pt>
    <dgm:pt modelId="{C22949E9-5573-4246-9011-99291DC8D730}" type="pres">
      <dgm:prSet presAssocID="{640A3151-A05F-4641-BFEA-5CEC8308AC53}" presName="childText" presStyleLbl="conFgAcc1" presStyleIdx="1" presStyleCnt="3">
        <dgm:presLayoutVars>
          <dgm:bulletEnabled val="1"/>
        </dgm:presLayoutVars>
      </dgm:prSet>
      <dgm:spPr/>
    </dgm:pt>
    <dgm:pt modelId="{FF2267E5-237E-694E-A57D-F5A80F092C2C}" type="pres">
      <dgm:prSet presAssocID="{7F1EE8DD-2311-4615-8E9C-B102680B5DAF}" presName="spaceBetweenRectangles" presStyleCnt="0"/>
      <dgm:spPr/>
    </dgm:pt>
    <dgm:pt modelId="{BA6C3807-9257-CA4E-AFAE-16A94E3ED17F}" type="pres">
      <dgm:prSet presAssocID="{688478FC-02AF-48D4-8230-34E101272400}" presName="parentLin" presStyleCnt="0"/>
      <dgm:spPr/>
    </dgm:pt>
    <dgm:pt modelId="{6E72F671-285D-1C44-81DD-B08507E79152}" type="pres">
      <dgm:prSet presAssocID="{688478FC-02AF-48D4-8230-34E101272400}" presName="parentLeftMargin" presStyleLbl="node1" presStyleIdx="1" presStyleCnt="3"/>
      <dgm:spPr/>
    </dgm:pt>
    <dgm:pt modelId="{D568E8C3-C3F7-3E4E-9F7E-BC43F6A8CC20}" type="pres">
      <dgm:prSet presAssocID="{688478FC-02AF-48D4-8230-34E101272400}" presName="parentText" presStyleLbl="node1" presStyleIdx="2" presStyleCnt="3">
        <dgm:presLayoutVars>
          <dgm:chMax val="0"/>
          <dgm:bulletEnabled val="1"/>
        </dgm:presLayoutVars>
      </dgm:prSet>
      <dgm:spPr/>
    </dgm:pt>
    <dgm:pt modelId="{117A3C16-8BBD-D64E-99E1-A0E5ED560D13}" type="pres">
      <dgm:prSet presAssocID="{688478FC-02AF-48D4-8230-34E101272400}" presName="negativeSpace" presStyleCnt="0"/>
      <dgm:spPr/>
    </dgm:pt>
    <dgm:pt modelId="{1A77227C-0D0B-EE40-811C-239CD6099D31}" type="pres">
      <dgm:prSet presAssocID="{688478FC-02AF-48D4-8230-34E101272400}" presName="childText" presStyleLbl="conFgAcc1" presStyleIdx="2" presStyleCnt="3">
        <dgm:presLayoutVars>
          <dgm:bulletEnabled val="1"/>
        </dgm:presLayoutVars>
      </dgm:prSet>
      <dgm:spPr/>
    </dgm:pt>
  </dgm:ptLst>
  <dgm:cxnLst>
    <dgm:cxn modelId="{AA2C0620-8950-8A47-B1F1-C9FDDDABBB49}" type="presOf" srcId="{8E336F28-393A-4D3D-B6D9-344890E518E6}" destId="{1A77227C-0D0B-EE40-811C-239CD6099D31}" srcOrd="0" destOrd="1" presId="urn:microsoft.com/office/officeart/2005/8/layout/list1"/>
    <dgm:cxn modelId="{F5223733-624E-44E2-84EE-5C684E62539E}" srcId="{688478FC-02AF-48D4-8230-34E101272400}" destId="{E959E53B-3284-45E5-98FC-BBD27DEFDEA9}" srcOrd="3" destOrd="0" parTransId="{B8CF411F-DE5E-473C-ACFE-0F68173CB88C}" sibTransId="{E7033BA3-10AC-4BB1-A782-3546627C61B6}"/>
    <dgm:cxn modelId="{C16EB237-2F9B-4221-AD81-FBDE114FE0DC}" srcId="{4EBCFF85-EAD3-4B29-8F55-F9ED17D51C2A}" destId="{688478FC-02AF-48D4-8230-34E101272400}" srcOrd="2" destOrd="0" parTransId="{052693F7-7025-4745-9ED6-01214A20858E}" sibTransId="{CE2DF375-CCDC-4994-B77D-2EEAD9A4BA4B}"/>
    <dgm:cxn modelId="{783DED3A-914F-3E4C-8FCE-2A2760D555CF}" type="presOf" srcId="{E178356C-8D8A-4D23-94EE-EC23419860E0}" destId="{1A77227C-0D0B-EE40-811C-239CD6099D31}" srcOrd="0" destOrd="5" presId="urn:microsoft.com/office/officeart/2005/8/layout/list1"/>
    <dgm:cxn modelId="{483AC55D-537A-41F2-92DF-C09E15006CFB}" srcId="{4EBCFF85-EAD3-4B29-8F55-F9ED17D51C2A}" destId="{D4808EA3-C1C9-4123-947F-5D00EB85433A}" srcOrd="0" destOrd="0" parTransId="{14B18D8D-CE29-4DBF-92D6-E287D388FEFC}" sibTransId="{61A88794-03B7-4DAA-ABB7-7F6FD9D3824C}"/>
    <dgm:cxn modelId="{F6EF8360-F212-9C4E-A117-A029BFE3D78A}" type="presOf" srcId="{A90CCBD9-6016-4A17-B458-6AD6A7F43165}" destId="{1A77227C-0D0B-EE40-811C-239CD6099D31}" srcOrd="0" destOrd="4" presId="urn:microsoft.com/office/officeart/2005/8/layout/list1"/>
    <dgm:cxn modelId="{36BB1A69-8845-B44A-8195-155E93329A60}" type="presOf" srcId="{D4808EA3-C1C9-4123-947F-5D00EB85433A}" destId="{4EF18BA9-5853-D541-B493-E498D8584D4E}" srcOrd="1" destOrd="0" presId="urn:microsoft.com/office/officeart/2005/8/layout/list1"/>
    <dgm:cxn modelId="{E073136C-0C2A-7D42-BCF6-BBF23F4A05BD}" type="presOf" srcId="{688478FC-02AF-48D4-8230-34E101272400}" destId="{D568E8C3-C3F7-3E4E-9F7E-BC43F6A8CC20}" srcOrd="1" destOrd="0" presId="urn:microsoft.com/office/officeart/2005/8/layout/list1"/>
    <dgm:cxn modelId="{4AF43459-31CD-2B4F-B382-2C30C63F73D4}" type="presOf" srcId="{D4808EA3-C1C9-4123-947F-5D00EB85433A}" destId="{0995851C-ED6C-3145-BF14-9859B7C98A23}" srcOrd="0" destOrd="0" presId="urn:microsoft.com/office/officeart/2005/8/layout/list1"/>
    <dgm:cxn modelId="{388EA181-A85A-4F32-8E6D-42AF39BF68A9}" srcId="{688478FC-02AF-48D4-8230-34E101272400}" destId="{8E336F28-393A-4D3D-B6D9-344890E518E6}" srcOrd="1" destOrd="0" parTransId="{9C2134D2-20F5-480F-BD40-CA9639E83473}" sibTransId="{A24CE063-1183-453F-B5EB-1E04F52628EB}"/>
    <dgm:cxn modelId="{DD4BCC8A-F095-E340-86AE-8E61B9F181E1}" type="presOf" srcId="{E959E53B-3284-45E5-98FC-BBD27DEFDEA9}" destId="{1A77227C-0D0B-EE40-811C-239CD6099D31}" srcOrd="0" destOrd="3" presId="urn:microsoft.com/office/officeart/2005/8/layout/list1"/>
    <dgm:cxn modelId="{F960288C-1D0D-1149-83E6-F0E0B6114BE9}" type="presOf" srcId="{4EBCFF85-EAD3-4B29-8F55-F9ED17D51C2A}" destId="{1B93F797-0582-444C-A3EE-AEC3FA0DE717}" srcOrd="0" destOrd="0" presId="urn:microsoft.com/office/officeart/2005/8/layout/list1"/>
    <dgm:cxn modelId="{C54C5F92-ABC2-3244-BAE8-0184CE2DF0B5}" type="presOf" srcId="{56B0A256-E3DA-44F7-A291-4345A4315FA9}" destId="{1A77227C-0D0B-EE40-811C-239CD6099D31}" srcOrd="0" destOrd="0" presId="urn:microsoft.com/office/officeart/2005/8/layout/list1"/>
    <dgm:cxn modelId="{9E41859D-0064-4D48-9295-DAFD17BCF350}" type="presOf" srcId="{640A3151-A05F-4641-BFEA-5CEC8308AC53}" destId="{DD4BED47-BEBD-3C43-99A5-4CBD612057AD}" srcOrd="1" destOrd="0" presId="urn:microsoft.com/office/officeart/2005/8/layout/list1"/>
    <dgm:cxn modelId="{5AFCF2A8-F5E0-3548-830C-416082E31451}" type="presOf" srcId="{640A3151-A05F-4641-BFEA-5CEC8308AC53}" destId="{D4DD8EDF-37BF-4048-B323-8DFBD20B6169}" srcOrd="0" destOrd="0" presId="urn:microsoft.com/office/officeart/2005/8/layout/list1"/>
    <dgm:cxn modelId="{1BD19BC2-0B11-472C-97C0-F44E4FF6FD56}" srcId="{688478FC-02AF-48D4-8230-34E101272400}" destId="{55D8C8BE-AB1D-45AB-BDD6-8F854FA6C750}" srcOrd="2" destOrd="0" parTransId="{4DDC26A7-40F4-45C3-B9BE-E5A6158AB9B6}" sibTransId="{E09E5CA1-7E82-4FE0-85CF-ED961F9A9186}"/>
    <dgm:cxn modelId="{12B97BC7-1784-42B5-BD1A-18CAB89016A7}" srcId="{688478FC-02AF-48D4-8230-34E101272400}" destId="{A90CCBD9-6016-4A17-B458-6AD6A7F43165}" srcOrd="4" destOrd="0" parTransId="{CEB06BCE-C433-4425-BE6C-A6A9BDC65551}" sibTransId="{B3F6E591-70C0-497E-95ED-0CC967A714FA}"/>
    <dgm:cxn modelId="{75222ECD-32F6-0A42-96A8-E28759467B7A}" type="presOf" srcId="{688478FC-02AF-48D4-8230-34E101272400}" destId="{6E72F671-285D-1C44-81DD-B08507E79152}" srcOrd="0" destOrd="0" presId="urn:microsoft.com/office/officeart/2005/8/layout/list1"/>
    <dgm:cxn modelId="{8B43F1D7-FD92-4AFF-A66C-E128834832EB}" srcId="{688478FC-02AF-48D4-8230-34E101272400}" destId="{56B0A256-E3DA-44F7-A291-4345A4315FA9}" srcOrd="0" destOrd="0" parTransId="{C4EB2AE2-1DD8-4B3E-9492-5547D99AACAA}" sibTransId="{66CDCDBB-CED9-4E47-956A-D35026A8C04E}"/>
    <dgm:cxn modelId="{E0BA1FDC-9896-4000-9BEB-EE85C1BA951C}" srcId="{688478FC-02AF-48D4-8230-34E101272400}" destId="{E178356C-8D8A-4D23-94EE-EC23419860E0}" srcOrd="5" destOrd="0" parTransId="{55AC6C4D-0A7F-4709-9388-642EECF2031C}" sibTransId="{448D0028-87E7-4671-BBAB-9ABE7B1DDDB9}"/>
    <dgm:cxn modelId="{F5332DF1-856C-4B2D-B4CF-FF422F9847D5}" srcId="{4EBCFF85-EAD3-4B29-8F55-F9ED17D51C2A}" destId="{640A3151-A05F-4641-BFEA-5CEC8308AC53}" srcOrd="1" destOrd="0" parTransId="{A2DDF79F-10BE-4C41-B18D-2D4640CBEC0A}" sibTransId="{7F1EE8DD-2311-4615-8E9C-B102680B5DAF}"/>
    <dgm:cxn modelId="{1AB874F2-12EC-7947-B1F3-60D8EB39108E}" type="presOf" srcId="{55D8C8BE-AB1D-45AB-BDD6-8F854FA6C750}" destId="{1A77227C-0D0B-EE40-811C-239CD6099D31}" srcOrd="0" destOrd="2" presId="urn:microsoft.com/office/officeart/2005/8/layout/list1"/>
    <dgm:cxn modelId="{1C1F6B59-3579-2548-BE87-4FDB014F4FAE}" type="presParOf" srcId="{1B93F797-0582-444C-A3EE-AEC3FA0DE717}" destId="{A7D9F3D9-4750-DA40-94BE-5A21BF76A88B}" srcOrd="0" destOrd="0" presId="urn:microsoft.com/office/officeart/2005/8/layout/list1"/>
    <dgm:cxn modelId="{20755439-ED4C-E043-A774-0EFC0DE184B9}" type="presParOf" srcId="{A7D9F3D9-4750-DA40-94BE-5A21BF76A88B}" destId="{0995851C-ED6C-3145-BF14-9859B7C98A23}" srcOrd="0" destOrd="0" presId="urn:microsoft.com/office/officeart/2005/8/layout/list1"/>
    <dgm:cxn modelId="{0888F5FA-B919-EE49-A426-B1D69FC459D1}" type="presParOf" srcId="{A7D9F3D9-4750-DA40-94BE-5A21BF76A88B}" destId="{4EF18BA9-5853-D541-B493-E498D8584D4E}" srcOrd="1" destOrd="0" presId="urn:microsoft.com/office/officeart/2005/8/layout/list1"/>
    <dgm:cxn modelId="{3F92D7BD-CA66-DA41-8AFB-694DC2D4F636}" type="presParOf" srcId="{1B93F797-0582-444C-A3EE-AEC3FA0DE717}" destId="{C8271A89-534A-684F-8029-B22439CC863A}" srcOrd="1" destOrd="0" presId="urn:microsoft.com/office/officeart/2005/8/layout/list1"/>
    <dgm:cxn modelId="{C2EBBC11-0AEF-0C46-94C7-8917DEAA19D0}" type="presParOf" srcId="{1B93F797-0582-444C-A3EE-AEC3FA0DE717}" destId="{1E1AEDAA-A642-0F42-90CA-DA9F459B6C93}" srcOrd="2" destOrd="0" presId="urn:microsoft.com/office/officeart/2005/8/layout/list1"/>
    <dgm:cxn modelId="{B44DE4FC-4798-AB46-A991-0FDA000DA62E}" type="presParOf" srcId="{1B93F797-0582-444C-A3EE-AEC3FA0DE717}" destId="{6CC975CE-837C-4143-B9E3-0F30BEA3379C}" srcOrd="3" destOrd="0" presId="urn:microsoft.com/office/officeart/2005/8/layout/list1"/>
    <dgm:cxn modelId="{4D17D864-7769-E04E-9A52-ACE3787E97C2}" type="presParOf" srcId="{1B93F797-0582-444C-A3EE-AEC3FA0DE717}" destId="{6BF5446C-3859-4A43-8EB3-609CB5227368}" srcOrd="4" destOrd="0" presId="urn:microsoft.com/office/officeart/2005/8/layout/list1"/>
    <dgm:cxn modelId="{159460B2-2ACA-7343-9A42-68E2AAB8AA48}" type="presParOf" srcId="{6BF5446C-3859-4A43-8EB3-609CB5227368}" destId="{D4DD8EDF-37BF-4048-B323-8DFBD20B6169}" srcOrd="0" destOrd="0" presId="urn:microsoft.com/office/officeart/2005/8/layout/list1"/>
    <dgm:cxn modelId="{71751DD4-F486-2543-A10E-CE911F7ECD5B}" type="presParOf" srcId="{6BF5446C-3859-4A43-8EB3-609CB5227368}" destId="{DD4BED47-BEBD-3C43-99A5-4CBD612057AD}" srcOrd="1" destOrd="0" presId="urn:microsoft.com/office/officeart/2005/8/layout/list1"/>
    <dgm:cxn modelId="{1BCEF25D-BF84-7847-9A8B-1AA4683A68CA}" type="presParOf" srcId="{1B93F797-0582-444C-A3EE-AEC3FA0DE717}" destId="{53B2EE7F-7D1B-DF44-96E9-82616B6412C6}" srcOrd="5" destOrd="0" presId="urn:microsoft.com/office/officeart/2005/8/layout/list1"/>
    <dgm:cxn modelId="{EAB3A2B5-3C7D-7540-BB0F-4E5CE1BAAE42}" type="presParOf" srcId="{1B93F797-0582-444C-A3EE-AEC3FA0DE717}" destId="{C22949E9-5573-4246-9011-99291DC8D730}" srcOrd="6" destOrd="0" presId="urn:microsoft.com/office/officeart/2005/8/layout/list1"/>
    <dgm:cxn modelId="{BCCB97BE-CD8B-134F-B84A-AA25514CE600}" type="presParOf" srcId="{1B93F797-0582-444C-A3EE-AEC3FA0DE717}" destId="{FF2267E5-237E-694E-A57D-F5A80F092C2C}" srcOrd="7" destOrd="0" presId="urn:microsoft.com/office/officeart/2005/8/layout/list1"/>
    <dgm:cxn modelId="{B94363F6-CE33-B445-9BDB-65E26094C67A}" type="presParOf" srcId="{1B93F797-0582-444C-A3EE-AEC3FA0DE717}" destId="{BA6C3807-9257-CA4E-AFAE-16A94E3ED17F}" srcOrd="8" destOrd="0" presId="urn:microsoft.com/office/officeart/2005/8/layout/list1"/>
    <dgm:cxn modelId="{2A295821-B88B-334B-8AA2-3D14D9B49237}" type="presParOf" srcId="{BA6C3807-9257-CA4E-AFAE-16A94E3ED17F}" destId="{6E72F671-285D-1C44-81DD-B08507E79152}" srcOrd="0" destOrd="0" presId="urn:microsoft.com/office/officeart/2005/8/layout/list1"/>
    <dgm:cxn modelId="{0A9E0B5A-D634-994B-A2F8-A3256034311B}" type="presParOf" srcId="{BA6C3807-9257-CA4E-AFAE-16A94E3ED17F}" destId="{D568E8C3-C3F7-3E4E-9F7E-BC43F6A8CC20}" srcOrd="1" destOrd="0" presId="urn:microsoft.com/office/officeart/2005/8/layout/list1"/>
    <dgm:cxn modelId="{8AA0A7AD-8CFA-8E4B-ABA7-AB24D1A843A1}" type="presParOf" srcId="{1B93F797-0582-444C-A3EE-AEC3FA0DE717}" destId="{117A3C16-8BBD-D64E-99E1-A0E5ED560D13}" srcOrd="9" destOrd="0" presId="urn:microsoft.com/office/officeart/2005/8/layout/list1"/>
    <dgm:cxn modelId="{16D88D84-4F39-E845-90FA-92FC7326EF91}" type="presParOf" srcId="{1B93F797-0582-444C-A3EE-AEC3FA0DE717}" destId="{1A77227C-0D0B-EE40-811C-239CD6099D3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1ECAC0-827C-4FE2-B496-E9C369E31EB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FFDB130-EE67-40CC-9E8D-B11A6CDA091B}">
      <dgm:prSet/>
      <dgm:spPr>
        <a:solidFill>
          <a:schemeClr val="tx1">
            <a:lumMod val="65000"/>
            <a:lumOff val="35000"/>
          </a:schemeClr>
        </a:solidFill>
      </dgm:spPr>
      <dgm:t>
        <a:bodyPr/>
        <a:lstStyle/>
        <a:p>
          <a:r>
            <a:rPr lang="en-US" dirty="0"/>
            <a:t>Construction speed</a:t>
          </a:r>
        </a:p>
      </dgm:t>
    </dgm:pt>
    <dgm:pt modelId="{3550455F-012C-448B-9E6A-D15CDCA26DAE}" type="parTrans" cxnId="{AAF026C4-927B-49E0-B915-6BBCE5821A1C}">
      <dgm:prSet/>
      <dgm:spPr/>
      <dgm:t>
        <a:bodyPr/>
        <a:lstStyle/>
        <a:p>
          <a:endParaRPr lang="en-US"/>
        </a:p>
      </dgm:t>
    </dgm:pt>
    <dgm:pt modelId="{9EF14A1E-6871-4DB5-B441-DAA5B1DEAF4B}" type="sibTrans" cxnId="{AAF026C4-927B-49E0-B915-6BBCE5821A1C}">
      <dgm:prSet/>
      <dgm:spPr/>
      <dgm:t>
        <a:bodyPr/>
        <a:lstStyle/>
        <a:p>
          <a:endParaRPr lang="en-US"/>
        </a:p>
      </dgm:t>
    </dgm:pt>
    <dgm:pt modelId="{04DB0E38-DE06-4668-A55A-6B50D30478EE}">
      <dgm:prSet/>
      <dgm:spPr/>
      <dgm:t>
        <a:bodyPr/>
        <a:lstStyle/>
        <a:p>
          <a:r>
            <a:rPr lang="en-US" dirty="0"/>
            <a:t>Potential 25% quicker than traditional material like concrete</a:t>
          </a:r>
        </a:p>
      </dgm:t>
    </dgm:pt>
    <dgm:pt modelId="{931AAE64-9E5E-4E16-B3BD-49E1EC63D7D6}" type="parTrans" cxnId="{6AC95E3A-9B72-4C67-8086-93F1E6A5F4A4}">
      <dgm:prSet/>
      <dgm:spPr/>
      <dgm:t>
        <a:bodyPr/>
        <a:lstStyle/>
        <a:p>
          <a:endParaRPr lang="en-US"/>
        </a:p>
      </dgm:t>
    </dgm:pt>
    <dgm:pt modelId="{E081ED59-7F96-4C5E-9161-4F6E394D4F8D}" type="sibTrans" cxnId="{6AC95E3A-9B72-4C67-8086-93F1E6A5F4A4}">
      <dgm:prSet/>
      <dgm:spPr/>
      <dgm:t>
        <a:bodyPr/>
        <a:lstStyle/>
        <a:p>
          <a:endParaRPr lang="en-US"/>
        </a:p>
      </dgm:t>
    </dgm:pt>
    <dgm:pt modelId="{F7AD6EE0-C70E-4CC1-B33A-00D0A20C5940}">
      <dgm:prSet/>
      <dgm:spPr/>
      <dgm:t>
        <a:bodyPr/>
        <a:lstStyle/>
        <a:p>
          <a:r>
            <a:rPr lang="en-US" dirty="0"/>
            <a:t>90% reduction in truck deliveries</a:t>
          </a:r>
        </a:p>
      </dgm:t>
    </dgm:pt>
    <dgm:pt modelId="{44E35791-885A-445E-A292-6E2EF2BC3773}" type="parTrans" cxnId="{43C0C6C0-E726-4E78-8E4A-FF61A23A4550}">
      <dgm:prSet/>
      <dgm:spPr/>
      <dgm:t>
        <a:bodyPr/>
        <a:lstStyle/>
        <a:p>
          <a:endParaRPr lang="en-US"/>
        </a:p>
      </dgm:t>
    </dgm:pt>
    <dgm:pt modelId="{1A62417A-C0EB-44CF-8080-9E5CC1C1C7AE}" type="sibTrans" cxnId="{43C0C6C0-E726-4E78-8E4A-FF61A23A4550}">
      <dgm:prSet/>
      <dgm:spPr/>
      <dgm:t>
        <a:bodyPr/>
        <a:lstStyle/>
        <a:p>
          <a:endParaRPr lang="en-US"/>
        </a:p>
      </dgm:t>
    </dgm:pt>
    <dgm:pt modelId="{D089459D-66C7-406C-A109-43F57D6F7DFE}">
      <dgm:prSet/>
      <dgm:spPr/>
      <dgm:t>
        <a:bodyPr/>
        <a:lstStyle/>
        <a:p>
          <a:r>
            <a:rPr lang="en-US"/>
            <a:t>75% fewer works on active deck</a:t>
          </a:r>
        </a:p>
      </dgm:t>
    </dgm:pt>
    <dgm:pt modelId="{4320AF29-E701-41C9-812F-D526BEB19A00}" type="parTrans" cxnId="{F3FBEDE2-BD35-49AF-A3B1-F052D5F7B6AD}">
      <dgm:prSet/>
      <dgm:spPr/>
      <dgm:t>
        <a:bodyPr/>
        <a:lstStyle/>
        <a:p>
          <a:endParaRPr lang="en-US"/>
        </a:p>
      </dgm:t>
    </dgm:pt>
    <dgm:pt modelId="{24EB8183-8551-4EF7-BB24-508E94CCE170}" type="sibTrans" cxnId="{F3FBEDE2-BD35-49AF-A3B1-F052D5F7B6AD}">
      <dgm:prSet/>
      <dgm:spPr/>
      <dgm:t>
        <a:bodyPr/>
        <a:lstStyle/>
        <a:p>
          <a:endParaRPr lang="en-US"/>
        </a:p>
      </dgm:t>
    </dgm:pt>
    <dgm:pt modelId="{DAABEB44-F857-4C3D-8956-B27A14165F22}">
      <dgm:prSet/>
      <dgm:spPr>
        <a:solidFill>
          <a:schemeClr val="tx1">
            <a:lumMod val="65000"/>
            <a:lumOff val="35000"/>
          </a:schemeClr>
        </a:solidFill>
      </dgm:spPr>
      <dgm:t>
        <a:bodyPr/>
        <a:lstStyle/>
        <a:p>
          <a:r>
            <a:rPr lang="en-US"/>
            <a:t>Light Weight Structure</a:t>
          </a:r>
        </a:p>
      </dgm:t>
    </dgm:pt>
    <dgm:pt modelId="{D8E90033-600D-466C-80BD-EE389050BDE1}" type="parTrans" cxnId="{0976AD53-C084-4871-B23C-63403348723A}">
      <dgm:prSet/>
      <dgm:spPr/>
      <dgm:t>
        <a:bodyPr/>
        <a:lstStyle/>
        <a:p>
          <a:endParaRPr lang="en-US"/>
        </a:p>
      </dgm:t>
    </dgm:pt>
    <dgm:pt modelId="{92669BE0-C865-4AFB-B1CB-F9016B4D5E35}" type="sibTrans" cxnId="{0976AD53-C084-4871-B23C-63403348723A}">
      <dgm:prSet/>
      <dgm:spPr/>
      <dgm:t>
        <a:bodyPr/>
        <a:lstStyle/>
        <a:p>
          <a:endParaRPr lang="en-US"/>
        </a:p>
      </dgm:t>
    </dgm:pt>
    <dgm:pt modelId="{F3AB35E6-7876-4289-AED6-FB4680B96EF2}">
      <dgm:prSet/>
      <dgm:spPr/>
      <dgm:t>
        <a:bodyPr/>
        <a:lstStyle/>
        <a:p>
          <a:r>
            <a:rPr lang="en-US"/>
            <a:t>Can reduce foundation sizes</a:t>
          </a:r>
        </a:p>
      </dgm:t>
    </dgm:pt>
    <dgm:pt modelId="{7A58D038-6974-43DD-914D-B1C31C54840D}" type="parTrans" cxnId="{2D4B2E2A-E2B3-40FE-9B91-BAFB1785ACF2}">
      <dgm:prSet/>
      <dgm:spPr/>
      <dgm:t>
        <a:bodyPr/>
        <a:lstStyle/>
        <a:p>
          <a:endParaRPr lang="en-US"/>
        </a:p>
      </dgm:t>
    </dgm:pt>
    <dgm:pt modelId="{EBD1D290-5691-4B4F-953B-FF7C8DC25AB3}" type="sibTrans" cxnId="{2D4B2E2A-E2B3-40FE-9B91-BAFB1785ACF2}">
      <dgm:prSet/>
      <dgm:spPr/>
      <dgm:t>
        <a:bodyPr/>
        <a:lstStyle/>
        <a:p>
          <a:endParaRPr lang="en-US"/>
        </a:p>
      </dgm:t>
    </dgm:pt>
    <dgm:pt modelId="{46579D47-DC4B-4787-90D6-111A30728AC3}">
      <dgm:prSet/>
      <dgm:spPr>
        <a:solidFill>
          <a:schemeClr val="tx1">
            <a:lumMod val="65000"/>
            <a:lumOff val="35000"/>
          </a:schemeClr>
        </a:solidFill>
      </dgm:spPr>
      <dgm:t>
        <a:bodyPr/>
        <a:lstStyle/>
        <a:p>
          <a:r>
            <a:rPr lang="en-US" dirty="0"/>
            <a:t>Prefabrication = Less Waste </a:t>
          </a:r>
        </a:p>
      </dgm:t>
    </dgm:pt>
    <dgm:pt modelId="{0171D847-C580-4D65-90E2-4079D27C2B2B}" type="parTrans" cxnId="{1096F2A8-630A-4067-B84B-825B32EA5318}">
      <dgm:prSet/>
      <dgm:spPr/>
      <dgm:t>
        <a:bodyPr/>
        <a:lstStyle/>
        <a:p>
          <a:endParaRPr lang="en-US"/>
        </a:p>
      </dgm:t>
    </dgm:pt>
    <dgm:pt modelId="{3055B6EB-979E-4A4C-9619-6F51009EFBD8}" type="sibTrans" cxnId="{1096F2A8-630A-4067-B84B-825B32EA5318}">
      <dgm:prSet/>
      <dgm:spPr/>
      <dgm:t>
        <a:bodyPr/>
        <a:lstStyle/>
        <a:p>
          <a:endParaRPr lang="en-US"/>
        </a:p>
      </dgm:t>
    </dgm:pt>
    <dgm:pt modelId="{9ACA1C06-D21E-40AB-BB52-5A6C9DCF9C12}">
      <dgm:prSet/>
      <dgm:spPr/>
      <dgm:t>
        <a:bodyPr/>
        <a:lstStyle/>
        <a:p>
          <a:r>
            <a:rPr lang="en-US"/>
            <a:t>Precision in fabrication process</a:t>
          </a:r>
        </a:p>
      </dgm:t>
    </dgm:pt>
    <dgm:pt modelId="{6A411B1D-649D-4C42-A148-C87D2DA5D9D5}" type="parTrans" cxnId="{CB87F9EB-745D-474C-AA12-1DB7569319F6}">
      <dgm:prSet/>
      <dgm:spPr/>
      <dgm:t>
        <a:bodyPr/>
        <a:lstStyle/>
        <a:p>
          <a:endParaRPr lang="en-US"/>
        </a:p>
      </dgm:t>
    </dgm:pt>
    <dgm:pt modelId="{C60751ED-6940-4110-A396-D0AA3B834692}" type="sibTrans" cxnId="{CB87F9EB-745D-474C-AA12-1DB7569319F6}">
      <dgm:prSet/>
      <dgm:spPr/>
      <dgm:t>
        <a:bodyPr/>
        <a:lstStyle/>
        <a:p>
          <a:endParaRPr lang="en-US"/>
        </a:p>
      </dgm:t>
    </dgm:pt>
    <dgm:pt modelId="{A713031C-7312-49E3-BD9F-8BF2A9F30B1E}">
      <dgm:prSet/>
      <dgm:spPr/>
      <dgm:t>
        <a:bodyPr/>
        <a:lstStyle/>
        <a:p>
          <a:r>
            <a:rPr lang="en-US"/>
            <a:t>Greater quality and quality control</a:t>
          </a:r>
        </a:p>
      </dgm:t>
    </dgm:pt>
    <dgm:pt modelId="{8F0851FA-D5C6-4BF6-8AB1-4DA585EC054C}" type="parTrans" cxnId="{A399174E-3897-449C-868A-CEC2767A44AA}">
      <dgm:prSet/>
      <dgm:spPr/>
      <dgm:t>
        <a:bodyPr/>
        <a:lstStyle/>
        <a:p>
          <a:endParaRPr lang="en-US"/>
        </a:p>
      </dgm:t>
    </dgm:pt>
    <dgm:pt modelId="{39107384-1CD2-4CF0-8B07-6A724B659395}" type="sibTrans" cxnId="{A399174E-3897-449C-868A-CEC2767A44AA}">
      <dgm:prSet/>
      <dgm:spPr/>
      <dgm:t>
        <a:bodyPr/>
        <a:lstStyle/>
        <a:p>
          <a:endParaRPr lang="en-US"/>
        </a:p>
      </dgm:t>
    </dgm:pt>
    <dgm:pt modelId="{E73A3306-4697-4FBC-BCCA-3A5A9FE1C533}">
      <dgm:prSet/>
      <dgm:spPr>
        <a:solidFill>
          <a:schemeClr val="tx1">
            <a:lumMod val="65000"/>
            <a:lumOff val="35000"/>
          </a:schemeClr>
        </a:solidFill>
      </dgm:spPr>
      <dgm:t>
        <a:bodyPr/>
        <a:lstStyle/>
        <a:p>
          <a:r>
            <a:rPr lang="en-US"/>
            <a:t>Modular Construction</a:t>
          </a:r>
        </a:p>
      </dgm:t>
    </dgm:pt>
    <dgm:pt modelId="{09020401-D414-4F99-8BCB-DE87658F558E}" type="parTrans" cxnId="{8BFC54DB-8B3C-4D73-93C0-2B7AA44F23BE}">
      <dgm:prSet/>
      <dgm:spPr/>
      <dgm:t>
        <a:bodyPr/>
        <a:lstStyle/>
        <a:p>
          <a:endParaRPr lang="en-US"/>
        </a:p>
      </dgm:t>
    </dgm:pt>
    <dgm:pt modelId="{66D34752-17F8-45DA-86C0-871B014E3F05}" type="sibTrans" cxnId="{8BFC54DB-8B3C-4D73-93C0-2B7AA44F23BE}">
      <dgm:prSet/>
      <dgm:spPr/>
      <dgm:t>
        <a:bodyPr/>
        <a:lstStyle/>
        <a:p>
          <a:endParaRPr lang="en-US"/>
        </a:p>
      </dgm:t>
    </dgm:pt>
    <dgm:pt modelId="{2E328A71-AF09-7C48-B3FC-C7BB6F62087E}" type="pres">
      <dgm:prSet presAssocID="{531ECAC0-827C-4FE2-B496-E9C369E31EBB}" presName="linear" presStyleCnt="0">
        <dgm:presLayoutVars>
          <dgm:animLvl val="lvl"/>
          <dgm:resizeHandles val="exact"/>
        </dgm:presLayoutVars>
      </dgm:prSet>
      <dgm:spPr/>
    </dgm:pt>
    <dgm:pt modelId="{E2E8287A-7903-294B-95DE-72D9E12CC095}" type="pres">
      <dgm:prSet presAssocID="{0FFDB130-EE67-40CC-9E8D-B11A6CDA091B}" presName="parentText" presStyleLbl="node1" presStyleIdx="0" presStyleCnt="4">
        <dgm:presLayoutVars>
          <dgm:chMax val="0"/>
          <dgm:bulletEnabled val="1"/>
        </dgm:presLayoutVars>
      </dgm:prSet>
      <dgm:spPr/>
    </dgm:pt>
    <dgm:pt modelId="{8164533B-4041-F042-B1F6-9038D639E01D}" type="pres">
      <dgm:prSet presAssocID="{0FFDB130-EE67-40CC-9E8D-B11A6CDA091B}" presName="childText" presStyleLbl="revTx" presStyleIdx="0" presStyleCnt="3">
        <dgm:presLayoutVars>
          <dgm:bulletEnabled val="1"/>
        </dgm:presLayoutVars>
      </dgm:prSet>
      <dgm:spPr/>
    </dgm:pt>
    <dgm:pt modelId="{0FFE4107-21ED-AC4F-A698-539DB1B2D171}" type="pres">
      <dgm:prSet presAssocID="{DAABEB44-F857-4C3D-8956-B27A14165F22}" presName="parentText" presStyleLbl="node1" presStyleIdx="1" presStyleCnt="4">
        <dgm:presLayoutVars>
          <dgm:chMax val="0"/>
          <dgm:bulletEnabled val="1"/>
        </dgm:presLayoutVars>
      </dgm:prSet>
      <dgm:spPr/>
    </dgm:pt>
    <dgm:pt modelId="{787ACC87-55AA-8943-9EC1-688CE86EC08B}" type="pres">
      <dgm:prSet presAssocID="{DAABEB44-F857-4C3D-8956-B27A14165F22}" presName="childText" presStyleLbl="revTx" presStyleIdx="1" presStyleCnt="3">
        <dgm:presLayoutVars>
          <dgm:bulletEnabled val="1"/>
        </dgm:presLayoutVars>
      </dgm:prSet>
      <dgm:spPr/>
    </dgm:pt>
    <dgm:pt modelId="{562561E9-1B99-564C-9F6A-AE974AD9E42A}" type="pres">
      <dgm:prSet presAssocID="{46579D47-DC4B-4787-90D6-111A30728AC3}" presName="parentText" presStyleLbl="node1" presStyleIdx="2" presStyleCnt="4">
        <dgm:presLayoutVars>
          <dgm:chMax val="0"/>
          <dgm:bulletEnabled val="1"/>
        </dgm:presLayoutVars>
      </dgm:prSet>
      <dgm:spPr/>
    </dgm:pt>
    <dgm:pt modelId="{C1DCAB93-922A-6D44-A667-DE62AF56CFEE}" type="pres">
      <dgm:prSet presAssocID="{46579D47-DC4B-4787-90D6-111A30728AC3}" presName="childText" presStyleLbl="revTx" presStyleIdx="2" presStyleCnt="3">
        <dgm:presLayoutVars>
          <dgm:bulletEnabled val="1"/>
        </dgm:presLayoutVars>
      </dgm:prSet>
      <dgm:spPr/>
    </dgm:pt>
    <dgm:pt modelId="{3CE22526-B2A6-024E-BC99-AAFD53CC8941}" type="pres">
      <dgm:prSet presAssocID="{E73A3306-4697-4FBC-BCCA-3A5A9FE1C533}" presName="parentText" presStyleLbl="node1" presStyleIdx="3" presStyleCnt="4">
        <dgm:presLayoutVars>
          <dgm:chMax val="0"/>
          <dgm:bulletEnabled val="1"/>
        </dgm:presLayoutVars>
      </dgm:prSet>
      <dgm:spPr/>
    </dgm:pt>
  </dgm:ptLst>
  <dgm:cxnLst>
    <dgm:cxn modelId="{2D4B2E2A-E2B3-40FE-9B91-BAFB1785ACF2}" srcId="{DAABEB44-F857-4C3D-8956-B27A14165F22}" destId="{F3AB35E6-7876-4289-AED6-FB4680B96EF2}" srcOrd="0" destOrd="0" parTransId="{7A58D038-6974-43DD-914D-B1C31C54840D}" sibTransId="{EBD1D290-5691-4B4F-953B-FF7C8DC25AB3}"/>
    <dgm:cxn modelId="{8A4E6E32-48D3-BD49-AAB8-FA505A4E2BA1}" type="presOf" srcId="{F7AD6EE0-C70E-4CC1-B33A-00D0A20C5940}" destId="{8164533B-4041-F042-B1F6-9038D639E01D}" srcOrd="0" destOrd="1" presId="urn:microsoft.com/office/officeart/2005/8/layout/vList2"/>
    <dgm:cxn modelId="{32203933-29B7-864C-B218-FCCF00986A96}" type="presOf" srcId="{E73A3306-4697-4FBC-BCCA-3A5A9FE1C533}" destId="{3CE22526-B2A6-024E-BC99-AAFD53CC8941}" srcOrd="0" destOrd="0" presId="urn:microsoft.com/office/officeart/2005/8/layout/vList2"/>
    <dgm:cxn modelId="{6AC95E3A-9B72-4C67-8086-93F1E6A5F4A4}" srcId="{0FFDB130-EE67-40CC-9E8D-B11A6CDA091B}" destId="{04DB0E38-DE06-4668-A55A-6B50D30478EE}" srcOrd="0" destOrd="0" parTransId="{931AAE64-9E5E-4E16-B3BD-49E1EC63D7D6}" sibTransId="{E081ED59-7F96-4C5E-9161-4F6E394D4F8D}"/>
    <dgm:cxn modelId="{F74EB33F-8538-E24D-96FC-A6F8921CEF0D}" type="presOf" srcId="{A713031C-7312-49E3-BD9F-8BF2A9F30B1E}" destId="{C1DCAB93-922A-6D44-A667-DE62AF56CFEE}" srcOrd="0" destOrd="1" presId="urn:microsoft.com/office/officeart/2005/8/layout/vList2"/>
    <dgm:cxn modelId="{AC8C8569-FF5B-1846-9416-42D6F28C21B5}" type="presOf" srcId="{531ECAC0-827C-4FE2-B496-E9C369E31EBB}" destId="{2E328A71-AF09-7C48-B3FC-C7BB6F62087E}" srcOrd="0" destOrd="0" presId="urn:microsoft.com/office/officeart/2005/8/layout/vList2"/>
    <dgm:cxn modelId="{A399174E-3897-449C-868A-CEC2767A44AA}" srcId="{46579D47-DC4B-4787-90D6-111A30728AC3}" destId="{A713031C-7312-49E3-BD9F-8BF2A9F30B1E}" srcOrd="1" destOrd="0" parTransId="{8F0851FA-D5C6-4BF6-8AB1-4DA585EC054C}" sibTransId="{39107384-1CD2-4CF0-8B07-6A724B659395}"/>
    <dgm:cxn modelId="{0976AD53-C084-4871-B23C-63403348723A}" srcId="{531ECAC0-827C-4FE2-B496-E9C369E31EBB}" destId="{DAABEB44-F857-4C3D-8956-B27A14165F22}" srcOrd="1" destOrd="0" parTransId="{D8E90033-600D-466C-80BD-EE389050BDE1}" sibTransId="{92669BE0-C865-4AFB-B1CB-F9016B4D5E35}"/>
    <dgm:cxn modelId="{96C9D657-C42E-FE42-AA23-B564C62F7EF7}" type="presOf" srcId="{0FFDB130-EE67-40CC-9E8D-B11A6CDA091B}" destId="{E2E8287A-7903-294B-95DE-72D9E12CC095}" srcOrd="0" destOrd="0" presId="urn:microsoft.com/office/officeart/2005/8/layout/vList2"/>
    <dgm:cxn modelId="{CE35CF58-1122-5143-A523-DDBAE4DC5B90}" type="presOf" srcId="{9ACA1C06-D21E-40AB-BB52-5A6C9DCF9C12}" destId="{C1DCAB93-922A-6D44-A667-DE62AF56CFEE}" srcOrd="0" destOrd="0" presId="urn:microsoft.com/office/officeart/2005/8/layout/vList2"/>
    <dgm:cxn modelId="{F68E1C85-7A19-1D40-A946-8BB63420DED3}" type="presOf" srcId="{D089459D-66C7-406C-A109-43F57D6F7DFE}" destId="{8164533B-4041-F042-B1F6-9038D639E01D}" srcOrd="0" destOrd="2" presId="urn:microsoft.com/office/officeart/2005/8/layout/vList2"/>
    <dgm:cxn modelId="{ABFDF394-8C91-0840-9A89-5505BF110DF4}" type="presOf" srcId="{DAABEB44-F857-4C3D-8956-B27A14165F22}" destId="{0FFE4107-21ED-AC4F-A698-539DB1B2D171}" srcOrd="0" destOrd="0" presId="urn:microsoft.com/office/officeart/2005/8/layout/vList2"/>
    <dgm:cxn modelId="{B65F4F99-1FB5-054A-BCF2-0BE0AD2380A2}" type="presOf" srcId="{46579D47-DC4B-4787-90D6-111A30728AC3}" destId="{562561E9-1B99-564C-9F6A-AE974AD9E42A}" srcOrd="0" destOrd="0" presId="urn:microsoft.com/office/officeart/2005/8/layout/vList2"/>
    <dgm:cxn modelId="{C92F6BA1-D7AA-E147-9D73-95D53A19AAA4}" type="presOf" srcId="{04DB0E38-DE06-4668-A55A-6B50D30478EE}" destId="{8164533B-4041-F042-B1F6-9038D639E01D}" srcOrd="0" destOrd="0" presId="urn:microsoft.com/office/officeart/2005/8/layout/vList2"/>
    <dgm:cxn modelId="{1096F2A8-630A-4067-B84B-825B32EA5318}" srcId="{531ECAC0-827C-4FE2-B496-E9C369E31EBB}" destId="{46579D47-DC4B-4787-90D6-111A30728AC3}" srcOrd="2" destOrd="0" parTransId="{0171D847-C580-4D65-90E2-4079D27C2B2B}" sibTransId="{3055B6EB-979E-4A4C-9619-6F51009EFBD8}"/>
    <dgm:cxn modelId="{43C0C6C0-E726-4E78-8E4A-FF61A23A4550}" srcId="{0FFDB130-EE67-40CC-9E8D-B11A6CDA091B}" destId="{F7AD6EE0-C70E-4CC1-B33A-00D0A20C5940}" srcOrd="1" destOrd="0" parTransId="{44E35791-885A-445E-A292-6E2EF2BC3773}" sibTransId="{1A62417A-C0EB-44CF-8080-9E5CC1C1C7AE}"/>
    <dgm:cxn modelId="{FA9E73C2-F707-354F-93D9-8A30C14459ED}" type="presOf" srcId="{F3AB35E6-7876-4289-AED6-FB4680B96EF2}" destId="{787ACC87-55AA-8943-9EC1-688CE86EC08B}" srcOrd="0" destOrd="0" presId="urn:microsoft.com/office/officeart/2005/8/layout/vList2"/>
    <dgm:cxn modelId="{AAF026C4-927B-49E0-B915-6BBCE5821A1C}" srcId="{531ECAC0-827C-4FE2-B496-E9C369E31EBB}" destId="{0FFDB130-EE67-40CC-9E8D-B11A6CDA091B}" srcOrd="0" destOrd="0" parTransId="{3550455F-012C-448B-9E6A-D15CDCA26DAE}" sibTransId="{9EF14A1E-6871-4DB5-B441-DAA5B1DEAF4B}"/>
    <dgm:cxn modelId="{8BFC54DB-8B3C-4D73-93C0-2B7AA44F23BE}" srcId="{531ECAC0-827C-4FE2-B496-E9C369E31EBB}" destId="{E73A3306-4697-4FBC-BCCA-3A5A9FE1C533}" srcOrd="3" destOrd="0" parTransId="{09020401-D414-4F99-8BCB-DE87658F558E}" sibTransId="{66D34752-17F8-45DA-86C0-871B014E3F05}"/>
    <dgm:cxn modelId="{F3FBEDE2-BD35-49AF-A3B1-F052D5F7B6AD}" srcId="{0FFDB130-EE67-40CC-9E8D-B11A6CDA091B}" destId="{D089459D-66C7-406C-A109-43F57D6F7DFE}" srcOrd="2" destOrd="0" parTransId="{4320AF29-E701-41C9-812F-D526BEB19A00}" sibTransId="{24EB8183-8551-4EF7-BB24-508E94CCE170}"/>
    <dgm:cxn modelId="{CB87F9EB-745D-474C-AA12-1DB7569319F6}" srcId="{46579D47-DC4B-4787-90D6-111A30728AC3}" destId="{9ACA1C06-D21E-40AB-BB52-5A6C9DCF9C12}" srcOrd="0" destOrd="0" parTransId="{6A411B1D-649D-4C42-A148-C87D2DA5D9D5}" sibTransId="{C60751ED-6940-4110-A396-D0AA3B834692}"/>
    <dgm:cxn modelId="{4BC721D5-1039-5047-883A-58B4472C7F2B}" type="presParOf" srcId="{2E328A71-AF09-7C48-B3FC-C7BB6F62087E}" destId="{E2E8287A-7903-294B-95DE-72D9E12CC095}" srcOrd="0" destOrd="0" presId="urn:microsoft.com/office/officeart/2005/8/layout/vList2"/>
    <dgm:cxn modelId="{0252F684-A4AE-4C4A-80ED-BE21119286B4}" type="presParOf" srcId="{2E328A71-AF09-7C48-B3FC-C7BB6F62087E}" destId="{8164533B-4041-F042-B1F6-9038D639E01D}" srcOrd="1" destOrd="0" presId="urn:microsoft.com/office/officeart/2005/8/layout/vList2"/>
    <dgm:cxn modelId="{D8A28E0F-2BB2-2440-A6DD-0272E8A662BE}" type="presParOf" srcId="{2E328A71-AF09-7C48-B3FC-C7BB6F62087E}" destId="{0FFE4107-21ED-AC4F-A698-539DB1B2D171}" srcOrd="2" destOrd="0" presId="urn:microsoft.com/office/officeart/2005/8/layout/vList2"/>
    <dgm:cxn modelId="{59C4DD42-AEF5-2742-9B0B-1CADE85BEA4C}" type="presParOf" srcId="{2E328A71-AF09-7C48-B3FC-C7BB6F62087E}" destId="{787ACC87-55AA-8943-9EC1-688CE86EC08B}" srcOrd="3" destOrd="0" presId="urn:microsoft.com/office/officeart/2005/8/layout/vList2"/>
    <dgm:cxn modelId="{5A81C2E3-06DC-9846-B132-D0D03158B279}" type="presParOf" srcId="{2E328A71-AF09-7C48-B3FC-C7BB6F62087E}" destId="{562561E9-1B99-564C-9F6A-AE974AD9E42A}" srcOrd="4" destOrd="0" presId="urn:microsoft.com/office/officeart/2005/8/layout/vList2"/>
    <dgm:cxn modelId="{50F20ABC-84A1-8840-BD81-15CEEC5418C6}" type="presParOf" srcId="{2E328A71-AF09-7C48-B3FC-C7BB6F62087E}" destId="{C1DCAB93-922A-6D44-A667-DE62AF56CFEE}" srcOrd="5" destOrd="0" presId="urn:microsoft.com/office/officeart/2005/8/layout/vList2"/>
    <dgm:cxn modelId="{C26570B6-12B2-D143-8593-34C19C29FAF7}" type="presParOf" srcId="{2E328A71-AF09-7C48-B3FC-C7BB6F62087E}" destId="{3CE22526-B2A6-024E-BC99-AAFD53CC894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333FC9-446F-4E3F-99BF-47EFC0BAB7A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51F19F5-8642-4457-B7FA-3DF2ECBAEAA6}">
      <dgm:prSet/>
      <dgm:spPr/>
      <dgm:t>
        <a:bodyPr/>
        <a:lstStyle/>
        <a:p>
          <a:r>
            <a:rPr lang="en-US" dirty="0"/>
            <a:t>Integrated design process to ensure careful considerations of building use, site considerations, structure, systems integration and construction sequencing.</a:t>
          </a:r>
        </a:p>
      </dgm:t>
    </dgm:pt>
    <dgm:pt modelId="{2F90EB40-130B-478D-9C45-032EE10DB5B8}" type="parTrans" cxnId="{DF8D3F11-56E2-475F-8091-7CEA9737BBD4}">
      <dgm:prSet/>
      <dgm:spPr/>
      <dgm:t>
        <a:bodyPr/>
        <a:lstStyle/>
        <a:p>
          <a:endParaRPr lang="en-US"/>
        </a:p>
      </dgm:t>
    </dgm:pt>
    <dgm:pt modelId="{3AEF63F7-3E15-4B79-BAFF-9D506390DBF5}" type="sibTrans" cxnId="{DF8D3F11-56E2-475F-8091-7CEA9737BBD4}">
      <dgm:prSet/>
      <dgm:spPr/>
      <dgm:t>
        <a:bodyPr/>
        <a:lstStyle/>
        <a:p>
          <a:endParaRPr lang="en-US"/>
        </a:p>
      </dgm:t>
    </dgm:pt>
    <dgm:pt modelId="{C6988EB1-2BF8-4A11-A49B-87F7BB331EC2}">
      <dgm:prSet/>
      <dgm:spPr/>
      <dgm:t>
        <a:bodyPr/>
        <a:lstStyle/>
        <a:p>
          <a:r>
            <a:rPr lang="en-US"/>
            <a:t>Sufficient time must be budgeted in the planning stages. </a:t>
          </a:r>
        </a:p>
      </dgm:t>
    </dgm:pt>
    <dgm:pt modelId="{5D6EFE7C-61AB-4A2A-8E93-CF9030790562}" type="parTrans" cxnId="{1B991EB5-4907-4DB3-B82C-A411498308C7}">
      <dgm:prSet/>
      <dgm:spPr/>
      <dgm:t>
        <a:bodyPr/>
        <a:lstStyle/>
        <a:p>
          <a:endParaRPr lang="en-US"/>
        </a:p>
      </dgm:t>
    </dgm:pt>
    <dgm:pt modelId="{6AE8DC02-4DE7-44D7-B7B9-A4F6BA1637CE}" type="sibTrans" cxnId="{1B991EB5-4907-4DB3-B82C-A411498308C7}">
      <dgm:prSet/>
      <dgm:spPr/>
      <dgm:t>
        <a:bodyPr/>
        <a:lstStyle/>
        <a:p>
          <a:endParaRPr lang="en-US"/>
        </a:p>
      </dgm:t>
    </dgm:pt>
    <dgm:pt modelId="{43670D84-7092-433D-9FC1-055625B5E4C9}">
      <dgm:prSet/>
      <dgm:spPr/>
      <dgm:t>
        <a:bodyPr/>
        <a:lstStyle/>
        <a:p>
          <a:r>
            <a:rPr lang="en-US" dirty="0"/>
            <a:t>Enhanced coordination of systems during the design process.</a:t>
          </a:r>
        </a:p>
      </dgm:t>
    </dgm:pt>
    <dgm:pt modelId="{A97CDEC2-8D48-4E2F-A611-79780EB1F101}" type="parTrans" cxnId="{DCDCA374-0340-41BB-AE44-598634C8659E}">
      <dgm:prSet/>
      <dgm:spPr/>
      <dgm:t>
        <a:bodyPr/>
        <a:lstStyle/>
        <a:p>
          <a:endParaRPr lang="en-US"/>
        </a:p>
      </dgm:t>
    </dgm:pt>
    <dgm:pt modelId="{25F60E15-834D-44C1-A152-1DC7F5240D49}" type="sibTrans" cxnId="{DCDCA374-0340-41BB-AE44-598634C8659E}">
      <dgm:prSet/>
      <dgm:spPr/>
      <dgm:t>
        <a:bodyPr/>
        <a:lstStyle/>
        <a:p>
          <a:endParaRPr lang="en-US"/>
        </a:p>
      </dgm:t>
    </dgm:pt>
    <dgm:pt modelId="{DFEFDBD5-8495-4036-8F7B-319449D1C126}">
      <dgm:prSet/>
      <dgm:spPr/>
      <dgm:t>
        <a:bodyPr/>
        <a:lstStyle/>
        <a:p>
          <a:r>
            <a:rPr lang="en-US" dirty="0"/>
            <a:t>Prefabrication and detail planning are critical to resolve before construction.</a:t>
          </a:r>
        </a:p>
      </dgm:t>
    </dgm:pt>
    <dgm:pt modelId="{1872932F-BAE8-4403-95ED-27C35BB1D28D}" type="parTrans" cxnId="{30FFA8FC-7354-4318-A0F2-AA9E9244B5B2}">
      <dgm:prSet/>
      <dgm:spPr/>
      <dgm:t>
        <a:bodyPr/>
        <a:lstStyle/>
        <a:p>
          <a:endParaRPr lang="en-US"/>
        </a:p>
      </dgm:t>
    </dgm:pt>
    <dgm:pt modelId="{11DC2475-55F5-4183-B9AB-6DB0627F3CB8}" type="sibTrans" cxnId="{30FFA8FC-7354-4318-A0F2-AA9E9244B5B2}">
      <dgm:prSet/>
      <dgm:spPr/>
      <dgm:t>
        <a:bodyPr/>
        <a:lstStyle/>
        <a:p>
          <a:endParaRPr lang="en-US"/>
        </a:p>
      </dgm:t>
    </dgm:pt>
    <dgm:pt modelId="{9284892E-6557-4916-9CFB-A7DC89AB9331}">
      <dgm:prSet/>
      <dgm:spPr/>
      <dgm:t>
        <a:bodyPr/>
        <a:lstStyle/>
        <a:p>
          <a:r>
            <a:rPr lang="en-US"/>
            <a:t>Significantly reduce time during the construction stage and heightened overall quality control. </a:t>
          </a:r>
        </a:p>
      </dgm:t>
    </dgm:pt>
    <dgm:pt modelId="{21AF27DA-5C15-41B8-B28F-5A2CA164BD91}" type="parTrans" cxnId="{7732A1C0-01B8-4C16-86FD-BCBE762C249E}">
      <dgm:prSet/>
      <dgm:spPr/>
      <dgm:t>
        <a:bodyPr/>
        <a:lstStyle/>
        <a:p>
          <a:endParaRPr lang="en-US"/>
        </a:p>
      </dgm:t>
    </dgm:pt>
    <dgm:pt modelId="{FF12227A-C14A-4055-AEA3-5FA50C600B14}" type="sibTrans" cxnId="{7732A1C0-01B8-4C16-86FD-BCBE762C249E}">
      <dgm:prSet/>
      <dgm:spPr/>
      <dgm:t>
        <a:bodyPr/>
        <a:lstStyle/>
        <a:p>
          <a:endParaRPr lang="en-US"/>
        </a:p>
      </dgm:t>
    </dgm:pt>
    <dgm:pt modelId="{3F154EC4-007D-424A-8864-D271542D4A72}" type="pres">
      <dgm:prSet presAssocID="{4B333FC9-446F-4E3F-99BF-47EFC0BAB7A4}" presName="root" presStyleCnt="0">
        <dgm:presLayoutVars>
          <dgm:dir/>
          <dgm:resizeHandles val="exact"/>
        </dgm:presLayoutVars>
      </dgm:prSet>
      <dgm:spPr/>
    </dgm:pt>
    <dgm:pt modelId="{534076AD-1D4F-47E5-A9B6-C02E034DAB97}" type="pres">
      <dgm:prSet presAssocID="{B51F19F5-8642-4457-B7FA-3DF2ECBAEAA6}" presName="compNode" presStyleCnt="0"/>
      <dgm:spPr/>
    </dgm:pt>
    <dgm:pt modelId="{D3C529B3-966D-48B2-B413-CCC76CBB553E}" type="pres">
      <dgm:prSet presAssocID="{B51F19F5-8642-4457-B7FA-3DF2ECBAEAA6}" presName="bgRect" presStyleLbl="bgShp" presStyleIdx="0" presStyleCnt="5"/>
      <dgm:spPr/>
    </dgm:pt>
    <dgm:pt modelId="{8790B8AB-6803-41F6-942A-A6838C753729}" type="pres">
      <dgm:prSet presAssocID="{B51F19F5-8642-4457-B7FA-3DF2ECBAEAA6}"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84F49050-ADB9-4D6A-ADA6-44E6BE5BF43F}" type="pres">
      <dgm:prSet presAssocID="{B51F19F5-8642-4457-B7FA-3DF2ECBAEAA6}" presName="spaceRect" presStyleCnt="0"/>
      <dgm:spPr/>
    </dgm:pt>
    <dgm:pt modelId="{51C4EB63-0023-4F3F-A9BC-62B912C3F537}" type="pres">
      <dgm:prSet presAssocID="{B51F19F5-8642-4457-B7FA-3DF2ECBAEAA6}" presName="parTx" presStyleLbl="revTx" presStyleIdx="0" presStyleCnt="5">
        <dgm:presLayoutVars>
          <dgm:chMax val="0"/>
          <dgm:chPref val="0"/>
        </dgm:presLayoutVars>
      </dgm:prSet>
      <dgm:spPr/>
    </dgm:pt>
    <dgm:pt modelId="{92BFD086-3EE1-48A2-A344-191FE87324C3}" type="pres">
      <dgm:prSet presAssocID="{3AEF63F7-3E15-4B79-BAFF-9D506390DBF5}" presName="sibTrans" presStyleCnt="0"/>
      <dgm:spPr/>
    </dgm:pt>
    <dgm:pt modelId="{858C4864-4176-426B-8C3C-8FC953C0DFE0}" type="pres">
      <dgm:prSet presAssocID="{C6988EB1-2BF8-4A11-A49B-87F7BB331EC2}" presName="compNode" presStyleCnt="0"/>
      <dgm:spPr/>
    </dgm:pt>
    <dgm:pt modelId="{5C878255-17E0-4F34-AE04-FE03DD76EEB4}" type="pres">
      <dgm:prSet presAssocID="{C6988EB1-2BF8-4A11-A49B-87F7BB331EC2}" presName="bgRect" presStyleLbl="bgShp" presStyleIdx="1" presStyleCnt="5"/>
      <dgm:spPr/>
    </dgm:pt>
    <dgm:pt modelId="{33B8B141-A7F8-47F2-B9FF-461E6EC6DEE7}" type="pres">
      <dgm:prSet presAssocID="{C6988EB1-2BF8-4A11-A49B-87F7BB331EC2}"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0238C04E-FFF0-4C69-B724-8FD36F54D8FF}" type="pres">
      <dgm:prSet presAssocID="{C6988EB1-2BF8-4A11-A49B-87F7BB331EC2}" presName="spaceRect" presStyleCnt="0"/>
      <dgm:spPr/>
    </dgm:pt>
    <dgm:pt modelId="{E6C9DA36-48DC-467D-9CF0-052535A3B63F}" type="pres">
      <dgm:prSet presAssocID="{C6988EB1-2BF8-4A11-A49B-87F7BB331EC2}" presName="parTx" presStyleLbl="revTx" presStyleIdx="1" presStyleCnt="5">
        <dgm:presLayoutVars>
          <dgm:chMax val="0"/>
          <dgm:chPref val="0"/>
        </dgm:presLayoutVars>
      </dgm:prSet>
      <dgm:spPr/>
    </dgm:pt>
    <dgm:pt modelId="{927D1657-29AB-4FFA-BA1A-C435DAA9B5DA}" type="pres">
      <dgm:prSet presAssocID="{6AE8DC02-4DE7-44D7-B7B9-A4F6BA1637CE}" presName="sibTrans" presStyleCnt="0"/>
      <dgm:spPr/>
    </dgm:pt>
    <dgm:pt modelId="{1482A2B5-7D1C-46C4-9425-BC3680155E30}" type="pres">
      <dgm:prSet presAssocID="{43670D84-7092-433D-9FC1-055625B5E4C9}" presName="compNode" presStyleCnt="0"/>
      <dgm:spPr/>
    </dgm:pt>
    <dgm:pt modelId="{FD3CE031-0BE5-4BDA-AE79-A2D4FDF3AAA1}" type="pres">
      <dgm:prSet presAssocID="{43670D84-7092-433D-9FC1-055625B5E4C9}" presName="bgRect" presStyleLbl="bgShp" presStyleIdx="2" presStyleCnt="5"/>
      <dgm:spPr/>
    </dgm:pt>
    <dgm:pt modelId="{F730B2B4-66D7-45CB-9A08-F03999DE1B1A}" type="pres">
      <dgm:prSet presAssocID="{43670D84-7092-433D-9FC1-055625B5E4C9}"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5166853B-AB76-41A7-AD15-92E8ADB895B0}" type="pres">
      <dgm:prSet presAssocID="{43670D84-7092-433D-9FC1-055625B5E4C9}" presName="spaceRect" presStyleCnt="0"/>
      <dgm:spPr/>
    </dgm:pt>
    <dgm:pt modelId="{F276A049-EC90-48FC-8C67-537F303DC45D}" type="pres">
      <dgm:prSet presAssocID="{43670D84-7092-433D-9FC1-055625B5E4C9}" presName="parTx" presStyleLbl="revTx" presStyleIdx="2" presStyleCnt="5">
        <dgm:presLayoutVars>
          <dgm:chMax val="0"/>
          <dgm:chPref val="0"/>
        </dgm:presLayoutVars>
      </dgm:prSet>
      <dgm:spPr/>
    </dgm:pt>
    <dgm:pt modelId="{CA3062ED-5C31-45FC-9B1B-DEF63BCBA266}" type="pres">
      <dgm:prSet presAssocID="{25F60E15-834D-44C1-A152-1DC7F5240D49}" presName="sibTrans" presStyleCnt="0"/>
      <dgm:spPr/>
    </dgm:pt>
    <dgm:pt modelId="{F0AA41EC-7629-438E-826D-8C0858C46913}" type="pres">
      <dgm:prSet presAssocID="{DFEFDBD5-8495-4036-8F7B-319449D1C126}" presName="compNode" presStyleCnt="0"/>
      <dgm:spPr/>
    </dgm:pt>
    <dgm:pt modelId="{7297FD31-30B2-481E-ACC0-3FB7AB3BEED8}" type="pres">
      <dgm:prSet presAssocID="{DFEFDBD5-8495-4036-8F7B-319449D1C126}" presName="bgRect" presStyleLbl="bgShp" presStyleIdx="3" presStyleCnt="5"/>
      <dgm:spPr/>
    </dgm:pt>
    <dgm:pt modelId="{9DE35FC1-95C3-4A70-B131-FC4A8C901626}" type="pres">
      <dgm:prSet presAssocID="{DFEFDBD5-8495-4036-8F7B-319449D1C126}"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5E273555-4F19-4D7E-8895-02C1F0157463}" type="pres">
      <dgm:prSet presAssocID="{DFEFDBD5-8495-4036-8F7B-319449D1C126}" presName="spaceRect" presStyleCnt="0"/>
      <dgm:spPr/>
    </dgm:pt>
    <dgm:pt modelId="{CDE7BA2B-5600-4EA7-B6DB-BD2AE5C5054D}" type="pres">
      <dgm:prSet presAssocID="{DFEFDBD5-8495-4036-8F7B-319449D1C126}" presName="parTx" presStyleLbl="revTx" presStyleIdx="3" presStyleCnt="5">
        <dgm:presLayoutVars>
          <dgm:chMax val="0"/>
          <dgm:chPref val="0"/>
        </dgm:presLayoutVars>
      </dgm:prSet>
      <dgm:spPr/>
    </dgm:pt>
    <dgm:pt modelId="{FDF9FE83-E175-4F0A-8300-ABBFE9382540}" type="pres">
      <dgm:prSet presAssocID="{11DC2475-55F5-4183-B9AB-6DB0627F3CB8}" presName="sibTrans" presStyleCnt="0"/>
      <dgm:spPr/>
    </dgm:pt>
    <dgm:pt modelId="{AEABC6FD-2EB7-408E-A466-8FF8B127063D}" type="pres">
      <dgm:prSet presAssocID="{9284892E-6557-4916-9CFB-A7DC89AB9331}" presName="compNode" presStyleCnt="0"/>
      <dgm:spPr/>
    </dgm:pt>
    <dgm:pt modelId="{8050F4A4-E269-4321-A45D-5A6EFE1C48CE}" type="pres">
      <dgm:prSet presAssocID="{9284892E-6557-4916-9CFB-A7DC89AB9331}" presName="bgRect" presStyleLbl="bgShp" presStyleIdx="4" presStyleCnt="5"/>
      <dgm:spPr/>
    </dgm:pt>
    <dgm:pt modelId="{F3EB996B-214F-4E5C-B416-75F7BCD63335}" type="pres">
      <dgm:prSet presAssocID="{9284892E-6557-4916-9CFB-A7DC89AB9331}"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lldozer"/>
        </a:ext>
      </dgm:extLst>
    </dgm:pt>
    <dgm:pt modelId="{4FACCF46-C3EA-4217-8CDB-5CC0F99A7131}" type="pres">
      <dgm:prSet presAssocID="{9284892E-6557-4916-9CFB-A7DC89AB9331}" presName="spaceRect" presStyleCnt="0"/>
      <dgm:spPr/>
    </dgm:pt>
    <dgm:pt modelId="{28A08C12-C57E-48DE-9100-48F92D9B5309}" type="pres">
      <dgm:prSet presAssocID="{9284892E-6557-4916-9CFB-A7DC89AB9331}" presName="parTx" presStyleLbl="revTx" presStyleIdx="4" presStyleCnt="5">
        <dgm:presLayoutVars>
          <dgm:chMax val="0"/>
          <dgm:chPref val="0"/>
        </dgm:presLayoutVars>
      </dgm:prSet>
      <dgm:spPr/>
    </dgm:pt>
  </dgm:ptLst>
  <dgm:cxnLst>
    <dgm:cxn modelId="{DF8D3F11-56E2-475F-8091-7CEA9737BBD4}" srcId="{4B333FC9-446F-4E3F-99BF-47EFC0BAB7A4}" destId="{B51F19F5-8642-4457-B7FA-3DF2ECBAEAA6}" srcOrd="0" destOrd="0" parTransId="{2F90EB40-130B-478D-9C45-032EE10DB5B8}" sibTransId="{3AEF63F7-3E15-4B79-BAFF-9D506390DBF5}"/>
    <dgm:cxn modelId="{E42F432A-B7BC-4351-B27C-1A3B44DB6709}" type="presOf" srcId="{DFEFDBD5-8495-4036-8F7B-319449D1C126}" destId="{CDE7BA2B-5600-4EA7-B6DB-BD2AE5C5054D}" srcOrd="0" destOrd="0" presId="urn:microsoft.com/office/officeart/2018/2/layout/IconVerticalSolidList"/>
    <dgm:cxn modelId="{DCDCA374-0340-41BB-AE44-598634C8659E}" srcId="{4B333FC9-446F-4E3F-99BF-47EFC0BAB7A4}" destId="{43670D84-7092-433D-9FC1-055625B5E4C9}" srcOrd="2" destOrd="0" parTransId="{A97CDEC2-8D48-4E2F-A611-79780EB1F101}" sibTransId="{25F60E15-834D-44C1-A152-1DC7F5240D49}"/>
    <dgm:cxn modelId="{392ED675-1CB1-4B6A-B8A3-270D493CC1D2}" type="presOf" srcId="{4B333FC9-446F-4E3F-99BF-47EFC0BAB7A4}" destId="{3F154EC4-007D-424A-8864-D271542D4A72}" srcOrd="0" destOrd="0" presId="urn:microsoft.com/office/officeart/2018/2/layout/IconVerticalSolidList"/>
    <dgm:cxn modelId="{8D4A0E8A-B791-453F-A13C-ADB05061FB93}" type="presOf" srcId="{B51F19F5-8642-4457-B7FA-3DF2ECBAEAA6}" destId="{51C4EB63-0023-4F3F-A9BC-62B912C3F537}" srcOrd="0" destOrd="0" presId="urn:microsoft.com/office/officeart/2018/2/layout/IconVerticalSolidList"/>
    <dgm:cxn modelId="{5466FC92-0691-4BDE-8A5A-B61C07BD8D22}" type="presOf" srcId="{43670D84-7092-433D-9FC1-055625B5E4C9}" destId="{F276A049-EC90-48FC-8C67-537F303DC45D}" srcOrd="0" destOrd="0" presId="urn:microsoft.com/office/officeart/2018/2/layout/IconVerticalSolidList"/>
    <dgm:cxn modelId="{1B991EB5-4907-4DB3-B82C-A411498308C7}" srcId="{4B333FC9-446F-4E3F-99BF-47EFC0BAB7A4}" destId="{C6988EB1-2BF8-4A11-A49B-87F7BB331EC2}" srcOrd="1" destOrd="0" parTransId="{5D6EFE7C-61AB-4A2A-8E93-CF9030790562}" sibTransId="{6AE8DC02-4DE7-44D7-B7B9-A4F6BA1637CE}"/>
    <dgm:cxn modelId="{7732A1C0-01B8-4C16-86FD-BCBE762C249E}" srcId="{4B333FC9-446F-4E3F-99BF-47EFC0BAB7A4}" destId="{9284892E-6557-4916-9CFB-A7DC89AB9331}" srcOrd="4" destOrd="0" parTransId="{21AF27DA-5C15-41B8-B28F-5A2CA164BD91}" sibTransId="{FF12227A-C14A-4055-AEA3-5FA50C600B14}"/>
    <dgm:cxn modelId="{8AB1EBE6-46D3-44DC-BAEA-19EE62E74233}" type="presOf" srcId="{C6988EB1-2BF8-4A11-A49B-87F7BB331EC2}" destId="{E6C9DA36-48DC-467D-9CF0-052535A3B63F}" srcOrd="0" destOrd="0" presId="urn:microsoft.com/office/officeart/2018/2/layout/IconVerticalSolidList"/>
    <dgm:cxn modelId="{DDD7ECF1-566B-444D-8635-A99D00FE60B8}" type="presOf" srcId="{9284892E-6557-4916-9CFB-A7DC89AB9331}" destId="{28A08C12-C57E-48DE-9100-48F92D9B5309}" srcOrd="0" destOrd="0" presId="urn:microsoft.com/office/officeart/2018/2/layout/IconVerticalSolidList"/>
    <dgm:cxn modelId="{30FFA8FC-7354-4318-A0F2-AA9E9244B5B2}" srcId="{4B333FC9-446F-4E3F-99BF-47EFC0BAB7A4}" destId="{DFEFDBD5-8495-4036-8F7B-319449D1C126}" srcOrd="3" destOrd="0" parTransId="{1872932F-BAE8-4403-95ED-27C35BB1D28D}" sibTransId="{11DC2475-55F5-4183-B9AB-6DB0627F3CB8}"/>
    <dgm:cxn modelId="{65E03D24-B802-471E-9AD6-C98898E07703}" type="presParOf" srcId="{3F154EC4-007D-424A-8864-D271542D4A72}" destId="{534076AD-1D4F-47E5-A9B6-C02E034DAB97}" srcOrd="0" destOrd="0" presId="urn:microsoft.com/office/officeart/2018/2/layout/IconVerticalSolidList"/>
    <dgm:cxn modelId="{7F2974DC-766C-4346-9DFF-D1CB6AF25922}" type="presParOf" srcId="{534076AD-1D4F-47E5-A9B6-C02E034DAB97}" destId="{D3C529B3-966D-48B2-B413-CCC76CBB553E}" srcOrd="0" destOrd="0" presId="urn:microsoft.com/office/officeart/2018/2/layout/IconVerticalSolidList"/>
    <dgm:cxn modelId="{D4F6FD10-A518-481E-AB52-FA62ACF1272A}" type="presParOf" srcId="{534076AD-1D4F-47E5-A9B6-C02E034DAB97}" destId="{8790B8AB-6803-41F6-942A-A6838C753729}" srcOrd="1" destOrd="0" presId="urn:microsoft.com/office/officeart/2018/2/layout/IconVerticalSolidList"/>
    <dgm:cxn modelId="{15848223-3BCA-403E-964B-1C1241CD1280}" type="presParOf" srcId="{534076AD-1D4F-47E5-A9B6-C02E034DAB97}" destId="{84F49050-ADB9-4D6A-ADA6-44E6BE5BF43F}" srcOrd="2" destOrd="0" presId="urn:microsoft.com/office/officeart/2018/2/layout/IconVerticalSolidList"/>
    <dgm:cxn modelId="{4E64BA11-C42C-41E9-9EFF-8D3E4280EAF4}" type="presParOf" srcId="{534076AD-1D4F-47E5-A9B6-C02E034DAB97}" destId="{51C4EB63-0023-4F3F-A9BC-62B912C3F537}" srcOrd="3" destOrd="0" presId="urn:microsoft.com/office/officeart/2018/2/layout/IconVerticalSolidList"/>
    <dgm:cxn modelId="{E6D254DC-FDC9-41E3-AEBF-3185D1E871FD}" type="presParOf" srcId="{3F154EC4-007D-424A-8864-D271542D4A72}" destId="{92BFD086-3EE1-48A2-A344-191FE87324C3}" srcOrd="1" destOrd="0" presId="urn:microsoft.com/office/officeart/2018/2/layout/IconVerticalSolidList"/>
    <dgm:cxn modelId="{8C1DB1D5-C959-439C-B84E-45B95031CBF5}" type="presParOf" srcId="{3F154EC4-007D-424A-8864-D271542D4A72}" destId="{858C4864-4176-426B-8C3C-8FC953C0DFE0}" srcOrd="2" destOrd="0" presId="urn:microsoft.com/office/officeart/2018/2/layout/IconVerticalSolidList"/>
    <dgm:cxn modelId="{BD5F3C9E-5738-49FE-B9EF-24FFA2FDFB26}" type="presParOf" srcId="{858C4864-4176-426B-8C3C-8FC953C0DFE0}" destId="{5C878255-17E0-4F34-AE04-FE03DD76EEB4}" srcOrd="0" destOrd="0" presId="urn:microsoft.com/office/officeart/2018/2/layout/IconVerticalSolidList"/>
    <dgm:cxn modelId="{F5EFB024-A15A-4BFB-BCF2-D0ABEDAF14C8}" type="presParOf" srcId="{858C4864-4176-426B-8C3C-8FC953C0DFE0}" destId="{33B8B141-A7F8-47F2-B9FF-461E6EC6DEE7}" srcOrd="1" destOrd="0" presId="urn:microsoft.com/office/officeart/2018/2/layout/IconVerticalSolidList"/>
    <dgm:cxn modelId="{09C80440-BE49-45DD-92FC-F81DA371FCCE}" type="presParOf" srcId="{858C4864-4176-426B-8C3C-8FC953C0DFE0}" destId="{0238C04E-FFF0-4C69-B724-8FD36F54D8FF}" srcOrd="2" destOrd="0" presId="urn:microsoft.com/office/officeart/2018/2/layout/IconVerticalSolidList"/>
    <dgm:cxn modelId="{9816929B-BEA5-467E-A469-956B5721C90E}" type="presParOf" srcId="{858C4864-4176-426B-8C3C-8FC953C0DFE0}" destId="{E6C9DA36-48DC-467D-9CF0-052535A3B63F}" srcOrd="3" destOrd="0" presId="urn:microsoft.com/office/officeart/2018/2/layout/IconVerticalSolidList"/>
    <dgm:cxn modelId="{1FEC76E3-5692-44EB-BB8B-DEB03F45DBA1}" type="presParOf" srcId="{3F154EC4-007D-424A-8864-D271542D4A72}" destId="{927D1657-29AB-4FFA-BA1A-C435DAA9B5DA}" srcOrd="3" destOrd="0" presId="urn:microsoft.com/office/officeart/2018/2/layout/IconVerticalSolidList"/>
    <dgm:cxn modelId="{6363A9F4-BA2B-4391-B169-7DF644D134B7}" type="presParOf" srcId="{3F154EC4-007D-424A-8864-D271542D4A72}" destId="{1482A2B5-7D1C-46C4-9425-BC3680155E30}" srcOrd="4" destOrd="0" presId="urn:microsoft.com/office/officeart/2018/2/layout/IconVerticalSolidList"/>
    <dgm:cxn modelId="{0F062676-95BC-4F69-B3ED-E13A9580D363}" type="presParOf" srcId="{1482A2B5-7D1C-46C4-9425-BC3680155E30}" destId="{FD3CE031-0BE5-4BDA-AE79-A2D4FDF3AAA1}" srcOrd="0" destOrd="0" presId="urn:microsoft.com/office/officeart/2018/2/layout/IconVerticalSolidList"/>
    <dgm:cxn modelId="{036520FB-E316-40E6-9D3A-DB1523110666}" type="presParOf" srcId="{1482A2B5-7D1C-46C4-9425-BC3680155E30}" destId="{F730B2B4-66D7-45CB-9A08-F03999DE1B1A}" srcOrd="1" destOrd="0" presId="urn:microsoft.com/office/officeart/2018/2/layout/IconVerticalSolidList"/>
    <dgm:cxn modelId="{1F971CF7-54D0-478C-AB75-F2119F2F8984}" type="presParOf" srcId="{1482A2B5-7D1C-46C4-9425-BC3680155E30}" destId="{5166853B-AB76-41A7-AD15-92E8ADB895B0}" srcOrd="2" destOrd="0" presId="urn:microsoft.com/office/officeart/2018/2/layout/IconVerticalSolidList"/>
    <dgm:cxn modelId="{B25FCCB4-BDD2-41D1-A56B-9E6191F05A1D}" type="presParOf" srcId="{1482A2B5-7D1C-46C4-9425-BC3680155E30}" destId="{F276A049-EC90-48FC-8C67-537F303DC45D}" srcOrd="3" destOrd="0" presId="urn:microsoft.com/office/officeart/2018/2/layout/IconVerticalSolidList"/>
    <dgm:cxn modelId="{7715D767-8C31-4E5D-91D6-7CD11C615070}" type="presParOf" srcId="{3F154EC4-007D-424A-8864-D271542D4A72}" destId="{CA3062ED-5C31-45FC-9B1B-DEF63BCBA266}" srcOrd="5" destOrd="0" presId="urn:microsoft.com/office/officeart/2018/2/layout/IconVerticalSolidList"/>
    <dgm:cxn modelId="{9F068051-A242-426E-9986-9A577E93A826}" type="presParOf" srcId="{3F154EC4-007D-424A-8864-D271542D4A72}" destId="{F0AA41EC-7629-438E-826D-8C0858C46913}" srcOrd="6" destOrd="0" presId="urn:microsoft.com/office/officeart/2018/2/layout/IconVerticalSolidList"/>
    <dgm:cxn modelId="{635AEE44-A81D-4960-AC07-2429F59E412E}" type="presParOf" srcId="{F0AA41EC-7629-438E-826D-8C0858C46913}" destId="{7297FD31-30B2-481E-ACC0-3FB7AB3BEED8}" srcOrd="0" destOrd="0" presId="urn:microsoft.com/office/officeart/2018/2/layout/IconVerticalSolidList"/>
    <dgm:cxn modelId="{C8A163F7-BADB-412D-9AF2-4A6EB7C804CB}" type="presParOf" srcId="{F0AA41EC-7629-438E-826D-8C0858C46913}" destId="{9DE35FC1-95C3-4A70-B131-FC4A8C901626}" srcOrd="1" destOrd="0" presId="urn:microsoft.com/office/officeart/2018/2/layout/IconVerticalSolidList"/>
    <dgm:cxn modelId="{455DC7E3-C7C2-45C4-A1CE-15086AD97FAC}" type="presParOf" srcId="{F0AA41EC-7629-438E-826D-8C0858C46913}" destId="{5E273555-4F19-4D7E-8895-02C1F0157463}" srcOrd="2" destOrd="0" presId="urn:microsoft.com/office/officeart/2018/2/layout/IconVerticalSolidList"/>
    <dgm:cxn modelId="{9F4170E5-F145-4FAA-91F8-6EB6361952C8}" type="presParOf" srcId="{F0AA41EC-7629-438E-826D-8C0858C46913}" destId="{CDE7BA2B-5600-4EA7-B6DB-BD2AE5C5054D}" srcOrd="3" destOrd="0" presId="urn:microsoft.com/office/officeart/2018/2/layout/IconVerticalSolidList"/>
    <dgm:cxn modelId="{BB20CD85-6D00-43DC-B056-0626FDDA0CE5}" type="presParOf" srcId="{3F154EC4-007D-424A-8864-D271542D4A72}" destId="{FDF9FE83-E175-4F0A-8300-ABBFE9382540}" srcOrd="7" destOrd="0" presId="urn:microsoft.com/office/officeart/2018/2/layout/IconVerticalSolidList"/>
    <dgm:cxn modelId="{6354F962-C4B7-4F40-B9C3-B8E8A18B1540}" type="presParOf" srcId="{3F154EC4-007D-424A-8864-D271542D4A72}" destId="{AEABC6FD-2EB7-408E-A466-8FF8B127063D}" srcOrd="8" destOrd="0" presId="urn:microsoft.com/office/officeart/2018/2/layout/IconVerticalSolidList"/>
    <dgm:cxn modelId="{C18ED668-076B-419E-9935-0839DE39B706}" type="presParOf" srcId="{AEABC6FD-2EB7-408E-A466-8FF8B127063D}" destId="{8050F4A4-E269-4321-A45D-5A6EFE1C48CE}" srcOrd="0" destOrd="0" presId="urn:microsoft.com/office/officeart/2018/2/layout/IconVerticalSolidList"/>
    <dgm:cxn modelId="{99C89E22-1374-4102-9115-6BD51117780B}" type="presParOf" srcId="{AEABC6FD-2EB7-408E-A466-8FF8B127063D}" destId="{F3EB996B-214F-4E5C-B416-75F7BCD63335}" srcOrd="1" destOrd="0" presId="urn:microsoft.com/office/officeart/2018/2/layout/IconVerticalSolidList"/>
    <dgm:cxn modelId="{7A7BC1B8-1507-4F60-9C51-0CFE0BA240A6}" type="presParOf" srcId="{AEABC6FD-2EB7-408E-A466-8FF8B127063D}" destId="{4FACCF46-C3EA-4217-8CDB-5CC0F99A7131}" srcOrd="2" destOrd="0" presId="urn:microsoft.com/office/officeart/2018/2/layout/IconVerticalSolidList"/>
    <dgm:cxn modelId="{FD1FEF45-CAF1-4A44-8C98-246DC143065A}" type="presParOf" srcId="{AEABC6FD-2EB7-408E-A466-8FF8B127063D}" destId="{28A08C12-C57E-48DE-9100-48F92D9B530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D8B680-09A8-49AA-B7C1-CB024836399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3FFCA10-D97C-483D-84C4-D7063817CB07}">
      <dgm:prSet/>
      <dgm:spPr/>
      <dgm:t>
        <a:bodyPr/>
        <a:lstStyle/>
        <a:p>
          <a:r>
            <a:rPr lang="en-US" dirty="0"/>
            <a:t>Framed Systems</a:t>
          </a:r>
        </a:p>
      </dgm:t>
    </dgm:pt>
    <dgm:pt modelId="{87BE8528-205A-4A49-B789-7A6A17EDEA90}" type="parTrans" cxnId="{F05E2D1B-FE26-424A-BFC3-8DEEDEADA99F}">
      <dgm:prSet/>
      <dgm:spPr/>
      <dgm:t>
        <a:bodyPr/>
        <a:lstStyle/>
        <a:p>
          <a:endParaRPr lang="en-US"/>
        </a:p>
      </dgm:t>
    </dgm:pt>
    <dgm:pt modelId="{AAEDE966-D392-4876-8D32-8C62CB447B20}" type="sibTrans" cxnId="{F05E2D1B-FE26-424A-BFC3-8DEEDEADA99F}">
      <dgm:prSet/>
      <dgm:spPr/>
      <dgm:t>
        <a:bodyPr/>
        <a:lstStyle/>
        <a:p>
          <a:endParaRPr lang="en-US"/>
        </a:p>
      </dgm:t>
    </dgm:pt>
    <dgm:pt modelId="{E5A606B0-1337-40A8-A7C8-4AA03D12F657}">
      <dgm:prSet/>
      <dgm:spPr/>
      <dgm:t>
        <a:bodyPr/>
        <a:lstStyle/>
        <a:p>
          <a:r>
            <a:rPr lang="en-US" dirty="0"/>
            <a:t>Panelized Systems</a:t>
          </a:r>
        </a:p>
      </dgm:t>
    </dgm:pt>
    <dgm:pt modelId="{42938C6A-A500-4446-B432-5207F46604CD}" type="parTrans" cxnId="{C414F0F2-D602-4680-BED5-713B591EF6D0}">
      <dgm:prSet/>
      <dgm:spPr/>
      <dgm:t>
        <a:bodyPr/>
        <a:lstStyle/>
        <a:p>
          <a:endParaRPr lang="en-US"/>
        </a:p>
      </dgm:t>
    </dgm:pt>
    <dgm:pt modelId="{ACED6B8C-B58A-452B-BE9D-D89EA4D69E1E}" type="sibTrans" cxnId="{C414F0F2-D602-4680-BED5-713B591EF6D0}">
      <dgm:prSet/>
      <dgm:spPr/>
      <dgm:t>
        <a:bodyPr/>
        <a:lstStyle/>
        <a:p>
          <a:endParaRPr lang="en-US"/>
        </a:p>
      </dgm:t>
    </dgm:pt>
    <dgm:pt modelId="{BA03BEF0-F2D7-4C71-9244-708D23E71462}">
      <dgm:prSet/>
      <dgm:spPr/>
      <dgm:t>
        <a:bodyPr/>
        <a:lstStyle/>
        <a:p>
          <a:r>
            <a:rPr lang="en-US"/>
            <a:t>Hybrid Systems</a:t>
          </a:r>
        </a:p>
      </dgm:t>
    </dgm:pt>
    <dgm:pt modelId="{C76A9E4F-CF82-450B-A4F3-82A0F960EE9E}" type="parTrans" cxnId="{6993255D-0F09-4D36-A098-294BFFB3EFED}">
      <dgm:prSet/>
      <dgm:spPr/>
      <dgm:t>
        <a:bodyPr/>
        <a:lstStyle/>
        <a:p>
          <a:endParaRPr lang="en-US"/>
        </a:p>
      </dgm:t>
    </dgm:pt>
    <dgm:pt modelId="{50B603E6-5DA9-45C3-BFD8-D3192607AA0C}" type="sibTrans" cxnId="{6993255D-0F09-4D36-A098-294BFFB3EFED}">
      <dgm:prSet/>
      <dgm:spPr/>
      <dgm:t>
        <a:bodyPr/>
        <a:lstStyle/>
        <a:p>
          <a:endParaRPr lang="en-US"/>
        </a:p>
      </dgm:t>
    </dgm:pt>
    <dgm:pt modelId="{3D326A1E-9FD8-C745-BAFA-B9E29C14D7BD}" type="pres">
      <dgm:prSet presAssocID="{B8D8B680-09A8-49AA-B7C1-CB024836399E}" presName="linear" presStyleCnt="0">
        <dgm:presLayoutVars>
          <dgm:animLvl val="lvl"/>
          <dgm:resizeHandles val="exact"/>
        </dgm:presLayoutVars>
      </dgm:prSet>
      <dgm:spPr/>
    </dgm:pt>
    <dgm:pt modelId="{16408486-61B9-C146-85E1-6A8075D4DB34}" type="pres">
      <dgm:prSet presAssocID="{63FFCA10-D97C-483D-84C4-D7063817CB07}" presName="parentText" presStyleLbl="node1" presStyleIdx="0" presStyleCnt="3">
        <dgm:presLayoutVars>
          <dgm:chMax val="0"/>
          <dgm:bulletEnabled val="1"/>
        </dgm:presLayoutVars>
      </dgm:prSet>
      <dgm:spPr/>
    </dgm:pt>
    <dgm:pt modelId="{EAA56E3D-9A3D-B146-A05A-E7BDB3D279E1}" type="pres">
      <dgm:prSet presAssocID="{AAEDE966-D392-4876-8D32-8C62CB447B20}" presName="spacer" presStyleCnt="0"/>
      <dgm:spPr/>
    </dgm:pt>
    <dgm:pt modelId="{51265A72-7D87-B247-AAAE-4B1F941FF375}" type="pres">
      <dgm:prSet presAssocID="{E5A606B0-1337-40A8-A7C8-4AA03D12F657}" presName="parentText" presStyleLbl="node1" presStyleIdx="1" presStyleCnt="3">
        <dgm:presLayoutVars>
          <dgm:chMax val="0"/>
          <dgm:bulletEnabled val="1"/>
        </dgm:presLayoutVars>
      </dgm:prSet>
      <dgm:spPr/>
    </dgm:pt>
    <dgm:pt modelId="{D6A3FD95-E06C-3D48-86F9-BEAAAD3D72CE}" type="pres">
      <dgm:prSet presAssocID="{ACED6B8C-B58A-452B-BE9D-D89EA4D69E1E}" presName="spacer" presStyleCnt="0"/>
      <dgm:spPr/>
    </dgm:pt>
    <dgm:pt modelId="{33AC057B-C503-584F-938C-F38D320AC7CB}" type="pres">
      <dgm:prSet presAssocID="{BA03BEF0-F2D7-4C71-9244-708D23E71462}" presName="parentText" presStyleLbl="node1" presStyleIdx="2" presStyleCnt="3">
        <dgm:presLayoutVars>
          <dgm:chMax val="0"/>
          <dgm:bulletEnabled val="1"/>
        </dgm:presLayoutVars>
      </dgm:prSet>
      <dgm:spPr/>
    </dgm:pt>
  </dgm:ptLst>
  <dgm:cxnLst>
    <dgm:cxn modelId="{F05E2D1B-FE26-424A-BFC3-8DEEDEADA99F}" srcId="{B8D8B680-09A8-49AA-B7C1-CB024836399E}" destId="{63FFCA10-D97C-483D-84C4-D7063817CB07}" srcOrd="0" destOrd="0" parTransId="{87BE8528-205A-4A49-B789-7A6A17EDEA90}" sibTransId="{AAEDE966-D392-4876-8D32-8C62CB447B20}"/>
    <dgm:cxn modelId="{6993255D-0F09-4D36-A098-294BFFB3EFED}" srcId="{B8D8B680-09A8-49AA-B7C1-CB024836399E}" destId="{BA03BEF0-F2D7-4C71-9244-708D23E71462}" srcOrd="2" destOrd="0" parTransId="{C76A9E4F-CF82-450B-A4F3-82A0F960EE9E}" sibTransId="{50B603E6-5DA9-45C3-BFD8-D3192607AA0C}"/>
    <dgm:cxn modelId="{5A02C544-7545-1143-9920-FF1C90C2C802}" type="presOf" srcId="{E5A606B0-1337-40A8-A7C8-4AA03D12F657}" destId="{51265A72-7D87-B247-AAAE-4B1F941FF375}" srcOrd="0" destOrd="0" presId="urn:microsoft.com/office/officeart/2005/8/layout/vList2"/>
    <dgm:cxn modelId="{95F69FAB-05BF-594B-AAFC-E48EED5BCA23}" type="presOf" srcId="{63FFCA10-D97C-483D-84C4-D7063817CB07}" destId="{16408486-61B9-C146-85E1-6A8075D4DB34}" srcOrd="0" destOrd="0" presId="urn:microsoft.com/office/officeart/2005/8/layout/vList2"/>
    <dgm:cxn modelId="{2A9675B7-3F43-D54A-B0F9-8CED6B67AD18}" type="presOf" srcId="{B8D8B680-09A8-49AA-B7C1-CB024836399E}" destId="{3D326A1E-9FD8-C745-BAFA-B9E29C14D7BD}" srcOrd="0" destOrd="0" presId="urn:microsoft.com/office/officeart/2005/8/layout/vList2"/>
    <dgm:cxn modelId="{91442DE6-36BC-314E-A793-88AC9131FCF4}" type="presOf" srcId="{BA03BEF0-F2D7-4C71-9244-708D23E71462}" destId="{33AC057B-C503-584F-938C-F38D320AC7CB}" srcOrd="0" destOrd="0" presId="urn:microsoft.com/office/officeart/2005/8/layout/vList2"/>
    <dgm:cxn modelId="{C414F0F2-D602-4680-BED5-713B591EF6D0}" srcId="{B8D8B680-09A8-49AA-B7C1-CB024836399E}" destId="{E5A606B0-1337-40A8-A7C8-4AA03D12F657}" srcOrd="1" destOrd="0" parTransId="{42938C6A-A500-4446-B432-5207F46604CD}" sibTransId="{ACED6B8C-B58A-452B-BE9D-D89EA4D69E1E}"/>
    <dgm:cxn modelId="{F3516A61-E7E2-F544-A560-E725CEB6B837}" type="presParOf" srcId="{3D326A1E-9FD8-C745-BAFA-B9E29C14D7BD}" destId="{16408486-61B9-C146-85E1-6A8075D4DB34}" srcOrd="0" destOrd="0" presId="urn:microsoft.com/office/officeart/2005/8/layout/vList2"/>
    <dgm:cxn modelId="{F63B179A-F364-5E42-A8A1-9B9449E306C4}" type="presParOf" srcId="{3D326A1E-9FD8-C745-BAFA-B9E29C14D7BD}" destId="{EAA56E3D-9A3D-B146-A05A-E7BDB3D279E1}" srcOrd="1" destOrd="0" presId="urn:microsoft.com/office/officeart/2005/8/layout/vList2"/>
    <dgm:cxn modelId="{5A14A23E-1FC4-A244-BDD9-A0FE40EA878B}" type="presParOf" srcId="{3D326A1E-9FD8-C745-BAFA-B9E29C14D7BD}" destId="{51265A72-7D87-B247-AAAE-4B1F941FF375}" srcOrd="2" destOrd="0" presId="urn:microsoft.com/office/officeart/2005/8/layout/vList2"/>
    <dgm:cxn modelId="{645DFB3B-1DB1-134F-8AC5-2A7B37F3F766}" type="presParOf" srcId="{3D326A1E-9FD8-C745-BAFA-B9E29C14D7BD}" destId="{D6A3FD95-E06C-3D48-86F9-BEAAAD3D72CE}" srcOrd="3" destOrd="0" presId="urn:microsoft.com/office/officeart/2005/8/layout/vList2"/>
    <dgm:cxn modelId="{32AADD56-179C-D04D-9A3D-EC9CA1E0B223}" type="presParOf" srcId="{3D326A1E-9FD8-C745-BAFA-B9E29C14D7BD}" destId="{33AC057B-C503-584F-938C-F38D320AC7C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6D1973-6308-4123-B216-DFE651CF5F3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C7B8C89-E75F-440F-8C09-E95F6ABAFAFF}">
      <dgm:prSet/>
      <dgm:spPr/>
      <dgm:t>
        <a:bodyPr/>
        <a:lstStyle/>
        <a:p>
          <a:r>
            <a:rPr lang="en-US"/>
            <a:t>Program Use</a:t>
          </a:r>
        </a:p>
      </dgm:t>
    </dgm:pt>
    <dgm:pt modelId="{18EDB9C6-74B6-4B71-8DDE-41E9505056E9}" type="parTrans" cxnId="{74EA3665-CD91-4BA0-9952-54DE0F0E206D}">
      <dgm:prSet/>
      <dgm:spPr/>
      <dgm:t>
        <a:bodyPr/>
        <a:lstStyle/>
        <a:p>
          <a:endParaRPr lang="en-US"/>
        </a:p>
      </dgm:t>
    </dgm:pt>
    <dgm:pt modelId="{5A99D4E8-E2B3-4D8F-941C-B6DFEC3FF42C}" type="sibTrans" cxnId="{74EA3665-CD91-4BA0-9952-54DE0F0E206D}">
      <dgm:prSet/>
      <dgm:spPr/>
      <dgm:t>
        <a:bodyPr/>
        <a:lstStyle/>
        <a:p>
          <a:endParaRPr lang="en-US"/>
        </a:p>
      </dgm:t>
    </dgm:pt>
    <dgm:pt modelId="{5A5729F3-EEBE-473F-B8B4-702F95AD2D3B}">
      <dgm:prSet/>
      <dgm:spPr/>
      <dgm:t>
        <a:bodyPr/>
        <a:lstStyle/>
        <a:p>
          <a:r>
            <a:rPr lang="en-US"/>
            <a:t>Cost</a:t>
          </a:r>
        </a:p>
      </dgm:t>
    </dgm:pt>
    <dgm:pt modelId="{3522DB0C-A1F3-4702-B455-6DBCA86B7776}" type="parTrans" cxnId="{2A7C4344-0B94-41E5-8A4B-E8C6276D48C9}">
      <dgm:prSet/>
      <dgm:spPr/>
      <dgm:t>
        <a:bodyPr/>
        <a:lstStyle/>
        <a:p>
          <a:endParaRPr lang="en-US"/>
        </a:p>
      </dgm:t>
    </dgm:pt>
    <dgm:pt modelId="{22CCC3EE-1FB1-4E02-BB25-1B38906A55C2}" type="sibTrans" cxnId="{2A7C4344-0B94-41E5-8A4B-E8C6276D48C9}">
      <dgm:prSet/>
      <dgm:spPr/>
      <dgm:t>
        <a:bodyPr/>
        <a:lstStyle/>
        <a:p>
          <a:endParaRPr lang="en-US"/>
        </a:p>
      </dgm:t>
    </dgm:pt>
    <dgm:pt modelId="{6C030624-7944-4E31-9959-3080F49B0344}">
      <dgm:prSet/>
      <dgm:spPr/>
      <dgm:t>
        <a:bodyPr/>
        <a:lstStyle/>
        <a:p>
          <a:r>
            <a:rPr lang="en-US"/>
            <a:t>Fire Protection</a:t>
          </a:r>
        </a:p>
      </dgm:t>
    </dgm:pt>
    <dgm:pt modelId="{322BDBC8-42F8-4DF7-9B98-7F3FA53CAA41}" type="parTrans" cxnId="{1C38DDF8-D14E-4DD2-ADD0-3823E64E6B08}">
      <dgm:prSet/>
      <dgm:spPr/>
      <dgm:t>
        <a:bodyPr/>
        <a:lstStyle/>
        <a:p>
          <a:endParaRPr lang="en-US"/>
        </a:p>
      </dgm:t>
    </dgm:pt>
    <dgm:pt modelId="{D056CD38-D748-49CC-8FE1-C06B8081F351}" type="sibTrans" cxnId="{1C38DDF8-D14E-4DD2-ADD0-3823E64E6B08}">
      <dgm:prSet/>
      <dgm:spPr/>
      <dgm:t>
        <a:bodyPr/>
        <a:lstStyle/>
        <a:p>
          <a:endParaRPr lang="en-US"/>
        </a:p>
      </dgm:t>
    </dgm:pt>
    <dgm:pt modelId="{384031BB-31C9-44CB-B947-89597FDEC19B}">
      <dgm:prSet/>
      <dgm:spPr/>
      <dgm:t>
        <a:bodyPr/>
        <a:lstStyle/>
        <a:p>
          <a:r>
            <a:rPr lang="en-US"/>
            <a:t>Vibration and Acoustic Control</a:t>
          </a:r>
        </a:p>
      </dgm:t>
    </dgm:pt>
    <dgm:pt modelId="{3CFE228D-E227-4CE6-BB09-46872F5B1FF9}" type="parTrans" cxnId="{A2C8939D-A76C-4E22-83F5-23D7E4EECA81}">
      <dgm:prSet/>
      <dgm:spPr/>
      <dgm:t>
        <a:bodyPr/>
        <a:lstStyle/>
        <a:p>
          <a:endParaRPr lang="en-US"/>
        </a:p>
      </dgm:t>
    </dgm:pt>
    <dgm:pt modelId="{C29A4292-5BF2-4F2E-BFDE-FFB3411A80FA}" type="sibTrans" cxnId="{A2C8939D-A76C-4E22-83F5-23D7E4EECA81}">
      <dgm:prSet/>
      <dgm:spPr/>
      <dgm:t>
        <a:bodyPr/>
        <a:lstStyle/>
        <a:p>
          <a:endParaRPr lang="en-US"/>
        </a:p>
      </dgm:t>
    </dgm:pt>
    <dgm:pt modelId="{27B257D1-4292-47E5-B827-434F88BC759A}">
      <dgm:prSet/>
      <dgm:spPr/>
      <dgm:t>
        <a:bodyPr/>
        <a:lstStyle/>
        <a:p>
          <a:r>
            <a:rPr lang="en-US"/>
            <a:t>Authorities and Code Requirements</a:t>
          </a:r>
        </a:p>
      </dgm:t>
    </dgm:pt>
    <dgm:pt modelId="{A6CD97D1-BCA6-461F-A79C-82036D1F5811}" type="parTrans" cxnId="{1E407367-8BDC-4BA5-88C5-628E874BF271}">
      <dgm:prSet/>
      <dgm:spPr/>
      <dgm:t>
        <a:bodyPr/>
        <a:lstStyle/>
        <a:p>
          <a:endParaRPr lang="en-US"/>
        </a:p>
      </dgm:t>
    </dgm:pt>
    <dgm:pt modelId="{6F7CBECF-3E41-4FC3-B879-71DB3D921A07}" type="sibTrans" cxnId="{1E407367-8BDC-4BA5-88C5-628E874BF271}">
      <dgm:prSet/>
      <dgm:spPr/>
      <dgm:t>
        <a:bodyPr/>
        <a:lstStyle/>
        <a:p>
          <a:endParaRPr lang="en-US"/>
        </a:p>
      </dgm:t>
    </dgm:pt>
    <dgm:pt modelId="{023A459B-8724-4DB6-8524-A5B4017BEE6B}" type="pres">
      <dgm:prSet presAssocID="{FB6D1973-6308-4123-B216-DFE651CF5F34}" presName="root" presStyleCnt="0">
        <dgm:presLayoutVars>
          <dgm:dir/>
          <dgm:resizeHandles val="exact"/>
        </dgm:presLayoutVars>
      </dgm:prSet>
      <dgm:spPr/>
    </dgm:pt>
    <dgm:pt modelId="{1B778DFE-72FD-46C7-A160-50853DB1C2BB}" type="pres">
      <dgm:prSet presAssocID="{7C7B8C89-E75F-440F-8C09-E95F6ABAFAFF}" presName="compNode" presStyleCnt="0"/>
      <dgm:spPr/>
    </dgm:pt>
    <dgm:pt modelId="{C98790A8-02FC-4490-87BB-E82EFABA147E}" type="pres">
      <dgm:prSet presAssocID="{7C7B8C89-E75F-440F-8C09-E95F6ABAFAFF}" presName="iconRect" presStyleLbl="node1" presStyleIdx="0" presStyleCnt="5" custLinFactNeighborX="-5051" custLinFactNeighborY="102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4C55754A-60E6-4AA0-9FC5-EB13FE4368FF}" type="pres">
      <dgm:prSet presAssocID="{7C7B8C89-E75F-440F-8C09-E95F6ABAFAFF}" presName="spaceRect" presStyleCnt="0"/>
      <dgm:spPr/>
    </dgm:pt>
    <dgm:pt modelId="{B87BD0C1-E9CD-48A4-A45E-D610D3BF9478}" type="pres">
      <dgm:prSet presAssocID="{7C7B8C89-E75F-440F-8C09-E95F6ABAFAFF}" presName="textRect" presStyleLbl="revTx" presStyleIdx="0" presStyleCnt="5">
        <dgm:presLayoutVars>
          <dgm:chMax val="1"/>
          <dgm:chPref val="1"/>
        </dgm:presLayoutVars>
      </dgm:prSet>
      <dgm:spPr/>
    </dgm:pt>
    <dgm:pt modelId="{BD706D4A-6533-429E-A924-54C0E8843CE3}" type="pres">
      <dgm:prSet presAssocID="{5A99D4E8-E2B3-4D8F-941C-B6DFEC3FF42C}" presName="sibTrans" presStyleCnt="0"/>
      <dgm:spPr/>
    </dgm:pt>
    <dgm:pt modelId="{7505DF7A-C794-4926-9D42-C2366A2A3D2C}" type="pres">
      <dgm:prSet presAssocID="{5A5729F3-EEBE-473F-B8B4-702F95AD2D3B}" presName="compNode" presStyleCnt="0"/>
      <dgm:spPr/>
    </dgm:pt>
    <dgm:pt modelId="{744CB25D-92AB-429A-95FB-09D7730C153E}" type="pres">
      <dgm:prSet presAssocID="{5A5729F3-EEBE-473F-B8B4-702F95AD2D3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7710DD63-E7CD-4F7C-A45A-FDC918B80C9B}" type="pres">
      <dgm:prSet presAssocID="{5A5729F3-EEBE-473F-B8B4-702F95AD2D3B}" presName="spaceRect" presStyleCnt="0"/>
      <dgm:spPr/>
    </dgm:pt>
    <dgm:pt modelId="{88329290-3ADF-45AE-880A-E2BE7265E0D8}" type="pres">
      <dgm:prSet presAssocID="{5A5729F3-EEBE-473F-B8B4-702F95AD2D3B}" presName="textRect" presStyleLbl="revTx" presStyleIdx="1" presStyleCnt="5">
        <dgm:presLayoutVars>
          <dgm:chMax val="1"/>
          <dgm:chPref val="1"/>
        </dgm:presLayoutVars>
      </dgm:prSet>
      <dgm:spPr/>
    </dgm:pt>
    <dgm:pt modelId="{B1102575-0BAB-4D9F-853D-3FD2244B302F}" type="pres">
      <dgm:prSet presAssocID="{22CCC3EE-1FB1-4E02-BB25-1B38906A55C2}" presName="sibTrans" presStyleCnt="0"/>
      <dgm:spPr/>
    </dgm:pt>
    <dgm:pt modelId="{42DD3C0F-6FED-4DF8-9574-2CBBECEBDCAB}" type="pres">
      <dgm:prSet presAssocID="{6C030624-7944-4E31-9959-3080F49B0344}" presName="compNode" presStyleCnt="0"/>
      <dgm:spPr/>
    </dgm:pt>
    <dgm:pt modelId="{8EBCCD87-112B-4255-A1A4-C50677F7BC02}" type="pres">
      <dgm:prSet presAssocID="{6C030624-7944-4E31-9959-3080F49B034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
        </a:ext>
      </dgm:extLst>
    </dgm:pt>
    <dgm:pt modelId="{5EE7DBE9-3115-437A-AFE7-235A2384B48B}" type="pres">
      <dgm:prSet presAssocID="{6C030624-7944-4E31-9959-3080F49B0344}" presName="spaceRect" presStyleCnt="0"/>
      <dgm:spPr/>
    </dgm:pt>
    <dgm:pt modelId="{C9E96630-EA74-4C2E-8701-B0921DE2B634}" type="pres">
      <dgm:prSet presAssocID="{6C030624-7944-4E31-9959-3080F49B0344}" presName="textRect" presStyleLbl="revTx" presStyleIdx="2" presStyleCnt="5">
        <dgm:presLayoutVars>
          <dgm:chMax val="1"/>
          <dgm:chPref val="1"/>
        </dgm:presLayoutVars>
      </dgm:prSet>
      <dgm:spPr/>
    </dgm:pt>
    <dgm:pt modelId="{2EE5BFAC-D62F-41E8-9D70-97FD2C6569C2}" type="pres">
      <dgm:prSet presAssocID="{D056CD38-D748-49CC-8FE1-C06B8081F351}" presName="sibTrans" presStyleCnt="0"/>
      <dgm:spPr/>
    </dgm:pt>
    <dgm:pt modelId="{52786683-857A-4DA6-BA40-D8B943C799E5}" type="pres">
      <dgm:prSet presAssocID="{384031BB-31C9-44CB-B947-89597FDEC19B}" presName="compNode" presStyleCnt="0"/>
      <dgm:spPr/>
    </dgm:pt>
    <dgm:pt modelId="{F4CFFD91-3AB1-4D85-811C-E0131D9CCE88}" type="pres">
      <dgm:prSet presAssocID="{384031BB-31C9-44CB-B947-89597FDEC19B}" presName="iconRect" presStyleLbl="node1" presStyleIdx="3" presStyleCnt="5"/>
      <dgm:spPr>
        <a:blipFill rotWithShape="1">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pt>
    <dgm:pt modelId="{C57826E3-048D-4444-BF4A-D1DF7EF7E2B6}" type="pres">
      <dgm:prSet presAssocID="{384031BB-31C9-44CB-B947-89597FDEC19B}" presName="spaceRect" presStyleCnt="0"/>
      <dgm:spPr/>
    </dgm:pt>
    <dgm:pt modelId="{31FBA3CB-618A-4E96-AE34-CE465AEF58A2}" type="pres">
      <dgm:prSet presAssocID="{384031BB-31C9-44CB-B947-89597FDEC19B}" presName="textRect" presStyleLbl="revTx" presStyleIdx="3" presStyleCnt="5">
        <dgm:presLayoutVars>
          <dgm:chMax val="1"/>
          <dgm:chPref val="1"/>
        </dgm:presLayoutVars>
      </dgm:prSet>
      <dgm:spPr/>
    </dgm:pt>
    <dgm:pt modelId="{20BAAE6F-7620-4C26-A73D-F53FBE3DF087}" type="pres">
      <dgm:prSet presAssocID="{C29A4292-5BF2-4F2E-BFDE-FFB3411A80FA}" presName="sibTrans" presStyleCnt="0"/>
      <dgm:spPr/>
    </dgm:pt>
    <dgm:pt modelId="{5D142E5C-3908-4429-AC33-477CA8897C39}" type="pres">
      <dgm:prSet presAssocID="{27B257D1-4292-47E5-B827-434F88BC759A}" presName="compNode" presStyleCnt="0"/>
      <dgm:spPr/>
    </dgm:pt>
    <dgm:pt modelId="{F998AFA3-2634-47C4-962D-0AE19A86577D}" type="pres">
      <dgm:prSet presAssocID="{27B257D1-4292-47E5-B827-434F88BC759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0FE0772F-D349-49D4-B6E7-670BC9FB79A2}" type="pres">
      <dgm:prSet presAssocID="{27B257D1-4292-47E5-B827-434F88BC759A}" presName="spaceRect" presStyleCnt="0"/>
      <dgm:spPr/>
    </dgm:pt>
    <dgm:pt modelId="{107D2929-A16E-4BD0-BDF8-3518F51B8ACE}" type="pres">
      <dgm:prSet presAssocID="{27B257D1-4292-47E5-B827-434F88BC759A}" presName="textRect" presStyleLbl="revTx" presStyleIdx="4" presStyleCnt="5">
        <dgm:presLayoutVars>
          <dgm:chMax val="1"/>
          <dgm:chPref val="1"/>
        </dgm:presLayoutVars>
      </dgm:prSet>
      <dgm:spPr/>
    </dgm:pt>
  </dgm:ptLst>
  <dgm:cxnLst>
    <dgm:cxn modelId="{11FFEB0E-440C-4A78-97F1-EF1E96FA306B}" type="presOf" srcId="{FB6D1973-6308-4123-B216-DFE651CF5F34}" destId="{023A459B-8724-4DB6-8524-A5B4017BEE6B}" srcOrd="0" destOrd="0" presId="urn:microsoft.com/office/officeart/2018/2/layout/IconLabelList"/>
    <dgm:cxn modelId="{9B83EF10-8B65-466F-ACA1-701287068CB7}" type="presOf" srcId="{7C7B8C89-E75F-440F-8C09-E95F6ABAFAFF}" destId="{B87BD0C1-E9CD-48A4-A45E-D610D3BF9478}" srcOrd="0" destOrd="0" presId="urn:microsoft.com/office/officeart/2018/2/layout/IconLabelList"/>
    <dgm:cxn modelId="{0968A731-9A54-4EE8-A422-4A2A69EA9B51}" type="presOf" srcId="{27B257D1-4292-47E5-B827-434F88BC759A}" destId="{107D2929-A16E-4BD0-BDF8-3518F51B8ACE}" srcOrd="0" destOrd="0" presId="urn:microsoft.com/office/officeart/2018/2/layout/IconLabelList"/>
    <dgm:cxn modelId="{2A7C4344-0B94-41E5-8A4B-E8C6276D48C9}" srcId="{FB6D1973-6308-4123-B216-DFE651CF5F34}" destId="{5A5729F3-EEBE-473F-B8B4-702F95AD2D3B}" srcOrd="1" destOrd="0" parTransId="{3522DB0C-A1F3-4702-B455-6DBCA86B7776}" sibTransId="{22CCC3EE-1FB1-4E02-BB25-1B38906A55C2}"/>
    <dgm:cxn modelId="{74EA3665-CD91-4BA0-9952-54DE0F0E206D}" srcId="{FB6D1973-6308-4123-B216-DFE651CF5F34}" destId="{7C7B8C89-E75F-440F-8C09-E95F6ABAFAFF}" srcOrd="0" destOrd="0" parTransId="{18EDB9C6-74B6-4B71-8DDE-41E9505056E9}" sibTransId="{5A99D4E8-E2B3-4D8F-941C-B6DFEC3FF42C}"/>
    <dgm:cxn modelId="{1E407367-8BDC-4BA5-88C5-628E874BF271}" srcId="{FB6D1973-6308-4123-B216-DFE651CF5F34}" destId="{27B257D1-4292-47E5-B827-434F88BC759A}" srcOrd="4" destOrd="0" parTransId="{A6CD97D1-BCA6-461F-A79C-82036D1F5811}" sibTransId="{6F7CBECF-3E41-4FC3-B879-71DB3D921A07}"/>
    <dgm:cxn modelId="{5C501254-A63E-4F8E-9D78-CE322EC0759B}" type="presOf" srcId="{6C030624-7944-4E31-9959-3080F49B0344}" destId="{C9E96630-EA74-4C2E-8701-B0921DE2B634}" srcOrd="0" destOrd="0" presId="urn:microsoft.com/office/officeart/2018/2/layout/IconLabelList"/>
    <dgm:cxn modelId="{9163BD59-7448-49EE-9ECA-841BFF01EE22}" type="presOf" srcId="{384031BB-31C9-44CB-B947-89597FDEC19B}" destId="{31FBA3CB-618A-4E96-AE34-CE465AEF58A2}" srcOrd="0" destOrd="0" presId="urn:microsoft.com/office/officeart/2018/2/layout/IconLabelList"/>
    <dgm:cxn modelId="{A2C8939D-A76C-4E22-83F5-23D7E4EECA81}" srcId="{FB6D1973-6308-4123-B216-DFE651CF5F34}" destId="{384031BB-31C9-44CB-B947-89597FDEC19B}" srcOrd="3" destOrd="0" parTransId="{3CFE228D-E227-4CE6-BB09-46872F5B1FF9}" sibTransId="{C29A4292-5BF2-4F2E-BFDE-FFB3411A80FA}"/>
    <dgm:cxn modelId="{D1AEA1B0-819D-4033-BD7B-B8E6F94C9FDE}" type="presOf" srcId="{5A5729F3-EEBE-473F-B8B4-702F95AD2D3B}" destId="{88329290-3ADF-45AE-880A-E2BE7265E0D8}" srcOrd="0" destOrd="0" presId="urn:microsoft.com/office/officeart/2018/2/layout/IconLabelList"/>
    <dgm:cxn modelId="{1C38DDF8-D14E-4DD2-ADD0-3823E64E6B08}" srcId="{FB6D1973-6308-4123-B216-DFE651CF5F34}" destId="{6C030624-7944-4E31-9959-3080F49B0344}" srcOrd="2" destOrd="0" parTransId="{322BDBC8-42F8-4DF7-9B98-7F3FA53CAA41}" sibTransId="{D056CD38-D748-49CC-8FE1-C06B8081F351}"/>
    <dgm:cxn modelId="{7DA9F3C8-70C6-4AA3-8E03-7E9CE207A021}" type="presParOf" srcId="{023A459B-8724-4DB6-8524-A5B4017BEE6B}" destId="{1B778DFE-72FD-46C7-A160-50853DB1C2BB}" srcOrd="0" destOrd="0" presId="urn:microsoft.com/office/officeart/2018/2/layout/IconLabelList"/>
    <dgm:cxn modelId="{77C3B743-DD17-45BC-8A90-C4316E1A2A8A}" type="presParOf" srcId="{1B778DFE-72FD-46C7-A160-50853DB1C2BB}" destId="{C98790A8-02FC-4490-87BB-E82EFABA147E}" srcOrd="0" destOrd="0" presId="urn:microsoft.com/office/officeart/2018/2/layout/IconLabelList"/>
    <dgm:cxn modelId="{533B395C-358E-4FE1-A3CD-93787EC1C1F7}" type="presParOf" srcId="{1B778DFE-72FD-46C7-A160-50853DB1C2BB}" destId="{4C55754A-60E6-4AA0-9FC5-EB13FE4368FF}" srcOrd="1" destOrd="0" presId="urn:microsoft.com/office/officeart/2018/2/layout/IconLabelList"/>
    <dgm:cxn modelId="{AE24FEAE-164C-40F2-8418-1BAE28946CB9}" type="presParOf" srcId="{1B778DFE-72FD-46C7-A160-50853DB1C2BB}" destId="{B87BD0C1-E9CD-48A4-A45E-D610D3BF9478}" srcOrd="2" destOrd="0" presId="urn:microsoft.com/office/officeart/2018/2/layout/IconLabelList"/>
    <dgm:cxn modelId="{DBBEE9AB-EF4B-4327-B486-EFC2080136E5}" type="presParOf" srcId="{023A459B-8724-4DB6-8524-A5B4017BEE6B}" destId="{BD706D4A-6533-429E-A924-54C0E8843CE3}" srcOrd="1" destOrd="0" presId="urn:microsoft.com/office/officeart/2018/2/layout/IconLabelList"/>
    <dgm:cxn modelId="{C6D58E5A-3339-40E8-868C-9BB823654B31}" type="presParOf" srcId="{023A459B-8724-4DB6-8524-A5B4017BEE6B}" destId="{7505DF7A-C794-4926-9D42-C2366A2A3D2C}" srcOrd="2" destOrd="0" presId="urn:microsoft.com/office/officeart/2018/2/layout/IconLabelList"/>
    <dgm:cxn modelId="{FEE5B54C-33B1-46DD-A063-E0490E41CDFB}" type="presParOf" srcId="{7505DF7A-C794-4926-9D42-C2366A2A3D2C}" destId="{744CB25D-92AB-429A-95FB-09D7730C153E}" srcOrd="0" destOrd="0" presId="urn:microsoft.com/office/officeart/2018/2/layout/IconLabelList"/>
    <dgm:cxn modelId="{1C01B26F-5CA1-406B-856D-B498F17DBF8A}" type="presParOf" srcId="{7505DF7A-C794-4926-9D42-C2366A2A3D2C}" destId="{7710DD63-E7CD-4F7C-A45A-FDC918B80C9B}" srcOrd="1" destOrd="0" presId="urn:microsoft.com/office/officeart/2018/2/layout/IconLabelList"/>
    <dgm:cxn modelId="{70F7F410-4157-4D31-9C80-99DC9B26A0F6}" type="presParOf" srcId="{7505DF7A-C794-4926-9D42-C2366A2A3D2C}" destId="{88329290-3ADF-45AE-880A-E2BE7265E0D8}" srcOrd="2" destOrd="0" presId="urn:microsoft.com/office/officeart/2018/2/layout/IconLabelList"/>
    <dgm:cxn modelId="{1884F66E-AB0D-4497-8634-214F4FA6771B}" type="presParOf" srcId="{023A459B-8724-4DB6-8524-A5B4017BEE6B}" destId="{B1102575-0BAB-4D9F-853D-3FD2244B302F}" srcOrd="3" destOrd="0" presId="urn:microsoft.com/office/officeart/2018/2/layout/IconLabelList"/>
    <dgm:cxn modelId="{8A3D625A-66FE-4993-9F23-6416996E3D4D}" type="presParOf" srcId="{023A459B-8724-4DB6-8524-A5B4017BEE6B}" destId="{42DD3C0F-6FED-4DF8-9574-2CBBECEBDCAB}" srcOrd="4" destOrd="0" presId="urn:microsoft.com/office/officeart/2018/2/layout/IconLabelList"/>
    <dgm:cxn modelId="{9D19D8C3-5C06-47CF-88BE-197BB6561CB5}" type="presParOf" srcId="{42DD3C0F-6FED-4DF8-9574-2CBBECEBDCAB}" destId="{8EBCCD87-112B-4255-A1A4-C50677F7BC02}" srcOrd="0" destOrd="0" presId="urn:microsoft.com/office/officeart/2018/2/layout/IconLabelList"/>
    <dgm:cxn modelId="{482D3A78-A062-4FEB-A50E-69531F3A96C9}" type="presParOf" srcId="{42DD3C0F-6FED-4DF8-9574-2CBBECEBDCAB}" destId="{5EE7DBE9-3115-437A-AFE7-235A2384B48B}" srcOrd="1" destOrd="0" presId="urn:microsoft.com/office/officeart/2018/2/layout/IconLabelList"/>
    <dgm:cxn modelId="{8AC6C5AF-4E41-4B83-A8A3-322544F8CF43}" type="presParOf" srcId="{42DD3C0F-6FED-4DF8-9574-2CBBECEBDCAB}" destId="{C9E96630-EA74-4C2E-8701-B0921DE2B634}" srcOrd="2" destOrd="0" presId="urn:microsoft.com/office/officeart/2018/2/layout/IconLabelList"/>
    <dgm:cxn modelId="{11A658DA-5404-485D-8A4A-C80F934AE2A1}" type="presParOf" srcId="{023A459B-8724-4DB6-8524-A5B4017BEE6B}" destId="{2EE5BFAC-D62F-41E8-9D70-97FD2C6569C2}" srcOrd="5" destOrd="0" presId="urn:microsoft.com/office/officeart/2018/2/layout/IconLabelList"/>
    <dgm:cxn modelId="{4231D3DF-D61B-4409-BDDD-6CB0784238F2}" type="presParOf" srcId="{023A459B-8724-4DB6-8524-A5B4017BEE6B}" destId="{52786683-857A-4DA6-BA40-D8B943C799E5}" srcOrd="6" destOrd="0" presId="urn:microsoft.com/office/officeart/2018/2/layout/IconLabelList"/>
    <dgm:cxn modelId="{E4F1167B-1CCE-4711-B993-4FA047411468}" type="presParOf" srcId="{52786683-857A-4DA6-BA40-D8B943C799E5}" destId="{F4CFFD91-3AB1-4D85-811C-E0131D9CCE88}" srcOrd="0" destOrd="0" presId="urn:microsoft.com/office/officeart/2018/2/layout/IconLabelList"/>
    <dgm:cxn modelId="{EA8A167E-1918-41BD-8D55-E4A6735B0218}" type="presParOf" srcId="{52786683-857A-4DA6-BA40-D8B943C799E5}" destId="{C57826E3-048D-4444-BF4A-D1DF7EF7E2B6}" srcOrd="1" destOrd="0" presId="urn:microsoft.com/office/officeart/2018/2/layout/IconLabelList"/>
    <dgm:cxn modelId="{50A434A8-CA6F-4A8A-AB71-1F76BF3A635A}" type="presParOf" srcId="{52786683-857A-4DA6-BA40-D8B943C799E5}" destId="{31FBA3CB-618A-4E96-AE34-CE465AEF58A2}" srcOrd="2" destOrd="0" presId="urn:microsoft.com/office/officeart/2018/2/layout/IconLabelList"/>
    <dgm:cxn modelId="{4D71B539-1E3E-4028-A041-A34375659720}" type="presParOf" srcId="{023A459B-8724-4DB6-8524-A5B4017BEE6B}" destId="{20BAAE6F-7620-4C26-A73D-F53FBE3DF087}" srcOrd="7" destOrd="0" presId="urn:microsoft.com/office/officeart/2018/2/layout/IconLabelList"/>
    <dgm:cxn modelId="{5FC38213-06CD-4E7D-90A3-3F10EF61DB45}" type="presParOf" srcId="{023A459B-8724-4DB6-8524-A5B4017BEE6B}" destId="{5D142E5C-3908-4429-AC33-477CA8897C39}" srcOrd="8" destOrd="0" presId="urn:microsoft.com/office/officeart/2018/2/layout/IconLabelList"/>
    <dgm:cxn modelId="{D828FFCB-4B19-440E-AE4D-62A355CE0CBE}" type="presParOf" srcId="{5D142E5C-3908-4429-AC33-477CA8897C39}" destId="{F998AFA3-2634-47C4-962D-0AE19A86577D}" srcOrd="0" destOrd="0" presId="urn:microsoft.com/office/officeart/2018/2/layout/IconLabelList"/>
    <dgm:cxn modelId="{01F4228A-B6F1-454F-BF27-8BBB22578155}" type="presParOf" srcId="{5D142E5C-3908-4429-AC33-477CA8897C39}" destId="{0FE0772F-D349-49D4-B6E7-670BC9FB79A2}" srcOrd="1" destOrd="0" presId="urn:microsoft.com/office/officeart/2018/2/layout/IconLabelList"/>
    <dgm:cxn modelId="{15A5F822-9EAD-4B80-9FF6-ADE91A49F340}" type="presParOf" srcId="{5D142E5C-3908-4429-AC33-477CA8897C39}" destId="{107D2929-A16E-4BD0-BDF8-3518F51B8AC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6D43EF-1A91-4D27-89E1-26F5EF5D2A6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FB9042E-8760-4802-84AA-829833480804}">
      <dgm:prSet/>
      <dgm:spPr/>
      <dgm:t>
        <a:bodyPr/>
        <a:lstStyle/>
        <a:p>
          <a:pPr>
            <a:lnSpc>
              <a:spcPct val="100000"/>
            </a:lnSpc>
            <a:defRPr cap="all"/>
          </a:pPr>
          <a:r>
            <a:rPr lang="en-US" b="1" cap="none" dirty="0"/>
            <a:t>Low-rise, Mid-rise, High-rise Code Requirements</a:t>
          </a:r>
        </a:p>
      </dgm:t>
    </dgm:pt>
    <dgm:pt modelId="{933AB538-392E-4292-AF3A-4D7B0BB439FA}" type="parTrans" cxnId="{B7297A84-665A-4061-8D14-7F24343E0792}">
      <dgm:prSet/>
      <dgm:spPr/>
      <dgm:t>
        <a:bodyPr/>
        <a:lstStyle/>
        <a:p>
          <a:endParaRPr lang="en-US"/>
        </a:p>
      </dgm:t>
    </dgm:pt>
    <dgm:pt modelId="{16F42DF2-2785-4A1E-A2E5-EB2812274CBB}" type="sibTrans" cxnId="{B7297A84-665A-4061-8D14-7F24343E0792}">
      <dgm:prSet/>
      <dgm:spPr/>
      <dgm:t>
        <a:bodyPr/>
        <a:lstStyle/>
        <a:p>
          <a:endParaRPr lang="en-US"/>
        </a:p>
      </dgm:t>
    </dgm:pt>
    <dgm:pt modelId="{6A953882-4190-4A3F-A85E-59702C466063}">
      <dgm:prSet/>
      <dgm:spPr/>
      <dgm:t>
        <a:bodyPr/>
        <a:lstStyle/>
        <a:p>
          <a:pPr>
            <a:lnSpc>
              <a:spcPct val="100000"/>
            </a:lnSpc>
            <a:defRPr cap="all"/>
          </a:pPr>
          <a:r>
            <a:rPr lang="en-US" b="1" cap="none" dirty="0"/>
            <a:t>Passive Fire Protection Strategies</a:t>
          </a:r>
        </a:p>
      </dgm:t>
    </dgm:pt>
    <dgm:pt modelId="{9C3AD924-4D87-4BCF-9AA4-F215962B811C}" type="parTrans" cxnId="{882F2C4B-A21F-4F64-B8F3-7664EA2690C3}">
      <dgm:prSet/>
      <dgm:spPr/>
      <dgm:t>
        <a:bodyPr/>
        <a:lstStyle/>
        <a:p>
          <a:endParaRPr lang="en-US"/>
        </a:p>
      </dgm:t>
    </dgm:pt>
    <dgm:pt modelId="{378FCB6F-C398-4A60-83F6-E6B682F3A805}" type="sibTrans" cxnId="{882F2C4B-A21F-4F64-B8F3-7664EA2690C3}">
      <dgm:prSet/>
      <dgm:spPr/>
      <dgm:t>
        <a:bodyPr/>
        <a:lstStyle/>
        <a:p>
          <a:endParaRPr lang="en-US"/>
        </a:p>
      </dgm:t>
    </dgm:pt>
    <dgm:pt modelId="{967B5C1D-6512-4F9B-B49C-B197626C0A31}">
      <dgm:prSet/>
      <dgm:spPr/>
      <dgm:t>
        <a:bodyPr/>
        <a:lstStyle/>
        <a:p>
          <a:pPr>
            <a:lnSpc>
              <a:spcPct val="100000"/>
            </a:lnSpc>
            <a:defRPr cap="all"/>
          </a:pPr>
          <a:r>
            <a:rPr lang="en-US" b="1" cap="none" dirty="0"/>
            <a:t>Active Fire Protection Strategies</a:t>
          </a:r>
        </a:p>
      </dgm:t>
    </dgm:pt>
    <dgm:pt modelId="{6DA2A29A-D2E0-435A-B1ED-788585C5F62B}" type="parTrans" cxnId="{6715F63E-B371-4AA6-928D-B597C0BDD72F}">
      <dgm:prSet/>
      <dgm:spPr/>
      <dgm:t>
        <a:bodyPr/>
        <a:lstStyle/>
        <a:p>
          <a:endParaRPr lang="en-US"/>
        </a:p>
      </dgm:t>
    </dgm:pt>
    <dgm:pt modelId="{C01C53E8-BCEB-4FB3-956F-9586A10AC23B}" type="sibTrans" cxnId="{6715F63E-B371-4AA6-928D-B597C0BDD72F}">
      <dgm:prSet/>
      <dgm:spPr/>
      <dgm:t>
        <a:bodyPr/>
        <a:lstStyle/>
        <a:p>
          <a:endParaRPr lang="en-US"/>
        </a:p>
      </dgm:t>
    </dgm:pt>
    <dgm:pt modelId="{2292E96B-92B8-4CB0-BC65-F62DF0D771C8}">
      <dgm:prSet/>
      <dgm:spPr/>
      <dgm:t>
        <a:bodyPr/>
        <a:lstStyle/>
        <a:p>
          <a:pPr>
            <a:lnSpc>
              <a:spcPct val="100000"/>
            </a:lnSpc>
            <a:defRPr cap="all"/>
          </a:pPr>
          <a:r>
            <a:rPr lang="en-US" b="1" cap="none" dirty="0"/>
            <a:t>Fire Protection During Construction</a:t>
          </a:r>
        </a:p>
      </dgm:t>
    </dgm:pt>
    <dgm:pt modelId="{403425E8-11C9-4E21-A35F-23899FC910A5}" type="parTrans" cxnId="{C7B6D00F-2384-4336-BDB2-0F7BD2A0EC19}">
      <dgm:prSet/>
      <dgm:spPr/>
      <dgm:t>
        <a:bodyPr/>
        <a:lstStyle/>
        <a:p>
          <a:endParaRPr lang="en-US"/>
        </a:p>
      </dgm:t>
    </dgm:pt>
    <dgm:pt modelId="{C4462EDE-2707-4169-AC1E-08B03A908220}" type="sibTrans" cxnId="{C7B6D00F-2384-4336-BDB2-0F7BD2A0EC19}">
      <dgm:prSet/>
      <dgm:spPr/>
      <dgm:t>
        <a:bodyPr/>
        <a:lstStyle/>
        <a:p>
          <a:endParaRPr lang="en-US"/>
        </a:p>
      </dgm:t>
    </dgm:pt>
    <dgm:pt modelId="{7853920C-B73D-4198-86AE-10D748F1BFBB}" type="pres">
      <dgm:prSet presAssocID="{856D43EF-1A91-4D27-89E1-26F5EF5D2A6A}" presName="root" presStyleCnt="0">
        <dgm:presLayoutVars>
          <dgm:dir/>
          <dgm:resizeHandles val="exact"/>
        </dgm:presLayoutVars>
      </dgm:prSet>
      <dgm:spPr/>
    </dgm:pt>
    <dgm:pt modelId="{B37AA7CC-B66B-4DD0-BDF1-4A70C2C8C509}" type="pres">
      <dgm:prSet presAssocID="{BFB9042E-8760-4802-84AA-829833480804}" presName="compNode" presStyleCnt="0"/>
      <dgm:spPr/>
    </dgm:pt>
    <dgm:pt modelId="{A72DFBF3-A7CF-4B4F-9E03-1AB98B732CF5}" type="pres">
      <dgm:prSet presAssocID="{BFB9042E-8760-4802-84AA-829833480804}" presName="iconBgRect" presStyleLbl="bgShp" presStyleIdx="0" presStyleCnt="4"/>
      <dgm:spPr/>
    </dgm:pt>
    <dgm:pt modelId="{D0A999A5-2102-4B7A-8B16-26BCB0C10B29}" type="pres">
      <dgm:prSet presAssocID="{BFB9042E-8760-4802-84AA-82983348080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grammer"/>
        </a:ext>
      </dgm:extLst>
    </dgm:pt>
    <dgm:pt modelId="{D462FF3A-D0C5-48DE-843F-2C5F2D109107}" type="pres">
      <dgm:prSet presAssocID="{BFB9042E-8760-4802-84AA-829833480804}" presName="spaceRect" presStyleCnt="0"/>
      <dgm:spPr/>
    </dgm:pt>
    <dgm:pt modelId="{2971DA44-CAA3-45F0-B6FA-FF27066FFE05}" type="pres">
      <dgm:prSet presAssocID="{BFB9042E-8760-4802-84AA-829833480804}" presName="textRect" presStyleLbl="revTx" presStyleIdx="0" presStyleCnt="4">
        <dgm:presLayoutVars>
          <dgm:chMax val="1"/>
          <dgm:chPref val="1"/>
        </dgm:presLayoutVars>
      </dgm:prSet>
      <dgm:spPr/>
    </dgm:pt>
    <dgm:pt modelId="{21C0E4D6-6961-408B-AB19-E19BCDD54885}" type="pres">
      <dgm:prSet presAssocID="{16F42DF2-2785-4A1E-A2E5-EB2812274CBB}" presName="sibTrans" presStyleCnt="0"/>
      <dgm:spPr/>
    </dgm:pt>
    <dgm:pt modelId="{DB39CA5C-944A-4FD8-8133-A4797FCC49C1}" type="pres">
      <dgm:prSet presAssocID="{6A953882-4190-4A3F-A85E-59702C466063}" presName="compNode" presStyleCnt="0"/>
      <dgm:spPr/>
    </dgm:pt>
    <dgm:pt modelId="{56BE2C71-D664-4395-9D2C-9DCE718CA70F}" type="pres">
      <dgm:prSet presAssocID="{6A953882-4190-4A3F-A85E-59702C466063}" presName="iconBgRect" presStyleLbl="bgShp" presStyleIdx="1" presStyleCnt="4"/>
      <dgm:spPr/>
    </dgm:pt>
    <dgm:pt modelId="{1616FAC2-C279-4253-9E64-F58D6CC3481E}" type="pres">
      <dgm:prSet presAssocID="{6A953882-4190-4A3F-A85E-59702C4660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
        </a:ext>
      </dgm:extLst>
    </dgm:pt>
    <dgm:pt modelId="{DB4D48B1-6AA0-4B78-B28E-5EF90D09BD0D}" type="pres">
      <dgm:prSet presAssocID="{6A953882-4190-4A3F-A85E-59702C466063}" presName="spaceRect" presStyleCnt="0"/>
      <dgm:spPr/>
    </dgm:pt>
    <dgm:pt modelId="{F2ABA988-7AD5-4A83-80FD-4FF212E88817}" type="pres">
      <dgm:prSet presAssocID="{6A953882-4190-4A3F-A85E-59702C466063}" presName="textRect" presStyleLbl="revTx" presStyleIdx="1" presStyleCnt="4">
        <dgm:presLayoutVars>
          <dgm:chMax val="1"/>
          <dgm:chPref val="1"/>
        </dgm:presLayoutVars>
      </dgm:prSet>
      <dgm:spPr/>
    </dgm:pt>
    <dgm:pt modelId="{DE9F894B-8BF7-43B7-B694-3D5912CBBA0B}" type="pres">
      <dgm:prSet presAssocID="{378FCB6F-C398-4A60-83F6-E6B682F3A805}" presName="sibTrans" presStyleCnt="0"/>
      <dgm:spPr/>
    </dgm:pt>
    <dgm:pt modelId="{83478E61-E5AF-4C77-BDF4-C313679E9994}" type="pres">
      <dgm:prSet presAssocID="{967B5C1D-6512-4F9B-B49C-B197626C0A31}" presName="compNode" presStyleCnt="0"/>
      <dgm:spPr/>
    </dgm:pt>
    <dgm:pt modelId="{4D914859-367A-44D0-A830-13550320BFF4}" type="pres">
      <dgm:prSet presAssocID="{967B5C1D-6512-4F9B-B49C-B197626C0A31}" presName="iconBgRect" presStyleLbl="bgShp" presStyleIdx="2" presStyleCnt="4"/>
      <dgm:spPr/>
    </dgm:pt>
    <dgm:pt modelId="{E574F5BC-F3B9-4D4A-BC47-92C5DEEEB30C}" type="pres">
      <dgm:prSet presAssocID="{967B5C1D-6512-4F9B-B49C-B197626C0A3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nfire"/>
        </a:ext>
      </dgm:extLst>
    </dgm:pt>
    <dgm:pt modelId="{7072806F-6054-4C3F-8B31-381BBFA804F5}" type="pres">
      <dgm:prSet presAssocID="{967B5C1D-6512-4F9B-B49C-B197626C0A31}" presName="spaceRect" presStyleCnt="0"/>
      <dgm:spPr/>
    </dgm:pt>
    <dgm:pt modelId="{19BB99F3-A94E-473D-A405-78FE4581E631}" type="pres">
      <dgm:prSet presAssocID="{967B5C1D-6512-4F9B-B49C-B197626C0A31}" presName="textRect" presStyleLbl="revTx" presStyleIdx="2" presStyleCnt="4">
        <dgm:presLayoutVars>
          <dgm:chMax val="1"/>
          <dgm:chPref val="1"/>
        </dgm:presLayoutVars>
      </dgm:prSet>
      <dgm:spPr/>
    </dgm:pt>
    <dgm:pt modelId="{4A5E5F9A-4350-41AA-B8FE-716A27CB404C}" type="pres">
      <dgm:prSet presAssocID="{C01C53E8-BCEB-4FB3-956F-9586A10AC23B}" presName="sibTrans" presStyleCnt="0"/>
      <dgm:spPr/>
    </dgm:pt>
    <dgm:pt modelId="{2F4EE658-B57F-435C-B78B-823579018E1B}" type="pres">
      <dgm:prSet presAssocID="{2292E96B-92B8-4CB0-BC65-F62DF0D771C8}" presName="compNode" presStyleCnt="0"/>
      <dgm:spPr/>
    </dgm:pt>
    <dgm:pt modelId="{36C6EC99-D138-430D-B8EF-6F92EA1B3968}" type="pres">
      <dgm:prSet presAssocID="{2292E96B-92B8-4CB0-BC65-F62DF0D771C8}" presName="iconBgRect" presStyleLbl="bgShp" presStyleIdx="3" presStyleCnt="4"/>
      <dgm:spPr/>
    </dgm:pt>
    <dgm:pt modelId="{66A0598B-72F6-49B5-AFD5-B7A3AEFFC4D7}" type="pres">
      <dgm:prSet presAssocID="{2292E96B-92B8-4CB0-BC65-F62DF0D771C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ammable"/>
        </a:ext>
      </dgm:extLst>
    </dgm:pt>
    <dgm:pt modelId="{D9DF205C-BB99-447E-913A-C4705006958E}" type="pres">
      <dgm:prSet presAssocID="{2292E96B-92B8-4CB0-BC65-F62DF0D771C8}" presName="spaceRect" presStyleCnt="0"/>
      <dgm:spPr/>
    </dgm:pt>
    <dgm:pt modelId="{E1ED06C5-928A-4E01-8BBE-AFB1EDDBC11E}" type="pres">
      <dgm:prSet presAssocID="{2292E96B-92B8-4CB0-BC65-F62DF0D771C8}" presName="textRect" presStyleLbl="revTx" presStyleIdx="3" presStyleCnt="4">
        <dgm:presLayoutVars>
          <dgm:chMax val="1"/>
          <dgm:chPref val="1"/>
        </dgm:presLayoutVars>
      </dgm:prSet>
      <dgm:spPr/>
    </dgm:pt>
  </dgm:ptLst>
  <dgm:cxnLst>
    <dgm:cxn modelId="{C7B6D00F-2384-4336-BDB2-0F7BD2A0EC19}" srcId="{856D43EF-1A91-4D27-89E1-26F5EF5D2A6A}" destId="{2292E96B-92B8-4CB0-BC65-F62DF0D771C8}" srcOrd="3" destOrd="0" parTransId="{403425E8-11C9-4E21-A35F-23899FC910A5}" sibTransId="{C4462EDE-2707-4169-AC1E-08B03A908220}"/>
    <dgm:cxn modelId="{6715F63E-B371-4AA6-928D-B597C0BDD72F}" srcId="{856D43EF-1A91-4D27-89E1-26F5EF5D2A6A}" destId="{967B5C1D-6512-4F9B-B49C-B197626C0A31}" srcOrd="2" destOrd="0" parTransId="{6DA2A29A-D2E0-435A-B1ED-788585C5F62B}" sibTransId="{C01C53E8-BCEB-4FB3-956F-9586A10AC23B}"/>
    <dgm:cxn modelId="{882F2C4B-A21F-4F64-B8F3-7664EA2690C3}" srcId="{856D43EF-1A91-4D27-89E1-26F5EF5D2A6A}" destId="{6A953882-4190-4A3F-A85E-59702C466063}" srcOrd="1" destOrd="0" parTransId="{9C3AD924-4D87-4BCF-9AA4-F215962B811C}" sibTransId="{378FCB6F-C398-4A60-83F6-E6B682F3A805}"/>
    <dgm:cxn modelId="{7D6E304D-5BEC-451A-A52C-274608CE4D92}" type="presOf" srcId="{856D43EF-1A91-4D27-89E1-26F5EF5D2A6A}" destId="{7853920C-B73D-4198-86AE-10D748F1BFBB}" srcOrd="0" destOrd="0" presId="urn:microsoft.com/office/officeart/2018/5/layout/IconCircleLabelList"/>
    <dgm:cxn modelId="{3F3DE274-C2BF-4A85-A58C-AECBD141B05D}" type="presOf" srcId="{967B5C1D-6512-4F9B-B49C-B197626C0A31}" destId="{19BB99F3-A94E-473D-A405-78FE4581E631}" srcOrd="0" destOrd="0" presId="urn:microsoft.com/office/officeart/2018/5/layout/IconCircleLabelList"/>
    <dgm:cxn modelId="{B7297A84-665A-4061-8D14-7F24343E0792}" srcId="{856D43EF-1A91-4D27-89E1-26F5EF5D2A6A}" destId="{BFB9042E-8760-4802-84AA-829833480804}" srcOrd="0" destOrd="0" parTransId="{933AB538-392E-4292-AF3A-4D7B0BB439FA}" sibTransId="{16F42DF2-2785-4A1E-A2E5-EB2812274CBB}"/>
    <dgm:cxn modelId="{07E1C187-443C-4019-9358-6059BD249496}" type="presOf" srcId="{2292E96B-92B8-4CB0-BC65-F62DF0D771C8}" destId="{E1ED06C5-928A-4E01-8BBE-AFB1EDDBC11E}" srcOrd="0" destOrd="0" presId="urn:microsoft.com/office/officeart/2018/5/layout/IconCircleLabelList"/>
    <dgm:cxn modelId="{48FEF19E-7C64-4251-88EE-6B680530971A}" type="presOf" srcId="{BFB9042E-8760-4802-84AA-829833480804}" destId="{2971DA44-CAA3-45F0-B6FA-FF27066FFE05}" srcOrd="0" destOrd="0" presId="urn:microsoft.com/office/officeart/2018/5/layout/IconCircleLabelList"/>
    <dgm:cxn modelId="{AE1512B1-572C-4963-9A0A-4A3665E681B4}" type="presOf" srcId="{6A953882-4190-4A3F-A85E-59702C466063}" destId="{F2ABA988-7AD5-4A83-80FD-4FF212E88817}" srcOrd="0" destOrd="0" presId="urn:microsoft.com/office/officeart/2018/5/layout/IconCircleLabelList"/>
    <dgm:cxn modelId="{5A3A2D1E-94F7-467E-AA02-DED2B2D6BCF6}" type="presParOf" srcId="{7853920C-B73D-4198-86AE-10D748F1BFBB}" destId="{B37AA7CC-B66B-4DD0-BDF1-4A70C2C8C509}" srcOrd="0" destOrd="0" presId="urn:microsoft.com/office/officeart/2018/5/layout/IconCircleLabelList"/>
    <dgm:cxn modelId="{38BE898D-CAA1-42E7-A012-FF13FEF13565}" type="presParOf" srcId="{B37AA7CC-B66B-4DD0-BDF1-4A70C2C8C509}" destId="{A72DFBF3-A7CF-4B4F-9E03-1AB98B732CF5}" srcOrd="0" destOrd="0" presId="urn:microsoft.com/office/officeart/2018/5/layout/IconCircleLabelList"/>
    <dgm:cxn modelId="{92C21051-01E1-447A-BFBA-A152B676A3AE}" type="presParOf" srcId="{B37AA7CC-B66B-4DD0-BDF1-4A70C2C8C509}" destId="{D0A999A5-2102-4B7A-8B16-26BCB0C10B29}" srcOrd="1" destOrd="0" presId="urn:microsoft.com/office/officeart/2018/5/layout/IconCircleLabelList"/>
    <dgm:cxn modelId="{59A928C7-4AD1-43DD-9B08-51050886DD37}" type="presParOf" srcId="{B37AA7CC-B66B-4DD0-BDF1-4A70C2C8C509}" destId="{D462FF3A-D0C5-48DE-843F-2C5F2D109107}" srcOrd="2" destOrd="0" presId="urn:microsoft.com/office/officeart/2018/5/layout/IconCircleLabelList"/>
    <dgm:cxn modelId="{88D893DA-770C-41F1-A759-8B9CF8234720}" type="presParOf" srcId="{B37AA7CC-B66B-4DD0-BDF1-4A70C2C8C509}" destId="{2971DA44-CAA3-45F0-B6FA-FF27066FFE05}" srcOrd="3" destOrd="0" presId="urn:microsoft.com/office/officeart/2018/5/layout/IconCircleLabelList"/>
    <dgm:cxn modelId="{25AEDB92-6BFD-47B5-B84B-59355B5860F0}" type="presParOf" srcId="{7853920C-B73D-4198-86AE-10D748F1BFBB}" destId="{21C0E4D6-6961-408B-AB19-E19BCDD54885}" srcOrd="1" destOrd="0" presId="urn:microsoft.com/office/officeart/2018/5/layout/IconCircleLabelList"/>
    <dgm:cxn modelId="{15E890E5-4182-42C4-930B-7C705AD82F7E}" type="presParOf" srcId="{7853920C-B73D-4198-86AE-10D748F1BFBB}" destId="{DB39CA5C-944A-4FD8-8133-A4797FCC49C1}" srcOrd="2" destOrd="0" presId="urn:microsoft.com/office/officeart/2018/5/layout/IconCircleLabelList"/>
    <dgm:cxn modelId="{29F1039F-9FD5-4400-9D9E-41A37F390D0E}" type="presParOf" srcId="{DB39CA5C-944A-4FD8-8133-A4797FCC49C1}" destId="{56BE2C71-D664-4395-9D2C-9DCE718CA70F}" srcOrd="0" destOrd="0" presId="urn:microsoft.com/office/officeart/2018/5/layout/IconCircleLabelList"/>
    <dgm:cxn modelId="{7F67A0AF-498C-48D9-856F-CC41CD2ED62A}" type="presParOf" srcId="{DB39CA5C-944A-4FD8-8133-A4797FCC49C1}" destId="{1616FAC2-C279-4253-9E64-F58D6CC3481E}" srcOrd="1" destOrd="0" presId="urn:microsoft.com/office/officeart/2018/5/layout/IconCircleLabelList"/>
    <dgm:cxn modelId="{F1261305-B992-4835-8D35-47341E73EC4E}" type="presParOf" srcId="{DB39CA5C-944A-4FD8-8133-A4797FCC49C1}" destId="{DB4D48B1-6AA0-4B78-B28E-5EF90D09BD0D}" srcOrd="2" destOrd="0" presId="urn:microsoft.com/office/officeart/2018/5/layout/IconCircleLabelList"/>
    <dgm:cxn modelId="{014F3A11-A3F5-44D9-BF7B-EEF1BAC70847}" type="presParOf" srcId="{DB39CA5C-944A-4FD8-8133-A4797FCC49C1}" destId="{F2ABA988-7AD5-4A83-80FD-4FF212E88817}" srcOrd="3" destOrd="0" presId="urn:microsoft.com/office/officeart/2018/5/layout/IconCircleLabelList"/>
    <dgm:cxn modelId="{CE299672-69F4-44C3-AB41-1A38F3278A34}" type="presParOf" srcId="{7853920C-B73D-4198-86AE-10D748F1BFBB}" destId="{DE9F894B-8BF7-43B7-B694-3D5912CBBA0B}" srcOrd="3" destOrd="0" presId="urn:microsoft.com/office/officeart/2018/5/layout/IconCircleLabelList"/>
    <dgm:cxn modelId="{9BD8CCF8-6335-4044-B5BB-17D3BE8CAAA6}" type="presParOf" srcId="{7853920C-B73D-4198-86AE-10D748F1BFBB}" destId="{83478E61-E5AF-4C77-BDF4-C313679E9994}" srcOrd="4" destOrd="0" presId="urn:microsoft.com/office/officeart/2018/5/layout/IconCircleLabelList"/>
    <dgm:cxn modelId="{72C7C337-30BD-476C-894C-CDBD7BC27EF2}" type="presParOf" srcId="{83478E61-E5AF-4C77-BDF4-C313679E9994}" destId="{4D914859-367A-44D0-A830-13550320BFF4}" srcOrd="0" destOrd="0" presId="urn:microsoft.com/office/officeart/2018/5/layout/IconCircleLabelList"/>
    <dgm:cxn modelId="{CFFEBE25-AB5B-411A-BA9C-B005ACC96A73}" type="presParOf" srcId="{83478E61-E5AF-4C77-BDF4-C313679E9994}" destId="{E574F5BC-F3B9-4D4A-BC47-92C5DEEEB30C}" srcOrd="1" destOrd="0" presId="urn:microsoft.com/office/officeart/2018/5/layout/IconCircleLabelList"/>
    <dgm:cxn modelId="{E218162F-4B4E-415F-9D38-D2D0590D6375}" type="presParOf" srcId="{83478E61-E5AF-4C77-BDF4-C313679E9994}" destId="{7072806F-6054-4C3F-8B31-381BBFA804F5}" srcOrd="2" destOrd="0" presId="urn:microsoft.com/office/officeart/2018/5/layout/IconCircleLabelList"/>
    <dgm:cxn modelId="{E2AFED3C-D1FD-471C-BB48-D0BEF98135C1}" type="presParOf" srcId="{83478E61-E5AF-4C77-BDF4-C313679E9994}" destId="{19BB99F3-A94E-473D-A405-78FE4581E631}" srcOrd="3" destOrd="0" presId="urn:microsoft.com/office/officeart/2018/5/layout/IconCircleLabelList"/>
    <dgm:cxn modelId="{A51D9F57-743F-493A-8D20-ED8053BC82EC}" type="presParOf" srcId="{7853920C-B73D-4198-86AE-10D748F1BFBB}" destId="{4A5E5F9A-4350-41AA-B8FE-716A27CB404C}" srcOrd="5" destOrd="0" presId="urn:microsoft.com/office/officeart/2018/5/layout/IconCircleLabelList"/>
    <dgm:cxn modelId="{EF829C63-8DBC-42B8-AF76-6ADE1177BC25}" type="presParOf" srcId="{7853920C-B73D-4198-86AE-10D748F1BFBB}" destId="{2F4EE658-B57F-435C-B78B-823579018E1B}" srcOrd="6" destOrd="0" presId="urn:microsoft.com/office/officeart/2018/5/layout/IconCircleLabelList"/>
    <dgm:cxn modelId="{AF45260C-EF38-4F68-BCB1-F1E5232460D9}" type="presParOf" srcId="{2F4EE658-B57F-435C-B78B-823579018E1B}" destId="{36C6EC99-D138-430D-B8EF-6F92EA1B3968}" srcOrd="0" destOrd="0" presId="urn:microsoft.com/office/officeart/2018/5/layout/IconCircleLabelList"/>
    <dgm:cxn modelId="{BDF0F075-8039-4F99-8003-281D0F886835}" type="presParOf" srcId="{2F4EE658-B57F-435C-B78B-823579018E1B}" destId="{66A0598B-72F6-49B5-AFD5-B7A3AEFFC4D7}" srcOrd="1" destOrd="0" presId="urn:microsoft.com/office/officeart/2018/5/layout/IconCircleLabelList"/>
    <dgm:cxn modelId="{4551717E-E59A-4EBF-B282-7C2F28F1851B}" type="presParOf" srcId="{2F4EE658-B57F-435C-B78B-823579018E1B}" destId="{D9DF205C-BB99-447E-913A-C4705006958E}" srcOrd="2" destOrd="0" presId="urn:microsoft.com/office/officeart/2018/5/layout/IconCircleLabelList"/>
    <dgm:cxn modelId="{55CFDA30-021D-4EA3-9551-0A401131D899}" type="presParOf" srcId="{2F4EE658-B57F-435C-B78B-823579018E1B}" destId="{E1ED06C5-928A-4E01-8BBE-AFB1EDDBC11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39366D-7091-4F13-9F1F-A9401040BD4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D97CBFE-789F-474F-A034-29CE106A518B}">
      <dgm:prSet/>
      <dgm:spPr/>
      <dgm:t>
        <a:bodyPr/>
        <a:lstStyle/>
        <a:p>
          <a:pPr>
            <a:lnSpc>
              <a:spcPct val="100000"/>
            </a:lnSpc>
          </a:pPr>
          <a:r>
            <a:rPr lang="en-CA" dirty="0"/>
            <a:t>Fire resistant rating of structure in floors </a:t>
          </a:r>
          <a:endParaRPr lang="en-US" dirty="0"/>
        </a:p>
      </dgm:t>
    </dgm:pt>
    <dgm:pt modelId="{9D6B4F6A-27EB-4163-9082-F544BC5E5754}" type="parTrans" cxnId="{761F8046-19A2-4823-B70F-0F0A3419C6B3}">
      <dgm:prSet/>
      <dgm:spPr/>
      <dgm:t>
        <a:bodyPr/>
        <a:lstStyle/>
        <a:p>
          <a:endParaRPr lang="en-US" dirty="0"/>
        </a:p>
      </dgm:t>
    </dgm:pt>
    <dgm:pt modelId="{DFC6EA36-33C0-43E5-A536-00AF53E9A945}" type="sibTrans" cxnId="{761F8046-19A2-4823-B70F-0F0A3419C6B3}">
      <dgm:prSet/>
      <dgm:spPr/>
      <dgm:t>
        <a:bodyPr/>
        <a:lstStyle/>
        <a:p>
          <a:endParaRPr lang="en-US" dirty="0"/>
        </a:p>
      </dgm:t>
    </dgm:pt>
    <dgm:pt modelId="{32B58A36-DB8A-4BE6-AC52-1C4DE9EF3728}">
      <dgm:prSet/>
      <dgm:spPr/>
      <dgm:t>
        <a:bodyPr/>
        <a:lstStyle/>
        <a:p>
          <a:pPr>
            <a:lnSpc>
              <a:spcPct val="100000"/>
            </a:lnSpc>
          </a:pPr>
          <a:r>
            <a:rPr lang="en-CA" dirty="0"/>
            <a:t>Level of encapsulated material or char consideration </a:t>
          </a:r>
          <a:endParaRPr lang="en-US" dirty="0"/>
        </a:p>
      </dgm:t>
    </dgm:pt>
    <dgm:pt modelId="{27F7E870-D9C5-4CDD-9EC2-942DA16D8752}" type="parTrans" cxnId="{9ECC8EB4-EBD2-489B-ABC1-39C17F632A8D}">
      <dgm:prSet/>
      <dgm:spPr/>
      <dgm:t>
        <a:bodyPr/>
        <a:lstStyle/>
        <a:p>
          <a:endParaRPr lang="en-US" dirty="0"/>
        </a:p>
      </dgm:t>
    </dgm:pt>
    <dgm:pt modelId="{CF0C2514-03B8-4F09-98E4-E862C69160C5}" type="sibTrans" cxnId="{9ECC8EB4-EBD2-489B-ABC1-39C17F632A8D}">
      <dgm:prSet/>
      <dgm:spPr/>
      <dgm:t>
        <a:bodyPr/>
        <a:lstStyle/>
        <a:p>
          <a:endParaRPr lang="en-US" dirty="0"/>
        </a:p>
      </dgm:t>
    </dgm:pt>
    <dgm:pt modelId="{258CD5C6-4BCC-4872-BB08-0B18AA124A13}">
      <dgm:prSet/>
      <dgm:spPr/>
      <dgm:t>
        <a:bodyPr/>
        <a:lstStyle/>
        <a:p>
          <a:pPr>
            <a:lnSpc>
              <a:spcPct val="100000"/>
            </a:lnSpc>
          </a:pPr>
          <a:r>
            <a:rPr lang="en-CA" dirty="0"/>
            <a:t>Fire rating of egress routes </a:t>
          </a:r>
          <a:endParaRPr lang="en-US" dirty="0"/>
        </a:p>
      </dgm:t>
    </dgm:pt>
    <dgm:pt modelId="{D44EA06F-DCFA-4F37-AA34-09569C403612}" type="parTrans" cxnId="{C262FA19-8D5F-470F-AE57-22829BE6FCD6}">
      <dgm:prSet/>
      <dgm:spPr/>
      <dgm:t>
        <a:bodyPr/>
        <a:lstStyle/>
        <a:p>
          <a:endParaRPr lang="en-US" dirty="0"/>
        </a:p>
      </dgm:t>
    </dgm:pt>
    <dgm:pt modelId="{1F94BA34-D108-4268-AB83-D242E60587E7}" type="sibTrans" cxnId="{C262FA19-8D5F-470F-AE57-22829BE6FCD6}">
      <dgm:prSet/>
      <dgm:spPr/>
      <dgm:t>
        <a:bodyPr/>
        <a:lstStyle/>
        <a:p>
          <a:endParaRPr lang="en-US" dirty="0"/>
        </a:p>
      </dgm:t>
    </dgm:pt>
    <dgm:pt modelId="{BED25279-FDB4-4213-8FA8-DCBFB90CB872}">
      <dgm:prSet/>
      <dgm:spPr/>
      <dgm:t>
        <a:bodyPr/>
        <a:lstStyle/>
        <a:p>
          <a:pPr>
            <a:lnSpc>
              <a:spcPct val="100000"/>
            </a:lnSpc>
          </a:pPr>
          <a:r>
            <a:rPr lang="en-CA" dirty="0"/>
            <a:t>Fire separation requirements </a:t>
          </a:r>
          <a:endParaRPr lang="en-US" dirty="0"/>
        </a:p>
      </dgm:t>
    </dgm:pt>
    <dgm:pt modelId="{07F9DF45-8D00-4667-BA94-3083605F2347}" type="parTrans" cxnId="{FABBC410-0F5A-4A2F-9892-9BE3184BBEA9}">
      <dgm:prSet/>
      <dgm:spPr/>
      <dgm:t>
        <a:bodyPr/>
        <a:lstStyle/>
        <a:p>
          <a:endParaRPr lang="en-US" dirty="0"/>
        </a:p>
      </dgm:t>
    </dgm:pt>
    <dgm:pt modelId="{423F4FC6-D3A5-464F-9DD7-4C775E8B897E}" type="sibTrans" cxnId="{FABBC410-0F5A-4A2F-9892-9BE3184BBEA9}">
      <dgm:prSet/>
      <dgm:spPr/>
      <dgm:t>
        <a:bodyPr/>
        <a:lstStyle/>
        <a:p>
          <a:endParaRPr lang="en-US" dirty="0"/>
        </a:p>
      </dgm:t>
    </dgm:pt>
    <dgm:pt modelId="{B9C6E9FE-9358-284B-BD5A-025B7A1B18F6}" type="pres">
      <dgm:prSet presAssocID="{F039366D-7091-4F13-9F1F-A9401040BD4E}" presName="linear" presStyleCnt="0">
        <dgm:presLayoutVars>
          <dgm:animLvl val="lvl"/>
          <dgm:resizeHandles val="exact"/>
        </dgm:presLayoutVars>
      </dgm:prSet>
      <dgm:spPr/>
    </dgm:pt>
    <dgm:pt modelId="{5C920D37-E952-0449-94FC-7C12E8318CE7}" type="pres">
      <dgm:prSet presAssocID="{6D97CBFE-789F-474F-A034-29CE106A518B}" presName="parentText" presStyleLbl="node1" presStyleIdx="0" presStyleCnt="4">
        <dgm:presLayoutVars>
          <dgm:chMax val="0"/>
          <dgm:bulletEnabled val="1"/>
        </dgm:presLayoutVars>
      </dgm:prSet>
      <dgm:spPr/>
    </dgm:pt>
    <dgm:pt modelId="{9B31BB62-09FE-FF43-B45B-41F14B36A122}" type="pres">
      <dgm:prSet presAssocID="{DFC6EA36-33C0-43E5-A536-00AF53E9A945}" presName="spacer" presStyleCnt="0"/>
      <dgm:spPr/>
    </dgm:pt>
    <dgm:pt modelId="{C9B0C425-2AF6-DF42-BE65-D72A83AEEC06}" type="pres">
      <dgm:prSet presAssocID="{32B58A36-DB8A-4BE6-AC52-1C4DE9EF3728}" presName="parentText" presStyleLbl="node1" presStyleIdx="1" presStyleCnt="4">
        <dgm:presLayoutVars>
          <dgm:chMax val="0"/>
          <dgm:bulletEnabled val="1"/>
        </dgm:presLayoutVars>
      </dgm:prSet>
      <dgm:spPr/>
    </dgm:pt>
    <dgm:pt modelId="{CB322114-8CAB-A646-A1E3-5F3609E3E48F}" type="pres">
      <dgm:prSet presAssocID="{CF0C2514-03B8-4F09-98E4-E862C69160C5}" presName="spacer" presStyleCnt="0"/>
      <dgm:spPr/>
    </dgm:pt>
    <dgm:pt modelId="{AA7CFDA2-6CE9-1441-8AB4-E26BB59503AE}" type="pres">
      <dgm:prSet presAssocID="{258CD5C6-4BCC-4872-BB08-0B18AA124A13}" presName="parentText" presStyleLbl="node1" presStyleIdx="2" presStyleCnt="4">
        <dgm:presLayoutVars>
          <dgm:chMax val="0"/>
          <dgm:bulletEnabled val="1"/>
        </dgm:presLayoutVars>
      </dgm:prSet>
      <dgm:spPr/>
    </dgm:pt>
    <dgm:pt modelId="{C342E6D3-5C22-3948-98B4-75C6EC0BB475}" type="pres">
      <dgm:prSet presAssocID="{1F94BA34-D108-4268-AB83-D242E60587E7}" presName="spacer" presStyleCnt="0"/>
      <dgm:spPr/>
    </dgm:pt>
    <dgm:pt modelId="{CF56C8BF-2F34-6344-8185-AC6992EB2F8B}" type="pres">
      <dgm:prSet presAssocID="{BED25279-FDB4-4213-8FA8-DCBFB90CB872}" presName="parentText" presStyleLbl="node1" presStyleIdx="3" presStyleCnt="4">
        <dgm:presLayoutVars>
          <dgm:chMax val="0"/>
          <dgm:bulletEnabled val="1"/>
        </dgm:presLayoutVars>
      </dgm:prSet>
      <dgm:spPr/>
    </dgm:pt>
  </dgm:ptLst>
  <dgm:cxnLst>
    <dgm:cxn modelId="{47993100-A22F-834B-B5A0-3D7B9FB08F0E}" type="presOf" srcId="{BED25279-FDB4-4213-8FA8-DCBFB90CB872}" destId="{CF56C8BF-2F34-6344-8185-AC6992EB2F8B}" srcOrd="0" destOrd="0" presId="urn:microsoft.com/office/officeart/2005/8/layout/vList2"/>
    <dgm:cxn modelId="{FABBC410-0F5A-4A2F-9892-9BE3184BBEA9}" srcId="{F039366D-7091-4F13-9F1F-A9401040BD4E}" destId="{BED25279-FDB4-4213-8FA8-DCBFB90CB872}" srcOrd="3" destOrd="0" parTransId="{07F9DF45-8D00-4667-BA94-3083605F2347}" sibTransId="{423F4FC6-D3A5-464F-9DD7-4C775E8B897E}"/>
    <dgm:cxn modelId="{C262FA19-8D5F-470F-AE57-22829BE6FCD6}" srcId="{F039366D-7091-4F13-9F1F-A9401040BD4E}" destId="{258CD5C6-4BCC-4872-BB08-0B18AA124A13}" srcOrd="2" destOrd="0" parTransId="{D44EA06F-DCFA-4F37-AA34-09569C403612}" sibTransId="{1F94BA34-D108-4268-AB83-D242E60587E7}"/>
    <dgm:cxn modelId="{91D0E92D-D4F8-FC40-9DC1-65F0DAEFDDD1}" type="presOf" srcId="{6D97CBFE-789F-474F-A034-29CE106A518B}" destId="{5C920D37-E952-0449-94FC-7C12E8318CE7}" srcOrd="0" destOrd="0" presId="urn:microsoft.com/office/officeart/2005/8/layout/vList2"/>
    <dgm:cxn modelId="{170CFE38-928E-414F-8489-FDF78E061A3F}" type="presOf" srcId="{F039366D-7091-4F13-9F1F-A9401040BD4E}" destId="{B9C6E9FE-9358-284B-BD5A-025B7A1B18F6}" srcOrd="0" destOrd="0" presId="urn:microsoft.com/office/officeart/2005/8/layout/vList2"/>
    <dgm:cxn modelId="{761F8046-19A2-4823-B70F-0F0A3419C6B3}" srcId="{F039366D-7091-4F13-9F1F-A9401040BD4E}" destId="{6D97CBFE-789F-474F-A034-29CE106A518B}" srcOrd="0" destOrd="0" parTransId="{9D6B4F6A-27EB-4163-9082-F544BC5E5754}" sibTransId="{DFC6EA36-33C0-43E5-A536-00AF53E9A945}"/>
    <dgm:cxn modelId="{83648599-CA62-4E44-A791-2552DF4CACA8}" type="presOf" srcId="{258CD5C6-4BCC-4872-BB08-0B18AA124A13}" destId="{AA7CFDA2-6CE9-1441-8AB4-E26BB59503AE}" srcOrd="0" destOrd="0" presId="urn:microsoft.com/office/officeart/2005/8/layout/vList2"/>
    <dgm:cxn modelId="{D1BCB6A5-FD07-9B4B-89D9-5DF5220BF1CB}" type="presOf" srcId="{32B58A36-DB8A-4BE6-AC52-1C4DE9EF3728}" destId="{C9B0C425-2AF6-DF42-BE65-D72A83AEEC06}" srcOrd="0" destOrd="0" presId="urn:microsoft.com/office/officeart/2005/8/layout/vList2"/>
    <dgm:cxn modelId="{9ECC8EB4-EBD2-489B-ABC1-39C17F632A8D}" srcId="{F039366D-7091-4F13-9F1F-A9401040BD4E}" destId="{32B58A36-DB8A-4BE6-AC52-1C4DE9EF3728}" srcOrd="1" destOrd="0" parTransId="{27F7E870-D9C5-4CDD-9EC2-942DA16D8752}" sibTransId="{CF0C2514-03B8-4F09-98E4-E862C69160C5}"/>
    <dgm:cxn modelId="{267F526E-6E98-C84B-ACBB-FD451A6633FB}" type="presParOf" srcId="{B9C6E9FE-9358-284B-BD5A-025B7A1B18F6}" destId="{5C920D37-E952-0449-94FC-7C12E8318CE7}" srcOrd="0" destOrd="0" presId="urn:microsoft.com/office/officeart/2005/8/layout/vList2"/>
    <dgm:cxn modelId="{BD8E460A-FEDA-B740-87E0-468157970F9A}" type="presParOf" srcId="{B9C6E9FE-9358-284B-BD5A-025B7A1B18F6}" destId="{9B31BB62-09FE-FF43-B45B-41F14B36A122}" srcOrd="1" destOrd="0" presId="urn:microsoft.com/office/officeart/2005/8/layout/vList2"/>
    <dgm:cxn modelId="{271B8C9D-182D-CE4A-8A3A-96DD71159B15}" type="presParOf" srcId="{B9C6E9FE-9358-284B-BD5A-025B7A1B18F6}" destId="{C9B0C425-2AF6-DF42-BE65-D72A83AEEC06}" srcOrd="2" destOrd="0" presId="urn:microsoft.com/office/officeart/2005/8/layout/vList2"/>
    <dgm:cxn modelId="{40914800-5AFD-884D-ACF0-D15D00D4DC7A}" type="presParOf" srcId="{B9C6E9FE-9358-284B-BD5A-025B7A1B18F6}" destId="{CB322114-8CAB-A646-A1E3-5F3609E3E48F}" srcOrd="3" destOrd="0" presId="urn:microsoft.com/office/officeart/2005/8/layout/vList2"/>
    <dgm:cxn modelId="{671CE6B6-FA97-9B4E-925C-FE4D78766F8C}" type="presParOf" srcId="{B9C6E9FE-9358-284B-BD5A-025B7A1B18F6}" destId="{AA7CFDA2-6CE9-1441-8AB4-E26BB59503AE}" srcOrd="4" destOrd="0" presId="urn:microsoft.com/office/officeart/2005/8/layout/vList2"/>
    <dgm:cxn modelId="{8C9FF128-BC47-DF4A-B9CE-17A2FA767787}" type="presParOf" srcId="{B9C6E9FE-9358-284B-BD5A-025B7A1B18F6}" destId="{C342E6D3-5C22-3948-98B4-75C6EC0BB475}" srcOrd="5" destOrd="0" presId="urn:microsoft.com/office/officeart/2005/8/layout/vList2"/>
    <dgm:cxn modelId="{EFAA9C33-129F-2E49-9A6C-A91C1BAE8E58}" type="presParOf" srcId="{B9C6E9FE-9358-284B-BD5A-025B7A1B18F6}" destId="{CF56C8BF-2F34-6344-8185-AC6992EB2F8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775BC-99B2-4661-AAB7-521B5C403712}">
      <dsp:nvSpPr>
        <dsp:cNvPr id="0" name=""/>
        <dsp:cNvSpPr/>
      </dsp:nvSpPr>
      <dsp:spPr>
        <a:xfrm>
          <a:off x="1020487" y="645773"/>
          <a:ext cx="1098562" cy="10985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6FAC3E-D55C-4F9F-9DC1-51F39B1D5487}">
      <dsp:nvSpPr>
        <dsp:cNvPr id="0" name=""/>
        <dsp:cNvSpPr/>
      </dsp:nvSpPr>
      <dsp:spPr>
        <a:xfrm>
          <a:off x="393" y="188136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Construction Advantage</a:t>
          </a:r>
        </a:p>
      </dsp:txBody>
      <dsp:txXfrm>
        <a:off x="393" y="1881368"/>
        <a:ext cx="3138750" cy="470812"/>
      </dsp:txXfrm>
    </dsp:sp>
    <dsp:sp modelId="{147CCA1F-2044-4AC7-86C7-EA3675ECBB89}">
      <dsp:nvSpPr>
        <dsp:cNvPr id="0" name=""/>
        <dsp:cNvSpPr/>
      </dsp:nvSpPr>
      <dsp:spPr>
        <a:xfrm>
          <a:off x="393" y="2415916"/>
          <a:ext cx="3138750" cy="141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Prefabrication on components provide greater precision and quality control. </a:t>
          </a:r>
        </a:p>
        <a:p>
          <a:pPr marL="0" lvl="0" indent="0" algn="ctr" defTabSz="755650">
            <a:lnSpc>
              <a:spcPct val="100000"/>
            </a:lnSpc>
            <a:spcBef>
              <a:spcPct val="0"/>
            </a:spcBef>
            <a:spcAft>
              <a:spcPct val="35000"/>
            </a:spcAft>
            <a:buNone/>
          </a:pPr>
          <a:r>
            <a:rPr lang="en-US" sz="1700" kern="1200"/>
            <a:t>Reduced on-site construction.</a:t>
          </a:r>
        </a:p>
      </dsp:txBody>
      <dsp:txXfrm>
        <a:off x="393" y="2415916"/>
        <a:ext cx="3138750" cy="1416648"/>
      </dsp:txXfrm>
    </dsp:sp>
    <dsp:sp modelId="{B1944F96-3C8D-4894-8D55-70E92B907B09}">
      <dsp:nvSpPr>
        <dsp:cNvPr id="0" name=""/>
        <dsp:cNvSpPr/>
      </dsp:nvSpPr>
      <dsp:spPr>
        <a:xfrm>
          <a:off x="4708518" y="645773"/>
          <a:ext cx="1098562" cy="109856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EFA846-20E0-4788-BE54-A08F3DE40BCE}">
      <dsp:nvSpPr>
        <dsp:cNvPr id="0" name=""/>
        <dsp:cNvSpPr/>
      </dsp:nvSpPr>
      <dsp:spPr>
        <a:xfrm>
          <a:off x="3688425" y="188136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Aesthetic Advantage</a:t>
          </a:r>
        </a:p>
      </dsp:txBody>
      <dsp:txXfrm>
        <a:off x="3688425" y="1881368"/>
        <a:ext cx="3138750" cy="470812"/>
      </dsp:txXfrm>
    </dsp:sp>
    <dsp:sp modelId="{4E160A21-F0AD-48E8-B283-E2E9948D4BF1}">
      <dsp:nvSpPr>
        <dsp:cNvPr id="0" name=""/>
        <dsp:cNvSpPr/>
      </dsp:nvSpPr>
      <dsp:spPr>
        <a:xfrm>
          <a:off x="3688425" y="2415916"/>
          <a:ext cx="3138750" cy="141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Aesthetic and experiential benefits often make mass timber buildings desirable to tenants as well as aiding in biophilic benefits.</a:t>
          </a:r>
        </a:p>
      </dsp:txBody>
      <dsp:txXfrm>
        <a:off x="3688425" y="2415916"/>
        <a:ext cx="3138750" cy="1416648"/>
      </dsp:txXfrm>
    </dsp:sp>
    <dsp:sp modelId="{52D84B83-9690-4F8D-8379-26DBE6E5D2E6}">
      <dsp:nvSpPr>
        <dsp:cNvPr id="0" name=""/>
        <dsp:cNvSpPr/>
      </dsp:nvSpPr>
      <dsp:spPr>
        <a:xfrm>
          <a:off x="8396550" y="645773"/>
          <a:ext cx="1098562" cy="109856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9EF4D3-1BE3-41D0-95BE-077511ED9BEA}">
      <dsp:nvSpPr>
        <dsp:cNvPr id="0" name=""/>
        <dsp:cNvSpPr/>
      </dsp:nvSpPr>
      <dsp:spPr>
        <a:xfrm>
          <a:off x="7376456" y="188136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Ecological Advantage</a:t>
          </a:r>
        </a:p>
      </dsp:txBody>
      <dsp:txXfrm>
        <a:off x="7376456" y="1881368"/>
        <a:ext cx="3138750" cy="470812"/>
      </dsp:txXfrm>
    </dsp:sp>
    <dsp:sp modelId="{A935CC99-2494-49F7-92B8-BD06275DCDC7}">
      <dsp:nvSpPr>
        <dsp:cNvPr id="0" name=""/>
        <dsp:cNvSpPr/>
      </dsp:nvSpPr>
      <dsp:spPr>
        <a:xfrm>
          <a:off x="7376456" y="2415916"/>
          <a:ext cx="3138750" cy="141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Building represent close to 40% of the greenhouse gas emissions.</a:t>
          </a:r>
        </a:p>
        <a:p>
          <a:pPr marL="0" lvl="0" indent="0" algn="ctr" defTabSz="755650">
            <a:lnSpc>
              <a:spcPct val="100000"/>
            </a:lnSpc>
            <a:spcBef>
              <a:spcPct val="0"/>
            </a:spcBef>
            <a:spcAft>
              <a:spcPct val="35000"/>
            </a:spcAft>
            <a:buNone/>
          </a:pPr>
          <a:r>
            <a:rPr lang="en-US" sz="1700" kern="1200" dirty="0"/>
            <a:t> Wood has the ability to sequester carbon, and is a low embodied carbon building product. </a:t>
          </a:r>
        </a:p>
      </dsp:txBody>
      <dsp:txXfrm>
        <a:off x="7376456" y="2415916"/>
        <a:ext cx="3138750" cy="14166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D50ED-2390-4CC8-8CA6-13A522C75FB5}">
      <dsp:nvSpPr>
        <dsp:cNvPr id="0" name=""/>
        <dsp:cNvSpPr/>
      </dsp:nvSpPr>
      <dsp:spPr>
        <a:xfrm>
          <a:off x="1020487" y="975700"/>
          <a:ext cx="1098562" cy="10985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3CA9B5-EF82-4FB0-922A-955D4DE6028D}">
      <dsp:nvSpPr>
        <dsp:cNvPr id="0" name=""/>
        <dsp:cNvSpPr/>
      </dsp:nvSpPr>
      <dsp:spPr>
        <a:xfrm>
          <a:off x="393" y="2182921"/>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dirty="0"/>
            <a:t>Add Mass</a:t>
          </a:r>
        </a:p>
      </dsp:txBody>
      <dsp:txXfrm>
        <a:off x="393" y="2182921"/>
        <a:ext cx="3138750" cy="470812"/>
      </dsp:txXfrm>
    </dsp:sp>
    <dsp:sp modelId="{45F6E407-50BB-4A29-997F-CDDA83EA3C35}">
      <dsp:nvSpPr>
        <dsp:cNvPr id="0" name=""/>
        <dsp:cNvSpPr/>
      </dsp:nvSpPr>
      <dsp:spPr>
        <a:xfrm>
          <a:off x="393" y="2704272"/>
          <a:ext cx="3138750" cy="798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Mass provides weight to mitigate transfer of low frequency sounds. For example, impact noise.</a:t>
          </a:r>
        </a:p>
      </dsp:txBody>
      <dsp:txXfrm>
        <a:off x="393" y="2704272"/>
        <a:ext cx="3138750" cy="798365"/>
      </dsp:txXfrm>
    </dsp:sp>
    <dsp:sp modelId="{6D194F38-C98B-4AD1-903D-E49AA2A94135}">
      <dsp:nvSpPr>
        <dsp:cNvPr id="0" name=""/>
        <dsp:cNvSpPr/>
      </dsp:nvSpPr>
      <dsp:spPr>
        <a:xfrm>
          <a:off x="4708518" y="975700"/>
          <a:ext cx="1098562" cy="109856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982511-2F8C-4ECA-8E7D-380DA04EA7E4}">
      <dsp:nvSpPr>
        <dsp:cNvPr id="0" name=""/>
        <dsp:cNvSpPr/>
      </dsp:nvSpPr>
      <dsp:spPr>
        <a:xfrm>
          <a:off x="3688425" y="2182921"/>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dirty="0"/>
            <a:t>Add Noise Barriers</a:t>
          </a:r>
        </a:p>
      </dsp:txBody>
      <dsp:txXfrm>
        <a:off x="3688425" y="2182921"/>
        <a:ext cx="3138750" cy="470812"/>
      </dsp:txXfrm>
    </dsp:sp>
    <dsp:sp modelId="{91180428-7CE5-46A1-9EE5-8B792172EC84}">
      <dsp:nvSpPr>
        <dsp:cNvPr id="0" name=""/>
        <dsp:cNvSpPr/>
      </dsp:nvSpPr>
      <dsp:spPr>
        <a:xfrm>
          <a:off x="3688425" y="2704272"/>
          <a:ext cx="3138750" cy="798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Add insulation and other acoustic absorptive material</a:t>
          </a:r>
        </a:p>
      </dsp:txBody>
      <dsp:txXfrm>
        <a:off x="3688425" y="2704272"/>
        <a:ext cx="3138750" cy="798365"/>
      </dsp:txXfrm>
    </dsp:sp>
    <dsp:sp modelId="{012F77E8-9770-4065-B1AF-6A20CDE67F28}">
      <dsp:nvSpPr>
        <dsp:cNvPr id="0" name=""/>
        <dsp:cNvSpPr/>
      </dsp:nvSpPr>
      <dsp:spPr>
        <a:xfrm>
          <a:off x="8396550" y="975700"/>
          <a:ext cx="1098562" cy="109856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CF33E2-6345-41FE-88E5-304A115F4818}">
      <dsp:nvSpPr>
        <dsp:cNvPr id="0" name=""/>
        <dsp:cNvSpPr/>
      </dsp:nvSpPr>
      <dsp:spPr>
        <a:xfrm>
          <a:off x="7376456" y="2182921"/>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dirty="0"/>
            <a:t>Add Decouplers</a:t>
          </a:r>
        </a:p>
      </dsp:txBody>
      <dsp:txXfrm>
        <a:off x="7376456" y="2182921"/>
        <a:ext cx="3138750" cy="470812"/>
      </dsp:txXfrm>
    </dsp:sp>
    <dsp:sp modelId="{67ED5A47-7A5A-4A41-BB4D-123FD1ABFE35}">
      <dsp:nvSpPr>
        <dsp:cNvPr id="0" name=""/>
        <dsp:cNvSpPr/>
      </dsp:nvSpPr>
      <dsp:spPr>
        <a:xfrm>
          <a:off x="7376456" y="2704272"/>
          <a:ext cx="3138750" cy="798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Resilient layers to “separate” materials provides decoupling to reduce the transfer of vibration.</a:t>
          </a:r>
        </a:p>
      </dsp:txBody>
      <dsp:txXfrm>
        <a:off x="7376456" y="2704272"/>
        <a:ext cx="3138750" cy="7983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706D5-3760-4663-B93E-47A339CD7827}">
      <dsp:nvSpPr>
        <dsp:cNvPr id="0" name=""/>
        <dsp:cNvSpPr/>
      </dsp:nvSpPr>
      <dsp:spPr>
        <a:xfrm>
          <a:off x="1233542" y="481301"/>
          <a:ext cx="897951" cy="897951"/>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6111E-2C43-4A44-B9EF-88BC9EFDEADB}">
      <dsp:nvSpPr>
        <dsp:cNvPr id="0" name=""/>
        <dsp:cNvSpPr/>
      </dsp:nvSpPr>
      <dsp:spPr>
        <a:xfrm>
          <a:off x="684794" y="1699528"/>
          <a:ext cx="199544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Less noise, dust and site disruption</a:t>
          </a:r>
        </a:p>
      </dsp:txBody>
      <dsp:txXfrm>
        <a:off x="684794" y="1699528"/>
        <a:ext cx="1995448" cy="720000"/>
      </dsp:txXfrm>
    </dsp:sp>
    <dsp:sp modelId="{C42943DC-4661-4400-B9FF-49ECD5864CD7}">
      <dsp:nvSpPr>
        <dsp:cNvPr id="0" name=""/>
        <dsp:cNvSpPr/>
      </dsp:nvSpPr>
      <dsp:spPr>
        <a:xfrm>
          <a:off x="3578194" y="481301"/>
          <a:ext cx="897951" cy="89795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591499-F36A-4B74-ACEF-939BB7C2FADB}">
      <dsp:nvSpPr>
        <dsp:cNvPr id="0" name=""/>
        <dsp:cNvSpPr/>
      </dsp:nvSpPr>
      <dsp:spPr>
        <a:xfrm>
          <a:off x="3029445" y="1699528"/>
          <a:ext cx="199544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Improved health and safety</a:t>
          </a:r>
        </a:p>
      </dsp:txBody>
      <dsp:txXfrm>
        <a:off x="3029445" y="1699528"/>
        <a:ext cx="1995448" cy="720000"/>
      </dsp:txXfrm>
    </dsp:sp>
    <dsp:sp modelId="{1EA492CF-A0A1-48FF-8313-75DF00E9C84F}">
      <dsp:nvSpPr>
        <dsp:cNvPr id="0" name=""/>
        <dsp:cNvSpPr/>
      </dsp:nvSpPr>
      <dsp:spPr>
        <a:xfrm>
          <a:off x="5922845" y="481301"/>
          <a:ext cx="897951" cy="89795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E21497-5045-4D0D-A154-6224201B2214}">
      <dsp:nvSpPr>
        <dsp:cNvPr id="0" name=""/>
        <dsp:cNvSpPr/>
      </dsp:nvSpPr>
      <dsp:spPr>
        <a:xfrm>
          <a:off x="5374097" y="1699528"/>
          <a:ext cx="199544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Continuity of employment</a:t>
          </a:r>
        </a:p>
      </dsp:txBody>
      <dsp:txXfrm>
        <a:off x="5374097" y="1699528"/>
        <a:ext cx="1995448" cy="720000"/>
      </dsp:txXfrm>
    </dsp:sp>
    <dsp:sp modelId="{837190DA-5CBF-4AB2-AE15-9A4263B0E030}">
      <dsp:nvSpPr>
        <dsp:cNvPr id="0" name=""/>
        <dsp:cNvSpPr/>
      </dsp:nvSpPr>
      <dsp:spPr>
        <a:xfrm>
          <a:off x="1233542" y="2918390"/>
          <a:ext cx="897951" cy="897951"/>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AA8A8D-5D4C-44A6-8072-49CF0B599EAB}">
      <dsp:nvSpPr>
        <dsp:cNvPr id="0" name=""/>
        <dsp:cNvSpPr/>
      </dsp:nvSpPr>
      <dsp:spPr>
        <a:xfrm>
          <a:off x="684794" y="4136617"/>
          <a:ext cx="199544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Workforce upskilling</a:t>
          </a:r>
        </a:p>
      </dsp:txBody>
      <dsp:txXfrm>
        <a:off x="684794" y="4136617"/>
        <a:ext cx="1995448" cy="720000"/>
      </dsp:txXfrm>
    </dsp:sp>
    <dsp:sp modelId="{9EA14CFA-0F43-476D-B393-2DC29670F1B9}">
      <dsp:nvSpPr>
        <dsp:cNvPr id="0" name=""/>
        <dsp:cNvSpPr/>
      </dsp:nvSpPr>
      <dsp:spPr>
        <a:xfrm>
          <a:off x="3578194" y="2918390"/>
          <a:ext cx="897951" cy="897951"/>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99FE1-572E-452D-A7BE-1F5DDE065C1B}">
      <dsp:nvSpPr>
        <dsp:cNvPr id="0" name=""/>
        <dsp:cNvSpPr/>
      </dsp:nvSpPr>
      <dsp:spPr>
        <a:xfrm>
          <a:off x="3029445" y="4136617"/>
          <a:ext cx="199544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Predictable product performance</a:t>
          </a:r>
        </a:p>
      </dsp:txBody>
      <dsp:txXfrm>
        <a:off x="3029445" y="4136617"/>
        <a:ext cx="1995448" cy="720000"/>
      </dsp:txXfrm>
    </dsp:sp>
    <dsp:sp modelId="{29B773C7-39CA-479E-9E10-9897112EEAE9}">
      <dsp:nvSpPr>
        <dsp:cNvPr id="0" name=""/>
        <dsp:cNvSpPr/>
      </dsp:nvSpPr>
      <dsp:spPr>
        <a:xfrm>
          <a:off x="5922845" y="2918390"/>
          <a:ext cx="897951" cy="897951"/>
        </a:xfrm>
        <a:prstGeom prst="rect">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E6AFD-952F-4996-83F4-D250D8C5DEA5}">
      <dsp:nvSpPr>
        <dsp:cNvPr id="0" name=""/>
        <dsp:cNvSpPr/>
      </dsp:nvSpPr>
      <dsp:spPr>
        <a:xfrm>
          <a:off x="5374097" y="4136617"/>
          <a:ext cx="199544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a:t>Lower product operational costs</a:t>
          </a:r>
        </a:p>
      </dsp:txBody>
      <dsp:txXfrm>
        <a:off x="5374097" y="4136617"/>
        <a:ext cx="1995448" cy="72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7D4CA-B459-CF49-9158-DDBD3648BE10}">
      <dsp:nvSpPr>
        <dsp:cNvPr id="0" name=""/>
        <dsp:cNvSpPr/>
      </dsp:nvSpPr>
      <dsp:spPr>
        <a:xfrm>
          <a:off x="3953" y="885148"/>
          <a:ext cx="2377306" cy="80217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Life Cycle Assessment (LCA)</a:t>
          </a:r>
        </a:p>
      </dsp:txBody>
      <dsp:txXfrm>
        <a:off x="3953" y="885148"/>
        <a:ext cx="2377306" cy="802177"/>
      </dsp:txXfrm>
    </dsp:sp>
    <dsp:sp modelId="{38AF4EC5-04C6-4E48-94BA-6DA49A6B9878}">
      <dsp:nvSpPr>
        <dsp:cNvPr id="0" name=""/>
        <dsp:cNvSpPr/>
      </dsp:nvSpPr>
      <dsp:spPr>
        <a:xfrm>
          <a:off x="3953" y="1687326"/>
          <a:ext cx="2377306" cy="217403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Calculating the lifetime environmental impact of a product or service.</a:t>
          </a:r>
        </a:p>
      </dsp:txBody>
      <dsp:txXfrm>
        <a:off x="3953" y="1687326"/>
        <a:ext cx="2377306" cy="2174039"/>
      </dsp:txXfrm>
    </dsp:sp>
    <dsp:sp modelId="{1DAA8FE7-487B-A84E-A9C9-49BA22AE663C}">
      <dsp:nvSpPr>
        <dsp:cNvPr id="0" name=""/>
        <dsp:cNvSpPr/>
      </dsp:nvSpPr>
      <dsp:spPr>
        <a:xfrm>
          <a:off x="2714082" y="885148"/>
          <a:ext cx="2377306" cy="802177"/>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Life Cycle Inventory (LCI)</a:t>
          </a:r>
        </a:p>
      </dsp:txBody>
      <dsp:txXfrm>
        <a:off x="2714082" y="885148"/>
        <a:ext cx="2377306" cy="802177"/>
      </dsp:txXfrm>
    </dsp:sp>
    <dsp:sp modelId="{1BB3D114-5E58-AC48-8886-9884AE25E534}">
      <dsp:nvSpPr>
        <dsp:cNvPr id="0" name=""/>
        <dsp:cNvSpPr/>
      </dsp:nvSpPr>
      <dsp:spPr>
        <a:xfrm>
          <a:off x="2714082" y="1687326"/>
          <a:ext cx="2377306" cy="2174039"/>
        </a:xfrm>
        <a:prstGeom prst="rect">
          <a:avLst/>
        </a:prstGeom>
        <a:solidFill>
          <a:schemeClr val="accent5">
            <a:tint val="40000"/>
            <a:alpha val="90000"/>
            <a:hueOff val="-2246587"/>
            <a:satOff val="-7611"/>
            <a:lumOff val="-976"/>
            <a:alphaOff val="0"/>
          </a:schemeClr>
        </a:solidFill>
        <a:ln w="6350" cap="flat" cmpd="sng" algn="ctr">
          <a:solidFill>
            <a:schemeClr val="accent5">
              <a:tint val="40000"/>
              <a:alpha val="90000"/>
              <a:hueOff val="-2246587"/>
              <a:satOff val="-7611"/>
              <a:lumOff val="-9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Data collection portion of LCA. The accounting of everything involved in the system.</a:t>
          </a:r>
        </a:p>
      </dsp:txBody>
      <dsp:txXfrm>
        <a:off x="2714082" y="1687326"/>
        <a:ext cx="2377306" cy="2174039"/>
      </dsp:txXfrm>
    </dsp:sp>
    <dsp:sp modelId="{84298159-EEC8-9A49-B61E-BA0983EE3F00}">
      <dsp:nvSpPr>
        <dsp:cNvPr id="0" name=""/>
        <dsp:cNvSpPr/>
      </dsp:nvSpPr>
      <dsp:spPr>
        <a:xfrm>
          <a:off x="5424211" y="885148"/>
          <a:ext cx="2377306" cy="802177"/>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Life Cycle Impact Assessent (LCIA) </a:t>
          </a:r>
        </a:p>
      </dsp:txBody>
      <dsp:txXfrm>
        <a:off x="5424211" y="885148"/>
        <a:ext cx="2377306" cy="802177"/>
      </dsp:txXfrm>
    </dsp:sp>
    <dsp:sp modelId="{7821B064-CC53-6943-8829-B55113E90EBC}">
      <dsp:nvSpPr>
        <dsp:cNvPr id="0" name=""/>
        <dsp:cNvSpPr/>
      </dsp:nvSpPr>
      <dsp:spPr>
        <a:xfrm>
          <a:off x="5424211" y="1687326"/>
          <a:ext cx="2377306" cy="2174039"/>
        </a:xfrm>
        <a:prstGeom prst="rect">
          <a:avLst/>
        </a:prstGeom>
        <a:solidFill>
          <a:schemeClr val="accent5">
            <a:tint val="40000"/>
            <a:alpha val="90000"/>
            <a:hueOff val="-4493175"/>
            <a:satOff val="-15221"/>
            <a:lumOff val="-1952"/>
            <a:alphaOff val="0"/>
          </a:schemeClr>
        </a:solidFill>
        <a:ln w="6350" cap="flat" cmpd="sng" algn="ctr">
          <a:solidFill>
            <a:schemeClr val="accent5">
              <a:tint val="40000"/>
              <a:alpha val="90000"/>
              <a:hueOff val="-4493175"/>
              <a:satOff val="-15221"/>
              <a:lumOff val="-19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What does it mean? The inventory is analyzed for environmental impact.</a:t>
          </a:r>
        </a:p>
      </dsp:txBody>
      <dsp:txXfrm>
        <a:off x="5424211" y="1687326"/>
        <a:ext cx="2377306" cy="2174039"/>
      </dsp:txXfrm>
    </dsp:sp>
    <dsp:sp modelId="{B10E5CB2-4BC3-564D-A0B7-5DEB5A3E02C5}">
      <dsp:nvSpPr>
        <dsp:cNvPr id="0" name=""/>
        <dsp:cNvSpPr/>
      </dsp:nvSpPr>
      <dsp:spPr>
        <a:xfrm>
          <a:off x="8134340" y="885148"/>
          <a:ext cx="2377306" cy="802177"/>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Life Cycle Costing</a:t>
          </a:r>
        </a:p>
      </dsp:txBody>
      <dsp:txXfrm>
        <a:off x="8134340" y="885148"/>
        <a:ext cx="2377306" cy="802177"/>
      </dsp:txXfrm>
    </dsp:sp>
    <dsp:sp modelId="{F09F55B1-8B91-3145-9F5A-7A89394EFE40}">
      <dsp:nvSpPr>
        <dsp:cNvPr id="0" name=""/>
        <dsp:cNvSpPr/>
      </dsp:nvSpPr>
      <dsp:spPr>
        <a:xfrm>
          <a:off x="8134340" y="1687326"/>
          <a:ext cx="2377306" cy="2174039"/>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Direct monetary cost involved with a product or service on the environmental. </a:t>
          </a:r>
        </a:p>
      </dsp:txBody>
      <dsp:txXfrm>
        <a:off x="8134340" y="1687326"/>
        <a:ext cx="2377306" cy="2174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E8F58-BC9E-A945-A3CD-9B3DA2F2AC5E}">
      <dsp:nvSpPr>
        <dsp:cNvPr id="0" name=""/>
        <dsp:cNvSpPr/>
      </dsp:nvSpPr>
      <dsp:spPr>
        <a:xfrm>
          <a:off x="0" y="81085"/>
          <a:ext cx="5892292" cy="11123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Proven Performance and Safe</a:t>
          </a:r>
          <a:endParaRPr lang="en-US" sz="2800" kern="1200" dirty="0"/>
        </a:p>
      </dsp:txBody>
      <dsp:txXfrm>
        <a:off x="54298" y="135383"/>
        <a:ext cx="5783696" cy="1003708"/>
      </dsp:txXfrm>
    </dsp:sp>
    <dsp:sp modelId="{092CD1F5-2740-8A46-A0E1-E22E9BA4DC66}">
      <dsp:nvSpPr>
        <dsp:cNvPr id="0" name=""/>
        <dsp:cNvSpPr/>
      </dsp:nvSpPr>
      <dsp:spPr>
        <a:xfrm>
          <a:off x="0" y="1274029"/>
          <a:ext cx="5892292" cy="111230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a:t>Light-weight and Low Embodied Carbon Material </a:t>
          </a:r>
          <a:endParaRPr lang="en-US" sz="2800" kern="1200"/>
        </a:p>
      </dsp:txBody>
      <dsp:txXfrm>
        <a:off x="54298" y="1328327"/>
        <a:ext cx="5783696" cy="1003708"/>
      </dsp:txXfrm>
    </dsp:sp>
    <dsp:sp modelId="{FF98712E-91D4-924C-B929-D93BA848BCB3}">
      <dsp:nvSpPr>
        <dsp:cNvPr id="0" name=""/>
        <dsp:cNvSpPr/>
      </dsp:nvSpPr>
      <dsp:spPr>
        <a:xfrm>
          <a:off x="0" y="2466974"/>
          <a:ext cx="5892292" cy="111230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a:t>Efficient, Cost-Saving Construction</a:t>
          </a:r>
          <a:endParaRPr lang="en-US" sz="2800" kern="1200"/>
        </a:p>
      </dsp:txBody>
      <dsp:txXfrm>
        <a:off x="54298" y="2521272"/>
        <a:ext cx="5783696" cy="1003708"/>
      </dsp:txXfrm>
    </dsp:sp>
    <dsp:sp modelId="{959ACBDC-A733-4245-9DA8-335B4D804949}">
      <dsp:nvSpPr>
        <dsp:cNvPr id="0" name=""/>
        <dsp:cNvSpPr/>
      </dsp:nvSpPr>
      <dsp:spPr>
        <a:xfrm>
          <a:off x="0" y="3659918"/>
          <a:ext cx="5892292" cy="111230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a:t>Thermal and Health Benefits</a:t>
          </a:r>
          <a:endParaRPr lang="en-US" sz="2800" kern="1200"/>
        </a:p>
      </dsp:txBody>
      <dsp:txXfrm>
        <a:off x="54298" y="3714216"/>
        <a:ext cx="5783696" cy="10037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AEDAA-A642-0F42-90CA-DA9F459B6C93}">
      <dsp:nvSpPr>
        <dsp:cNvPr id="0" name=""/>
        <dsp:cNvSpPr/>
      </dsp:nvSpPr>
      <dsp:spPr>
        <a:xfrm>
          <a:off x="0" y="325412"/>
          <a:ext cx="5701937"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F18BA9-5853-D541-B493-E498D8584D4E}">
      <dsp:nvSpPr>
        <dsp:cNvPr id="0" name=""/>
        <dsp:cNvSpPr/>
      </dsp:nvSpPr>
      <dsp:spPr>
        <a:xfrm>
          <a:off x="285096" y="74492"/>
          <a:ext cx="399135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864" tIns="0" rIns="150864" bIns="0" numCol="1" spcCol="1270" anchor="ctr" anchorCtr="0">
          <a:noAutofit/>
        </a:bodyPr>
        <a:lstStyle/>
        <a:p>
          <a:pPr marL="0" lvl="0" indent="0" algn="l" defTabSz="755650">
            <a:lnSpc>
              <a:spcPct val="90000"/>
            </a:lnSpc>
            <a:spcBef>
              <a:spcPct val="0"/>
            </a:spcBef>
            <a:spcAft>
              <a:spcPct val="35000"/>
            </a:spcAft>
            <a:buNone/>
          </a:pPr>
          <a:r>
            <a:rPr lang="en-US" sz="1700" kern="1200"/>
            <a:t>20-50% increase speed of construction</a:t>
          </a:r>
        </a:p>
      </dsp:txBody>
      <dsp:txXfrm>
        <a:off x="309594" y="98990"/>
        <a:ext cx="3942359" cy="452844"/>
      </dsp:txXfrm>
    </dsp:sp>
    <dsp:sp modelId="{C22949E9-5573-4246-9011-99291DC8D730}">
      <dsp:nvSpPr>
        <dsp:cNvPr id="0" name=""/>
        <dsp:cNvSpPr/>
      </dsp:nvSpPr>
      <dsp:spPr>
        <a:xfrm>
          <a:off x="0" y="1096532"/>
          <a:ext cx="5701937"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4BED47-BEBD-3C43-99A5-4CBD612057AD}">
      <dsp:nvSpPr>
        <dsp:cNvPr id="0" name=""/>
        <dsp:cNvSpPr/>
      </dsp:nvSpPr>
      <dsp:spPr>
        <a:xfrm>
          <a:off x="285096" y="845612"/>
          <a:ext cx="399135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864" tIns="0" rIns="150864" bIns="0" numCol="1" spcCol="1270" anchor="ctr" anchorCtr="0">
          <a:noAutofit/>
        </a:bodyPr>
        <a:lstStyle/>
        <a:p>
          <a:pPr marL="0" lvl="0" indent="0" algn="l" defTabSz="755650">
            <a:lnSpc>
              <a:spcPct val="90000"/>
            </a:lnSpc>
            <a:spcBef>
              <a:spcPct val="0"/>
            </a:spcBef>
            <a:spcAft>
              <a:spcPct val="35000"/>
            </a:spcAft>
            <a:buNone/>
          </a:pPr>
          <a:r>
            <a:rPr lang="en-US" sz="1700" kern="1200"/>
            <a:t>Potential cost savings of 20%</a:t>
          </a:r>
        </a:p>
      </dsp:txBody>
      <dsp:txXfrm>
        <a:off x="309594" y="870110"/>
        <a:ext cx="3942359" cy="452844"/>
      </dsp:txXfrm>
    </dsp:sp>
    <dsp:sp modelId="{1A77227C-0D0B-EE40-811C-239CD6099D31}">
      <dsp:nvSpPr>
        <dsp:cNvPr id="0" name=""/>
        <dsp:cNvSpPr/>
      </dsp:nvSpPr>
      <dsp:spPr>
        <a:xfrm>
          <a:off x="0" y="1867652"/>
          <a:ext cx="5701937" cy="214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2534" tIns="354076" rIns="44253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Modular manufacturers </a:t>
          </a:r>
        </a:p>
        <a:p>
          <a:pPr marL="171450" lvl="1" indent="-171450" algn="l" defTabSz="755650">
            <a:lnSpc>
              <a:spcPct val="90000"/>
            </a:lnSpc>
            <a:spcBef>
              <a:spcPct val="0"/>
            </a:spcBef>
            <a:spcAft>
              <a:spcPct val="15000"/>
            </a:spcAft>
            <a:buChar char="•"/>
          </a:pPr>
          <a:r>
            <a:rPr lang="en-US" sz="1700" kern="1200"/>
            <a:t>Developers </a:t>
          </a:r>
        </a:p>
        <a:p>
          <a:pPr marL="171450" lvl="1" indent="-171450" algn="l" defTabSz="755650">
            <a:lnSpc>
              <a:spcPct val="90000"/>
            </a:lnSpc>
            <a:spcBef>
              <a:spcPct val="0"/>
            </a:spcBef>
            <a:spcAft>
              <a:spcPct val="15000"/>
            </a:spcAft>
            <a:buChar char="•"/>
          </a:pPr>
          <a:r>
            <a:rPr lang="en-US" sz="1700" kern="1200"/>
            <a:t>Suppliers</a:t>
          </a:r>
        </a:p>
        <a:p>
          <a:pPr marL="171450" lvl="1" indent="-171450" algn="l" defTabSz="755650">
            <a:lnSpc>
              <a:spcPct val="90000"/>
            </a:lnSpc>
            <a:spcBef>
              <a:spcPct val="0"/>
            </a:spcBef>
            <a:spcAft>
              <a:spcPct val="15000"/>
            </a:spcAft>
            <a:buChar char="•"/>
          </a:pPr>
          <a:r>
            <a:rPr lang="en-US" sz="1700" kern="1200"/>
            <a:t>Regulations</a:t>
          </a:r>
        </a:p>
        <a:p>
          <a:pPr marL="171450" lvl="1" indent="-171450" algn="l" defTabSz="755650">
            <a:lnSpc>
              <a:spcPct val="90000"/>
            </a:lnSpc>
            <a:spcBef>
              <a:spcPct val="0"/>
            </a:spcBef>
            <a:spcAft>
              <a:spcPct val="15000"/>
            </a:spcAft>
            <a:buChar char="•"/>
          </a:pPr>
          <a:r>
            <a:rPr lang="en-US" sz="1700" kern="1200"/>
            <a:t>Design &amp; Engineering</a:t>
          </a:r>
        </a:p>
        <a:p>
          <a:pPr marL="171450" lvl="1" indent="-171450" algn="l" defTabSz="755650">
            <a:lnSpc>
              <a:spcPct val="90000"/>
            </a:lnSpc>
            <a:spcBef>
              <a:spcPct val="0"/>
            </a:spcBef>
            <a:spcAft>
              <a:spcPct val="15000"/>
            </a:spcAft>
            <a:buChar char="•"/>
          </a:pPr>
          <a:r>
            <a:rPr lang="en-US" sz="1700" kern="1200"/>
            <a:t>Investments </a:t>
          </a:r>
        </a:p>
      </dsp:txBody>
      <dsp:txXfrm>
        <a:off x="0" y="1867652"/>
        <a:ext cx="5701937" cy="2142000"/>
      </dsp:txXfrm>
    </dsp:sp>
    <dsp:sp modelId="{D568E8C3-C3F7-3E4E-9F7E-BC43F6A8CC20}">
      <dsp:nvSpPr>
        <dsp:cNvPr id="0" name=""/>
        <dsp:cNvSpPr/>
      </dsp:nvSpPr>
      <dsp:spPr>
        <a:xfrm>
          <a:off x="285096" y="1616732"/>
          <a:ext cx="3991355" cy="50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864" tIns="0" rIns="150864" bIns="0" numCol="1" spcCol="1270" anchor="ctr" anchorCtr="0">
          <a:noAutofit/>
        </a:bodyPr>
        <a:lstStyle/>
        <a:p>
          <a:pPr marL="0" lvl="0" indent="0" algn="l" defTabSz="755650">
            <a:lnSpc>
              <a:spcPct val="90000"/>
            </a:lnSpc>
            <a:spcBef>
              <a:spcPct val="0"/>
            </a:spcBef>
            <a:spcAft>
              <a:spcPct val="35000"/>
            </a:spcAft>
            <a:buNone/>
          </a:pPr>
          <a:r>
            <a:rPr lang="en-US" sz="1700" kern="1200" dirty="0"/>
            <a:t>Big changes are required </a:t>
          </a:r>
        </a:p>
      </dsp:txBody>
      <dsp:txXfrm>
        <a:off x="309594" y="1641230"/>
        <a:ext cx="3942359"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8287A-7903-294B-95DE-72D9E12CC095}">
      <dsp:nvSpPr>
        <dsp:cNvPr id="0" name=""/>
        <dsp:cNvSpPr/>
      </dsp:nvSpPr>
      <dsp:spPr>
        <a:xfrm>
          <a:off x="0" y="25125"/>
          <a:ext cx="4886527" cy="575639"/>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Construction speed</a:t>
          </a:r>
        </a:p>
      </dsp:txBody>
      <dsp:txXfrm>
        <a:off x="28100" y="53225"/>
        <a:ext cx="4830327" cy="519439"/>
      </dsp:txXfrm>
    </dsp:sp>
    <dsp:sp modelId="{8164533B-4041-F042-B1F6-9038D639E01D}">
      <dsp:nvSpPr>
        <dsp:cNvPr id="0" name=""/>
        <dsp:cNvSpPr/>
      </dsp:nvSpPr>
      <dsp:spPr>
        <a:xfrm>
          <a:off x="0" y="600765"/>
          <a:ext cx="4886527"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4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Potential 25% quicker than traditional material like concrete</a:t>
          </a:r>
        </a:p>
        <a:p>
          <a:pPr marL="171450" lvl="1" indent="-171450" algn="l" defTabSz="844550">
            <a:lnSpc>
              <a:spcPct val="90000"/>
            </a:lnSpc>
            <a:spcBef>
              <a:spcPct val="0"/>
            </a:spcBef>
            <a:spcAft>
              <a:spcPct val="20000"/>
            </a:spcAft>
            <a:buChar char="•"/>
          </a:pPr>
          <a:r>
            <a:rPr lang="en-US" sz="1900" kern="1200" dirty="0"/>
            <a:t>90% reduction in truck deliveries</a:t>
          </a:r>
        </a:p>
        <a:p>
          <a:pPr marL="171450" lvl="1" indent="-171450" algn="l" defTabSz="844550">
            <a:lnSpc>
              <a:spcPct val="90000"/>
            </a:lnSpc>
            <a:spcBef>
              <a:spcPct val="0"/>
            </a:spcBef>
            <a:spcAft>
              <a:spcPct val="20000"/>
            </a:spcAft>
            <a:buChar char="•"/>
          </a:pPr>
          <a:r>
            <a:rPr lang="en-US" sz="1900" kern="1200"/>
            <a:t>75% fewer works on active deck</a:t>
          </a:r>
        </a:p>
      </dsp:txBody>
      <dsp:txXfrm>
        <a:off x="0" y="600765"/>
        <a:ext cx="4886527" cy="1242000"/>
      </dsp:txXfrm>
    </dsp:sp>
    <dsp:sp modelId="{0FFE4107-21ED-AC4F-A698-539DB1B2D171}">
      <dsp:nvSpPr>
        <dsp:cNvPr id="0" name=""/>
        <dsp:cNvSpPr/>
      </dsp:nvSpPr>
      <dsp:spPr>
        <a:xfrm>
          <a:off x="0" y="1842765"/>
          <a:ext cx="4886527" cy="575639"/>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Light Weight Structure</a:t>
          </a:r>
        </a:p>
      </dsp:txBody>
      <dsp:txXfrm>
        <a:off x="28100" y="1870865"/>
        <a:ext cx="4830327" cy="519439"/>
      </dsp:txXfrm>
    </dsp:sp>
    <dsp:sp modelId="{787ACC87-55AA-8943-9EC1-688CE86EC08B}">
      <dsp:nvSpPr>
        <dsp:cNvPr id="0" name=""/>
        <dsp:cNvSpPr/>
      </dsp:nvSpPr>
      <dsp:spPr>
        <a:xfrm>
          <a:off x="0" y="2418405"/>
          <a:ext cx="4886527"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4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Can reduce foundation sizes</a:t>
          </a:r>
        </a:p>
      </dsp:txBody>
      <dsp:txXfrm>
        <a:off x="0" y="2418405"/>
        <a:ext cx="4886527" cy="397440"/>
      </dsp:txXfrm>
    </dsp:sp>
    <dsp:sp modelId="{562561E9-1B99-564C-9F6A-AE974AD9E42A}">
      <dsp:nvSpPr>
        <dsp:cNvPr id="0" name=""/>
        <dsp:cNvSpPr/>
      </dsp:nvSpPr>
      <dsp:spPr>
        <a:xfrm>
          <a:off x="0" y="2815845"/>
          <a:ext cx="4886527" cy="575639"/>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Prefabrication = Less Waste </a:t>
          </a:r>
        </a:p>
      </dsp:txBody>
      <dsp:txXfrm>
        <a:off x="28100" y="2843945"/>
        <a:ext cx="4830327" cy="519439"/>
      </dsp:txXfrm>
    </dsp:sp>
    <dsp:sp modelId="{C1DCAB93-922A-6D44-A667-DE62AF56CFEE}">
      <dsp:nvSpPr>
        <dsp:cNvPr id="0" name=""/>
        <dsp:cNvSpPr/>
      </dsp:nvSpPr>
      <dsp:spPr>
        <a:xfrm>
          <a:off x="0" y="3391485"/>
          <a:ext cx="4886527"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4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Precision in fabrication process</a:t>
          </a:r>
        </a:p>
        <a:p>
          <a:pPr marL="171450" lvl="1" indent="-171450" algn="l" defTabSz="844550">
            <a:lnSpc>
              <a:spcPct val="90000"/>
            </a:lnSpc>
            <a:spcBef>
              <a:spcPct val="0"/>
            </a:spcBef>
            <a:spcAft>
              <a:spcPct val="20000"/>
            </a:spcAft>
            <a:buChar char="•"/>
          </a:pPr>
          <a:r>
            <a:rPr lang="en-US" sz="1900" kern="1200"/>
            <a:t>Greater quality and quality control</a:t>
          </a:r>
        </a:p>
      </dsp:txBody>
      <dsp:txXfrm>
        <a:off x="0" y="3391485"/>
        <a:ext cx="4886527" cy="658260"/>
      </dsp:txXfrm>
    </dsp:sp>
    <dsp:sp modelId="{3CE22526-B2A6-024E-BC99-AAFD53CC8941}">
      <dsp:nvSpPr>
        <dsp:cNvPr id="0" name=""/>
        <dsp:cNvSpPr/>
      </dsp:nvSpPr>
      <dsp:spPr>
        <a:xfrm>
          <a:off x="0" y="4049745"/>
          <a:ext cx="4886527" cy="575639"/>
        </a:xfrm>
        <a:prstGeom prst="round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Modular Construction</a:t>
          </a:r>
        </a:p>
      </dsp:txBody>
      <dsp:txXfrm>
        <a:off x="28100" y="4077845"/>
        <a:ext cx="4830327" cy="5194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529B3-966D-48B2-B413-CCC76CBB553E}">
      <dsp:nvSpPr>
        <dsp:cNvPr id="0" name=""/>
        <dsp:cNvSpPr/>
      </dsp:nvSpPr>
      <dsp:spPr>
        <a:xfrm>
          <a:off x="0" y="3498"/>
          <a:ext cx="10515600" cy="7452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90B8AB-6803-41F6-942A-A6838C753729}">
      <dsp:nvSpPr>
        <dsp:cNvPr id="0" name=""/>
        <dsp:cNvSpPr/>
      </dsp:nvSpPr>
      <dsp:spPr>
        <a:xfrm>
          <a:off x="225430" y="171173"/>
          <a:ext cx="409872" cy="409872"/>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C4EB63-0023-4F3F-A9BC-62B912C3F537}">
      <dsp:nvSpPr>
        <dsp:cNvPr id="0" name=""/>
        <dsp:cNvSpPr/>
      </dsp:nvSpPr>
      <dsp:spPr>
        <a:xfrm>
          <a:off x="860733" y="3498"/>
          <a:ext cx="9654866" cy="745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69" tIns="78869" rIns="78869" bIns="78869" numCol="1" spcCol="1270" anchor="ctr" anchorCtr="0">
          <a:noAutofit/>
        </a:bodyPr>
        <a:lstStyle/>
        <a:p>
          <a:pPr marL="0" lvl="0" indent="0" algn="l" defTabSz="844550">
            <a:lnSpc>
              <a:spcPct val="90000"/>
            </a:lnSpc>
            <a:spcBef>
              <a:spcPct val="0"/>
            </a:spcBef>
            <a:spcAft>
              <a:spcPct val="35000"/>
            </a:spcAft>
            <a:buNone/>
          </a:pPr>
          <a:r>
            <a:rPr lang="en-US" sz="1900" kern="1200" dirty="0"/>
            <a:t>Integrated design process to ensure careful considerations of building use, site considerations, structure, systems integration and construction sequencing.</a:t>
          </a:r>
        </a:p>
      </dsp:txBody>
      <dsp:txXfrm>
        <a:off x="860733" y="3498"/>
        <a:ext cx="9654866" cy="745223"/>
      </dsp:txXfrm>
    </dsp:sp>
    <dsp:sp modelId="{5C878255-17E0-4F34-AE04-FE03DD76EEB4}">
      <dsp:nvSpPr>
        <dsp:cNvPr id="0" name=""/>
        <dsp:cNvSpPr/>
      </dsp:nvSpPr>
      <dsp:spPr>
        <a:xfrm>
          <a:off x="0" y="935027"/>
          <a:ext cx="10515600" cy="7452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B8B141-A7F8-47F2-B9FF-461E6EC6DEE7}">
      <dsp:nvSpPr>
        <dsp:cNvPr id="0" name=""/>
        <dsp:cNvSpPr/>
      </dsp:nvSpPr>
      <dsp:spPr>
        <a:xfrm>
          <a:off x="225430" y="1102703"/>
          <a:ext cx="409872" cy="409872"/>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C9DA36-48DC-467D-9CF0-052535A3B63F}">
      <dsp:nvSpPr>
        <dsp:cNvPr id="0" name=""/>
        <dsp:cNvSpPr/>
      </dsp:nvSpPr>
      <dsp:spPr>
        <a:xfrm>
          <a:off x="860733" y="935027"/>
          <a:ext cx="9654866" cy="745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69" tIns="78869" rIns="78869" bIns="78869" numCol="1" spcCol="1270" anchor="ctr" anchorCtr="0">
          <a:noAutofit/>
        </a:bodyPr>
        <a:lstStyle/>
        <a:p>
          <a:pPr marL="0" lvl="0" indent="0" algn="l" defTabSz="844550">
            <a:lnSpc>
              <a:spcPct val="90000"/>
            </a:lnSpc>
            <a:spcBef>
              <a:spcPct val="0"/>
            </a:spcBef>
            <a:spcAft>
              <a:spcPct val="35000"/>
            </a:spcAft>
            <a:buNone/>
          </a:pPr>
          <a:r>
            <a:rPr lang="en-US" sz="1900" kern="1200"/>
            <a:t>Sufficient time must be budgeted in the planning stages. </a:t>
          </a:r>
        </a:p>
      </dsp:txBody>
      <dsp:txXfrm>
        <a:off x="860733" y="935027"/>
        <a:ext cx="9654866" cy="745223"/>
      </dsp:txXfrm>
    </dsp:sp>
    <dsp:sp modelId="{FD3CE031-0BE5-4BDA-AE79-A2D4FDF3AAA1}">
      <dsp:nvSpPr>
        <dsp:cNvPr id="0" name=""/>
        <dsp:cNvSpPr/>
      </dsp:nvSpPr>
      <dsp:spPr>
        <a:xfrm>
          <a:off x="0" y="1866557"/>
          <a:ext cx="10515600" cy="7452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30B2B4-66D7-45CB-9A08-F03999DE1B1A}">
      <dsp:nvSpPr>
        <dsp:cNvPr id="0" name=""/>
        <dsp:cNvSpPr/>
      </dsp:nvSpPr>
      <dsp:spPr>
        <a:xfrm>
          <a:off x="225430" y="2034232"/>
          <a:ext cx="409872" cy="409872"/>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6A049-EC90-48FC-8C67-537F303DC45D}">
      <dsp:nvSpPr>
        <dsp:cNvPr id="0" name=""/>
        <dsp:cNvSpPr/>
      </dsp:nvSpPr>
      <dsp:spPr>
        <a:xfrm>
          <a:off x="860733" y="1866557"/>
          <a:ext cx="9654866" cy="745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69" tIns="78869" rIns="78869" bIns="78869" numCol="1" spcCol="1270" anchor="ctr" anchorCtr="0">
          <a:noAutofit/>
        </a:bodyPr>
        <a:lstStyle/>
        <a:p>
          <a:pPr marL="0" lvl="0" indent="0" algn="l" defTabSz="844550">
            <a:lnSpc>
              <a:spcPct val="90000"/>
            </a:lnSpc>
            <a:spcBef>
              <a:spcPct val="0"/>
            </a:spcBef>
            <a:spcAft>
              <a:spcPct val="35000"/>
            </a:spcAft>
            <a:buNone/>
          </a:pPr>
          <a:r>
            <a:rPr lang="en-US" sz="1900" kern="1200" dirty="0"/>
            <a:t>Enhanced coordination of systems during the design process.</a:t>
          </a:r>
        </a:p>
      </dsp:txBody>
      <dsp:txXfrm>
        <a:off x="860733" y="1866557"/>
        <a:ext cx="9654866" cy="745223"/>
      </dsp:txXfrm>
    </dsp:sp>
    <dsp:sp modelId="{7297FD31-30B2-481E-ACC0-3FB7AB3BEED8}">
      <dsp:nvSpPr>
        <dsp:cNvPr id="0" name=""/>
        <dsp:cNvSpPr/>
      </dsp:nvSpPr>
      <dsp:spPr>
        <a:xfrm>
          <a:off x="0" y="2798086"/>
          <a:ext cx="10515600" cy="7452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E35FC1-95C3-4A70-B131-FC4A8C901626}">
      <dsp:nvSpPr>
        <dsp:cNvPr id="0" name=""/>
        <dsp:cNvSpPr/>
      </dsp:nvSpPr>
      <dsp:spPr>
        <a:xfrm>
          <a:off x="225430" y="2965761"/>
          <a:ext cx="409872" cy="409872"/>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E7BA2B-5600-4EA7-B6DB-BD2AE5C5054D}">
      <dsp:nvSpPr>
        <dsp:cNvPr id="0" name=""/>
        <dsp:cNvSpPr/>
      </dsp:nvSpPr>
      <dsp:spPr>
        <a:xfrm>
          <a:off x="860733" y="2798086"/>
          <a:ext cx="9654866" cy="745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69" tIns="78869" rIns="78869" bIns="78869" numCol="1" spcCol="1270" anchor="ctr" anchorCtr="0">
          <a:noAutofit/>
        </a:bodyPr>
        <a:lstStyle/>
        <a:p>
          <a:pPr marL="0" lvl="0" indent="0" algn="l" defTabSz="844550">
            <a:lnSpc>
              <a:spcPct val="90000"/>
            </a:lnSpc>
            <a:spcBef>
              <a:spcPct val="0"/>
            </a:spcBef>
            <a:spcAft>
              <a:spcPct val="35000"/>
            </a:spcAft>
            <a:buNone/>
          </a:pPr>
          <a:r>
            <a:rPr lang="en-US" sz="1900" kern="1200" dirty="0"/>
            <a:t>Prefabrication and detail planning are critical to resolve before construction.</a:t>
          </a:r>
        </a:p>
      </dsp:txBody>
      <dsp:txXfrm>
        <a:off x="860733" y="2798086"/>
        <a:ext cx="9654866" cy="745223"/>
      </dsp:txXfrm>
    </dsp:sp>
    <dsp:sp modelId="{8050F4A4-E269-4321-A45D-5A6EFE1C48CE}">
      <dsp:nvSpPr>
        <dsp:cNvPr id="0" name=""/>
        <dsp:cNvSpPr/>
      </dsp:nvSpPr>
      <dsp:spPr>
        <a:xfrm>
          <a:off x="0" y="3729615"/>
          <a:ext cx="10515600" cy="74522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EB996B-214F-4E5C-B416-75F7BCD63335}">
      <dsp:nvSpPr>
        <dsp:cNvPr id="0" name=""/>
        <dsp:cNvSpPr/>
      </dsp:nvSpPr>
      <dsp:spPr>
        <a:xfrm>
          <a:off x="225430" y="3897291"/>
          <a:ext cx="409872" cy="409872"/>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A08C12-C57E-48DE-9100-48F92D9B5309}">
      <dsp:nvSpPr>
        <dsp:cNvPr id="0" name=""/>
        <dsp:cNvSpPr/>
      </dsp:nvSpPr>
      <dsp:spPr>
        <a:xfrm>
          <a:off x="860733" y="3729615"/>
          <a:ext cx="9654866" cy="745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69" tIns="78869" rIns="78869" bIns="78869" numCol="1" spcCol="1270" anchor="ctr" anchorCtr="0">
          <a:noAutofit/>
        </a:bodyPr>
        <a:lstStyle/>
        <a:p>
          <a:pPr marL="0" lvl="0" indent="0" algn="l" defTabSz="844550">
            <a:lnSpc>
              <a:spcPct val="90000"/>
            </a:lnSpc>
            <a:spcBef>
              <a:spcPct val="0"/>
            </a:spcBef>
            <a:spcAft>
              <a:spcPct val="35000"/>
            </a:spcAft>
            <a:buNone/>
          </a:pPr>
          <a:r>
            <a:rPr lang="en-US" sz="1900" kern="1200"/>
            <a:t>Significantly reduce time during the construction stage and heightened overall quality control. </a:t>
          </a:r>
        </a:p>
      </dsp:txBody>
      <dsp:txXfrm>
        <a:off x="860733" y="3729615"/>
        <a:ext cx="9654866" cy="7452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08486-61B9-C146-85E1-6A8075D4DB34}">
      <dsp:nvSpPr>
        <dsp:cNvPr id="0" name=""/>
        <dsp:cNvSpPr/>
      </dsp:nvSpPr>
      <dsp:spPr>
        <a:xfrm>
          <a:off x="0" y="625786"/>
          <a:ext cx="4246735" cy="9833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Framed Systems</a:t>
          </a:r>
        </a:p>
      </dsp:txBody>
      <dsp:txXfrm>
        <a:off x="48005" y="673791"/>
        <a:ext cx="4150725" cy="887374"/>
      </dsp:txXfrm>
    </dsp:sp>
    <dsp:sp modelId="{51265A72-7D87-B247-AAAE-4B1F941FF375}">
      <dsp:nvSpPr>
        <dsp:cNvPr id="0" name=""/>
        <dsp:cNvSpPr/>
      </dsp:nvSpPr>
      <dsp:spPr>
        <a:xfrm>
          <a:off x="0" y="1727251"/>
          <a:ext cx="4246735" cy="98338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Panelized Systems</a:t>
          </a:r>
        </a:p>
      </dsp:txBody>
      <dsp:txXfrm>
        <a:off x="48005" y="1775256"/>
        <a:ext cx="4150725" cy="887374"/>
      </dsp:txXfrm>
    </dsp:sp>
    <dsp:sp modelId="{33AC057B-C503-584F-938C-F38D320AC7CB}">
      <dsp:nvSpPr>
        <dsp:cNvPr id="0" name=""/>
        <dsp:cNvSpPr/>
      </dsp:nvSpPr>
      <dsp:spPr>
        <a:xfrm>
          <a:off x="0" y="2828716"/>
          <a:ext cx="4246735" cy="98338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Hybrid Systems</a:t>
          </a:r>
        </a:p>
      </dsp:txBody>
      <dsp:txXfrm>
        <a:off x="48005" y="2876721"/>
        <a:ext cx="4150725" cy="8873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790A8-02FC-4490-87BB-E82EFABA147E}">
      <dsp:nvSpPr>
        <dsp:cNvPr id="0" name=""/>
        <dsp:cNvSpPr/>
      </dsp:nvSpPr>
      <dsp:spPr>
        <a:xfrm>
          <a:off x="581886" y="1283977"/>
          <a:ext cx="810000" cy="81000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7BD0C1-E9CD-48A4-A45E-D610D3BF9478}">
      <dsp:nvSpPr>
        <dsp:cNvPr id="0" name=""/>
        <dsp:cNvSpPr/>
      </dsp:nvSpPr>
      <dsp:spPr>
        <a:xfrm>
          <a:off x="12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Program Use</a:t>
          </a:r>
        </a:p>
      </dsp:txBody>
      <dsp:txXfrm>
        <a:off x="127800" y="2355670"/>
        <a:ext cx="1800000" cy="720000"/>
      </dsp:txXfrm>
    </dsp:sp>
    <dsp:sp modelId="{744CB25D-92AB-429A-95FB-09D7730C153E}">
      <dsp:nvSpPr>
        <dsp:cNvPr id="0" name=""/>
        <dsp:cNvSpPr/>
      </dsp:nvSpPr>
      <dsp:spPr>
        <a:xfrm>
          <a:off x="2737800" y="1275667"/>
          <a:ext cx="810000" cy="810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329290-3ADF-45AE-880A-E2BE7265E0D8}">
      <dsp:nvSpPr>
        <dsp:cNvPr id="0" name=""/>
        <dsp:cNvSpPr/>
      </dsp:nvSpPr>
      <dsp:spPr>
        <a:xfrm>
          <a:off x="224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Cost</a:t>
          </a:r>
        </a:p>
      </dsp:txBody>
      <dsp:txXfrm>
        <a:off x="2242800" y="2355670"/>
        <a:ext cx="1800000" cy="720000"/>
      </dsp:txXfrm>
    </dsp:sp>
    <dsp:sp modelId="{8EBCCD87-112B-4255-A1A4-C50677F7BC02}">
      <dsp:nvSpPr>
        <dsp:cNvPr id="0" name=""/>
        <dsp:cNvSpPr/>
      </dsp:nvSpPr>
      <dsp:spPr>
        <a:xfrm>
          <a:off x="4852800" y="1275667"/>
          <a:ext cx="810000" cy="81000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E96630-EA74-4C2E-8701-B0921DE2B634}">
      <dsp:nvSpPr>
        <dsp:cNvPr id="0" name=""/>
        <dsp:cNvSpPr/>
      </dsp:nvSpPr>
      <dsp:spPr>
        <a:xfrm>
          <a:off x="435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Fire Protection</a:t>
          </a:r>
        </a:p>
      </dsp:txBody>
      <dsp:txXfrm>
        <a:off x="4357800" y="2355670"/>
        <a:ext cx="1800000" cy="720000"/>
      </dsp:txXfrm>
    </dsp:sp>
    <dsp:sp modelId="{F4CFFD91-3AB1-4D85-811C-E0131D9CCE88}">
      <dsp:nvSpPr>
        <dsp:cNvPr id="0" name=""/>
        <dsp:cNvSpPr/>
      </dsp:nvSpPr>
      <dsp:spPr>
        <a:xfrm>
          <a:off x="6967800" y="1275667"/>
          <a:ext cx="810000" cy="810000"/>
        </a:xfrm>
        <a:prstGeom prst="rect">
          <a:avLst/>
        </a:prstGeom>
        <a:blipFill rotWithShape="1">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FBA3CB-618A-4E96-AE34-CE465AEF58A2}">
      <dsp:nvSpPr>
        <dsp:cNvPr id="0" name=""/>
        <dsp:cNvSpPr/>
      </dsp:nvSpPr>
      <dsp:spPr>
        <a:xfrm>
          <a:off x="6472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Vibration and Acoustic Control</a:t>
          </a:r>
        </a:p>
      </dsp:txBody>
      <dsp:txXfrm>
        <a:off x="6472800" y="2355670"/>
        <a:ext cx="1800000" cy="720000"/>
      </dsp:txXfrm>
    </dsp:sp>
    <dsp:sp modelId="{F998AFA3-2634-47C4-962D-0AE19A86577D}">
      <dsp:nvSpPr>
        <dsp:cNvPr id="0" name=""/>
        <dsp:cNvSpPr/>
      </dsp:nvSpPr>
      <dsp:spPr>
        <a:xfrm>
          <a:off x="9082800" y="1275667"/>
          <a:ext cx="810000" cy="810000"/>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7D2929-A16E-4BD0-BDF8-3518F51B8ACE}">
      <dsp:nvSpPr>
        <dsp:cNvPr id="0" name=""/>
        <dsp:cNvSpPr/>
      </dsp:nvSpPr>
      <dsp:spPr>
        <a:xfrm>
          <a:off x="8587800" y="235567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Authorities and Code Requirements</a:t>
          </a:r>
        </a:p>
      </dsp:txBody>
      <dsp:txXfrm>
        <a:off x="8587800" y="2355670"/>
        <a:ext cx="180000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DFBF3-A7CF-4B4F-9E03-1AB98B732CF5}">
      <dsp:nvSpPr>
        <dsp:cNvPr id="0" name=""/>
        <dsp:cNvSpPr/>
      </dsp:nvSpPr>
      <dsp:spPr>
        <a:xfrm>
          <a:off x="805630" y="1152631"/>
          <a:ext cx="1470954" cy="147095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A999A5-2102-4B7A-8B16-26BCB0C10B29}">
      <dsp:nvSpPr>
        <dsp:cNvPr id="0" name=""/>
        <dsp:cNvSpPr/>
      </dsp:nvSpPr>
      <dsp:spPr>
        <a:xfrm>
          <a:off x="1119112" y="1466113"/>
          <a:ext cx="843990" cy="84399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71DA44-CAA3-45F0-B6FA-FF27066FFE05}">
      <dsp:nvSpPr>
        <dsp:cNvPr id="0" name=""/>
        <dsp:cNvSpPr/>
      </dsp:nvSpPr>
      <dsp:spPr>
        <a:xfrm>
          <a:off x="335407" y="3081751"/>
          <a:ext cx="24114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cap="none" dirty="0"/>
            <a:t>Low-rise, Mid-rise, High-rise Code Requirements</a:t>
          </a:r>
        </a:p>
      </dsp:txBody>
      <dsp:txXfrm>
        <a:off x="335407" y="3081751"/>
        <a:ext cx="2411400" cy="720000"/>
      </dsp:txXfrm>
    </dsp:sp>
    <dsp:sp modelId="{56BE2C71-D664-4395-9D2C-9DCE718CA70F}">
      <dsp:nvSpPr>
        <dsp:cNvPr id="0" name=""/>
        <dsp:cNvSpPr/>
      </dsp:nvSpPr>
      <dsp:spPr>
        <a:xfrm>
          <a:off x="3639025" y="1152631"/>
          <a:ext cx="1470954" cy="147095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16FAC2-C279-4253-9E64-F58D6CC3481E}">
      <dsp:nvSpPr>
        <dsp:cNvPr id="0" name=""/>
        <dsp:cNvSpPr/>
      </dsp:nvSpPr>
      <dsp:spPr>
        <a:xfrm>
          <a:off x="3952507" y="1466113"/>
          <a:ext cx="843990" cy="84399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ABA988-7AD5-4A83-80FD-4FF212E88817}">
      <dsp:nvSpPr>
        <dsp:cNvPr id="0" name=""/>
        <dsp:cNvSpPr/>
      </dsp:nvSpPr>
      <dsp:spPr>
        <a:xfrm>
          <a:off x="3168802" y="3081751"/>
          <a:ext cx="24114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cap="none" dirty="0"/>
            <a:t>Passive Fire Protection Strategies</a:t>
          </a:r>
        </a:p>
      </dsp:txBody>
      <dsp:txXfrm>
        <a:off x="3168802" y="3081751"/>
        <a:ext cx="2411400" cy="720000"/>
      </dsp:txXfrm>
    </dsp:sp>
    <dsp:sp modelId="{4D914859-367A-44D0-A830-13550320BFF4}">
      <dsp:nvSpPr>
        <dsp:cNvPr id="0" name=""/>
        <dsp:cNvSpPr/>
      </dsp:nvSpPr>
      <dsp:spPr>
        <a:xfrm>
          <a:off x="6472420" y="1152631"/>
          <a:ext cx="1470954" cy="147095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74F5BC-F3B9-4D4A-BC47-92C5DEEEB30C}">
      <dsp:nvSpPr>
        <dsp:cNvPr id="0" name=""/>
        <dsp:cNvSpPr/>
      </dsp:nvSpPr>
      <dsp:spPr>
        <a:xfrm>
          <a:off x="6785902" y="1466113"/>
          <a:ext cx="843990" cy="84399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BB99F3-A94E-473D-A405-78FE4581E631}">
      <dsp:nvSpPr>
        <dsp:cNvPr id="0" name=""/>
        <dsp:cNvSpPr/>
      </dsp:nvSpPr>
      <dsp:spPr>
        <a:xfrm>
          <a:off x="6002197" y="3081751"/>
          <a:ext cx="24114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cap="none" dirty="0"/>
            <a:t>Active Fire Protection Strategies</a:t>
          </a:r>
        </a:p>
      </dsp:txBody>
      <dsp:txXfrm>
        <a:off x="6002197" y="3081751"/>
        <a:ext cx="2411400" cy="720000"/>
      </dsp:txXfrm>
    </dsp:sp>
    <dsp:sp modelId="{36C6EC99-D138-430D-B8EF-6F92EA1B3968}">
      <dsp:nvSpPr>
        <dsp:cNvPr id="0" name=""/>
        <dsp:cNvSpPr/>
      </dsp:nvSpPr>
      <dsp:spPr>
        <a:xfrm>
          <a:off x="9305815" y="1152631"/>
          <a:ext cx="1470954" cy="147095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0598B-72F6-49B5-AFD5-B7A3AEFFC4D7}">
      <dsp:nvSpPr>
        <dsp:cNvPr id="0" name=""/>
        <dsp:cNvSpPr/>
      </dsp:nvSpPr>
      <dsp:spPr>
        <a:xfrm>
          <a:off x="9619297" y="1466113"/>
          <a:ext cx="843990" cy="843990"/>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ED06C5-928A-4E01-8BBE-AFB1EDDBC11E}">
      <dsp:nvSpPr>
        <dsp:cNvPr id="0" name=""/>
        <dsp:cNvSpPr/>
      </dsp:nvSpPr>
      <dsp:spPr>
        <a:xfrm>
          <a:off x="8835592" y="3081751"/>
          <a:ext cx="24114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cap="none" dirty="0"/>
            <a:t>Fire Protection During Construction</a:t>
          </a:r>
        </a:p>
      </dsp:txBody>
      <dsp:txXfrm>
        <a:off x="8835592" y="3081751"/>
        <a:ext cx="24114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20D37-E952-0449-94FC-7C12E8318CE7}">
      <dsp:nvSpPr>
        <dsp:cNvPr id="0" name=""/>
        <dsp:cNvSpPr/>
      </dsp:nvSpPr>
      <dsp:spPr>
        <a:xfrm>
          <a:off x="0" y="53187"/>
          <a:ext cx="5181600" cy="108225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r>
            <a:rPr lang="en-CA" sz="2500" kern="1200" dirty="0"/>
            <a:t>Fire resistant rating of structure in floors </a:t>
          </a:r>
          <a:endParaRPr lang="en-US" sz="2500" kern="1200" dirty="0"/>
        </a:p>
      </dsp:txBody>
      <dsp:txXfrm>
        <a:off x="52831" y="106018"/>
        <a:ext cx="5075938" cy="976588"/>
      </dsp:txXfrm>
    </dsp:sp>
    <dsp:sp modelId="{C9B0C425-2AF6-DF42-BE65-D72A83AEEC06}">
      <dsp:nvSpPr>
        <dsp:cNvPr id="0" name=""/>
        <dsp:cNvSpPr/>
      </dsp:nvSpPr>
      <dsp:spPr>
        <a:xfrm>
          <a:off x="0" y="1207437"/>
          <a:ext cx="5181600" cy="108225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r>
            <a:rPr lang="en-CA" sz="2500" kern="1200" dirty="0"/>
            <a:t>Level of encapsulated material or char consideration </a:t>
          </a:r>
          <a:endParaRPr lang="en-US" sz="2500" kern="1200" dirty="0"/>
        </a:p>
      </dsp:txBody>
      <dsp:txXfrm>
        <a:off x="52831" y="1260268"/>
        <a:ext cx="5075938" cy="976588"/>
      </dsp:txXfrm>
    </dsp:sp>
    <dsp:sp modelId="{AA7CFDA2-6CE9-1441-8AB4-E26BB59503AE}">
      <dsp:nvSpPr>
        <dsp:cNvPr id="0" name=""/>
        <dsp:cNvSpPr/>
      </dsp:nvSpPr>
      <dsp:spPr>
        <a:xfrm>
          <a:off x="0" y="2361687"/>
          <a:ext cx="5181600" cy="108225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r>
            <a:rPr lang="en-CA" sz="2500" kern="1200" dirty="0"/>
            <a:t>Fire rating of egress routes </a:t>
          </a:r>
          <a:endParaRPr lang="en-US" sz="2500" kern="1200" dirty="0"/>
        </a:p>
      </dsp:txBody>
      <dsp:txXfrm>
        <a:off x="52831" y="2414518"/>
        <a:ext cx="5075938" cy="976588"/>
      </dsp:txXfrm>
    </dsp:sp>
    <dsp:sp modelId="{CF56C8BF-2F34-6344-8185-AC6992EB2F8B}">
      <dsp:nvSpPr>
        <dsp:cNvPr id="0" name=""/>
        <dsp:cNvSpPr/>
      </dsp:nvSpPr>
      <dsp:spPr>
        <a:xfrm>
          <a:off x="0" y="3515937"/>
          <a:ext cx="5181600" cy="108225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r>
            <a:rPr lang="en-CA" sz="2500" kern="1200" dirty="0"/>
            <a:t>Fire separation requirements </a:t>
          </a:r>
          <a:endParaRPr lang="en-US" sz="2500" kern="1200" dirty="0"/>
        </a:p>
      </dsp:txBody>
      <dsp:txXfrm>
        <a:off x="52831" y="3568768"/>
        <a:ext cx="5075938" cy="976588"/>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202D9D-754B-4145-A6ED-EDA3EEE87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D36C3426-4A3A-3F4D-8183-64B63CA54D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907CB4-3E17-AE4E-BFD2-8C0E6C21A6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447D87-8BC6-EC44-861A-2E25EA3FC591}" type="slidenum">
              <a:rPr lang="en-US" smtClean="0"/>
              <a:t>‹#›</a:t>
            </a:fld>
            <a:endParaRPr lang="en-US"/>
          </a:p>
        </p:txBody>
      </p:sp>
    </p:spTree>
    <p:extLst>
      <p:ext uri="{BB962C8B-B14F-4D97-AF65-F5344CB8AC3E}">
        <p14:creationId xmlns:p14="http://schemas.microsoft.com/office/powerpoint/2010/main" val="3544131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5B8BF2-E637-4649-82E3-15CE7478B478}"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1B2BC5-DD97-5C4A-AB8E-6B9E2F649F67}" type="slidenum">
              <a:rPr lang="en-US" smtClean="0"/>
              <a:t>‹#›</a:t>
            </a:fld>
            <a:endParaRPr lang="en-US"/>
          </a:p>
        </p:txBody>
      </p:sp>
    </p:spTree>
    <p:extLst>
      <p:ext uri="{BB962C8B-B14F-4D97-AF65-F5344CB8AC3E}">
        <p14:creationId xmlns:p14="http://schemas.microsoft.com/office/powerpoint/2010/main" val="69794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1A7FEDB-A8C7-4F77-AFD5-4BB23B5A2C40}" type="slidenum">
              <a:rPr lang="fr-CA" smtClean="0"/>
              <a:t>1</a:t>
            </a:fld>
            <a:endParaRPr lang="fr-CA"/>
          </a:p>
        </p:txBody>
      </p:sp>
    </p:spTree>
    <p:extLst>
      <p:ext uri="{BB962C8B-B14F-4D97-AF65-F5344CB8AC3E}">
        <p14:creationId xmlns:p14="http://schemas.microsoft.com/office/powerpoint/2010/main" val="114113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1B2BC5-DD97-5C4A-AB8E-6B9E2F649F67}" type="slidenum">
              <a:rPr lang="en-US" smtClean="0"/>
              <a:t>29</a:t>
            </a:fld>
            <a:endParaRPr lang="en-US"/>
          </a:p>
        </p:txBody>
      </p:sp>
    </p:spTree>
    <p:extLst>
      <p:ext uri="{BB962C8B-B14F-4D97-AF65-F5344CB8AC3E}">
        <p14:creationId xmlns:p14="http://schemas.microsoft.com/office/powerpoint/2010/main" val="2932294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1B2BC5-DD97-5C4A-AB8E-6B9E2F649F67}" type="slidenum">
              <a:rPr lang="en-US" smtClean="0"/>
              <a:t>30</a:t>
            </a:fld>
            <a:endParaRPr lang="en-US"/>
          </a:p>
        </p:txBody>
      </p:sp>
    </p:spTree>
    <p:extLst>
      <p:ext uri="{BB962C8B-B14F-4D97-AF65-F5344CB8AC3E}">
        <p14:creationId xmlns:p14="http://schemas.microsoft.com/office/powerpoint/2010/main" val="2898807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1B2BC5-DD97-5C4A-AB8E-6B9E2F649F67}" type="slidenum">
              <a:rPr lang="en-US" smtClean="0"/>
              <a:t>31</a:t>
            </a:fld>
            <a:endParaRPr lang="en-US"/>
          </a:p>
        </p:txBody>
      </p:sp>
    </p:spTree>
    <p:extLst>
      <p:ext uri="{BB962C8B-B14F-4D97-AF65-F5344CB8AC3E}">
        <p14:creationId xmlns:p14="http://schemas.microsoft.com/office/powerpoint/2010/main" val="1266169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lecture notes for analysis results. </a:t>
            </a:r>
          </a:p>
        </p:txBody>
      </p:sp>
      <p:sp>
        <p:nvSpPr>
          <p:cNvPr id="4" name="Slide Number Placeholder 3"/>
          <p:cNvSpPr>
            <a:spLocks noGrp="1"/>
          </p:cNvSpPr>
          <p:nvPr>
            <p:ph type="sldNum" sz="quarter" idx="5"/>
          </p:nvPr>
        </p:nvSpPr>
        <p:spPr/>
        <p:txBody>
          <a:bodyPr/>
          <a:lstStyle/>
          <a:p>
            <a:fld id="{FE1B2BC5-DD97-5C4A-AB8E-6B9E2F649F67}" type="slidenum">
              <a:rPr lang="en-US" smtClean="0"/>
              <a:t>37</a:t>
            </a:fld>
            <a:endParaRPr lang="en-US"/>
          </a:p>
        </p:txBody>
      </p:sp>
    </p:spTree>
    <p:extLst>
      <p:ext uri="{BB962C8B-B14F-4D97-AF65-F5344CB8AC3E}">
        <p14:creationId xmlns:p14="http://schemas.microsoft.com/office/powerpoint/2010/main" val="238044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32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086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431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45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163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66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1B2BC5-DD97-5C4A-AB8E-6B9E2F649F67}" type="slidenum">
              <a:rPr lang="en-US" smtClean="0"/>
              <a:t>2</a:t>
            </a:fld>
            <a:endParaRPr lang="en-US"/>
          </a:p>
        </p:txBody>
      </p:sp>
    </p:spTree>
    <p:extLst>
      <p:ext uri="{BB962C8B-B14F-4D97-AF65-F5344CB8AC3E}">
        <p14:creationId xmlns:p14="http://schemas.microsoft.com/office/powerpoint/2010/main" val="237842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855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lecture notes for analysis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527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942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258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001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222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969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606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810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sources and CLT Handbook for reference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46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1B2BC5-DD97-5C4A-AB8E-6B9E2F649F67}" type="slidenum">
              <a:rPr lang="en-US" smtClean="0"/>
              <a:t>4</a:t>
            </a:fld>
            <a:endParaRPr lang="en-US"/>
          </a:p>
        </p:txBody>
      </p:sp>
    </p:spTree>
    <p:extLst>
      <p:ext uri="{BB962C8B-B14F-4D97-AF65-F5344CB8AC3E}">
        <p14:creationId xmlns:p14="http://schemas.microsoft.com/office/powerpoint/2010/main" val="1997409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avoid delays on site, may want to consider full scale mock-ups to sort out connection and construction specifics. </a:t>
            </a:r>
          </a:p>
          <a:p>
            <a:endParaRPr lang="en-US" dirty="0"/>
          </a:p>
          <a:p>
            <a:endParaRPr lang="en-US" dirty="0"/>
          </a:p>
        </p:txBody>
      </p:sp>
    </p:spTree>
    <p:extLst>
      <p:ext uri="{BB962C8B-B14F-4D97-AF65-F5344CB8AC3E}">
        <p14:creationId xmlns:p14="http://schemas.microsoft.com/office/powerpoint/2010/main" val="2523914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lecture notes for analysis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36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127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525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428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lecture notes for analysis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527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539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296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lecture notes for analysis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034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730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1B2BC5-DD97-5C4A-AB8E-6B9E2F649F67}" type="slidenum">
              <a:rPr lang="en-US" smtClean="0"/>
              <a:t>11</a:t>
            </a:fld>
            <a:endParaRPr lang="en-US"/>
          </a:p>
        </p:txBody>
      </p:sp>
    </p:spTree>
    <p:extLst>
      <p:ext uri="{BB962C8B-B14F-4D97-AF65-F5344CB8AC3E}">
        <p14:creationId xmlns:p14="http://schemas.microsoft.com/office/powerpoint/2010/main" val="4159998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xfrm>
            <a:off x="457200" y="719138"/>
            <a:ext cx="6400800" cy="3600450"/>
          </a:xfrm>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rPr lang="en-CA" dirty="0"/>
              <a:t>Moisture control of the mass timber, is critical.</a:t>
            </a:r>
          </a:p>
          <a:p>
            <a:endParaRPr lang="en-CA" dirty="0"/>
          </a:p>
          <a:p>
            <a:r>
              <a:rPr lang="en-CA" dirty="0"/>
              <a:t>In thinking about construction, the best defence is to close the building up as quickly as possible to prevent moisture saturation and potential staining on the mass timber.</a:t>
            </a:r>
          </a:p>
          <a:p>
            <a:endParaRPr lang="en-CA" dirty="0"/>
          </a:p>
          <a:p>
            <a:r>
              <a:rPr lang="en-CA" dirty="0"/>
              <a:t>It is ok to get the wood wet, but it is important to allow it to dry out </a:t>
            </a:r>
            <a:r>
              <a:rPr lang="en-CA" dirty="0" err="1"/>
              <a:t>appropiately</a:t>
            </a:r>
            <a:r>
              <a:rPr lang="en-CA" dirty="0"/>
              <a:t> before any encapsulation occurs. </a:t>
            </a:r>
          </a:p>
          <a:p>
            <a:endParaRPr lang="en-CA" dirty="0"/>
          </a:p>
          <a:p>
            <a:pPr marL="0" marR="0" lvl="0" indent="0" defTabSz="914400" eaLnBrk="1" fontAlgn="auto" latinLnBrk="0" hangingPunct="1">
              <a:lnSpc>
                <a:spcPct val="100000"/>
              </a:lnSpc>
              <a:spcBef>
                <a:spcPts val="400"/>
              </a:spcBef>
              <a:spcAft>
                <a:spcPts val="0"/>
              </a:spcAft>
              <a:buClrTx/>
              <a:buSzTx/>
              <a:buFontTx/>
              <a:buNone/>
              <a:tabLst/>
              <a:defRPr/>
            </a:pPr>
            <a:r>
              <a:rPr lang="en-CA" dirty="0"/>
              <a:t>The mass timber is prefabricated, and will go up quickly. The Arbour utilizes a prefabricated wall system, that will be built off site and be installed in </a:t>
            </a:r>
            <a:r>
              <a:rPr lang="en-CA" dirty="0" err="1"/>
              <a:t>tandum</a:t>
            </a:r>
            <a:r>
              <a:rPr lang="en-CA" dirty="0"/>
              <a:t> with the mass timber structure. </a:t>
            </a:r>
          </a:p>
          <a:p>
            <a:endParaRPr lang="en-CA" dirty="0"/>
          </a:p>
          <a:p>
            <a:endParaRPr lang="en-CA" dirty="0"/>
          </a:p>
        </p:txBody>
      </p:sp>
    </p:spTree>
    <p:extLst>
      <p:ext uri="{BB962C8B-B14F-4D97-AF65-F5344CB8AC3E}">
        <p14:creationId xmlns:p14="http://schemas.microsoft.com/office/powerpoint/2010/main" val="1315554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4288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lecture notes for analysis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293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86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drivers that we hear a lot of today is that the impact that mass timber can have on climate stability</a:t>
            </a:r>
          </a:p>
          <a:p>
            <a:endParaRPr lang="en-US" dirty="0"/>
          </a:p>
          <a:p>
            <a:r>
              <a:rPr lang="en-US" dirty="0"/>
              <a:t>As you may know, the federal government recently released announced accelerating environmental targets</a:t>
            </a:r>
          </a:p>
          <a:p>
            <a:endParaRPr lang="en-US" dirty="0"/>
          </a:p>
          <a:p>
            <a:r>
              <a:rPr lang="en-US" dirty="0"/>
              <a:t>- Go beyond 30% carbon reduction by 2030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689451-C773-3743-93BF-49EE5B93B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42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world organizations such as Architecture 2030, are adopting similar programs to accelerate carbon positivity – to move 2050 to 2040. </a:t>
            </a:r>
          </a:p>
          <a:p>
            <a:endParaRPr lang="en-US" dirty="0"/>
          </a:p>
          <a:p>
            <a:r>
              <a:rPr lang="en-CA" sz="1200" b="1" kern="1200" dirty="0">
                <a:solidFill>
                  <a:schemeClr val="tx1"/>
                </a:solidFill>
                <a:effectLst/>
                <a:latin typeface="+mn-lt"/>
                <a:ea typeface="+mn-ea"/>
                <a:cs typeface="+mn-cs"/>
              </a:rPr>
              <a:t>For all new buildings and major renovations – zero-net-carbon</a:t>
            </a:r>
            <a:r>
              <a:rPr lang="en-CA" sz="1200" kern="1200" dirty="0">
                <a:solidFill>
                  <a:schemeClr val="tx1"/>
                </a:solidFill>
                <a:effectLst/>
                <a:latin typeface="+mn-lt"/>
                <a:ea typeface="+mn-ea"/>
                <a:cs typeface="+mn-cs"/>
              </a:rPr>
              <a:t> (ZNC) </a:t>
            </a:r>
            <a:r>
              <a:rPr lang="en-CA" sz="1200" b="1" kern="1200" dirty="0">
                <a:solidFill>
                  <a:schemeClr val="tx1"/>
                </a:solidFill>
                <a:effectLst/>
                <a:latin typeface="+mn-lt"/>
                <a:ea typeface="+mn-ea"/>
                <a:cs typeface="+mn-cs"/>
              </a:rPr>
              <a:t>operations as soon as possible </a:t>
            </a: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For embodied carbon – a 40% reduction as soon as possible </a:t>
            </a:r>
            <a:r>
              <a:rPr lang="en-CA" sz="1200" kern="1200" dirty="0">
                <a:solidFill>
                  <a:schemeClr val="tx1"/>
                </a:solidFill>
                <a:effectLst/>
                <a:latin typeface="+mn-lt"/>
                <a:ea typeface="+mn-ea"/>
                <a:cs typeface="+mn-cs"/>
              </a:rPr>
              <a:t>for all new buildings, infrastructure, and major renovations, and </a:t>
            </a:r>
            <a:r>
              <a:rPr lang="en-CA" sz="1200" b="1" kern="1200" dirty="0">
                <a:solidFill>
                  <a:schemeClr val="tx1"/>
                </a:solidFill>
                <a:effectLst/>
                <a:latin typeface="+mn-lt"/>
                <a:ea typeface="+mn-ea"/>
                <a:cs typeface="+mn-cs"/>
              </a:rPr>
              <a:t>65% by 2030</a:t>
            </a:r>
            <a:r>
              <a:rPr lang="en-CA" sz="1200" kern="1200" dirty="0">
                <a:solidFill>
                  <a:schemeClr val="tx1"/>
                </a:solidFill>
                <a:effectLst/>
                <a:latin typeface="+mn-lt"/>
                <a:ea typeface="+mn-ea"/>
                <a:cs typeface="+mn-cs"/>
              </a:rPr>
              <a:t>.</a:t>
            </a:r>
          </a:p>
          <a:p>
            <a:r>
              <a:rPr lang="en-CA" sz="1200" b="1" kern="1200" dirty="0">
                <a:solidFill>
                  <a:schemeClr val="tx1"/>
                </a:solidFill>
                <a:effectLst/>
                <a:latin typeface="+mn-lt"/>
                <a:ea typeface="+mn-ea"/>
                <a:cs typeface="+mn-cs"/>
              </a:rPr>
              <a:t>For existing buildings – a 65% reduction by 2030</a:t>
            </a:r>
            <a:r>
              <a:rPr lang="en-CA" sz="1200" kern="1200" dirty="0">
                <a:solidFill>
                  <a:schemeClr val="tx1"/>
                </a:solidFill>
                <a:effectLst/>
                <a:latin typeface="+mn-lt"/>
                <a:ea typeface="+mn-ea"/>
                <a:cs typeface="+mn-cs"/>
              </a:rPr>
              <a:t> in operational carbon emissions.</a:t>
            </a:r>
          </a:p>
          <a:p>
            <a:r>
              <a:rPr lang="en-CA" sz="1200" b="1" kern="1200" dirty="0">
                <a:solidFill>
                  <a:schemeClr val="tx1"/>
                </a:solidFill>
                <a:effectLst/>
                <a:latin typeface="+mn-lt"/>
                <a:ea typeface="+mn-ea"/>
                <a:cs typeface="+mn-cs"/>
              </a:rPr>
              <a:t>Zero carbon emissions for the entire built environment by 2040.</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689451-C773-3743-93BF-49EE5B93B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476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Wood is a renewable and naturally growing material that can sequester carbon from the earth’s atmosphere. The manufacturing of wood products for construction produces low carbon emissions from fossil sources than other building materials, therefore offering a low embodied carbon solution. Prefabricated processes commonly used for products like mass timber create less waste and use less energy than traditional building materials. In addition, the potential available in reducing on-site construction are all factors that benefit the environment. </a:t>
            </a:r>
          </a:p>
          <a:p>
            <a:endParaRPr lang="en-GB" b="0" i="0" dirty="0">
              <a:solidFill>
                <a:srgbClr val="2D2F34"/>
              </a:solidFill>
              <a:effectLst/>
              <a:latin typeface="+mn-lt"/>
            </a:endParaRPr>
          </a:p>
          <a:p>
            <a:pPr lvl="1"/>
            <a:r>
              <a:rPr lang="en-US" sz="1200" kern="1200" dirty="0">
                <a:solidFill>
                  <a:schemeClr val="tx1"/>
                </a:solidFill>
                <a:effectLst/>
                <a:latin typeface="+mn-lt"/>
                <a:ea typeface="+mn-ea"/>
                <a:cs typeface="+mn-cs"/>
              </a:rPr>
              <a:t>Carbon sink: approx. 50% of the weight of wood is solid carbon, absorbed as CO2</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Renewable Resource</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Less waste in construction through prefabrication, lamination of smaller elements in a controlled environment </a:t>
            </a:r>
            <a:endParaRPr lang="en-CA"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Tangible/material commitment to the environment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only building material grow</a:t>
            </a:r>
            <a:endParaRPr lang="en-CA" sz="1200" kern="1200" dirty="0">
              <a:solidFill>
                <a:schemeClr val="tx1"/>
              </a:solidFill>
              <a:effectLst/>
              <a:latin typeface="+mn-lt"/>
              <a:ea typeface="+mn-ea"/>
              <a:cs typeface="+mn-cs"/>
            </a:endParaRPr>
          </a:p>
          <a:p>
            <a:endParaRPr lang="en-CA"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689451-C773-3743-93BF-49EE5B93B0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714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lecture notes for analysis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367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lecture notes for analysis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B2BC5-DD97-5C4A-AB8E-6B9E2F649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256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lecture notes for analysis results. </a:t>
            </a:r>
          </a:p>
        </p:txBody>
      </p:sp>
      <p:sp>
        <p:nvSpPr>
          <p:cNvPr id="4" name="Slide Number Placeholder 3"/>
          <p:cNvSpPr>
            <a:spLocks noGrp="1"/>
          </p:cNvSpPr>
          <p:nvPr>
            <p:ph type="sldNum" sz="quarter" idx="5"/>
          </p:nvPr>
        </p:nvSpPr>
        <p:spPr/>
        <p:txBody>
          <a:bodyPr/>
          <a:lstStyle/>
          <a:p>
            <a:fld id="{FE1B2BC5-DD97-5C4A-AB8E-6B9E2F649F67}" type="slidenum">
              <a:rPr lang="en-US" smtClean="0"/>
              <a:t>17</a:t>
            </a:fld>
            <a:endParaRPr lang="en-US"/>
          </a:p>
        </p:txBody>
      </p:sp>
    </p:spTree>
    <p:extLst>
      <p:ext uri="{BB962C8B-B14F-4D97-AF65-F5344CB8AC3E}">
        <p14:creationId xmlns:p14="http://schemas.microsoft.com/office/powerpoint/2010/main" val="97236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1B2BC5-DD97-5C4A-AB8E-6B9E2F649F67}" type="slidenum">
              <a:rPr lang="en-US" smtClean="0"/>
              <a:t>21</a:t>
            </a:fld>
            <a:endParaRPr lang="en-US"/>
          </a:p>
        </p:txBody>
      </p:sp>
    </p:spTree>
    <p:extLst>
      <p:ext uri="{BB962C8B-B14F-4D97-AF65-F5344CB8AC3E}">
        <p14:creationId xmlns:p14="http://schemas.microsoft.com/office/powerpoint/2010/main" val="66640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1B2BC5-DD97-5C4A-AB8E-6B9E2F649F67}" type="slidenum">
              <a:rPr lang="en-US" smtClean="0"/>
              <a:t>25</a:t>
            </a:fld>
            <a:endParaRPr lang="en-US"/>
          </a:p>
        </p:txBody>
      </p:sp>
    </p:spTree>
    <p:extLst>
      <p:ext uri="{BB962C8B-B14F-4D97-AF65-F5344CB8AC3E}">
        <p14:creationId xmlns:p14="http://schemas.microsoft.com/office/powerpoint/2010/main" val="52199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1B2BC5-DD97-5C4A-AB8E-6B9E2F649F67}" type="slidenum">
              <a:rPr lang="en-US" smtClean="0"/>
              <a:t>26</a:t>
            </a:fld>
            <a:endParaRPr lang="en-US"/>
          </a:p>
        </p:txBody>
      </p:sp>
    </p:spTree>
    <p:extLst>
      <p:ext uri="{BB962C8B-B14F-4D97-AF65-F5344CB8AC3E}">
        <p14:creationId xmlns:p14="http://schemas.microsoft.com/office/powerpoint/2010/main" val="3245072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1B2BC5-DD97-5C4A-AB8E-6B9E2F649F67}" type="slidenum">
              <a:rPr lang="en-US" smtClean="0"/>
              <a:t>27</a:t>
            </a:fld>
            <a:endParaRPr lang="en-US"/>
          </a:p>
        </p:txBody>
      </p:sp>
    </p:spTree>
    <p:extLst>
      <p:ext uri="{BB962C8B-B14F-4D97-AF65-F5344CB8AC3E}">
        <p14:creationId xmlns:p14="http://schemas.microsoft.com/office/powerpoint/2010/main" val="1025711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99CC-4325-BB4F-88E9-40FFF4B705C3}"/>
              </a:ext>
            </a:extLst>
          </p:cNvPr>
          <p:cNvSpPr>
            <a:spLocks noGrp="1"/>
          </p:cNvSpPr>
          <p:nvPr>
            <p:ph type="ctrTitle"/>
          </p:nvPr>
        </p:nvSpPr>
        <p:spPr>
          <a:xfrm>
            <a:off x="1524000" y="1122363"/>
            <a:ext cx="9144000" cy="2387600"/>
          </a:xfrm>
        </p:spPr>
        <p:txBody>
          <a:bodyPr anchor="b"/>
          <a:lstStyle>
            <a:lvl1pPr algn="ctr">
              <a:defRPr sz="6000">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AF1C0302-9175-B84B-B00F-164B27216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9EAB034-2BF6-1C49-879A-5F61BF542C6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98591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9E780F2-213F-DD42-A5B2-D52CC7CBE5D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636C1CE-F482-E244-AF88-6C1D832D08A5}"/>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2208686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3557-B169-DD45-839A-5E7B5EA7C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CA8FE-3F96-784E-BCE1-3025E7FBE8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DF5601-A543-9944-B575-EF37CB78A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9C8731C-D193-564D-B43C-6A0C33F49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BC849-26C5-BD4F-B701-8C08CAD14C1F}"/>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3526376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E6C-C53A-7346-BD6E-58DAA3F40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1B7F4-FBCA-174C-96D1-E5CD1DEF20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FB7049-46F0-CD44-9A65-FBD392051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6F61682-2365-7E4F-8E8D-4EC73ABA8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7B48C-0943-CC47-8EE5-9784320B020F}"/>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188382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B7CF-7413-AC4A-B85E-DF233E6A6A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D9429-0592-724F-B4DE-7AD253EB7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8A379F1-2434-9C4A-906F-16EC05414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92FBD-C060-4441-A76E-1A7541F24543}"/>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3535192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2B1EFC-5571-6446-962C-8305B346D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7EBF8E-8FFD-6141-B0A7-9520902385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3028FE-B8C7-5440-9424-FC00B0E28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FE727-5F17-4240-BECB-1EBFD9B477D3}"/>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4176801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99CC-4325-BB4F-88E9-40FFF4B705C3}"/>
              </a:ext>
            </a:extLst>
          </p:cNvPr>
          <p:cNvSpPr>
            <a:spLocks noGrp="1"/>
          </p:cNvSpPr>
          <p:nvPr>
            <p:ph type="ctrTitle"/>
          </p:nvPr>
        </p:nvSpPr>
        <p:spPr>
          <a:xfrm>
            <a:off x="1524000" y="1122363"/>
            <a:ext cx="9144000" cy="2387600"/>
          </a:xfrm>
        </p:spPr>
        <p:txBody>
          <a:bodyPr anchor="b"/>
          <a:lstStyle>
            <a:lvl1pPr algn="ctr">
              <a:defRPr sz="6000">
                <a:latin typeface="+mn-lt"/>
              </a:defRPr>
            </a:lvl1pPr>
          </a:lstStyle>
          <a:p>
            <a:r>
              <a:rPr lang="en-US" dirty="0"/>
              <a:t>Click to edit Master title style</a:t>
            </a:r>
          </a:p>
        </p:txBody>
      </p:sp>
      <p:sp>
        <p:nvSpPr>
          <p:cNvPr id="3" name="Subtitle 2">
            <a:extLst>
              <a:ext uri="{FF2B5EF4-FFF2-40B4-BE49-F238E27FC236}">
                <a16:creationId xmlns:a16="http://schemas.microsoft.com/office/drawing/2014/main" id="{AF1C0302-9175-B84B-B00F-164B27216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9EAB034-2BF6-1C49-879A-5F61BF542C6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51533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EAB034-2BF6-1C49-879A-5F61BF542C66}"/>
              </a:ext>
            </a:extLst>
          </p:cNvPr>
          <p:cNvSpPr>
            <a:spLocks noGrp="1"/>
          </p:cNvSpPr>
          <p:nvPr>
            <p:ph type="ftr" sz="quarter" idx="11"/>
          </p:nvPr>
        </p:nvSpPr>
        <p:spPr/>
        <p:txBody>
          <a:bodyPr/>
          <a:lstStyle/>
          <a:p>
            <a:endParaRPr lang="en-US" dirty="0"/>
          </a:p>
        </p:txBody>
      </p:sp>
      <p:sp>
        <p:nvSpPr>
          <p:cNvPr id="6" name="Title 1">
            <a:extLst>
              <a:ext uri="{FF2B5EF4-FFF2-40B4-BE49-F238E27FC236}">
                <a16:creationId xmlns:a16="http://schemas.microsoft.com/office/drawing/2014/main" id="{0C65CCBE-3C26-4341-B685-2D97B61F2252}"/>
              </a:ext>
            </a:extLst>
          </p:cNvPr>
          <p:cNvSpPr>
            <a:spLocks noGrp="1"/>
          </p:cNvSpPr>
          <p:nvPr>
            <p:ph type="title"/>
          </p:nvPr>
        </p:nvSpPr>
        <p:spPr>
          <a:xfrm>
            <a:off x="838200" y="678473"/>
            <a:ext cx="10515600" cy="795460"/>
          </a:xfrm>
        </p:spPr>
        <p:txBody>
          <a:bodyPr/>
          <a:lstStyle>
            <a:lvl1pPr>
              <a:defRPr b="1" i="0">
                <a:solidFill>
                  <a:schemeClr val="tx1"/>
                </a:solidFill>
                <a:latin typeface="+mn-lt"/>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D98C583-D72D-7646-BB46-648BCC71059B}"/>
              </a:ext>
            </a:extLst>
          </p:cNvPr>
          <p:cNvSpPr>
            <a:spLocks noGrp="1"/>
          </p:cNvSpPr>
          <p:nvPr>
            <p:ph idx="1"/>
          </p:nvPr>
        </p:nvSpPr>
        <p:spPr>
          <a:xfrm>
            <a:off x="838200" y="1615736"/>
            <a:ext cx="10515600" cy="4339707"/>
          </a:xfrm>
        </p:spPr>
        <p:txBody>
          <a:bodyPr/>
          <a:lstStyle>
            <a:lvl1pPr marL="228600" indent="-228600">
              <a:buFont typeface="Wingdings" pitchFamily="2" charset="2"/>
              <a:buChar char="§"/>
              <a:defRPr sz="2400" b="0" i="0">
                <a:solidFill>
                  <a:schemeClr val="tx1"/>
                </a:solidFill>
                <a:latin typeface="+mj-lt"/>
              </a:defRPr>
            </a:lvl1pPr>
            <a:lvl2pPr marL="685800" indent="-228600">
              <a:buFont typeface="Wingdings" pitchFamily="2" charset="2"/>
              <a:buChar char="§"/>
              <a:defRPr sz="2000">
                <a:solidFill>
                  <a:schemeClr val="tx1"/>
                </a:solidFill>
                <a:latin typeface="+mj-lt"/>
              </a:defRPr>
            </a:lvl2pPr>
            <a:lvl3pPr marL="1143000" indent="-228600">
              <a:buFont typeface="Wingdings" pitchFamily="2" charset="2"/>
              <a:buChar char="§"/>
              <a:defRPr sz="2000">
                <a:solidFill>
                  <a:schemeClr val="tx1"/>
                </a:solidFill>
                <a:latin typeface="+mj-lt"/>
              </a:defRPr>
            </a:lvl3pPr>
            <a:lvl4pPr marL="1600200" indent="-228600">
              <a:buFont typeface="Wingdings" pitchFamily="2" charset="2"/>
              <a:buChar char="§"/>
              <a:defRPr sz="2000">
                <a:solidFill>
                  <a:schemeClr val="tx1"/>
                </a:solidFill>
                <a:latin typeface="+mj-lt"/>
              </a:defRPr>
            </a:lvl4pPr>
            <a:lvl5pPr marL="2057400" indent="-228600">
              <a:buFont typeface="Wingdings" pitchFamily="2" charset="2"/>
              <a:buChar char="§"/>
              <a:defRPr sz="20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376975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0965-8973-9447-8654-11EE91A6A993}"/>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1E986B7-8773-894B-862A-CC1541310973}"/>
              </a:ext>
            </a:extLst>
          </p:cNvPr>
          <p:cNvSpPr>
            <a:spLocks noGrp="1"/>
          </p:cNvSpPr>
          <p:nvPr>
            <p:ph idx="1"/>
          </p:nvPr>
        </p:nvSpPr>
        <p:spPr>
          <a:xfrm>
            <a:off x="838200" y="1477109"/>
            <a:ext cx="10515600" cy="44783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4CC420C-AAC6-A441-9D66-B8324BA658D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2056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5986-448E-4846-A5D8-939DA9B4815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DF7A5AB-4FC2-3348-BA5B-E46C21FEE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C4514767-93E5-F547-A213-DE647C44D37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84504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8AA2-BE50-924F-A99B-1F78C4DC99B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3E2316C-F6EB-8E48-B335-C8838F1886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A46F3F-21E5-6346-9943-E2347EE63C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F6F76C6-1670-F141-8821-516801A9E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67A19-E1D5-244E-85B8-594DF884759C}"/>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4351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2EC9FF"/>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EAB034-2BF6-1C49-879A-5F61BF542C66}"/>
              </a:ext>
            </a:extLst>
          </p:cNvPr>
          <p:cNvSpPr>
            <a:spLocks noGrp="1"/>
          </p:cNvSpPr>
          <p:nvPr>
            <p:ph type="ftr" sz="quarter" idx="11"/>
          </p:nvPr>
        </p:nvSpPr>
        <p:spPr/>
        <p:txBody>
          <a:bodyPr/>
          <a:lstStyle/>
          <a:p>
            <a:endParaRPr lang="en-US" dirty="0"/>
          </a:p>
        </p:txBody>
      </p:sp>
      <p:sp>
        <p:nvSpPr>
          <p:cNvPr id="12" name="Title 1">
            <a:extLst>
              <a:ext uri="{FF2B5EF4-FFF2-40B4-BE49-F238E27FC236}">
                <a16:creationId xmlns:a16="http://schemas.microsoft.com/office/drawing/2014/main" id="{D644F2B2-F4C6-A840-B9E8-2D3269C2F4AA}"/>
              </a:ext>
            </a:extLst>
          </p:cNvPr>
          <p:cNvSpPr>
            <a:spLocks noGrp="1"/>
          </p:cNvSpPr>
          <p:nvPr>
            <p:ph type="title"/>
          </p:nvPr>
        </p:nvSpPr>
        <p:spPr>
          <a:xfrm>
            <a:off x="838200" y="678473"/>
            <a:ext cx="10515600" cy="795460"/>
          </a:xfrm>
        </p:spPr>
        <p:txBody>
          <a:bodyPr/>
          <a:lstStyle>
            <a:lvl1pPr>
              <a:defRPr b="1" i="0">
                <a:latin typeface="+mn-lt"/>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516A47A0-8D93-7040-84D4-EA894FA45A7F}"/>
              </a:ext>
            </a:extLst>
          </p:cNvPr>
          <p:cNvSpPr>
            <a:spLocks noGrp="1"/>
          </p:cNvSpPr>
          <p:nvPr>
            <p:ph idx="1"/>
          </p:nvPr>
        </p:nvSpPr>
        <p:spPr>
          <a:xfrm>
            <a:off x="838200" y="1615736"/>
            <a:ext cx="10515600" cy="4339707"/>
          </a:xfrm>
        </p:spPr>
        <p:txBody>
          <a:bodyPr/>
          <a:lstStyle>
            <a:lvl1pPr marL="228600" indent="-228600">
              <a:buFont typeface="Wingdings" pitchFamily="2" charset="2"/>
              <a:buChar char="§"/>
              <a:defRPr sz="2400" b="0" i="0">
                <a:latin typeface="+mj-lt"/>
              </a:defRPr>
            </a:lvl1pPr>
            <a:lvl2pPr marL="685800" indent="-228600">
              <a:buFont typeface="Wingdings" pitchFamily="2" charset="2"/>
              <a:buChar char="§"/>
              <a:defRPr sz="2000">
                <a:latin typeface="+mj-lt"/>
              </a:defRPr>
            </a:lvl2pPr>
            <a:lvl3pPr marL="1143000" indent="-228600">
              <a:buFont typeface="Wingdings" pitchFamily="2" charset="2"/>
              <a:buChar char="§"/>
              <a:defRPr sz="2000">
                <a:latin typeface="+mj-lt"/>
              </a:defRPr>
            </a:lvl3pPr>
            <a:lvl4pPr marL="1600200" indent="-228600">
              <a:buFont typeface="Wingdings" pitchFamily="2" charset="2"/>
              <a:buChar char="§"/>
              <a:defRPr sz="2000">
                <a:latin typeface="+mj-lt"/>
              </a:defRPr>
            </a:lvl4pPr>
            <a:lvl5pPr marL="2057400" indent="-228600">
              <a:buFont typeface="Wingdings" pitchFamily="2" charset="2"/>
              <a:buChar char="§"/>
              <a:defRPr sz="20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4768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1BE026-419C-7247-98A0-290CE7310A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7564CE-019B-9147-9D77-02D7BC5121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924C8-B7FD-4342-B203-EB506F63E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C2A55-3C16-5B4C-B0A4-FA47EEDF5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878EB29-B9AE-AF43-801F-E75B8CF9EE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730E0D-8C0C-0345-AA53-7F326E484050}"/>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
        <p:nvSpPr>
          <p:cNvPr id="10" name="Title 1">
            <a:extLst>
              <a:ext uri="{FF2B5EF4-FFF2-40B4-BE49-F238E27FC236}">
                <a16:creationId xmlns:a16="http://schemas.microsoft.com/office/drawing/2014/main" id="{FDC596B8-9FCD-3C48-B9E6-85295F1258F0}"/>
              </a:ext>
            </a:extLst>
          </p:cNvPr>
          <p:cNvSpPr>
            <a:spLocks noGrp="1"/>
          </p:cNvSpPr>
          <p:nvPr>
            <p:ph type="title"/>
          </p:nvPr>
        </p:nvSpPr>
        <p:spPr>
          <a:xfrm>
            <a:off x="838200" y="365126"/>
            <a:ext cx="10515600" cy="795460"/>
          </a:xfrm>
        </p:spPr>
        <p:txBody>
          <a:bodyPr/>
          <a:lstStyle/>
          <a:p>
            <a:r>
              <a:rPr lang="en-US" dirty="0"/>
              <a:t>Click to edit Master title style</a:t>
            </a:r>
          </a:p>
        </p:txBody>
      </p:sp>
    </p:spTree>
    <p:extLst>
      <p:ext uri="{BB962C8B-B14F-4D97-AF65-F5344CB8AC3E}">
        <p14:creationId xmlns:p14="http://schemas.microsoft.com/office/powerpoint/2010/main" val="271557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E02D2-484A-FD46-B6A3-EF14A512866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877B5CE-4375-6749-8BB3-AD4300F3671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ECD6FDA-E7C6-4C4B-BA03-CA7FEC53DAFD}"/>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3637716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9E780F2-213F-DD42-A5B2-D52CC7CBE5D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636C1CE-F482-E244-AF88-6C1D832D08A5}"/>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3256670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03557-B169-DD45-839A-5E7B5EA7C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CA8FE-3F96-784E-BCE1-3025E7FBE8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DF5601-A543-9944-B575-EF37CB78A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9C8731C-D193-564D-B43C-6A0C33F492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BC849-26C5-BD4F-B701-8C08CAD14C1F}"/>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4143430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E6C-C53A-7346-BD6E-58DAA3F40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1B7F4-FBCA-174C-96D1-E5CD1DEF20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FB7049-46F0-CD44-9A65-FBD392051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6F61682-2365-7E4F-8E8D-4EC73ABA8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7B48C-0943-CC47-8EE5-9784320B020F}"/>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1626462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B7CF-7413-AC4A-B85E-DF233E6A6A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D9429-0592-724F-B4DE-7AD253EB7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8A379F1-2434-9C4A-906F-16EC05414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92FBD-C060-4441-A76E-1A7541F24543}"/>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11223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2B1EFC-5571-6446-962C-8305B346D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7EBF8E-8FFD-6141-B0A7-9520902385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3028FE-B8C7-5440-9424-FC00B0E28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FE727-5F17-4240-BECB-1EBFD9B477D3}"/>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374514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BFBFBF"/>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EAB034-2BF6-1C49-879A-5F61BF542C66}"/>
              </a:ext>
            </a:extLst>
          </p:cNvPr>
          <p:cNvSpPr>
            <a:spLocks noGrp="1"/>
          </p:cNvSpPr>
          <p:nvPr>
            <p:ph type="ftr" sz="quarter" idx="11"/>
          </p:nvPr>
        </p:nvSpPr>
        <p:spPr/>
        <p:txBody>
          <a:bodyPr/>
          <a:lstStyle/>
          <a:p>
            <a:endParaRPr lang="en-US" dirty="0"/>
          </a:p>
        </p:txBody>
      </p:sp>
      <p:sp>
        <p:nvSpPr>
          <p:cNvPr id="6" name="Title 1">
            <a:extLst>
              <a:ext uri="{FF2B5EF4-FFF2-40B4-BE49-F238E27FC236}">
                <a16:creationId xmlns:a16="http://schemas.microsoft.com/office/drawing/2014/main" id="{0C65CCBE-3C26-4341-B685-2D97B61F2252}"/>
              </a:ext>
            </a:extLst>
          </p:cNvPr>
          <p:cNvSpPr>
            <a:spLocks noGrp="1"/>
          </p:cNvSpPr>
          <p:nvPr>
            <p:ph type="title"/>
          </p:nvPr>
        </p:nvSpPr>
        <p:spPr>
          <a:xfrm>
            <a:off x="838200" y="678473"/>
            <a:ext cx="10515600" cy="795460"/>
          </a:xfrm>
        </p:spPr>
        <p:txBody>
          <a:bodyPr/>
          <a:lstStyle>
            <a:lvl1pPr>
              <a:defRPr b="1" i="0">
                <a:latin typeface="+mn-lt"/>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0D98C583-D72D-7646-BB46-648BCC71059B}"/>
              </a:ext>
            </a:extLst>
          </p:cNvPr>
          <p:cNvSpPr>
            <a:spLocks noGrp="1"/>
          </p:cNvSpPr>
          <p:nvPr>
            <p:ph idx="1"/>
          </p:nvPr>
        </p:nvSpPr>
        <p:spPr>
          <a:xfrm>
            <a:off x="838200" y="1615736"/>
            <a:ext cx="10515600" cy="4339707"/>
          </a:xfrm>
        </p:spPr>
        <p:txBody>
          <a:bodyPr/>
          <a:lstStyle>
            <a:lvl1pPr marL="228600" indent="-228600">
              <a:buFont typeface="Wingdings" pitchFamily="2" charset="2"/>
              <a:buChar char="§"/>
              <a:defRPr sz="2400" b="0" i="0">
                <a:latin typeface="+mj-lt"/>
              </a:defRPr>
            </a:lvl1pPr>
            <a:lvl2pPr marL="685800" indent="-228600">
              <a:buFont typeface="Wingdings" pitchFamily="2" charset="2"/>
              <a:buChar char="§"/>
              <a:defRPr sz="2000">
                <a:latin typeface="+mj-lt"/>
              </a:defRPr>
            </a:lvl2pPr>
            <a:lvl3pPr marL="1143000" indent="-228600">
              <a:buFont typeface="Wingdings" pitchFamily="2" charset="2"/>
              <a:buChar char="§"/>
              <a:defRPr sz="2000">
                <a:latin typeface="+mj-lt"/>
              </a:defRPr>
            </a:lvl3pPr>
            <a:lvl4pPr marL="1600200" indent="-228600">
              <a:buFont typeface="Wingdings" pitchFamily="2" charset="2"/>
              <a:buChar char="§"/>
              <a:defRPr sz="2000">
                <a:latin typeface="+mj-lt"/>
              </a:defRPr>
            </a:lvl4pPr>
            <a:lvl5pPr marL="2057400" indent="-228600">
              <a:buFont typeface="Wingdings" pitchFamily="2" charset="2"/>
              <a:buChar char="§"/>
              <a:defRPr sz="20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48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0965-8973-9447-8654-11EE91A6A993}"/>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1E986B7-8773-894B-862A-CC1541310973}"/>
              </a:ext>
            </a:extLst>
          </p:cNvPr>
          <p:cNvSpPr>
            <a:spLocks noGrp="1"/>
          </p:cNvSpPr>
          <p:nvPr>
            <p:ph idx="1"/>
          </p:nvPr>
        </p:nvSpPr>
        <p:spPr>
          <a:xfrm>
            <a:off x="6257677" y="1477109"/>
            <a:ext cx="5096123" cy="44783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4CC420C-AAC6-A441-9D66-B8324BA658D2}"/>
              </a:ext>
            </a:extLst>
          </p:cNvPr>
          <p:cNvSpPr>
            <a:spLocks noGrp="1"/>
          </p:cNvSpPr>
          <p:nvPr>
            <p:ph type="ftr" sz="quarter" idx="11"/>
          </p:nvPr>
        </p:nvSpPr>
        <p:spPr/>
        <p:txBody>
          <a:bodyPr/>
          <a:lstStyle/>
          <a:p>
            <a:endParaRPr lang="en-US"/>
          </a:p>
        </p:txBody>
      </p:sp>
      <p:sp>
        <p:nvSpPr>
          <p:cNvPr id="6" name="Content Placeholder 2">
            <a:extLst>
              <a:ext uri="{FF2B5EF4-FFF2-40B4-BE49-F238E27FC236}">
                <a16:creationId xmlns:a16="http://schemas.microsoft.com/office/drawing/2014/main" id="{749CB54A-AB35-9A47-875B-58003061F887}"/>
              </a:ext>
            </a:extLst>
          </p:cNvPr>
          <p:cNvSpPr>
            <a:spLocks noGrp="1"/>
          </p:cNvSpPr>
          <p:nvPr>
            <p:ph idx="12"/>
          </p:nvPr>
        </p:nvSpPr>
        <p:spPr>
          <a:xfrm>
            <a:off x="838200" y="1303506"/>
            <a:ext cx="5257799" cy="55544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0484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0965-8973-9447-8654-11EE91A6A993}"/>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1E986B7-8773-894B-862A-CC1541310973}"/>
              </a:ext>
            </a:extLst>
          </p:cNvPr>
          <p:cNvSpPr>
            <a:spLocks noGrp="1"/>
          </p:cNvSpPr>
          <p:nvPr>
            <p:ph idx="1"/>
          </p:nvPr>
        </p:nvSpPr>
        <p:spPr>
          <a:xfrm>
            <a:off x="838200" y="1477109"/>
            <a:ext cx="10515600" cy="44783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4CC420C-AAC6-A441-9D66-B8324BA658D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6715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5986-448E-4846-A5D8-939DA9B4815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DF7A5AB-4FC2-3348-BA5B-E46C21FEE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4514767-93E5-F547-A213-DE647C44D37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5912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8AA2-BE50-924F-A99B-1F78C4DC99B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3E2316C-F6EB-8E48-B335-C8838F188688}"/>
              </a:ext>
            </a:extLst>
          </p:cNvPr>
          <p:cNvSpPr>
            <a:spLocks noGrp="1"/>
          </p:cNvSpPr>
          <p:nvPr>
            <p:ph sz="half" idx="1"/>
          </p:nvPr>
        </p:nvSpPr>
        <p:spPr>
          <a:xfrm>
            <a:off x="490194" y="1253331"/>
            <a:ext cx="5181600" cy="4650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A46F3F-21E5-6346-9943-E2347EE63C89}"/>
              </a:ext>
            </a:extLst>
          </p:cNvPr>
          <p:cNvSpPr>
            <a:spLocks noGrp="1"/>
          </p:cNvSpPr>
          <p:nvPr>
            <p:ph sz="half" idx="2"/>
          </p:nvPr>
        </p:nvSpPr>
        <p:spPr>
          <a:xfrm>
            <a:off x="6096000" y="1253330"/>
            <a:ext cx="5181600" cy="4650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F6F76C6-1670-F141-8821-516801A9E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67A19-E1D5-244E-85B8-594DF884759C}"/>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389047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1BE026-419C-7247-98A0-290CE7310A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7564CE-019B-9147-9D77-02D7BC5121AD}"/>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4F924C8-B7FD-4342-B203-EB506F63E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C2A55-3C16-5B4C-B0A4-FA47EEDF5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878EB29-B9AE-AF43-801F-E75B8CF9EE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730E0D-8C0C-0345-AA53-7F326E484050}"/>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
        <p:nvSpPr>
          <p:cNvPr id="10" name="Title 1">
            <a:extLst>
              <a:ext uri="{FF2B5EF4-FFF2-40B4-BE49-F238E27FC236}">
                <a16:creationId xmlns:a16="http://schemas.microsoft.com/office/drawing/2014/main" id="{FDC596B8-9FCD-3C48-B9E6-85295F1258F0}"/>
              </a:ext>
            </a:extLst>
          </p:cNvPr>
          <p:cNvSpPr>
            <a:spLocks noGrp="1"/>
          </p:cNvSpPr>
          <p:nvPr>
            <p:ph type="title"/>
          </p:nvPr>
        </p:nvSpPr>
        <p:spPr>
          <a:xfrm>
            <a:off x="838200" y="365126"/>
            <a:ext cx="10515600" cy="795460"/>
          </a:xfrm>
        </p:spPr>
        <p:txBody>
          <a:bodyPr/>
          <a:lstStyle/>
          <a:p>
            <a:r>
              <a:rPr lang="en-US" dirty="0"/>
              <a:t>Click to edit Master title style</a:t>
            </a:r>
          </a:p>
        </p:txBody>
      </p:sp>
    </p:spTree>
    <p:extLst>
      <p:ext uri="{BB962C8B-B14F-4D97-AF65-F5344CB8AC3E}">
        <p14:creationId xmlns:p14="http://schemas.microsoft.com/office/powerpoint/2010/main" val="1276426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E02D2-484A-FD46-B6A3-EF14A512866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877B5CE-4375-6749-8BB3-AD4300F3671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ECD6FDA-E7C6-4C4B-BA03-CA7FEC53DAFD}"/>
              </a:ext>
            </a:extLst>
          </p:cNvPr>
          <p:cNvSpPr>
            <a:spLocks noGrp="1"/>
          </p:cNvSpPr>
          <p:nvPr>
            <p:ph type="sldNum" sz="quarter" idx="12"/>
          </p:nvPr>
        </p:nvSpPr>
        <p:spPr>
          <a:xfrm>
            <a:off x="8610600" y="6356350"/>
            <a:ext cx="2743200" cy="365125"/>
          </a:xfrm>
          <a:prstGeom prst="rect">
            <a:avLst/>
          </a:prstGeom>
        </p:spPr>
        <p:txBody>
          <a:bodyPr/>
          <a:lstStyle/>
          <a:p>
            <a:fld id="{F0B6123E-C987-C241-B0CD-A342DCF3518D}" type="slidenum">
              <a:rPr lang="en-US" smtClean="0"/>
              <a:t>‹#›</a:t>
            </a:fld>
            <a:endParaRPr lang="en-US"/>
          </a:p>
        </p:txBody>
      </p:sp>
    </p:spTree>
    <p:extLst>
      <p:ext uri="{BB962C8B-B14F-4D97-AF65-F5344CB8AC3E}">
        <p14:creationId xmlns:p14="http://schemas.microsoft.com/office/powerpoint/2010/main" val="244885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C7561D-ACB9-4D42-BE07-930451D083BA}"/>
              </a:ext>
            </a:extLst>
          </p:cNvPr>
          <p:cNvSpPr>
            <a:spLocks noGrp="1"/>
          </p:cNvSpPr>
          <p:nvPr>
            <p:ph type="title"/>
          </p:nvPr>
        </p:nvSpPr>
        <p:spPr>
          <a:xfrm>
            <a:off x="490194" y="204870"/>
            <a:ext cx="10798014" cy="7954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77EBDC-0646-2F49-B44B-5A7E8AF3B213}"/>
              </a:ext>
            </a:extLst>
          </p:cNvPr>
          <p:cNvSpPr>
            <a:spLocks noGrp="1"/>
          </p:cNvSpPr>
          <p:nvPr>
            <p:ph type="body" idx="1"/>
          </p:nvPr>
        </p:nvSpPr>
        <p:spPr>
          <a:xfrm>
            <a:off x="490194" y="1246965"/>
            <a:ext cx="10863606" cy="4708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2725154-0CD5-BF46-B8F8-CD0E4A2D8AB1}"/>
              </a:ext>
            </a:extLst>
          </p:cNvPr>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endParaRPr lang="en-US" dirty="0"/>
          </a:p>
        </p:txBody>
      </p:sp>
      <p:sp>
        <p:nvSpPr>
          <p:cNvPr id="17" name="TextBox 16">
            <a:extLst>
              <a:ext uri="{FF2B5EF4-FFF2-40B4-BE49-F238E27FC236}">
                <a16:creationId xmlns:a16="http://schemas.microsoft.com/office/drawing/2014/main" id="{4D4A87AA-4CD5-A148-9539-70AC0288196E}"/>
              </a:ext>
            </a:extLst>
          </p:cNvPr>
          <p:cNvSpPr txBox="1"/>
          <p:nvPr userDrawn="1"/>
        </p:nvSpPr>
        <p:spPr>
          <a:xfrm>
            <a:off x="9711280" y="6232100"/>
            <a:ext cx="1515865" cy="589574"/>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8" name="TextBox 17">
            <a:extLst>
              <a:ext uri="{FF2B5EF4-FFF2-40B4-BE49-F238E27FC236}">
                <a16:creationId xmlns:a16="http://schemas.microsoft.com/office/drawing/2014/main" id="{9E2CD463-CE98-F044-B96F-A9D81DC710DD}"/>
              </a:ext>
            </a:extLst>
          </p:cNvPr>
          <p:cNvSpPr txBox="1"/>
          <p:nvPr userDrawn="1"/>
        </p:nvSpPr>
        <p:spPr>
          <a:xfrm>
            <a:off x="10411424" y="6236594"/>
            <a:ext cx="1515865" cy="589574"/>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9" name="Diagonal Stripe 18">
            <a:extLst>
              <a:ext uri="{FF2B5EF4-FFF2-40B4-BE49-F238E27FC236}">
                <a16:creationId xmlns:a16="http://schemas.microsoft.com/office/drawing/2014/main" id="{F68A3E23-5130-4540-BD44-2A20C2CCF20F}"/>
              </a:ext>
            </a:extLst>
          </p:cNvPr>
          <p:cNvSpPr/>
          <p:nvPr userDrawn="1"/>
        </p:nvSpPr>
        <p:spPr>
          <a:xfrm>
            <a:off x="11144238" y="6066781"/>
            <a:ext cx="657009" cy="659706"/>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0" name="Rectangle 19">
            <a:extLst>
              <a:ext uri="{FF2B5EF4-FFF2-40B4-BE49-F238E27FC236}">
                <a16:creationId xmlns:a16="http://schemas.microsoft.com/office/drawing/2014/main" id="{AE869105-20AA-2146-872C-66734F72E1E1}"/>
              </a:ext>
            </a:extLst>
          </p:cNvPr>
          <p:cNvSpPr/>
          <p:nvPr userDrawn="1"/>
        </p:nvSpPr>
        <p:spPr>
          <a:xfrm>
            <a:off x="11895268" y="4723793"/>
            <a:ext cx="296732" cy="2157491"/>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1" name="Rectangle 20">
            <a:extLst>
              <a:ext uri="{FF2B5EF4-FFF2-40B4-BE49-F238E27FC236}">
                <a16:creationId xmlns:a16="http://schemas.microsoft.com/office/drawing/2014/main" id="{6712CFB6-85CB-3542-92B9-40F1149F4632}"/>
              </a:ext>
            </a:extLst>
          </p:cNvPr>
          <p:cNvSpPr/>
          <p:nvPr userDrawn="1"/>
        </p:nvSpPr>
        <p:spPr>
          <a:xfrm>
            <a:off x="11895248" y="0"/>
            <a:ext cx="296732" cy="4723783"/>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22" name="Picture 21" descr="A picture containing food, shirt&#10;&#10;Description automatically generated">
            <a:extLst>
              <a:ext uri="{FF2B5EF4-FFF2-40B4-BE49-F238E27FC236}">
                <a16:creationId xmlns:a16="http://schemas.microsoft.com/office/drawing/2014/main" id="{095DC312-8436-7441-95BA-68A53BA9BE1F}"/>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sp>
        <p:nvSpPr>
          <p:cNvPr id="23" name="Diagonal Stripe 22">
            <a:extLst>
              <a:ext uri="{FF2B5EF4-FFF2-40B4-BE49-F238E27FC236}">
                <a16:creationId xmlns:a16="http://schemas.microsoft.com/office/drawing/2014/main" id="{50C56079-5452-5A48-9E58-394B9F629E9A}"/>
              </a:ext>
            </a:extLst>
          </p:cNvPr>
          <p:cNvSpPr/>
          <p:nvPr userDrawn="1"/>
        </p:nvSpPr>
        <p:spPr>
          <a:xfrm>
            <a:off x="11150768" y="6066781"/>
            <a:ext cx="433884" cy="416643"/>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6" name="TextBox 5">
            <a:extLst>
              <a:ext uri="{FF2B5EF4-FFF2-40B4-BE49-F238E27FC236}">
                <a16:creationId xmlns:a16="http://schemas.microsoft.com/office/drawing/2014/main" id="{AD0AF576-4177-BDEC-BCBA-9C51EFA81B29}"/>
              </a:ext>
            </a:extLst>
          </p:cNvPr>
          <p:cNvSpPr txBox="1"/>
          <p:nvPr userDrawn="1">
            <p:extLst>
              <p:ext uri="{1162E1C5-73C7-4A58-AE30-91384D911F3F}">
                <p184:classification xmlns:p184="http://schemas.microsoft.com/office/powerpoint/2018/4/main" val="hdr"/>
              </p:ext>
            </p:extLst>
          </p:nvPr>
        </p:nvSpPr>
        <p:spPr>
          <a:xfrm>
            <a:off x="5739575" y="63500"/>
            <a:ext cx="754062" cy="167640"/>
          </a:xfrm>
          <a:prstGeom prst="rect">
            <a:avLst/>
          </a:prstGeom>
        </p:spPr>
        <p:txBody>
          <a:bodyPr horzOverflow="overflow" lIns="0" tIns="0" rIns="0" bIns="0">
            <a:spAutoFit/>
          </a:bodyPr>
          <a:lstStyle/>
          <a:p>
            <a:pPr algn="l"/>
            <a:r>
              <a:rPr lang="en-CA" sz="1100">
                <a:solidFill>
                  <a:srgbClr val="93979B">
                    <a:alpha val="50000"/>
                  </a:srgbClr>
                </a:solidFill>
                <a:latin typeface="Jost" pitchFamily="2" charset="0"/>
                <a:ea typeface="Jost" pitchFamily="2" charset="0"/>
              </a:rPr>
              <a:t>Confidential</a:t>
            </a:r>
          </a:p>
        </p:txBody>
      </p:sp>
    </p:spTree>
    <p:extLst>
      <p:ext uri="{BB962C8B-B14F-4D97-AF65-F5344CB8AC3E}">
        <p14:creationId xmlns:p14="http://schemas.microsoft.com/office/powerpoint/2010/main" val="17427666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3200" b="1" i="0" kern="1200">
          <a:solidFill>
            <a:schemeClr val="tx1">
              <a:lumMod val="65000"/>
              <a:lumOff val="35000"/>
            </a:schemeClr>
          </a:solidFill>
          <a:latin typeface="+mn-lt"/>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Wingdings" pitchFamily="2" charset="2"/>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C7561D-ACB9-4D42-BE07-930451D083BA}"/>
              </a:ext>
            </a:extLst>
          </p:cNvPr>
          <p:cNvSpPr>
            <a:spLocks noGrp="1"/>
          </p:cNvSpPr>
          <p:nvPr>
            <p:ph type="title"/>
          </p:nvPr>
        </p:nvSpPr>
        <p:spPr>
          <a:xfrm>
            <a:off x="838200" y="365126"/>
            <a:ext cx="10515600" cy="7954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77EBDC-0646-2F49-B44B-5A7E8AF3B213}"/>
              </a:ext>
            </a:extLst>
          </p:cNvPr>
          <p:cNvSpPr>
            <a:spLocks noGrp="1"/>
          </p:cNvSpPr>
          <p:nvPr>
            <p:ph type="body" idx="1"/>
          </p:nvPr>
        </p:nvSpPr>
        <p:spPr>
          <a:xfrm>
            <a:off x="838200" y="1825625"/>
            <a:ext cx="10515600" cy="41298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2725154-0CD5-BF46-B8F8-CD0E4A2D8AB1}"/>
              </a:ext>
            </a:extLst>
          </p:cNvPr>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endParaRPr lang="en-US" dirty="0"/>
          </a:p>
        </p:txBody>
      </p:sp>
      <p:sp>
        <p:nvSpPr>
          <p:cNvPr id="12" name="TextBox 11">
            <a:extLst>
              <a:ext uri="{FF2B5EF4-FFF2-40B4-BE49-F238E27FC236}">
                <a16:creationId xmlns:a16="http://schemas.microsoft.com/office/drawing/2014/main" id="{993B05BF-8C1C-9D4A-8E5A-64EDCD8C3283}"/>
              </a:ext>
            </a:extLst>
          </p:cNvPr>
          <p:cNvSpPr txBox="1"/>
          <p:nvPr userDrawn="1"/>
        </p:nvSpPr>
        <p:spPr>
          <a:xfrm>
            <a:off x="9711280" y="6271451"/>
            <a:ext cx="1515865" cy="589574"/>
          </a:xfrm>
          <a:prstGeom prst="rect">
            <a:avLst/>
          </a:prstGeom>
          <a:noFill/>
        </p:spPr>
        <p:txBody>
          <a:bodyPr wrap="square" lIns="48000" tIns="48000" rIns="48000" bIns="48000" rtlCol="0">
            <a:spAutoFit/>
          </a:bodyPr>
          <a:lstStyle/>
          <a:p>
            <a:pPr>
              <a:buClr>
                <a:schemeClr val="tx1"/>
              </a:buClr>
            </a:pPr>
            <a:r>
              <a:rPr lang="en-US" sz="1067" dirty="0">
                <a:solidFill>
                  <a:schemeClr val="tx1"/>
                </a:solidFill>
              </a:rPr>
              <a:t>Canadian</a:t>
            </a:r>
          </a:p>
          <a:p>
            <a:pPr>
              <a:buClr>
                <a:schemeClr val="tx1"/>
              </a:buClr>
            </a:pPr>
            <a:r>
              <a:rPr lang="en-US" sz="1067" dirty="0">
                <a:solidFill>
                  <a:schemeClr val="tx1"/>
                </a:solidFill>
              </a:rPr>
              <a:t>Wood</a:t>
            </a:r>
          </a:p>
          <a:p>
            <a:pPr>
              <a:buClr>
                <a:schemeClr val="tx1"/>
              </a:buClr>
            </a:pPr>
            <a:r>
              <a:rPr lang="en-US" sz="1067" dirty="0">
                <a:solidFill>
                  <a:schemeClr val="tx1"/>
                </a:solidFill>
              </a:rPr>
              <a:t>Council</a:t>
            </a:r>
            <a:endParaRPr lang="en-CA" sz="1067" dirty="0" err="1">
              <a:solidFill>
                <a:schemeClr val="tx1"/>
              </a:solidFill>
            </a:endParaRPr>
          </a:p>
        </p:txBody>
      </p:sp>
      <p:sp>
        <p:nvSpPr>
          <p:cNvPr id="13" name="TextBox 12">
            <a:extLst>
              <a:ext uri="{FF2B5EF4-FFF2-40B4-BE49-F238E27FC236}">
                <a16:creationId xmlns:a16="http://schemas.microsoft.com/office/drawing/2014/main" id="{C6780965-882D-1241-BF0A-8D7B88D014D5}"/>
              </a:ext>
            </a:extLst>
          </p:cNvPr>
          <p:cNvSpPr txBox="1"/>
          <p:nvPr userDrawn="1"/>
        </p:nvSpPr>
        <p:spPr>
          <a:xfrm>
            <a:off x="10411424" y="6275945"/>
            <a:ext cx="1515865" cy="589574"/>
          </a:xfrm>
          <a:prstGeom prst="rect">
            <a:avLst/>
          </a:prstGeom>
          <a:noFill/>
        </p:spPr>
        <p:txBody>
          <a:bodyPr wrap="square" lIns="48000" tIns="48000" rIns="48000" bIns="48000" rtlCol="0">
            <a:spAutoFit/>
          </a:bodyPr>
          <a:lstStyle/>
          <a:p>
            <a:pPr>
              <a:buClr>
                <a:schemeClr val="tx1"/>
              </a:buClr>
            </a:pPr>
            <a:r>
              <a:rPr lang="en-US" sz="1067" dirty="0">
                <a:solidFill>
                  <a:schemeClr val="bg1"/>
                </a:solidFill>
              </a:rPr>
              <a:t>Conseil</a:t>
            </a:r>
          </a:p>
          <a:p>
            <a:pPr>
              <a:buClr>
                <a:schemeClr val="tx1"/>
              </a:buClr>
            </a:pPr>
            <a:r>
              <a:rPr lang="en-US" sz="1067" dirty="0" err="1">
                <a:solidFill>
                  <a:schemeClr val="bg1"/>
                </a:solidFill>
              </a:rPr>
              <a:t>canadien</a:t>
            </a:r>
            <a:endParaRPr lang="en-US" sz="1067" dirty="0">
              <a:solidFill>
                <a:schemeClr val="bg1"/>
              </a:solidFill>
            </a:endParaRPr>
          </a:p>
          <a:p>
            <a:pPr>
              <a:buClr>
                <a:schemeClr val="tx1"/>
              </a:buClr>
            </a:pPr>
            <a:r>
              <a:rPr lang="en-US" sz="1067" dirty="0">
                <a:solidFill>
                  <a:schemeClr val="bg1"/>
                </a:solidFill>
              </a:rPr>
              <a:t>du </a:t>
            </a:r>
            <a:r>
              <a:rPr lang="en-US" sz="1067" dirty="0" err="1">
                <a:solidFill>
                  <a:schemeClr val="bg1"/>
                </a:solidFill>
              </a:rPr>
              <a:t>bois</a:t>
            </a:r>
            <a:endParaRPr lang="en-CA" sz="1067" dirty="0" err="1">
              <a:solidFill>
                <a:schemeClr val="bg1"/>
              </a:solidFill>
            </a:endParaRPr>
          </a:p>
        </p:txBody>
      </p:sp>
      <p:pic>
        <p:nvPicPr>
          <p:cNvPr id="14" name="Picture 13" descr="A picture containing drawing&#10;&#10;Description automatically generated">
            <a:extLst>
              <a:ext uri="{FF2B5EF4-FFF2-40B4-BE49-F238E27FC236}">
                <a16:creationId xmlns:a16="http://schemas.microsoft.com/office/drawing/2014/main" id="{F25765DD-F389-1A46-ADB2-674131378B2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726674" y="6032753"/>
            <a:ext cx="2056528" cy="980044"/>
          </a:xfrm>
          <a:prstGeom prst="rect">
            <a:avLst/>
          </a:prstGeom>
        </p:spPr>
      </p:pic>
      <p:sp>
        <p:nvSpPr>
          <p:cNvPr id="15" name="TextBox 14">
            <a:extLst>
              <a:ext uri="{FF2B5EF4-FFF2-40B4-BE49-F238E27FC236}">
                <a16:creationId xmlns:a16="http://schemas.microsoft.com/office/drawing/2014/main" id="{2B4B32D4-987C-E64C-961B-6C0155810C93}"/>
              </a:ext>
            </a:extLst>
          </p:cNvPr>
          <p:cNvSpPr txBox="1"/>
          <p:nvPr userDrawn="1"/>
        </p:nvSpPr>
        <p:spPr>
          <a:xfrm>
            <a:off x="10411424" y="6275945"/>
            <a:ext cx="1515865" cy="589574"/>
          </a:xfrm>
          <a:prstGeom prst="rect">
            <a:avLst/>
          </a:prstGeom>
          <a:noFill/>
        </p:spPr>
        <p:txBody>
          <a:bodyPr wrap="square" lIns="48000" tIns="48000" rIns="48000" bIns="48000" rtlCol="0">
            <a:spAutoFit/>
          </a:bodyPr>
          <a:lstStyle/>
          <a:p>
            <a:pPr>
              <a:buClr>
                <a:schemeClr val="tx1"/>
              </a:buClr>
            </a:pPr>
            <a:r>
              <a:rPr lang="en-US" sz="1067" dirty="0">
                <a:solidFill>
                  <a:schemeClr val="tx1"/>
                </a:solidFill>
              </a:rPr>
              <a:t>Conseil</a:t>
            </a:r>
          </a:p>
          <a:p>
            <a:pPr>
              <a:buClr>
                <a:schemeClr val="tx1"/>
              </a:buClr>
            </a:pPr>
            <a:r>
              <a:rPr lang="en-US" sz="1067" dirty="0" err="1">
                <a:solidFill>
                  <a:schemeClr val="tx1"/>
                </a:solidFill>
              </a:rPr>
              <a:t>canadien</a:t>
            </a:r>
            <a:endParaRPr lang="en-US" sz="1067" dirty="0">
              <a:solidFill>
                <a:schemeClr val="tx1"/>
              </a:solidFill>
            </a:endParaRPr>
          </a:p>
          <a:p>
            <a:pPr>
              <a:buClr>
                <a:schemeClr val="tx1"/>
              </a:buClr>
            </a:pPr>
            <a:r>
              <a:rPr lang="en-US" sz="1067" dirty="0">
                <a:solidFill>
                  <a:schemeClr val="tx1"/>
                </a:solidFill>
              </a:rPr>
              <a:t>du </a:t>
            </a:r>
            <a:r>
              <a:rPr lang="en-US" sz="1067" dirty="0" err="1">
                <a:solidFill>
                  <a:schemeClr val="tx1"/>
                </a:solidFill>
              </a:rPr>
              <a:t>bois</a:t>
            </a:r>
            <a:endParaRPr lang="en-CA" sz="1067" dirty="0" err="1">
              <a:solidFill>
                <a:schemeClr val="tx1"/>
              </a:solidFill>
            </a:endParaRPr>
          </a:p>
        </p:txBody>
      </p:sp>
      <p:sp>
        <p:nvSpPr>
          <p:cNvPr id="16" name="Diagonal Stripe 15">
            <a:extLst>
              <a:ext uri="{FF2B5EF4-FFF2-40B4-BE49-F238E27FC236}">
                <a16:creationId xmlns:a16="http://schemas.microsoft.com/office/drawing/2014/main" id="{FB5BFD76-03B6-E64D-BF8C-9ED1A8D15798}"/>
              </a:ext>
            </a:extLst>
          </p:cNvPr>
          <p:cNvSpPr/>
          <p:nvPr userDrawn="1"/>
        </p:nvSpPr>
        <p:spPr>
          <a:xfrm>
            <a:off x="11150768" y="6106132"/>
            <a:ext cx="433884" cy="416643"/>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4" name="Diagonal Stripe 23">
            <a:extLst>
              <a:ext uri="{FF2B5EF4-FFF2-40B4-BE49-F238E27FC236}">
                <a16:creationId xmlns:a16="http://schemas.microsoft.com/office/drawing/2014/main" id="{FBB1BB55-235C-6E40-8C86-B8B7BE3BDF19}"/>
              </a:ext>
            </a:extLst>
          </p:cNvPr>
          <p:cNvSpPr/>
          <p:nvPr userDrawn="1"/>
        </p:nvSpPr>
        <p:spPr>
          <a:xfrm>
            <a:off x="11144238" y="6106132"/>
            <a:ext cx="657009" cy="659706"/>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5" name="Rectangle 24">
            <a:extLst>
              <a:ext uri="{FF2B5EF4-FFF2-40B4-BE49-F238E27FC236}">
                <a16:creationId xmlns:a16="http://schemas.microsoft.com/office/drawing/2014/main" id="{88FDE819-B71E-AD48-B07F-7B4877F4B034}"/>
              </a:ext>
            </a:extLst>
          </p:cNvPr>
          <p:cNvSpPr/>
          <p:nvPr userDrawn="1"/>
        </p:nvSpPr>
        <p:spPr>
          <a:xfrm>
            <a:off x="11895268" y="4722996"/>
            <a:ext cx="296732" cy="2157491"/>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6" name="Rectangle 25">
            <a:extLst>
              <a:ext uri="{FF2B5EF4-FFF2-40B4-BE49-F238E27FC236}">
                <a16:creationId xmlns:a16="http://schemas.microsoft.com/office/drawing/2014/main" id="{3A055EAE-8EB1-2748-B362-714C3407AA94}"/>
              </a:ext>
            </a:extLst>
          </p:cNvPr>
          <p:cNvSpPr/>
          <p:nvPr userDrawn="1"/>
        </p:nvSpPr>
        <p:spPr>
          <a:xfrm>
            <a:off x="11895248" y="-797"/>
            <a:ext cx="296732" cy="4723783"/>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6" name="TextBox 5">
            <a:extLst>
              <a:ext uri="{FF2B5EF4-FFF2-40B4-BE49-F238E27FC236}">
                <a16:creationId xmlns:a16="http://schemas.microsoft.com/office/drawing/2014/main" id="{854BF3A7-06AD-8447-B52C-7A7013D96648}"/>
              </a:ext>
            </a:extLst>
          </p:cNvPr>
          <p:cNvSpPr txBox="1"/>
          <p:nvPr userDrawn="1"/>
        </p:nvSpPr>
        <p:spPr>
          <a:xfrm>
            <a:off x="1092631" y="170481"/>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D8BC1673-B8C1-CA36-89D8-7C34F779C64B}"/>
              </a:ext>
            </a:extLst>
          </p:cNvPr>
          <p:cNvSpPr txBox="1"/>
          <p:nvPr userDrawn="1">
            <p:extLst>
              <p:ext uri="{1162E1C5-73C7-4A58-AE30-91384D911F3F}">
                <p184:classification xmlns:p184="http://schemas.microsoft.com/office/powerpoint/2018/4/main" val="hdr"/>
              </p:ext>
            </p:extLst>
          </p:nvPr>
        </p:nvSpPr>
        <p:spPr>
          <a:xfrm>
            <a:off x="5739575" y="63500"/>
            <a:ext cx="754062" cy="167640"/>
          </a:xfrm>
          <a:prstGeom prst="rect">
            <a:avLst/>
          </a:prstGeom>
        </p:spPr>
        <p:txBody>
          <a:bodyPr horzOverflow="overflow" lIns="0" tIns="0" rIns="0" bIns="0">
            <a:spAutoFit/>
          </a:bodyPr>
          <a:lstStyle/>
          <a:p>
            <a:pPr algn="l"/>
            <a:r>
              <a:rPr lang="en-CA" sz="1100">
                <a:solidFill>
                  <a:srgbClr val="93979B">
                    <a:alpha val="50000"/>
                  </a:srgbClr>
                </a:solidFill>
                <a:latin typeface="Jost" pitchFamily="2" charset="0"/>
                <a:ea typeface="Jost" pitchFamily="2" charset="0"/>
              </a:rPr>
              <a:t>Confidential</a:t>
            </a:r>
          </a:p>
        </p:txBody>
      </p:sp>
    </p:spTree>
    <p:extLst>
      <p:ext uri="{BB962C8B-B14F-4D97-AF65-F5344CB8AC3E}">
        <p14:creationId xmlns:p14="http://schemas.microsoft.com/office/powerpoint/2010/main" val="3249802448"/>
      </p:ext>
    </p:extLst>
  </p:cSld>
  <p:clrMap bg1="dk1" tx1="lt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3600" b="1" i="0" kern="1200">
          <a:solidFill>
            <a:schemeClr val="tx1"/>
          </a:solidFill>
          <a:latin typeface="+mn-lt"/>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file:///C:/var/folders/3r/d_dsxh1s4nsf__xyxh95b1k40000gn/T/com.microsoft.Word/WebArchiveCopyPasteTempFiles/csm_freres-lumber-mass-plywood-panel-product_6aae1f81a5.jpg" TargetMode="External"/><Relationship Id="rId2" Type="http://schemas.openxmlformats.org/officeDocument/2006/relationships/image" Target="../media/image16.jpeg"/><Relationship Id="rId1" Type="http://schemas.openxmlformats.org/officeDocument/2006/relationships/slideLayout" Target="../slideLayouts/slideLayout9.xml"/><Relationship Id="rId4" Type="http://schemas.openxmlformats.org/officeDocument/2006/relationships/image" Target="../media/image17.tiff"/></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file:///C:/var/folders/3r/d_dsxh1s4nsf__xyxh95b1k40000gn/T/com.microsoft.Word/WebArchiveCopyPasteTempFiles/element5-4ps.jpg" TargetMode="External"/><Relationship Id="rId2" Type="http://schemas.openxmlformats.org/officeDocument/2006/relationships/image" Target="../media/image153.jpeg"/><Relationship Id="rId1" Type="http://schemas.openxmlformats.org/officeDocument/2006/relationships/slideLayout" Target="../slideLayouts/slideLayout9.xml"/><Relationship Id="rId4" Type="http://schemas.openxmlformats.org/officeDocument/2006/relationships/hyperlink" Target="http://www.ledinek.com/"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ATKpFtzCVFU" TargetMode="External"/><Relationship Id="rId2" Type="http://schemas.openxmlformats.org/officeDocument/2006/relationships/image" Target="../media/image155.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56.tif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159.tiff"/><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hyperlink" Target="https://www.youtube.com/watch?v=zB5H1ZVZk-c" TargetMode="External"/><Relationship Id="rId2" Type="http://schemas.openxmlformats.org/officeDocument/2006/relationships/image" Target="../media/image163.png"/><Relationship Id="rId1" Type="http://schemas.openxmlformats.org/officeDocument/2006/relationships/slideLayout" Target="../slideLayouts/slideLayout9.xml"/><Relationship Id="rId4" Type="http://schemas.openxmlformats.org/officeDocument/2006/relationships/hyperlink" Target="https://www.youtube.com/watch?v=G22kYhaT-h4"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164.tiff"/><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www.youtube.com/watch?v=ABQHbNwvU_s" TargetMode="Externa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172.tiff"/></Relationships>
</file>

<file path=ppt/slides/_rels/slide125.xml.rels><?xml version="1.0" encoding="UTF-8" standalone="yes"?>
<Relationships xmlns="http://schemas.openxmlformats.org/package/2006/relationships"><Relationship Id="rId2" Type="http://schemas.openxmlformats.org/officeDocument/2006/relationships/image" Target="../media/image173.tiff"/><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174.tiff"/><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hyperlink" Target="https://www.youtube.com/watch?v=Fmuj4XeHsbo" TargetMode="External"/><Relationship Id="rId2" Type="http://schemas.openxmlformats.org/officeDocument/2006/relationships/image" Target="../media/image175.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6.jpeg"/><Relationship Id="rId7" Type="http://schemas.openxmlformats.org/officeDocument/2006/relationships/image" Target="../media/image179.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78.png"/><Relationship Id="rId4" Type="http://schemas.openxmlformats.org/officeDocument/2006/relationships/image" Target="../media/image177.jpeg"/></Relationships>
</file>

<file path=ppt/slides/_rels/slide131.xml.rels><?xml version="1.0" encoding="UTF-8" standalone="yes"?>
<Relationships xmlns="http://schemas.openxmlformats.org/package/2006/relationships"><Relationship Id="rId2" Type="http://schemas.openxmlformats.org/officeDocument/2006/relationships/image" Target="../media/image180.tiff"/><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181.tiff"/><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89.jpeg"/><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9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96.tiff"/><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197.tiff"/><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hyperlink" Target="https://gestimat.ca/" TargetMode="External"/><Relationship Id="rId2" Type="http://schemas.openxmlformats.org/officeDocument/2006/relationships/image" Target="../media/image200.png"/><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3" Type="http://schemas.openxmlformats.org/officeDocument/2006/relationships/image" Target="../media/image205.tiff"/><Relationship Id="rId2" Type="http://schemas.openxmlformats.org/officeDocument/2006/relationships/image" Target="../media/image204.tiff"/><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206.png"/></Relationships>
</file>

<file path=ppt/slides/_rels/slide1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iff"/><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fastepp.com/concept-lab/timber-bay-design-tool/" TargetMode="Externa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www.fastepp.com/concept-lab/calculator/" TargetMode="External"/><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file:///C:/var/folders/3r/d_dsxh1s4nsf__xyxh95b1k40000gn/T/com.microsoft.Word/WebArchiveCopyPasteTempFiles/Glulam-Structure-Fusion-1.png" TargetMode="External"/><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file:///C:/var/folders/3r/d_dsxh1s4nsf__xyxh95b1k40000gn/T/com.microsoft.Word/WebArchiveCopyPasteTempFiles/80M_1_UPDATED-scaled-e1596223529470.jpg" TargetMode="External"/><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9.xml"/><Relationship Id="rId4" Type="http://schemas.openxmlformats.org/officeDocument/2006/relationships/image" Target="https://elementfive.co/wp-content/uploads/2021/03/JORG_EDGE-1047-Block-Line-4k-03.jp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9.xml"/><Relationship Id="rId4" Type="http://schemas.openxmlformats.org/officeDocument/2006/relationships/image" Target="file:///C:/var/folders/3r/d_dsxh1s4nsf__xyxh95b1k40000gn/T/com.microsoft.Word/WebArchiveCopyPasteTempFiles/ywca.jpg"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file:///C:/var/folders/3r/d_dsxh1s4nsf__xyxh95b1k40000gn/T/com.microsoft.Word/WebArchiveCopyPasteTempFiles/Nail-Laminated-Timber_reThink-Wood-scaled-e1598132578120.jpg" TargetMode="External"/><Relationship Id="rId2" Type="http://schemas.openxmlformats.org/officeDocument/2006/relationships/image" Target="../media/image12.jpeg"/><Relationship Id="rId1" Type="http://schemas.openxmlformats.org/officeDocument/2006/relationships/slideLayout" Target="../slideLayouts/slideLayout9.xml"/><Relationship Id="rId5" Type="http://schemas.openxmlformats.org/officeDocument/2006/relationships/image" Target="file:///C:/var/folders/3r/d_dsxh1s4nsf__xyxh95b1k40000gn/T/com.microsoft.Word/WebArchiveCopyPasteTempFiles/12106-dsyb-20.jpg" TargetMode="Externa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tif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jpeg"/><Relationship Id="rId1" Type="http://schemas.openxmlformats.org/officeDocument/2006/relationships/slideLayout" Target="../slideLayouts/slideLayout9.xml"/><Relationship Id="rId4" Type="http://schemas.openxmlformats.org/officeDocument/2006/relationships/hyperlink" Target="https://www.kaiserpath.com/carbon12"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file:///C:/var/folders/3r/d_dsxh1s4nsf__xyxh95b1k40000gn/T/com.microsoft.Word/WebArchiveCopyPasteTempFiles/arqhuteaarx.jpeg" TargetMode="External"/><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file:///C:/var/folders/3r/d_dsxh1s4nsf__xyxh95b1k40000gn/T/com.microsoft.Word/WebArchiveCopyPasteTempFiles/2021-0112_Approach-Compilation.jpg%3ft=1611089423&amp;width=900"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E127E6A4-7FC0-42AF-878D-62759614A1A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1931795" cy="6881284"/>
          </a:xfrm>
          <a:prstGeom prst="rect">
            <a:avLst/>
          </a:prstGeom>
        </p:spPr>
      </p:pic>
      <p:grpSp>
        <p:nvGrpSpPr>
          <p:cNvPr id="15" name="Group 14">
            <a:extLst>
              <a:ext uri="{FF2B5EF4-FFF2-40B4-BE49-F238E27FC236}">
                <a16:creationId xmlns:a16="http://schemas.microsoft.com/office/drawing/2014/main" id="{03AB6FE5-3B48-467F-8958-8FFA06E92922}"/>
              </a:ext>
            </a:extLst>
          </p:cNvPr>
          <p:cNvGrpSpPr/>
          <p:nvPr/>
        </p:nvGrpSpPr>
        <p:grpSpPr>
          <a:xfrm>
            <a:off x="7726674" y="0"/>
            <a:ext cx="4465326" cy="6973446"/>
            <a:chOff x="7726674" y="0"/>
            <a:chExt cx="4465326" cy="6973446"/>
          </a:xfrm>
        </p:grpSpPr>
        <p:grpSp>
          <p:nvGrpSpPr>
            <p:cNvPr id="42" name="Group 41">
              <a:extLst>
                <a:ext uri="{FF2B5EF4-FFF2-40B4-BE49-F238E27FC236}">
                  <a16:creationId xmlns:a16="http://schemas.microsoft.com/office/drawing/2014/main" id="{A772455C-9EDA-404B-8788-24BAAA88B469}"/>
                </a:ext>
              </a:extLst>
            </p:cNvPr>
            <p:cNvGrpSpPr/>
            <p:nvPr/>
          </p:nvGrpSpPr>
          <p:grpSpPr>
            <a:xfrm>
              <a:off x="9711280" y="0"/>
              <a:ext cx="2480720" cy="6881284"/>
              <a:chOff x="5048307" y="-17463"/>
              <a:chExt cx="1860540" cy="5160963"/>
            </a:xfrm>
          </p:grpSpPr>
          <p:grpSp>
            <p:nvGrpSpPr>
              <p:cNvPr id="44" name="Group 43">
                <a:extLst>
                  <a:ext uri="{FF2B5EF4-FFF2-40B4-BE49-F238E27FC236}">
                    <a16:creationId xmlns:a16="http://schemas.microsoft.com/office/drawing/2014/main" id="{528407BA-C8C2-49EC-AA7B-C38E2ADF9EBC}"/>
                  </a:ext>
                </a:extLst>
              </p:cNvPr>
              <p:cNvGrpSpPr/>
              <p:nvPr/>
            </p:nvGrpSpPr>
            <p:grpSpPr>
              <a:xfrm>
                <a:off x="5048307" y="4532623"/>
                <a:ext cx="1662007" cy="569540"/>
                <a:chOff x="5048307" y="4532623"/>
                <a:chExt cx="1662007" cy="569540"/>
              </a:xfrm>
            </p:grpSpPr>
            <p:sp>
              <p:nvSpPr>
                <p:cNvPr id="48" name="TextBox 47">
                  <a:extLst>
                    <a:ext uri="{FF2B5EF4-FFF2-40B4-BE49-F238E27FC236}">
                      <a16:creationId xmlns:a16="http://schemas.microsoft.com/office/drawing/2014/main" id="{A92763C8-D0B1-4A19-89BD-74BE7A33BF4D}"/>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t>Canadian</a:t>
                  </a:r>
                </a:p>
                <a:p>
                  <a:pPr>
                    <a:buClr>
                      <a:schemeClr val="tx1"/>
                    </a:buClr>
                  </a:pPr>
                  <a:r>
                    <a:rPr lang="en-US" sz="1067" dirty="0"/>
                    <a:t>Wood</a:t>
                  </a:r>
                </a:p>
                <a:p>
                  <a:pPr>
                    <a:buClr>
                      <a:schemeClr val="tx1"/>
                    </a:buClr>
                  </a:pPr>
                  <a:r>
                    <a:rPr lang="en-US" sz="1067" dirty="0"/>
                    <a:t>Council</a:t>
                  </a:r>
                  <a:endParaRPr lang="en-CA" sz="1067" dirty="0" err="1"/>
                </a:p>
              </p:txBody>
            </p:sp>
            <p:sp>
              <p:nvSpPr>
                <p:cNvPr id="49" name="TextBox 48">
                  <a:extLst>
                    <a:ext uri="{FF2B5EF4-FFF2-40B4-BE49-F238E27FC236}">
                      <a16:creationId xmlns:a16="http://schemas.microsoft.com/office/drawing/2014/main" id="{19EFAFA0-B8FC-4C30-909A-B47FA49E3FED}"/>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t>Conseil</a:t>
                  </a:r>
                </a:p>
                <a:p>
                  <a:pPr>
                    <a:buClr>
                      <a:schemeClr val="tx1"/>
                    </a:buClr>
                  </a:pPr>
                  <a:r>
                    <a:rPr lang="en-US" sz="1067" dirty="0" err="1"/>
                    <a:t>canadien</a:t>
                  </a:r>
                  <a:endParaRPr lang="en-US" sz="1067" dirty="0"/>
                </a:p>
                <a:p>
                  <a:pPr>
                    <a:buClr>
                      <a:schemeClr val="tx1"/>
                    </a:buClr>
                  </a:pPr>
                  <a:r>
                    <a:rPr lang="en-US" sz="1067" dirty="0"/>
                    <a:t>du </a:t>
                  </a:r>
                  <a:r>
                    <a:rPr lang="en-US" sz="1067" dirty="0" err="1"/>
                    <a:t>bois</a:t>
                  </a:r>
                  <a:endParaRPr lang="en-CA" sz="1067" dirty="0" err="1"/>
                </a:p>
              </p:txBody>
            </p:sp>
            <p:sp>
              <p:nvSpPr>
                <p:cNvPr id="50" name="Diagonal Stripe 49">
                  <a:extLst>
                    <a:ext uri="{FF2B5EF4-FFF2-40B4-BE49-F238E27FC236}">
                      <a16:creationId xmlns:a16="http://schemas.microsoft.com/office/drawing/2014/main" id="{E3BC319C-9CD1-4906-BDDF-C3299AFEE598}"/>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solidFill>
                      <a:schemeClr val="tx1"/>
                    </a:solidFill>
                  </a:endParaRPr>
                </a:p>
              </p:txBody>
            </p:sp>
            <p:sp>
              <p:nvSpPr>
                <p:cNvPr id="51" name="Diagonal Stripe 50">
                  <a:extLst>
                    <a:ext uri="{FF2B5EF4-FFF2-40B4-BE49-F238E27FC236}">
                      <a16:creationId xmlns:a16="http://schemas.microsoft.com/office/drawing/2014/main" id="{11493181-1B68-4256-ABAA-A9DEA14AD3D0}"/>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45" name="Group 44">
                <a:extLst>
                  <a:ext uri="{FF2B5EF4-FFF2-40B4-BE49-F238E27FC236}">
                    <a16:creationId xmlns:a16="http://schemas.microsoft.com/office/drawing/2014/main" id="{BA97B82D-B52D-4D87-9AD7-37EA1D63A8F2}"/>
                  </a:ext>
                </a:extLst>
              </p:cNvPr>
              <p:cNvGrpSpPr/>
              <p:nvPr/>
            </p:nvGrpSpPr>
            <p:grpSpPr>
              <a:xfrm>
                <a:off x="6686283" y="-17463"/>
                <a:ext cx="222564" cy="5160963"/>
                <a:chOff x="11896233" y="0"/>
                <a:chExt cx="295747" cy="6857990"/>
              </a:xfrm>
            </p:grpSpPr>
            <p:sp>
              <p:nvSpPr>
                <p:cNvPr id="46" name="Rectangle 45">
                  <a:extLst>
                    <a:ext uri="{FF2B5EF4-FFF2-40B4-BE49-F238E27FC236}">
                      <a16:creationId xmlns:a16="http://schemas.microsoft.com/office/drawing/2014/main" id="{53B7CD88-52DD-4EDC-846D-F2A3DEC1F195}"/>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7" name="Rectangle 46">
                  <a:extLst>
                    <a:ext uri="{FF2B5EF4-FFF2-40B4-BE49-F238E27FC236}">
                      <a16:creationId xmlns:a16="http://schemas.microsoft.com/office/drawing/2014/main" id="{AF866BAB-2FC4-471C-936C-6C93FB85E3E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grpSp>
        <p:pic>
          <p:nvPicPr>
            <p:cNvPr id="14" name="Picture 13" descr="A picture containing drawing&#10;&#10;Description automatically generated">
              <a:extLst>
                <a:ext uri="{FF2B5EF4-FFF2-40B4-BE49-F238E27FC236}">
                  <a16:creationId xmlns:a16="http://schemas.microsoft.com/office/drawing/2014/main" id="{8502FF59-79CE-4DA9-846D-B41F9CA7AB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6674" y="5993402"/>
              <a:ext cx="2056528" cy="980044"/>
            </a:xfrm>
            <a:prstGeom prst="rect">
              <a:avLst/>
            </a:prstGeom>
          </p:spPr>
        </p:pic>
      </p:grpSp>
      <p:sp>
        <p:nvSpPr>
          <p:cNvPr id="17" name="Title 3">
            <a:extLst>
              <a:ext uri="{FF2B5EF4-FFF2-40B4-BE49-F238E27FC236}">
                <a16:creationId xmlns:a16="http://schemas.microsoft.com/office/drawing/2014/main" id="{B137A75E-CBDF-864A-AE9B-637F1E16344A}"/>
              </a:ext>
            </a:extLst>
          </p:cNvPr>
          <p:cNvSpPr txBox="1">
            <a:spLocks/>
          </p:cNvSpPr>
          <p:nvPr/>
        </p:nvSpPr>
        <p:spPr>
          <a:xfrm>
            <a:off x="597250" y="337171"/>
            <a:ext cx="7950401"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chemeClr val="tx1"/>
                </a:solidFill>
                <a:latin typeface="+mn-lt"/>
                <a:ea typeface="Helvetica Neue" panose="02000503000000020004" pitchFamily="2" charset="0"/>
                <a:cs typeface="Helvetica Neue" panose="02000503000000020004" pitchFamily="2" charset="0"/>
              </a:defRPr>
            </a:lvl1pPr>
          </a:lstStyle>
          <a:p>
            <a:pPr algn="l"/>
            <a:r>
              <a:rPr lang="en-US" sz="4800" dirty="0">
                <a:latin typeface="+mj-lt"/>
                <a:ea typeface="+mj-ea"/>
                <a:cs typeface="+mj-cs"/>
              </a:rPr>
              <a:t>Prefabrication for Architects</a:t>
            </a:r>
          </a:p>
        </p:txBody>
      </p:sp>
      <p:sp>
        <p:nvSpPr>
          <p:cNvPr id="18" name="Text Placeholder 1">
            <a:extLst>
              <a:ext uri="{FF2B5EF4-FFF2-40B4-BE49-F238E27FC236}">
                <a16:creationId xmlns:a16="http://schemas.microsoft.com/office/drawing/2014/main" id="{F88F8424-94CC-2F4F-827B-FFF8D7017FB8}"/>
              </a:ext>
            </a:extLst>
          </p:cNvPr>
          <p:cNvSpPr txBox="1">
            <a:spLocks/>
          </p:cNvSpPr>
          <p:nvPr/>
        </p:nvSpPr>
        <p:spPr>
          <a:xfrm>
            <a:off x="597250" y="4087730"/>
            <a:ext cx="7244724" cy="12081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Considerations in Designing Mass Timber Buildings</a:t>
            </a:r>
          </a:p>
        </p:txBody>
      </p:sp>
    </p:spTree>
    <p:extLst>
      <p:ext uri="{BB962C8B-B14F-4D97-AF65-F5344CB8AC3E}">
        <p14:creationId xmlns:p14="http://schemas.microsoft.com/office/powerpoint/2010/main" val="2474802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A2A6-D261-6049-ABDB-C95AF7366194}"/>
              </a:ext>
            </a:extLst>
          </p:cNvPr>
          <p:cNvSpPr>
            <a:spLocks noGrp="1"/>
          </p:cNvSpPr>
          <p:nvPr>
            <p:ph type="title"/>
          </p:nvPr>
        </p:nvSpPr>
        <p:spPr/>
        <p:txBody>
          <a:bodyPr/>
          <a:lstStyle/>
          <a:p>
            <a:r>
              <a:rPr lang="en-US" dirty="0"/>
              <a:t>Mass Plywood Panels (MPP)</a:t>
            </a:r>
          </a:p>
        </p:txBody>
      </p:sp>
      <p:sp>
        <p:nvSpPr>
          <p:cNvPr id="3" name="Rectangle 2">
            <a:extLst>
              <a:ext uri="{FF2B5EF4-FFF2-40B4-BE49-F238E27FC236}">
                <a16:creationId xmlns:a16="http://schemas.microsoft.com/office/drawing/2014/main" id="{C4EB377E-DD7B-7E43-8FD2-5B9A108CD540}"/>
              </a:ext>
            </a:extLst>
          </p:cNvPr>
          <p:cNvSpPr>
            <a:spLocks noChangeArrowheads="1"/>
          </p:cNvSpPr>
          <p:nvPr/>
        </p:nvSpPr>
        <p:spPr bwMode="auto">
          <a:xfrm>
            <a:off x="1049312" y="1646836"/>
            <a:ext cx="140935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A0B474BA-C64C-F843-B5E3-4F17D5B4DBDA}"/>
              </a:ext>
            </a:extLst>
          </p:cNvPr>
          <p:cNvSpPr>
            <a:spLocks noChangeArrowheads="1"/>
          </p:cNvSpPr>
          <p:nvPr/>
        </p:nvSpPr>
        <p:spPr bwMode="auto">
          <a:xfrm>
            <a:off x="1049311" y="2293343"/>
            <a:ext cx="1564737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Picture 62" descr="MPP - new, innovative plywood panel product | HOMAG">
            <a:extLst>
              <a:ext uri="{FF2B5EF4-FFF2-40B4-BE49-F238E27FC236}">
                <a16:creationId xmlns:a16="http://schemas.microsoft.com/office/drawing/2014/main" id="{1B4EE468-3E52-A44B-B45F-BCC0EB74A6BD}"/>
              </a:ext>
            </a:extLst>
          </p:cNvPr>
          <p:cNvPicPr>
            <a:picLocks noChangeAspect="1" noChangeArrowheads="1"/>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a:off x="356980" y="1790325"/>
            <a:ext cx="4527030" cy="2550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8A2277-6356-2242-8D95-A9D509A5AD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78476" y="1085239"/>
            <a:ext cx="6523330" cy="4354323"/>
          </a:xfrm>
          <a:prstGeom prst="rect">
            <a:avLst/>
          </a:prstGeom>
        </p:spPr>
      </p:pic>
      <p:sp>
        <p:nvSpPr>
          <p:cNvPr id="8" name="Rectangle 7">
            <a:extLst>
              <a:ext uri="{FF2B5EF4-FFF2-40B4-BE49-F238E27FC236}">
                <a16:creationId xmlns:a16="http://schemas.microsoft.com/office/drawing/2014/main" id="{236BBA07-D162-8C42-9906-5C91988F8224}"/>
              </a:ext>
            </a:extLst>
          </p:cNvPr>
          <p:cNvSpPr/>
          <p:nvPr/>
        </p:nvSpPr>
        <p:spPr>
          <a:xfrm>
            <a:off x="5055244" y="5439562"/>
            <a:ext cx="6096000" cy="338554"/>
          </a:xfrm>
          <a:prstGeom prst="rect">
            <a:avLst/>
          </a:prstGeom>
        </p:spPr>
        <p:txBody>
          <a:bodyPr>
            <a:spAutoFit/>
          </a:bodyPr>
          <a:lstStyle/>
          <a:p>
            <a:pPr>
              <a:spcAft>
                <a:spcPts val="900"/>
              </a:spcAft>
            </a:pPr>
            <a:r>
              <a:rPr lang="en-CA" sz="1600" i="1" dirty="0">
                <a:latin typeface="Calibri Light" panose="020F0302020204030204" pitchFamily="34" charset="0"/>
                <a:ea typeface="Calibri" panose="020F0502020204030204" pitchFamily="34" charset="0"/>
                <a:cs typeface="Calibri Light" panose="020F0302020204030204" pitchFamily="34" charset="0"/>
              </a:rPr>
              <a:t>Image of a mass plywood pavilion. Source: Lever Architecture. </a:t>
            </a:r>
          </a:p>
        </p:txBody>
      </p:sp>
      <p:sp>
        <p:nvSpPr>
          <p:cNvPr id="6" name="Rectangle 5">
            <a:extLst>
              <a:ext uri="{FF2B5EF4-FFF2-40B4-BE49-F238E27FC236}">
                <a16:creationId xmlns:a16="http://schemas.microsoft.com/office/drawing/2014/main" id="{07281BCC-75D2-F143-A63D-0521EDFDB9A6}"/>
              </a:ext>
            </a:extLst>
          </p:cNvPr>
          <p:cNvSpPr/>
          <p:nvPr/>
        </p:nvSpPr>
        <p:spPr>
          <a:xfrm>
            <a:off x="356980" y="4483974"/>
            <a:ext cx="3794423" cy="1015663"/>
          </a:xfrm>
          <a:prstGeom prst="rect">
            <a:avLst/>
          </a:prstGeom>
        </p:spPr>
        <p:txBody>
          <a:bodyPr wrap="square">
            <a:spAutoFit/>
          </a:bodyPr>
          <a:lstStyle/>
          <a:p>
            <a:r>
              <a:rPr lang="en-CA" sz="2000" b="1" dirty="0">
                <a:solidFill>
                  <a:srgbClr val="000000"/>
                </a:solidFill>
                <a:latin typeface="Calibri" panose="020F0502020204030204" pitchFamily="34" charset="0"/>
                <a:cs typeface="Calibri Light" panose="020F0302020204030204" pitchFamily="34" charset="0"/>
              </a:rPr>
              <a:t>Veneer-based engineered panel comprised of multiple veneers pressed and adhered together</a:t>
            </a:r>
            <a:endParaRPr lang="en-US" sz="2000" b="1" dirty="0">
              <a:solidFill>
                <a:srgbClr val="000000"/>
              </a:solidFill>
              <a:latin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2343668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7557FC-869E-E34E-8CDA-47A0AEF6FBB2}"/>
              </a:ext>
            </a:extLst>
          </p:cNvPr>
          <p:cNvSpPr>
            <a:spLocks noGrp="1"/>
          </p:cNvSpPr>
          <p:nvPr>
            <p:ph type="title"/>
          </p:nvPr>
        </p:nvSpPr>
        <p:spPr/>
        <p:txBody>
          <a:bodyPr/>
          <a:lstStyle/>
          <a:p>
            <a:r>
              <a:rPr lang="en-US"/>
              <a:t>Benefits of Prefabrication</a:t>
            </a:r>
            <a:endParaRPr lang="en-US" dirty="0"/>
          </a:p>
        </p:txBody>
      </p:sp>
      <p:graphicFrame>
        <p:nvGraphicFramePr>
          <p:cNvPr id="19" name="Content Placeholder 4">
            <a:extLst>
              <a:ext uri="{FF2B5EF4-FFF2-40B4-BE49-F238E27FC236}">
                <a16:creationId xmlns:a16="http://schemas.microsoft.com/office/drawing/2014/main" id="{4D28A427-ED67-4117-AB20-CCBDCC6683E8}"/>
              </a:ext>
            </a:extLst>
          </p:cNvPr>
          <p:cNvGraphicFramePr>
            <a:graphicFrameLocks noGrp="1"/>
          </p:cNvGraphicFramePr>
          <p:nvPr>
            <p:ph idx="1"/>
          </p:nvPr>
        </p:nvGraphicFramePr>
        <p:xfrm>
          <a:off x="1714500" y="760040"/>
          <a:ext cx="8054340" cy="5337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0AC3D9E-5005-5247-A674-722C84218732}"/>
              </a:ext>
            </a:extLst>
          </p:cNvPr>
          <p:cNvSpPr txBox="1"/>
          <p:nvPr/>
        </p:nvSpPr>
        <p:spPr>
          <a:xfrm>
            <a:off x="1021080" y="162306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6629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53B7390-2E95-E946-84FC-224820963243}"/>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TextBox 8">
            <a:extLst>
              <a:ext uri="{FF2B5EF4-FFF2-40B4-BE49-F238E27FC236}">
                <a16:creationId xmlns:a16="http://schemas.microsoft.com/office/drawing/2014/main" id="{A7C7EDEC-3880-5C41-9D16-B11DD8E701DD}"/>
              </a:ext>
            </a:extLst>
          </p:cNvPr>
          <p:cNvSpPr txBox="1"/>
          <p:nvPr/>
        </p:nvSpPr>
        <p:spPr>
          <a:xfrm>
            <a:off x="190500" y="6393180"/>
            <a:ext cx="535005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Image of Element5’s new factory in Ontario. Source: Element5</a:t>
            </a:r>
          </a:p>
        </p:txBody>
      </p:sp>
    </p:spTree>
    <p:extLst>
      <p:ext uri="{BB962C8B-B14F-4D97-AF65-F5344CB8AC3E}">
        <p14:creationId xmlns:p14="http://schemas.microsoft.com/office/powerpoint/2010/main" val="7416522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681D44-5B7C-A44C-A037-CE8BFBEC34EC}"/>
              </a:ext>
            </a:extLst>
          </p:cNvPr>
          <p:cNvPicPr>
            <a:picLocks noGrp="1" noChangeAspect="1"/>
          </p:cNvPicPr>
          <p:nvPr>
            <p:ph idx="4294967295"/>
          </p:nvPr>
        </p:nvPicPr>
        <p:blipFill rotWithShape="1">
          <a:blip r:embed="rId2">
            <a:alphaModFix amt="26000"/>
            <a:extLst>
              <a:ext uri="{28A0092B-C50C-407E-A947-70E740481C1C}">
                <a14:useLocalDpi xmlns:a14="http://schemas.microsoft.com/office/drawing/2010/main"/>
              </a:ext>
            </a:extLst>
          </a:blip>
          <a:srcRect/>
          <a:stretch/>
        </p:blipFill>
        <p:spPr>
          <a:xfrm>
            <a:off x="0" y="0"/>
            <a:ext cx="11896825" cy="6044665"/>
          </a:xfrm>
          <a:prstGeom prst="rect">
            <a:avLst/>
          </a:prstGeom>
        </p:spPr>
      </p:pic>
      <p:sp>
        <p:nvSpPr>
          <p:cNvPr id="2" name="Title 1">
            <a:extLst>
              <a:ext uri="{FF2B5EF4-FFF2-40B4-BE49-F238E27FC236}">
                <a16:creationId xmlns:a16="http://schemas.microsoft.com/office/drawing/2014/main" id="{467F7BDE-BB8C-0E4C-B718-B96B16BF66AD}"/>
              </a:ext>
            </a:extLst>
          </p:cNvPr>
          <p:cNvSpPr>
            <a:spLocks noGrp="1"/>
          </p:cNvSpPr>
          <p:nvPr>
            <p:ph type="title"/>
          </p:nvPr>
        </p:nvSpPr>
        <p:spPr>
          <a:xfrm>
            <a:off x="838200" y="3516142"/>
            <a:ext cx="10515600" cy="795460"/>
          </a:xfrm>
        </p:spPr>
        <p:txBody>
          <a:bodyPr vert="horz" lIns="91440" tIns="45720" rIns="91440" bIns="45720" rtlCol="0" anchor="b">
            <a:normAutofit fontScale="90000"/>
          </a:bodyPr>
          <a:lstStyle/>
          <a:p>
            <a:pPr algn="ctr"/>
            <a:r>
              <a:rPr lang="en-US" sz="6000" dirty="0">
                <a:solidFill>
                  <a:srgbClr val="FFFFFF"/>
                </a:solidFill>
                <a:latin typeface="+mj-lt"/>
                <a:ea typeface="+mj-ea"/>
                <a:cs typeface="+mj-cs"/>
              </a:rPr>
              <a:t>Building Information Modeling (BIM)</a:t>
            </a:r>
            <a:br>
              <a:rPr lang="en-US" sz="6000" dirty="0">
                <a:solidFill>
                  <a:srgbClr val="FFFFFF"/>
                </a:solidFill>
                <a:latin typeface="+mj-lt"/>
                <a:ea typeface="+mj-ea"/>
                <a:cs typeface="+mj-cs"/>
              </a:rPr>
            </a:br>
            <a:r>
              <a:rPr lang="en-US" sz="6000" dirty="0">
                <a:solidFill>
                  <a:srgbClr val="FFFFFF"/>
                </a:solidFill>
                <a:latin typeface="+mj-lt"/>
                <a:ea typeface="+mj-ea"/>
                <a:cs typeface="+mj-cs"/>
              </a:rPr>
              <a:t>Design for Manufacturing and Assembly (</a:t>
            </a:r>
            <a:r>
              <a:rPr lang="en-US" sz="6000" dirty="0" err="1">
                <a:solidFill>
                  <a:srgbClr val="FFFFFF"/>
                </a:solidFill>
                <a:latin typeface="+mj-lt"/>
                <a:ea typeface="+mj-ea"/>
                <a:cs typeface="+mj-cs"/>
              </a:rPr>
              <a:t>DfMA</a:t>
            </a:r>
            <a:r>
              <a:rPr lang="en-US" sz="6000" dirty="0">
                <a:solidFill>
                  <a:srgbClr val="FFFFFF"/>
                </a:solidFill>
                <a:latin typeface="+mj-lt"/>
                <a:ea typeface="+mj-ea"/>
                <a:cs typeface="+mj-cs"/>
              </a:rPr>
              <a:t>)</a:t>
            </a:r>
          </a:p>
        </p:txBody>
      </p:sp>
    </p:spTree>
    <p:extLst>
      <p:ext uri="{BB962C8B-B14F-4D97-AF65-F5344CB8AC3E}">
        <p14:creationId xmlns:p14="http://schemas.microsoft.com/office/powerpoint/2010/main" val="16488045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681D44-5B7C-A44C-A037-CE8BFBEC34EC}"/>
              </a:ext>
            </a:extLst>
          </p:cNvPr>
          <p:cNvPicPr>
            <a:picLocks noGrp="1" noChangeAspect="1"/>
          </p:cNvPicPr>
          <p:nvPr>
            <p:ph idx="4294967295"/>
          </p:nvPr>
        </p:nvPicPr>
        <p:blipFill rotWithShape="1">
          <a:blip r:embed="rId2">
            <a:alphaModFix amt="86000"/>
            <a:extLst>
              <a:ext uri="{28A0092B-C50C-407E-A947-70E740481C1C}">
                <a14:useLocalDpi xmlns:a14="http://schemas.microsoft.com/office/drawing/2010/main"/>
              </a:ext>
            </a:extLst>
          </a:blip>
          <a:srcRect/>
          <a:stretch/>
        </p:blipFill>
        <p:spPr>
          <a:xfrm>
            <a:off x="0" y="0"/>
            <a:ext cx="11896825" cy="6044665"/>
          </a:xfrm>
          <a:prstGeom prst="rect">
            <a:avLst/>
          </a:prstGeom>
        </p:spPr>
      </p:pic>
    </p:spTree>
    <p:extLst>
      <p:ext uri="{BB962C8B-B14F-4D97-AF65-F5344CB8AC3E}">
        <p14:creationId xmlns:p14="http://schemas.microsoft.com/office/powerpoint/2010/main" val="42421440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BF74-D1D2-BE4A-B092-CA69242133E4}"/>
              </a:ext>
            </a:extLst>
          </p:cNvPr>
          <p:cNvSpPr>
            <a:spLocks noGrp="1"/>
          </p:cNvSpPr>
          <p:nvPr>
            <p:ph type="title"/>
          </p:nvPr>
        </p:nvSpPr>
        <p:spPr/>
        <p:txBody>
          <a:bodyPr>
            <a:normAutofit/>
          </a:bodyPr>
          <a:lstStyle/>
          <a:p>
            <a:r>
              <a:rPr lang="en-CA" dirty="0"/>
              <a:t>Importance of BIM and </a:t>
            </a:r>
            <a:r>
              <a:rPr lang="en-CA" dirty="0" err="1"/>
              <a:t>DfMA</a:t>
            </a:r>
            <a:r>
              <a:rPr lang="en-CA" dirty="0"/>
              <a:t> Integration </a:t>
            </a:r>
            <a:endParaRPr lang="en-US" dirty="0"/>
          </a:p>
        </p:txBody>
      </p:sp>
      <p:pic>
        <p:nvPicPr>
          <p:cNvPr id="3" name="Picture 2" descr="Diagram&#10;&#10;Description automatically generated">
            <a:extLst>
              <a:ext uri="{FF2B5EF4-FFF2-40B4-BE49-F238E27FC236}">
                <a16:creationId xmlns:a16="http://schemas.microsoft.com/office/drawing/2014/main" id="{3236EE41-6DBF-9643-9771-9E973CAE2E75}"/>
              </a:ext>
            </a:extLst>
          </p:cNvPr>
          <p:cNvPicPr/>
          <p:nvPr/>
        </p:nvPicPr>
        <p:blipFill rotWithShape="1">
          <a:blip r:embed="rId2">
            <a:extLst>
              <a:ext uri="{28A0092B-C50C-407E-A947-70E740481C1C}">
                <a14:useLocalDpi xmlns:a14="http://schemas.microsoft.com/office/drawing/2010/main"/>
              </a:ext>
            </a:extLst>
          </a:blip>
          <a:srcRect/>
          <a:stretch/>
        </p:blipFill>
        <p:spPr bwMode="auto">
          <a:xfrm>
            <a:off x="2674620" y="1000330"/>
            <a:ext cx="6698678" cy="4857339"/>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5C66F267-40F3-F140-A0E1-F24AF3567A09}"/>
              </a:ext>
            </a:extLst>
          </p:cNvPr>
          <p:cNvSpPr/>
          <p:nvPr/>
        </p:nvSpPr>
        <p:spPr>
          <a:xfrm>
            <a:off x="269214" y="5857669"/>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Integration of BIM amongst the owner, design and construction team.</a:t>
            </a:r>
            <a:r>
              <a:rPr kumimoji="0" lang="en-CA" sz="18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1895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8B4A8-1992-A248-8EDD-B34AFC634DCD}"/>
              </a:ext>
            </a:extLst>
          </p:cNvPr>
          <p:cNvSpPr>
            <a:spLocks noGrp="1"/>
          </p:cNvSpPr>
          <p:nvPr>
            <p:ph type="title"/>
          </p:nvPr>
        </p:nvSpPr>
        <p:spPr/>
        <p:txBody>
          <a:bodyPr/>
          <a:lstStyle/>
          <a:p>
            <a:r>
              <a:rPr lang="en-US" dirty="0"/>
              <a:t>Virtual Design and Construction Modelling</a:t>
            </a:r>
          </a:p>
        </p:txBody>
      </p:sp>
      <p:pic>
        <p:nvPicPr>
          <p:cNvPr id="3" name="Picture 2" descr="A picture containing text, handcart&#10;&#10;Description automatically generated">
            <a:extLst>
              <a:ext uri="{FF2B5EF4-FFF2-40B4-BE49-F238E27FC236}">
                <a16:creationId xmlns:a16="http://schemas.microsoft.com/office/drawing/2014/main" id="{29C0C16A-FD3D-2746-AD4C-40DB3861C410}"/>
              </a:ext>
            </a:extLst>
          </p:cNvPr>
          <p:cNvPicPr/>
          <p:nvPr/>
        </p:nvPicPr>
        <p:blipFill>
          <a:blip r:embed="rId2" cstate="screen">
            <a:extLst>
              <a:ext uri="{28A0092B-C50C-407E-A947-70E740481C1C}">
                <a14:useLocalDpi xmlns:a14="http://schemas.microsoft.com/office/drawing/2010/main"/>
              </a:ext>
            </a:extLst>
          </a:blip>
          <a:stretch>
            <a:fillRect/>
          </a:stretch>
        </p:blipFill>
        <p:spPr>
          <a:xfrm>
            <a:off x="2057400" y="1279525"/>
            <a:ext cx="8244840" cy="3933916"/>
          </a:xfrm>
          <a:prstGeom prst="rect">
            <a:avLst/>
          </a:prstGeom>
        </p:spPr>
      </p:pic>
      <p:sp>
        <p:nvSpPr>
          <p:cNvPr id="4" name="Rectangle 3">
            <a:extLst>
              <a:ext uri="{FF2B5EF4-FFF2-40B4-BE49-F238E27FC236}">
                <a16:creationId xmlns:a16="http://schemas.microsoft.com/office/drawing/2014/main" id="{9DCACA8E-07E0-0142-B8B2-3AC8BABC8614}"/>
              </a:ext>
            </a:extLst>
          </p:cNvPr>
          <p:cNvSpPr/>
          <p:nvPr/>
        </p:nvSpPr>
        <p:spPr>
          <a:xfrm>
            <a:off x="365760" y="5615828"/>
            <a:ext cx="690372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Brock Commons </a:t>
            </a:r>
            <a:r>
              <a:rPr kumimoji="0" lang="en-CA" sz="1600" b="0" i="1" u="none" strike="noStrike" kern="1200" cap="none" spc="0" normalizeH="0" baseline="0" noProof="0" dirty="0" err="1">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Tallwood</a:t>
            </a: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House utilized various levels of Virtual Design and Construction Modelling throughout the design and construction process. Source: Wood-Works, Brock Commons </a:t>
            </a:r>
            <a:r>
              <a:rPr kumimoji="0" lang="en-CA" sz="1600" b="0" i="1" u="none" strike="noStrike" kern="1200" cap="none" spc="0" normalizeH="0" baseline="0" noProof="0" dirty="0" err="1">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Tallwood</a:t>
            </a: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 House: Construction Modelling.</a:t>
            </a:r>
          </a:p>
        </p:txBody>
      </p:sp>
    </p:spTree>
    <p:extLst>
      <p:ext uri="{BB962C8B-B14F-4D97-AF65-F5344CB8AC3E}">
        <p14:creationId xmlns:p14="http://schemas.microsoft.com/office/powerpoint/2010/main" val="39568742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38CFD-52CB-FC44-802F-7E4133D16EC9}"/>
              </a:ext>
            </a:extLst>
          </p:cNvPr>
          <p:cNvSpPr>
            <a:spLocks noGrp="1"/>
          </p:cNvSpPr>
          <p:nvPr>
            <p:ph type="title"/>
          </p:nvPr>
        </p:nvSpPr>
        <p:spPr/>
        <p:txBody>
          <a:bodyPr/>
          <a:lstStyle/>
          <a:p>
            <a:r>
              <a:rPr lang="en-US" dirty="0"/>
              <a:t>Mass Timber Factory</a:t>
            </a:r>
          </a:p>
        </p:txBody>
      </p:sp>
      <p:sp>
        <p:nvSpPr>
          <p:cNvPr id="3" name="Rectangle 2">
            <a:extLst>
              <a:ext uri="{FF2B5EF4-FFF2-40B4-BE49-F238E27FC236}">
                <a16:creationId xmlns:a16="http://schemas.microsoft.com/office/drawing/2014/main" id="{2E1615DC-54D6-B24C-A4A8-0872BF4BF4F8}"/>
              </a:ext>
            </a:extLst>
          </p:cNvPr>
          <p:cNvSpPr>
            <a:spLocks noChangeArrowheads="1"/>
          </p:cNvSpPr>
          <p:nvPr/>
        </p:nvSpPr>
        <p:spPr bwMode="auto">
          <a:xfrm>
            <a:off x="2042984" y="11285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49" name="Picture 31">
            <a:extLst>
              <a:ext uri="{FF2B5EF4-FFF2-40B4-BE49-F238E27FC236}">
                <a16:creationId xmlns:a16="http://schemas.microsoft.com/office/drawing/2014/main" id="{EFA60842-D823-064D-97A1-1CA78236E9AC}"/>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2207740" y="1324236"/>
            <a:ext cx="6922333" cy="4209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86459A9-7C73-6547-9820-D302EC2CF83C}"/>
              </a:ext>
            </a:extLst>
          </p:cNvPr>
          <p:cNvSpPr/>
          <p:nvPr/>
        </p:nvSpPr>
        <p:spPr>
          <a:xfrm>
            <a:off x="243058" y="6080711"/>
            <a:ext cx="6096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Layout of the new CLT line for Element5’s new state-of-the-art mass timber facility in St. Thomas, Ontario. Source: </a:t>
            </a:r>
            <a:r>
              <a:rPr kumimoji="0" lang="en-CA" sz="1600" b="0" i="1"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hlinkClick r:id="rId4">
                  <a:extLst>
                    <a:ext uri="{A12FA001-AC4F-418D-AE19-62706E023703}">
                      <ahyp:hlinkClr xmlns:ahyp="http://schemas.microsoft.com/office/drawing/2018/hyperlinkcolor" val="tx"/>
                    </a:ext>
                  </a:extLst>
                </a:hlinkClick>
              </a:rPr>
              <a:t>www.ledinek.com</a:t>
            </a:r>
            <a:r>
              <a:rPr kumimoji="0" lang="en-CA" sz="16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2919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4E96-24AF-5248-9961-1FA134209C61}"/>
              </a:ext>
            </a:extLst>
          </p:cNvPr>
          <p:cNvSpPr>
            <a:spLocks noGrp="1"/>
          </p:cNvSpPr>
          <p:nvPr>
            <p:ph type="title"/>
          </p:nvPr>
        </p:nvSpPr>
        <p:spPr/>
        <p:txBody>
          <a:bodyPr/>
          <a:lstStyle/>
          <a:p>
            <a:r>
              <a:rPr lang="en-US" dirty="0"/>
              <a:t>Digital Twin / Virtual Design and Construction Model</a:t>
            </a:r>
          </a:p>
        </p:txBody>
      </p:sp>
      <p:pic>
        <p:nvPicPr>
          <p:cNvPr id="4" name="Picture 3" descr="A screenshot of a computer&#10;&#10;Description automatically generated with low confidence">
            <a:extLst>
              <a:ext uri="{FF2B5EF4-FFF2-40B4-BE49-F238E27FC236}">
                <a16:creationId xmlns:a16="http://schemas.microsoft.com/office/drawing/2014/main" id="{134442D3-27A7-FF46-908D-226F0137C8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71600"/>
            <a:ext cx="12192000" cy="4094018"/>
          </a:xfrm>
          <a:prstGeom prst="rect">
            <a:avLst/>
          </a:prstGeom>
        </p:spPr>
      </p:pic>
    </p:spTree>
    <p:extLst>
      <p:ext uri="{BB962C8B-B14F-4D97-AF65-F5344CB8AC3E}">
        <p14:creationId xmlns:p14="http://schemas.microsoft.com/office/powerpoint/2010/main" val="38392122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CDCE-405A-1D40-B799-395BE9783F33}"/>
              </a:ext>
            </a:extLst>
          </p:cNvPr>
          <p:cNvSpPr>
            <a:spLocks noGrp="1"/>
          </p:cNvSpPr>
          <p:nvPr>
            <p:ph type="title"/>
          </p:nvPr>
        </p:nvSpPr>
        <p:spPr/>
        <p:txBody>
          <a:bodyPr>
            <a:normAutofit/>
          </a:bodyPr>
          <a:lstStyle/>
          <a:p>
            <a:r>
              <a:rPr lang="en-CA" dirty="0"/>
              <a:t>Video – Digital Twin, Virtual Design and Construction Modeling</a:t>
            </a:r>
            <a:endParaRPr lang="en-US" dirty="0"/>
          </a:p>
        </p:txBody>
      </p:sp>
      <p:pic>
        <p:nvPicPr>
          <p:cNvPr id="4" name="Picture 3">
            <a:extLst>
              <a:ext uri="{FF2B5EF4-FFF2-40B4-BE49-F238E27FC236}">
                <a16:creationId xmlns:a16="http://schemas.microsoft.com/office/drawing/2014/main" id="{3E083D5E-D9F7-8A4B-BFBB-9957F39E30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0194" y="1452789"/>
            <a:ext cx="8511302" cy="4493004"/>
          </a:xfrm>
          <a:prstGeom prst="rect">
            <a:avLst/>
          </a:prstGeom>
        </p:spPr>
      </p:pic>
      <p:sp>
        <p:nvSpPr>
          <p:cNvPr id="5" name="Rectangle 4">
            <a:hlinkClick r:id="rId3"/>
            <a:extLst>
              <a:ext uri="{FF2B5EF4-FFF2-40B4-BE49-F238E27FC236}">
                <a16:creationId xmlns:a16="http://schemas.microsoft.com/office/drawing/2014/main" id="{0EA3731C-C5CB-C147-8D4B-BFB03A3DCACD}"/>
              </a:ext>
            </a:extLst>
          </p:cNvPr>
          <p:cNvSpPr/>
          <p:nvPr/>
        </p:nvSpPr>
        <p:spPr>
          <a:xfrm>
            <a:off x="6792449" y="912207"/>
            <a:ext cx="490935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https://www.youtube.com/watch?v=ATKpFtzCVFU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4490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11D8D-AC96-0E45-89F4-5575466439ED}"/>
              </a:ext>
            </a:extLst>
          </p:cNvPr>
          <p:cNvSpPr>
            <a:spLocks noGrp="1"/>
          </p:cNvSpPr>
          <p:nvPr>
            <p:ph type="title"/>
          </p:nvPr>
        </p:nvSpPr>
        <p:spPr/>
        <p:txBody>
          <a:bodyPr/>
          <a:lstStyle/>
          <a:p>
            <a:pPr algn="r"/>
            <a:r>
              <a:rPr lang="en-US" dirty="0"/>
              <a:t>Next Generation</a:t>
            </a:r>
          </a:p>
        </p:txBody>
      </p:sp>
      <p:pic>
        <p:nvPicPr>
          <p:cNvPr id="6" name="Picture 5">
            <a:extLst>
              <a:ext uri="{FF2B5EF4-FFF2-40B4-BE49-F238E27FC236}">
                <a16:creationId xmlns:a16="http://schemas.microsoft.com/office/drawing/2014/main" id="{0405D969-6075-EE40-B316-CB7DB045BC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632" y="0"/>
            <a:ext cx="6224067" cy="6858000"/>
          </a:xfrm>
          <a:prstGeom prst="rect">
            <a:avLst/>
          </a:prstGeom>
        </p:spPr>
      </p:pic>
      <p:sp>
        <p:nvSpPr>
          <p:cNvPr id="7" name="TextBox 6">
            <a:extLst>
              <a:ext uri="{FF2B5EF4-FFF2-40B4-BE49-F238E27FC236}">
                <a16:creationId xmlns:a16="http://schemas.microsoft.com/office/drawing/2014/main" id="{DCC6BE13-C3BB-FD4A-B820-EB6D88C68BF3}"/>
              </a:ext>
            </a:extLst>
          </p:cNvPr>
          <p:cNvSpPr txBox="1"/>
          <p:nvPr/>
        </p:nvSpPr>
        <p:spPr>
          <a:xfrm>
            <a:off x="6764593" y="2536722"/>
            <a:ext cx="421803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Mass Timber research at ETH Zurich.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Robot –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dimROB</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Mobile Robotic Fabrication on Construction Sites: </a:t>
            </a:r>
            <a:r>
              <a:rPr kumimoji="0" lang="en-CA" sz="1600" b="0" i="0" u="none" strike="noStrike" kern="1200" cap="none" spc="0" normalizeH="0" baseline="0" noProof="0" dirty="0" err="1">
                <a:ln>
                  <a:noFill/>
                </a:ln>
                <a:solidFill>
                  <a:prstClr val="black"/>
                </a:solidFill>
                <a:effectLst/>
                <a:uLnTx/>
                <a:uFillTx/>
                <a:latin typeface="Calibri" panose="020F0502020204030204"/>
                <a:ea typeface="+mn-ea"/>
                <a:cs typeface="+mn-cs"/>
              </a:rPr>
              <a:t>DimRob</a:t>
            </a: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27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6D5C-7C51-294C-A75E-1C99C2772FB4}"/>
              </a:ext>
            </a:extLst>
          </p:cNvPr>
          <p:cNvSpPr>
            <a:spLocks noGrp="1"/>
          </p:cNvSpPr>
          <p:nvPr>
            <p:ph type="title"/>
          </p:nvPr>
        </p:nvSpPr>
        <p:spPr>
          <a:xfrm>
            <a:off x="490194" y="394371"/>
            <a:ext cx="10798014" cy="795460"/>
          </a:xfrm>
        </p:spPr>
        <p:txBody>
          <a:bodyPr>
            <a:normAutofit fontScale="90000"/>
          </a:bodyPr>
          <a:lstStyle/>
          <a:p>
            <a:pPr algn="ctr"/>
            <a:r>
              <a:rPr lang="en-US" sz="5200" dirty="0"/>
              <a:t>Advantages of Mass Timber</a:t>
            </a:r>
          </a:p>
        </p:txBody>
      </p:sp>
      <p:graphicFrame>
        <p:nvGraphicFramePr>
          <p:cNvPr id="6" name="Content Placeholder 3">
            <a:extLst>
              <a:ext uri="{FF2B5EF4-FFF2-40B4-BE49-F238E27FC236}">
                <a16:creationId xmlns:a16="http://schemas.microsoft.com/office/drawing/2014/main" id="{5BB64DD0-A96C-4C15-B76A-B02F42B822BD}"/>
              </a:ext>
            </a:extLst>
          </p:cNvPr>
          <p:cNvGraphicFramePr>
            <a:graphicFrameLocks noGrp="1"/>
          </p:cNvGraphicFramePr>
          <p:nvPr>
            <p:ph idx="1"/>
            <p:extLst>
              <p:ext uri="{D42A27DB-BD31-4B8C-83A1-F6EECF244321}">
                <p14:modId xmlns:p14="http://schemas.microsoft.com/office/powerpoint/2010/main" val="1993455648"/>
              </p:ext>
            </p:extLst>
          </p:nvPr>
        </p:nvGraphicFramePr>
        <p:xfrm>
          <a:off x="631401" y="1189831"/>
          <a:ext cx="10515600" cy="4478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745CD60-BA87-8E48-80C0-BB65BDE66101}"/>
              </a:ext>
            </a:extLst>
          </p:cNvPr>
          <p:cNvSpPr txBox="1"/>
          <p:nvPr/>
        </p:nvSpPr>
        <p:spPr>
          <a:xfrm>
            <a:off x="1019908" y="5668169"/>
            <a:ext cx="2021387" cy="923330"/>
          </a:xfrm>
          <a:prstGeom prst="rect">
            <a:avLst/>
          </a:prstGeom>
          <a:noFill/>
        </p:spPr>
        <p:txBody>
          <a:bodyPr wrap="none" rtlCol="0">
            <a:spAutoFit/>
          </a:bodyPr>
          <a:lstStyle/>
          <a:p>
            <a:r>
              <a:rPr lang="en-US" dirty="0"/>
              <a:t>Speed and cost</a:t>
            </a:r>
          </a:p>
          <a:p>
            <a:r>
              <a:rPr lang="en-US" dirty="0"/>
              <a:t>Human connection</a:t>
            </a:r>
          </a:p>
          <a:p>
            <a:r>
              <a:rPr lang="en-US" dirty="0"/>
              <a:t>sustainability</a:t>
            </a:r>
          </a:p>
        </p:txBody>
      </p:sp>
    </p:spTree>
    <p:extLst>
      <p:ext uri="{BB962C8B-B14F-4D97-AF65-F5344CB8AC3E}">
        <p14:creationId xmlns:p14="http://schemas.microsoft.com/office/powerpoint/2010/main" val="11579636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5D31D-7CFF-F64F-8516-4668640A86A8}"/>
              </a:ext>
            </a:extLst>
          </p:cNvPr>
          <p:cNvSpPr/>
          <p:nvPr/>
        </p:nvSpPr>
        <p:spPr>
          <a:xfrm>
            <a:off x="1" y="860079"/>
            <a:ext cx="11887200" cy="5169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434490-BEAA-B549-892A-827B1D9F2B49}"/>
              </a:ext>
            </a:extLst>
          </p:cNvPr>
          <p:cNvSpPr>
            <a:spLocks noGrp="1"/>
          </p:cNvSpPr>
          <p:nvPr>
            <p:ph type="title"/>
          </p:nvPr>
        </p:nvSpPr>
        <p:spPr/>
        <p:txBody>
          <a:bodyPr/>
          <a:lstStyle/>
          <a:p>
            <a:r>
              <a:rPr lang="en-US" dirty="0"/>
              <a:t>Activity – Benefits of Prefabrication</a:t>
            </a:r>
          </a:p>
        </p:txBody>
      </p:sp>
      <p:sp>
        <p:nvSpPr>
          <p:cNvPr id="10" name="Content Placeholder 9">
            <a:extLst>
              <a:ext uri="{FF2B5EF4-FFF2-40B4-BE49-F238E27FC236}">
                <a16:creationId xmlns:a16="http://schemas.microsoft.com/office/drawing/2014/main" id="{037D8C58-26BD-5B47-8AE5-6A4B00AC8803}"/>
              </a:ext>
            </a:extLst>
          </p:cNvPr>
          <p:cNvSpPr>
            <a:spLocks noGrp="1"/>
          </p:cNvSpPr>
          <p:nvPr>
            <p:ph idx="1"/>
          </p:nvPr>
        </p:nvSpPr>
        <p:spPr>
          <a:xfrm>
            <a:off x="838199" y="1477109"/>
            <a:ext cx="9021417" cy="4478334"/>
          </a:xfrm>
        </p:spPr>
        <p:txBody>
          <a:bodyPr/>
          <a:lstStyle/>
          <a:p>
            <a:pPr marL="0" indent="0">
              <a:buNone/>
            </a:pPr>
            <a:r>
              <a:rPr lang="en-US" dirty="0"/>
              <a:t>1. Which of the following is a benefit of wood prefabrication?</a:t>
            </a:r>
            <a:endParaRPr lang="en-CA" dirty="0"/>
          </a:p>
          <a:p>
            <a:pPr marL="1257300" lvl="2" indent="-342900">
              <a:buAutoNum type="alphaLcPeriod"/>
            </a:pPr>
            <a:r>
              <a:rPr lang="en-CA" sz="2000" dirty="0"/>
              <a:t>Process efficiency </a:t>
            </a:r>
          </a:p>
          <a:p>
            <a:pPr marL="914400" lvl="2" indent="0">
              <a:buNone/>
            </a:pPr>
            <a:r>
              <a:rPr lang="en-CA" sz="2000" dirty="0"/>
              <a:t>b.    Controlled environment</a:t>
            </a:r>
          </a:p>
          <a:p>
            <a:pPr marL="914400" lvl="2" indent="0">
              <a:buNone/>
            </a:pPr>
            <a:r>
              <a:rPr lang="en-CA" sz="2000" dirty="0"/>
              <a:t>c.    Material efficiency </a:t>
            </a:r>
          </a:p>
          <a:p>
            <a:pPr marL="914400" lvl="2" indent="0">
              <a:buNone/>
            </a:pPr>
            <a:r>
              <a:rPr lang="en-CA" sz="2000" dirty="0"/>
              <a:t>d.    Sustainability</a:t>
            </a:r>
          </a:p>
          <a:p>
            <a:pPr marL="914400" lvl="2" indent="0">
              <a:buNone/>
            </a:pPr>
            <a:r>
              <a:rPr lang="en-CA" sz="2000" dirty="0"/>
              <a:t>e.    All of the above</a:t>
            </a:r>
          </a:p>
          <a:p>
            <a:pPr marL="457200" indent="-457200">
              <a:buAutoNum type="arabicPeriod"/>
            </a:pPr>
            <a:endParaRPr lang="en-US" i="1" dirty="0"/>
          </a:p>
          <a:p>
            <a:pPr marL="0" indent="0">
              <a:buNone/>
            </a:pPr>
            <a:r>
              <a:rPr lang="en-US" i="1" dirty="0"/>
              <a:t>2. Name all six identified benefits of prefabrication.</a:t>
            </a:r>
            <a:endParaRPr lang="en-US" dirty="0"/>
          </a:p>
        </p:txBody>
      </p:sp>
      <p:pic>
        <p:nvPicPr>
          <p:cNvPr id="7" name="Picture 6" descr="Icon&#10;&#10;Description automatically generated">
            <a:extLst>
              <a:ext uri="{FF2B5EF4-FFF2-40B4-BE49-F238E27FC236}">
                <a16:creationId xmlns:a16="http://schemas.microsoft.com/office/drawing/2014/main" id="{F2FBEF50-04EE-794E-AFF5-AB0A856FC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2462" y="204871"/>
            <a:ext cx="804295" cy="585132"/>
          </a:xfrm>
          <a:prstGeom prst="rect">
            <a:avLst/>
          </a:prstGeom>
        </p:spPr>
      </p:pic>
    </p:spTree>
    <p:extLst>
      <p:ext uri="{BB962C8B-B14F-4D97-AF65-F5344CB8AC3E}">
        <p14:creationId xmlns:p14="http://schemas.microsoft.com/office/powerpoint/2010/main" val="19777345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9FF3-1E6F-5547-9CA9-A10A9A35EF3E}"/>
              </a:ext>
            </a:extLst>
          </p:cNvPr>
          <p:cNvSpPr>
            <a:spLocks noGrp="1"/>
          </p:cNvSpPr>
          <p:nvPr>
            <p:ph type="title"/>
          </p:nvPr>
        </p:nvSpPr>
        <p:spPr/>
        <p:txBody>
          <a:bodyPr/>
          <a:lstStyle/>
          <a:p>
            <a:r>
              <a:rPr lang="en-US" dirty="0"/>
              <a:t>System Integration</a:t>
            </a:r>
          </a:p>
        </p:txBody>
      </p:sp>
      <p:sp>
        <p:nvSpPr>
          <p:cNvPr id="3" name="Text Placeholder 2">
            <a:extLst>
              <a:ext uri="{FF2B5EF4-FFF2-40B4-BE49-F238E27FC236}">
                <a16:creationId xmlns:a16="http://schemas.microsoft.com/office/drawing/2014/main" id="{323D7B97-53D5-7149-A8E7-366F669EC42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878152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7094FE-793B-B248-B27F-4079CCBD04EC}"/>
              </a:ext>
            </a:extLst>
          </p:cNvPr>
          <p:cNvSpPr>
            <a:spLocks noGrp="1"/>
          </p:cNvSpPr>
          <p:nvPr>
            <p:ph type="title"/>
          </p:nvPr>
        </p:nvSpPr>
        <p:spPr/>
        <p:txBody>
          <a:bodyPr>
            <a:normAutofit/>
          </a:bodyPr>
          <a:lstStyle/>
          <a:p>
            <a:r>
              <a:rPr lang="en-CA" dirty="0"/>
              <a:t>Prefabrication and System Integration</a:t>
            </a:r>
            <a:endParaRPr lang="en-US" dirty="0"/>
          </a:p>
        </p:txBody>
      </p:sp>
      <p:sp>
        <p:nvSpPr>
          <p:cNvPr id="6" name="object 2">
            <a:extLst>
              <a:ext uri="{FF2B5EF4-FFF2-40B4-BE49-F238E27FC236}">
                <a16:creationId xmlns:a16="http://schemas.microsoft.com/office/drawing/2014/main" id="{8B0709AD-0CE9-A04C-834E-13F8749160D0}"/>
              </a:ext>
            </a:extLst>
          </p:cNvPr>
          <p:cNvSpPr>
            <a:spLocks noChangeAspect="1"/>
          </p:cNvSpPr>
          <p:nvPr/>
        </p:nvSpPr>
        <p:spPr>
          <a:xfrm>
            <a:off x="975850" y="1286365"/>
            <a:ext cx="4801495" cy="4060331"/>
          </a:xfrm>
          <a:prstGeom prst="rect">
            <a:avLst/>
          </a:prstGeom>
          <a:blipFill>
            <a:blip r:embed="rId2">
              <a:extLst>
                <a:ext uri="{28A0092B-C50C-407E-A947-70E740481C1C}">
                  <a14:useLocalDpi xmlns:a14="http://schemas.microsoft.com/office/drawing/2010/main"/>
                </a:ext>
              </a:extLst>
            </a:blip>
            <a:stretch>
              <a:fillRect/>
            </a:stretch>
          </a:blipFill>
          <a:ln w="12700">
            <a:miter lim="400000"/>
          </a:ln>
        </p:spPr>
        <p:style>
          <a:lnRef idx="0">
            <a:scrgbClr r="0" g="0" b="0"/>
          </a:lnRef>
          <a:fillRef idx="0">
            <a:scrgbClr r="0" g="0" b="0"/>
          </a:fillRef>
          <a:effectRef idx="0">
            <a:scrgbClr r="0" g="0" b="0"/>
          </a:effectRef>
          <a:fontRef idx="major"/>
        </p:style>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descr="Structurlam - Brock Commons">
            <a:extLst>
              <a:ext uri="{FF2B5EF4-FFF2-40B4-BE49-F238E27FC236}">
                <a16:creationId xmlns:a16="http://schemas.microsoft.com/office/drawing/2014/main" id="{FA325F7C-3155-B647-939F-4CC52F4708AE}"/>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6096000" y="1286365"/>
            <a:ext cx="4488873" cy="4066568"/>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3AB9E266-7D5A-AA4A-B4FE-51AAF96BAA49}"/>
              </a:ext>
            </a:extLst>
          </p:cNvPr>
          <p:cNvSpPr/>
          <p:nvPr/>
        </p:nvSpPr>
        <p:spPr>
          <a:xfrm>
            <a:off x="975850" y="5816064"/>
            <a:ext cx="664415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Right: Image by </a:t>
            </a:r>
            <a:r>
              <a:rPr kumimoji="0" lang="en-CA" sz="1600" b="0" i="1"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Cadmakers</a:t>
            </a:r>
            <a:r>
              <a:rPr kumimoji="0" lang="en-CA" sz="16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illustrating the level of detail involved in coordinating MEPF systems for fabrication. Left: Image of plumbing shelving and penetrations through CLT slab (Photo source </a:t>
            </a:r>
            <a:r>
              <a:rPr kumimoji="0" lang="en-CA" sz="1600" b="0" i="1"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Structurlam</a:t>
            </a:r>
            <a:r>
              <a:rPr kumimoji="0" lang="en-CA" sz="16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a:t>
            </a:r>
            <a:r>
              <a:rPr kumimoji="0" lang="en-CA" sz="16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6239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17F1AD-A943-674C-95C1-7DF27C948D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5902036"/>
          </a:xfrm>
          <a:prstGeom prst="rect">
            <a:avLst/>
          </a:prstGeom>
        </p:spPr>
      </p:pic>
      <p:sp>
        <p:nvSpPr>
          <p:cNvPr id="4" name="TextBox 3">
            <a:extLst>
              <a:ext uri="{FF2B5EF4-FFF2-40B4-BE49-F238E27FC236}">
                <a16:creationId xmlns:a16="http://schemas.microsoft.com/office/drawing/2014/main" id="{DA422156-D0E2-6140-87E0-656E00FCC358}"/>
              </a:ext>
            </a:extLst>
          </p:cNvPr>
          <p:cNvSpPr txBox="1"/>
          <p:nvPr/>
        </p:nvSpPr>
        <p:spPr>
          <a:xfrm>
            <a:off x="235527" y="6068355"/>
            <a:ext cx="56119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Wood Innovation Centre, University of Northern British Columbia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Source: Michael Green Architecture</a:t>
            </a:r>
          </a:p>
        </p:txBody>
      </p:sp>
    </p:spTree>
    <p:extLst>
      <p:ext uri="{BB962C8B-B14F-4D97-AF65-F5344CB8AC3E}">
        <p14:creationId xmlns:p14="http://schemas.microsoft.com/office/powerpoint/2010/main" val="2867814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8701-B355-024C-8F0D-297137D977C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A794B88-FCF0-924B-9621-3215A2D9F7A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0629" y="0"/>
            <a:ext cx="11997829" cy="5985164"/>
          </a:xfrm>
          <a:prstGeom prst="rect">
            <a:avLst/>
          </a:prstGeom>
        </p:spPr>
      </p:pic>
      <p:sp>
        <p:nvSpPr>
          <p:cNvPr id="4" name="TextBox 3">
            <a:extLst>
              <a:ext uri="{FF2B5EF4-FFF2-40B4-BE49-F238E27FC236}">
                <a16:creationId xmlns:a16="http://schemas.microsoft.com/office/drawing/2014/main" id="{C6F53630-7B07-244C-92D1-7AF87F9C44E6}"/>
              </a:ext>
            </a:extLst>
          </p:cNvPr>
          <p:cNvSpPr txBox="1"/>
          <p:nvPr/>
        </p:nvSpPr>
        <p:spPr>
          <a:xfrm>
            <a:off x="235527" y="6068355"/>
            <a:ext cx="27973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80 Atlantic Avenue, 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Source: Quadrangle Architects</a:t>
            </a:r>
          </a:p>
        </p:txBody>
      </p:sp>
    </p:spTree>
    <p:extLst>
      <p:ext uri="{BB962C8B-B14F-4D97-AF65-F5344CB8AC3E}">
        <p14:creationId xmlns:p14="http://schemas.microsoft.com/office/powerpoint/2010/main" val="24952504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1540-A436-BA4A-8182-6C8E15EEB219}"/>
              </a:ext>
            </a:extLst>
          </p:cNvPr>
          <p:cNvSpPr>
            <a:spLocks noGrp="1"/>
          </p:cNvSpPr>
          <p:nvPr>
            <p:ph type="title"/>
          </p:nvPr>
        </p:nvSpPr>
        <p:spPr/>
        <p:txBody>
          <a:bodyPr/>
          <a:lstStyle/>
          <a:p>
            <a:r>
              <a:rPr lang="en-US" dirty="0"/>
              <a:t>Case Study:</a:t>
            </a:r>
            <a:br>
              <a:rPr lang="en-US" dirty="0"/>
            </a:br>
            <a:r>
              <a:rPr lang="en-US" dirty="0"/>
              <a:t>Brock Commons </a:t>
            </a:r>
            <a:r>
              <a:rPr lang="en-US" dirty="0" err="1"/>
              <a:t>Tallwood</a:t>
            </a:r>
            <a:r>
              <a:rPr lang="en-US" dirty="0"/>
              <a:t> House</a:t>
            </a:r>
          </a:p>
        </p:txBody>
      </p:sp>
      <p:sp>
        <p:nvSpPr>
          <p:cNvPr id="3" name="Text Placeholder 2">
            <a:extLst>
              <a:ext uri="{FF2B5EF4-FFF2-40B4-BE49-F238E27FC236}">
                <a16:creationId xmlns:a16="http://schemas.microsoft.com/office/drawing/2014/main" id="{F59EDD21-9512-3443-A310-BA8295AF64D7}"/>
              </a:ext>
            </a:extLst>
          </p:cNvPr>
          <p:cNvSpPr>
            <a:spLocks noGrp="1"/>
          </p:cNvSpPr>
          <p:nvPr>
            <p:ph type="body" idx="1"/>
          </p:nvPr>
        </p:nvSpPr>
        <p:spPr/>
        <p:txBody>
          <a:bodyPr/>
          <a:lstStyle/>
          <a:p>
            <a:r>
              <a:rPr lang="en-US" dirty="0"/>
              <a:t>University of British Columbia</a:t>
            </a:r>
          </a:p>
        </p:txBody>
      </p:sp>
    </p:spTree>
    <p:extLst>
      <p:ext uri="{BB962C8B-B14F-4D97-AF65-F5344CB8AC3E}">
        <p14:creationId xmlns:p14="http://schemas.microsoft.com/office/powerpoint/2010/main" val="25509208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F301F-46EC-0C40-874D-54CC908D49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 y="10"/>
            <a:ext cx="6099048" cy="6857990"/>
          </a:xfrm>
          <a:prstGeom prst="rect">
            <a:avLst/>
          </a:prstGeom>
        </p:spPr>
      </p:pic>
      <p:sp>
        <p:nvSpPr>
          <p:cNvPr id="4" name="Title 6">
            <a:extLst>
              <a:ext uri="{FF2B5EF4-FFF2-40B4-BE49-F238E27FC236}">
                <a16:creationId xmlns:a16="http://schemas.microsoft.com/office/drawing/2014/main" id="{01ABB583-4561-604E-BE9D-612BC7B2EB0A}"/>
              </a:ext>
            </a:extLst>
          </p:cNvPr>
          <p:cNvSpPr txBox="1">
            <a:spLocks/>
          </p:cNvSpPr>
          <p:nvPr/>
        </p:nvSpPr>
        <p:spPr>
          <a:xfrm>
            <a:off x="8451272" y="357270"/>
            <a:ext cx="2989335" cy="79546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1" i="0" kern="1200">
                <a:solidFill>
                  <a:schemeClr val="tx1">
                    <a:lumMod val="65000"/>
                    <a:lumOff val="35000"/>
                  </a:schemeClr>
                </a:solidFill>
                <a:latin typeface="+mn-lt"/>
                <a:ea typeface="Helvetica Neue" panose="02000503000000020004" pitchFamily="2" charset="0"/>
                <a:cs typeface="Helvetica Neue" panose="02000503000000020004" pitchFamily="2"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lumMod val="65000"/>
                    <a:lumOff val="35000"/>
                  </a:prstClr>
                </a:solidFill>
                <a:effectLst/>
                <a:uLnTx/>
                <a:uFillTx/>
                <a:latin typeface="Calibri" panose="020F0502020204030204"/>
                <a:ea typeface="Helvetica Neue" panose="02000503000000020004" pitchFamily="2" charset="0"/>
                <a:cs typeface="Helvetica Neue" panose="02000503000000020004" pitchFamily="2" charset="0"/>
              </a:rPr>
              <a:t>Brock Commons Tallwood House</a:t>
            </a:r>
            <a:endParaRPr kumimoji="0" lang="en-US" sz="3200" b="1" i="0" u="none" strike="noStrike" kern="1200" cap="none" spc="0" normalizeH="0" baseline="0" noProof="0" dirty="0">
              <a:ln>
                <a:noFill/>
              </a:ln>
              <a:solidFill>
                <a:prstClr val="black">
                  <a:lumMod val="65000"/>
                  <a:lumOff val="35000"/>
                </a:prstClr>
              </a:solidFill>
              <a:effectLst/>
              <a:uLnTx/>
              <a:uFillTx/>
              <a:latin typeface="Calibri" panose="020F0502020204030204"/>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51D45C35-E063-854C-841E-C8A46AE773D5}"/>
              </a:ext>
            </a:extLst>
          </p:cNvPr>
          <p:cNvSpPr txBox="1"/>
          <p:nvPr/>
        </p:nvSpPr>
        <p:spPr>
          <a:xfrm>
            <a:off x="6452582" y="1152730"/>
            <a:ext cx="4387695"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storeys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53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metres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high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4AB0594-78C5-DF49-A6D9-77B1386FCB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2204512"/>
            <a:ext cx="5791200" cy="4714842"/>
          </a:xfrm>
          <a:prstGeom prst="rect">
            <a:avLst/>
          </a:prstGeom>
        </p:spPr>
      </p:pic>
    </p:spTree>
    <p:extLst>
      <p:ext uri="{BB962C8B-B14F-4D97-AF65-F5344CB8AC3E}">
        <p14:creationId xmlns:p14="http://schemas.microsoft.com/office/powerpoint/2010/main" val="26084328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7840-4E95-5E42-AF18-5BD203E2ED1D}"/>
              </a:ext>
            </a:extLst>
          </p:cNvPr>
          <p:cNvSpPr>
            <a:spLocks noGrp="1"/>
          </p:cNvSpPr>
          <p:nvPr>
            <p:ph type="title"/>
          </p:nvPr>
        </p:nvSpPr>
        <p:spPr/>
        <p:txBody>
          <a:bodyPr/>
          <a:lstStyle/>
          <a:p>
            <a:r>
              <a:rPr lang="en-US" dirty="0"/>
              <a:t>Brock Commons Overview – Video 1</a:t>
            </a:r>
          </a:p>
        </p:txBody>
      </p:sp>
      <p:pic>
        <p:nvPicPr>
          <p:cNvPr id="3" name="Picture 2">
            <a:extLst>
              <a:ext uri="{FF2B5EF4-FFF2-40B4-BE49-F238E27FC236}">
                <a16:creationId xmlns:a16="http://schemas.microsoft.com/office/drawing/2014/main" id="{7246439B-11AF-A74C-9D9F-547317D57C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870"/>
          <a:stretch/>
        </p:blipFill>
        <p:spPr>
          <a:xfrm>
            <a:off x="490194" y="1448788"/>
            <a:ext cx="7915103" cy="4342163"/>
          </a:xfrm>
          <a:prstGeom prst="rect">
            <a:avLst/>
          </a:prstGeom>
        </p:spPr>
      </p:pic>
      <p:sp>
        <p:nvSpPr>
          <p:cNvPr id="4" name="Rectangle 3">
            <a:hlinkClick r:id="rId3"/>
            <a:extLst>
              <a:ext uri="{FF2B5EF4-FFF2-40B4-BE49-F238E27FC236}">
                <a16:creationId xmlns:a16="http://schemas.microsoft.com/office/drawing/2014/main" id="{5390D17C-5E22-A144-8406-263FB8993DE0}"/>
              </a:ext>
            </a:extLst>
          </p:cNvPr>
          <p:cNvSpPr/>
          <p:nvPr/>
        </p:nvSpPr>
        <p:spPr>
          <a:xfrm>
            <a:off x="6679230" y="804250"/>
            <a:ext cx="4893712" cy="838948"/>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CA" sz="18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https://www.youtube.com/watch?v=G22kYhaT-h4</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2904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0963-B9B7-994A-9074-9A8B558B2317}"/>
              </a:ext>
            </a:extLst>
          </p:cNvPr>
          <p:cNvSpPr>
            <a:spLocks noGrp="1"/>
          </p:cNvSpPr>
          <p:nvPr>
            <p:ph type="title"/>
          </p:nvPr>
        </p:nvSpPr>
        <p:spPr/>
        <p:txBody>
          <a:bodyPr/>
          <a:lstStyle/>
          <a:p>
            <a:r>
              <a:rPr lang="en-US" dirty="0"/>
              <a:t>Brock Commons </a:t>
            </a:r>
          </a:p>
        </p:txBody>
      </p:sp>
      <p:pic>
        <p:nvPicPr>
          <p:cNvPr id="3" name="Picture 2">
            <a:extLst>
              <a:ext uri="{FF2B5EF4-FFF2-40B4-BE49-F238E27FC236}">
                <a16:creationId xmlns:a16="http://schemas.microsoft.com/office/drawing/2014/main" id="{E615B53A-13AB-754B-A76F-3255BEC8D92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95350"/>
            <a:ext cx="12192000" cy="5067300"/>
          </a:xfrm>
          <a:prstGeom prst="rect">
            <a:avLst/>
          </a:prstGeom>
        </p:spPr>
      </p:pic>
    </p:spTree>
    <p:extLst>
      <p:ext uri="{BB962C8B-B14F-4D97-AF65-F5344CB8AC3E}">
        <p14:creationId xmlns:p14="http://schemas.microsoft.com/office/powerpoint/2010/main" val="17961402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9D9F8-D7CC-0745-BECA-1EE28D864D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018408" cy="6858000"/>
          </a:xfrm>
          <a:prstGeom prst="rect">
            <a:avLst/>
          </a:prstGeom>
        </p:spPr>
      </p:pic>
      <p:sp>
        <p:nvSpPr>
          <p:cNvPr id="2" name="Title 1">
            <a:extLst>
              <a:ext uri="{FF2B5EF4-FFF2-40B4-BE49-F238E27FC236}">
                <a16:creationId xmlns:a16="http://schemas.microsoft.com/office/drawing/2014/main" id="{DDAB2C7D-33DC-454F-8D5E-AC568F76404F}"/>
              </a:ext>
            </a:extLst>
          </p:cNvPr>
          <p:cNvSpPr>
            <a:spLocks noGrp="1"/>
          </p:cNvSpPr>
          <p:nvPr>
            <p:ph type="title"/>
          </p:nvPr>
        </p:nvSpPr>
        <p:spPr/>
        <p:txBody>
          <a:bodyPr/>
          <a:lstStyle/>
          <a:p>
            <a:pPr algn="r"/>
            <a:r>
              <a:rPr lang="en-US" dirty="0"/>
              <a:t>Virtual Design and Construction Modelling</a:t>
            </a:r>
          </a:p>
        </p:txBody>
      </p:sp>
      <p:pic>
        <p:nvPicPr>
          <p:cNvPr id="4" name="Picture 3" descr="A screenshot of a computer&#10;&#10;Description automatically generated with low confidence">
            <a:extLst>
              <a:ext uri="{FF2B5EF4-FFF2-40B4-BE49-F238E27FC236}">
                <a16:creationId xmlns:a16="http://schemas.microsoft.com/office/drawing/2014/main" id="{B7143C90-38AA-C349-8394-406BDB6152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6171" y="1579417"/>
            <a:ext cx="7445829" cy="3526973"/>
          </a:xfrm>
          <a:prstGeom prst="rect">
            <a:avLst/>
          </a:prstGeom>
        </p:spPr>
      </p:pic>
    </p:spTree>
    <p:extLst>
      <p:ext uri="{BB962C8B-B14F-4D97-AF65-F5344CB8AC3E}">
        <p14:creationId xmlns:p14="http://schemas.microsoft.com/office/powerpoint/2010/main" val="2091579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9149-B6BB-1041-8AAA-E7A0A403332D}"/>
              </a:ext>
            </a:extLst>
          </p:cNvPr>
          <p:cNvSpPr>
            <a:spLocks noGrp="1"/>
          </p:cNvSpPr>
          <p:nvPr>
            <p:ph type="title"/>
          </p:nvPr>
        </p:nvSpPr>
        <p:spPr>
          <a:xfrm>
            <a:off x="524741" y="620392"/>
            <a:ext cx="3808268" cy="5504688"/>
          </a:xfrm>
        </p:spPr>
        <p:txBody>
          <a:bodyPr>
            <a:normAutofit/>
          </a:bodyPr>
          <a:lstStyle/>
          <a:p>
            <a:r>
              <a:rPr lang="en-US" sz="5600" dirty="0">
                <a:solidFill>
                  <a:schemeClr val="tx1"/>
                </a:solidFill>
              </a:rPr>
              <a:t>Additional Advantages</a:t>
            </a:r>
          </a:p>
        </p:txBody>
      </p:sp>
      <p:graphicFrame>
        <p:nvGraphicFramePr>
          <p:cNvPr id="5" name="Content Placeholder 2">
            <a:extLst>
              <a:ext uri="{FF2B5EF4-FFF2-40B4-BE49-F238E27FC236}">
                <a16:creationId xmlns:a16="http://schemas.microsoft.com/office/drawing/2014/main" id="{035A1656-CED8-4D14-8CEF-7259AE5BCC18}"/>
              </a:ext>
            </a:extLst>
          </p:cNvPr>
          <p:cNvGraphicFramePr>
            <a:graphicFrameLocks noGrp="1"/>
          </p:cNvGraphicFramePr>
          <p:nvPr>
            <p:ph idx="1"/>
            <p:extLst>
              <p:ext uri="{D42A27DB-BD31-4B8C-83A1-F6EECF244321}">
                <p14:modId xmlns:p14="http://schemas.microsoft.com/office/powerpoint/2010/main" val="3460166033"/>
              </p:ext>
            </p:extLst>
          </p:nvPr>
        </p:nvGraphicFramePr>
        <p:xfrm>
          <a:off x="5601208" y="631184"/>
          <a:ext cx="5892292" cy="4853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92095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87B54-D5B9-3B42-9C84-1DF094525A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5414" y="0"/>
            <a:ext cx="9016284" cy="5973288"/>
          </a:xfrm>
          <a:prstGeom prst="rect">
            <a:avLst/>
          </a:prstGeom>
        </p:spPr>
      </p:pic>
      <p:sp>
        <p:nvSpPr>
          <p:cNvPr id="4" name="TextBox 3">
            <a:extLst>
              <a:ext uri="{FF2B5EF4-FFF2-40B4-BE49-F238E27FC236}">
                <a16:creationId xmlns:a16="http://schemas.microsoft.com/office/drawing/2014/main" id="{9B63FB1A-3439-AD4F-ACF7-0E4A5842F555}"/>
              </a:ext>
            </a:extLst>
          </p:cNvPr>
          <p:cNvSpPr txBox="1"/>
          <p:nvPr/>
        </p:nvSpPr>
        <p:spPr>
          <a:xfrm>
            <a:off x="285008" y="6246421"/>
            <a:ext cx="1710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Brock Commons</a:t>
            </a:r>
          </a:p>
        </p:txBody>
      </p:sp>
    </p:spTree>
    <p:extLst>
      <p:ext uri="{BB962C8B-B14F-4D97-AF65-F5344CB8AC3E}">
        <p14:creationId xmlns:p14="http://schemas.microsoft.com/office/powerpoint/2010/main" val="38152581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97349-FC6C-6543-9C3D-B81FB02971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773"/>
          <a:stretch/>
        </p:blipFill>
        <p:spPr>
          <a:xfrm>
            <a:off x="2573601" y="0"/>
            <a:ext cx="9272035" cy="6862729"/>
          </a:xfrm>
          <a:prstGeom prst="rect">
            <a:avLst/>
          </a:prstGeom>
        </p:spPr>
      </p:pic>
      <p:sp>
        <p:nvSpPr>
          <p:cNvPr id="4" name="TextBox 3">
            <a:extLst>
              <a:ext uri="{FF2B5EF4-FFF2-40B4-BE49-F238E27FC236}">
                <a16:creationId xmlns:a16="http://schemas.microsoft.com/office/drawing/2014/main" id="{91433A1D-DB58-0640-BAB2-6D0F5ACCDE00}"/>
              </a:ext>
            </a:extLst>
          </p:cNvPr>
          <p:cNvSpPr txBox="1"/>
          <p:nvPr/>
        </p:nvSpPr>
        <p:spPr>
          <a:xfrm>
            <a:off x="346364" y="2828835"/>
            <a:ext cx="24918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prstClr val="black"/>
                </a:solidFill>
                <a:effectLst/>
                <a:uLnTx/>
                <a:uFillTx/>
                <a:latin typeface="Calibri" panose="020F0502020204030204"/>
                <a:ea typeface="+mn-ea"/>
                <a:cs typeface="+mn-cs"/>
              </a:rPr>
              <a:t>BROCK COMMONS TALLWOOD HOUSE: CONSTRUCTION OVERVIEW</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2703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0BDCF-9075-C748-A48F-C9F16B26947C}"/>
              </a:ext>
            </a:extLst>
          </p:cNvPr>
          <p:cNvSpPr>
            <a:spLocks noGrp="1"/>
          </p:cNvSpPr>
          <p:nvPr>
            <p:ph type="title"/>
          </p:nvPr>
        </p:nvSpPr>
        <p:spPr/>
        <p:txBody>
          <a:bodyPr/>
          <a:lstStyle/>
          <a:p>
            <a:r>
              <a:rPr lang="en-US" dirty="0"/>
              <a:t>Brock Commons Design Process – Video 2</a:t>
            </a:r>
          </a:p>
        </p:txBody>
      </p:sp>
      <p:sp>
        <p:nvSpPr>
          <p:cNvPr id="3" name="Rectangle 2">
            <a:hlinkClick r:id="rId2"/>
            <a:extLst>
              <a:ext uri="{FF2B5EF4-FFF2-40B4-BE49-F238E27FC236}">
                <a16:creationId xmlns:a16="http://schemas.microsoft.com/office/drawing/2014/main" id="{97797412-3C6F-3948-B55E-BA7C6AEF6C43}"/>
              </a:ext>
            </a:extLst>
          </p:cNvPr>
          <p:cNvSpPr/>
          <p:nvPr/>
        </p:nvSpPr>
        <p:spPr>
          <a:xfrm>
            <a:off x="6588355" y="824587"/>
            <a:ext cx="5113451" cy="39215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CA"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2"/>
              </a:rPr>
              <a:t>https://www.youtube.com/watch?v=ABQHbNwvU_s</a:t>
            </a:r>
            <a:endParaRPr kumimoji="0" lang="en-C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28F95C9-F456-5146-BCA2-639EC5E3DB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0194" y="1433164"/>
            <a:ext cx="7944592" cy="4424506"/>
          </a:xfrm>
          <a:prstGeom prst="rect">
            <a:avLst/>
          </a:prstGeom>
        </p:spPr>
      </p:pic>
    </p:spTree>
    <p:extLst>
      <p:ext uri="{BB962C8B-B14F-4D97-AF65-F5344CB8AC3E}">
        <p14:creationId xmlns:p14="http://schemas.microsoft.com/office/powerpoint/2010/main" val="20799909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B9F1B-0B52-C041-A760-6EE018773E7E}"/>
              </a:ext>
            </a:extLst>
          </p:cNvPr>
          <p:cNvSpPr>
            <a:spLocks noGrp="1"/>
          </p:cNvSpPr>
          <p:nvPr>
            <p:ph type="title"/>
          </p:nvPr>
        </p:nvSpPr>
        <p:spPr/>
        <p:txBody>
          <a:bodyPr/>
          <a:lstStyle/>
          <a:p>
            <a:r>
              <a:rPr lang="en-US" dirty="0"/>
              <a:t>Brock Commons Project Schedule Overview</a:t>
            </a:r>
          </a:p>
        </p:txBody>
      </p:sp>
      <p:pic>
        <p:nvPicPr>
          <p:cNvPr id="3" name="Picture 2">
            <a:extLst>
              <a:ext uri="{FF2B5EF4-FFF2-40B4-BE49-F238E27FC236}">
                <a16:creationId xmlns:a16="http://schemas.microsoft.com/office/drawing/2014/main" id="{B81D5E9A-A438-CD4A-8B7A-D76057D19D2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3792" y="1000330"/>
            <a:ext cx="9728554" cy="5102953"/>
          </a:xfrm>
          <a:prstGeom prst="rect">
            <a:avLst/>
          </a:prstGeom>
        </p:spPr>
      </p:pic>
    </p:spTree>
    <p:extLst>
      <p:ext uri="{BB962C8B-B14F-4D97-AF65-F5344CB8AC3E}">
        <p14:creationId xmlns:p14="http://schemas.microsoft.com/office/powerpoint/2010/main" val="37993293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92FCF2-EFB2-7F49-8FAA-A5CAC83AF4A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132624" y="0"/>
            <a:ext cx="7569182" cy="5581403"/>
          </a:xfrm>
          <a:prstGeom prst="rect">
            <a:avLst/>
          </a:prstGeom>
        </p:spPr>
      </p:pic>
      <p:sp>
        <p:nvSpPr>
          <p:cNvPr id="2" name="Title 1">
            <a:extLst>
              <a:ext uri="{FF2B5EF4-FFF2-40B4-BE49-F238E27FC236}">
                <a16:creationId xmlns:a16="http://schemas.microsoft.com/office/drawing/2014/main" id="{22EB3266-C4CC-144A-8262-76228326C8A7}"/>
              </a:ext>
            </a:extLst>
          </p:cNvPr>
          <p:cNvSpPr>
            <a:spLocks noGrp="1"/>
          </p:cNvSpPr>
          <p:nvPr>
            <p:ph type="title"/>
          </p:nvPr>
        </p:nvSpPr>
        <p:spPr/>
        <p:txBody>
          <a:bodyPr>
            <a:normAutofit/>
          </a:bodyPr>
          <a:lstStyle/>
          <a:p>
            <a:r>
              <a:rPr lang="en-US" dirty="0"/>
              <a:t>Full-Scale Mock-Up</a:t>
            </a:r>
          </a:p>
        </p:txBody>
      </p:sp>
      <p:pic>
        <p:nvPicPr>
          <p:cNvPr id="3" name="Picture 2">
            <a:extLst>
              <a:ext uri="{FF2B5EF4-FFF2-40B4-BE49-F238E27FC236}">
                <a16:creationId xmlns:a16="http://schemas.microsoft.com/office/drawing/2014/main" id="{3E19B692-67C0-A347-8076-5C6894F1A6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6454" y="1315489"/>
            <a:ext cx="2419260" cy="4265914"/>
          </a:xfrm>
          <a:prstGeom prst="rect">
            <a:avLst/>
          </a:prstGeom>
        </p:spPr>
      </p:pic>
      <p:sp>
        <p:nvSpPr>
          <p:cNvPr id="5" name="TextBox 4">
            <a:extLst>
              <a:ext uri="{FF2B5EF4-FFF2-40B4-BE49-F238E27FC236}">
                <a16:creationId xmlns:a16="http://schemas.microsoft.com/office/drawing/2014/main" id="{372CC245-E571-7348-9C16-9CA0D243E363}"/>
              </a:ext>
            </a:extLst>
          </p:cNvPr>
          <p:cNvSpPr txBox="1"/>
          <p:nvPr/>
        </p:nvSpPr>
        <p:spPr>
          <a:xfrm>
            <a:off x="846454" y="6032665"/>
            <a:ext cx="17102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Brock Commons</a:t>
            </a:r>
          </a:p>
        </p:txBody>
      </p:sp>
    </p:spTree>
    <p:extLst>
      <p:ext uri="{BB962C8B-B14F-4D97-AF65-F5344CB8AC3E}">
        <p14:creationId xmlns:p14="http://schemas.microsoft.com/office/powerpoint/2010/main" val="28256521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E929AC-A118-6946-B5B6-7863FED281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6333" y="-1"/>
            <a:ext cx="9175668" cy="6881751"/>
          </a:xfrm>
          <a:prstGeom prst="rect">
            <a:avLst/>
          </a:prstGeom>
        </p:spPr>
      </p:pic>
      <p:sp>
        <p:nvSpPr>
          <p:cNvPr id="2" name="Title 1">
            <a:extLst>
              <a:ext uri="{FF2B5EF4-FFF2-40B4-BE49-F238E27FC236}">
                <a16:creationId xmlns:a16="http://schemas.microsoft.com/office/drawing/2014/main" id="{5D0F3D1F-334A-2043-8A14-7CA11F1F27A2}"/>
              </a:ext>
            </a:extLst>
          </p:cNvPr>
          <p:cNvSpPr>
            <a:spLocks noGrp="1"/>
          </p:cNvSpPr>
          <p:nvPr>
            <p:ph type="title"/>
          </p:nvPr>
        </p:nvSpPr>
        <p:spPr/>
        <p:txBody>
          <a:bodyPr/>
          <a:lstStyle/>
          <a:p>
            <a:r>
              <a:rPr lang="en-US" dirty="0"/>
              <a:t>Construction Planning</a:t>
            </a:r>
          </a:p>
        </p:txBody>
      </p:sp>
      <p:sp>
        <p:nvSpPr>
          <p:cNvPr id="6" name="Rectangle 5">
            <a:extLst>
              <a:ext uri="{FF2B5EF4-FFF2-40B4-BE49-F238E27FC236}">
                <a16:creationId xmlns:a16="http://schemas.microsoft.com/office/drawing/2014/main" id="{DE35C7B5-34E1-F64D-906D-41BB0A663DC7}"/>
              </a:ext>
            </a:extLst>
          </p:cNvPr>
          <p:cNvSpPr/>
          <p:nvPr/>
        </p:nvSpPr>
        <p:spPr>
          <a:xfrm>
            <a:off x="490194" y="6283798"/>
            <a:ext cx="214590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panose="020F0502020204030204"/>
                <a:ea typeface="+mn-ea"/>
                <a:cs typeface="+mn-cs"/>
              </a:rPr>
              <a:t>Photography by KK Law</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88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E9288-40F9-2442-9328-EE2122D50596}"/>
              </a:ext>
            </a:extLst>
          </p:cNvPr>
          <p:cNvSpPr>
            <a:spLocks noGrp="1"/>
          </p:cNvSpPr>
          <p:nvPr>
            <p:ph type="title"/>
          </p:nvPr>
        </p:nvSpPr>
        <p:spPr/>
        <p:txBody>
          <a:bodyPr/>
          <a:lstStyle/>
          <a:p>
            <a:pPr algn="r"/>
            <a:r>
              <a:rPr lang="en-US" dirty="0">
                <a:solidFill>
                  <a:schemeClr val="tx1"/>
                </a:solidFill>
              </a:rPr>
              <a:t>Kit of Parts</a:t>
            </a:r>
          </a:p>
        </p:txBody>
      </p:sp>
      <p:pic>
        <p:nvPicPr>
          <p:cNvPr id="3" name="Picture 2">
            <a:extLst>
              <a:ext uri="{FF2B5EF4-FFF2-40B4-BE49-F238E27FC236}">
                <a16:creationId xmlns:a16="http://schemas.microsoft.com/office/drawing/2014/main" id="{A73AEC61-E1EF-134A-8DAA-F1F0DDF7DC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8866909" cy="5911273"/>
          </a:xfrm>
          <a:prstGeom prst="rect">
            <a:avLst/>
          </a:prstGeom>
        </p:spPr>
      </p:pic>
      <p:sp>
        <p:nvSpPr>
          <p:cNvPr id="4" name="TextBox 3">
            <a:extLst>
              <a:ext uri="{FF2B5EF4-FFF2-40B4-BE49-F238E27FC236}">
                <a16:creationId xmlns:a16="http://schemas.microsoft.com/office/drawing/2014/main" id="{177BEE73-1453-CE4A-97F6-00641A8352BD}"/>
              </a:ext>
            </a:extLst>
          </p:cNvPr>
          <p:cNvSpPr txBox="1"/>
          <p:nvPr/>
        </p:nvSpPr>
        <p:spPr>
          <a:xfrm>
            <a:off x="320634" y="6234545"/>
            <a:ext cx="1710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Brock Commons</a:t>
            </a:r>
          </a:p>
        </p:txBody>
      </p:sp>
    </p:spTree>
    <p:extLst>
      <p:ext uri="{BB962C8B-B14F-4D97-AF65-F5344CB8AC3E}">
        <p14:creationId xmlns:p14="http://schemas.microsoft.com/office/powerpoint/2010/main" val="39742324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3F79-6C26-B445-B6E9-DDDF1EFA7028}"/>
              </a:ext>
            </a:extLst>
          </p:cNvPr>
          <p:cNvSpPr>
            <a:spLocks noGrp="1"/>
          </p:cNvSpPr>
          <p:nvPr>
            <p:ph type="title"/>
          </p:nvPr>
        </p:nvSpPr>
        <p:spPr/>
        <p:txBody>
          <a:bodyPr/>
          <a:lstStyle/>
          <a:p>
            <a:r>
              <a:rPr lang="en-US" dirty="0"/>
              <a:t>Brock Commons Construction Process – Video 3</a:t>
            </a:r>
          </a:p>
        </p:txBody>
      </p:sp>
      <p:pic>
        <p:nvPicPr>
          <p:cNvPr id="3" name="Picture 2">
            <a:extLst>
              <a:ext uri="{FF2B5EF4-FFF2-40B4-BE49-F238E27FC236}">
                <a16:creationId xmlns:a16="http://schemas.microsoft.com/office/drawing/2014/main" id="{994C38D7-525B-484E-A877-A745315A7D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0194" y="1479917"/>
            <a:ext cx="7885216" cy="4354907"/>
          </a:xfrm>
          <a:prstGeom prst="rect">
            <a:avLst/>
          </a:prstGeom>
        </p:spPr>
      </p:pic>
      <p:sp>
        <p:nvSpPr>
          <p:cNvPr id="4" name="Rectangle 3">
            <a:hlinkClick r:id="rId3"/>
            <a:extLst>
              <a:ext uri="{FF2B5EF4-FFF2-40B4-BE49-F238E27FC236}">
                <a16:creationId xmlns:a16="http://schemas.microsoft.com/office/drawing/2014/main" id="{A6855B96-2CE8-6649-ADD1-D240C40A4AA8}"/>
              </a:ext>
            </a:extLst>
          </p:cNvPr>
          <p:cNvSpPr/>
          <p:nvPr/>
        </p:nvSpPr>
        <p:spPr>
          <a:xfrm>
            <a:off x="6861068" y="847964"/>
            <a:ext cx="4953792" cy="39215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CA"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3"/>
              </a:rPr>
              <a:t>https://www.youtube.com/watch?v=Fmuj4XeHsbo</a:t>
            </a:r>
            <a:endParaRPr kumimoji="0" lang="en-CA"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38958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5D31D-7CFF-F64F-8516-4668640A86A8}"/>
              </a:ext>
            </a:extLst>
          </p:cNvPr>
          <p:cNvSpPr/>
          <p:nvPr/>
        </p:nvSpPr>
        <p:spPr>
          <a:xfrm>
            <a:off x="1" y="860079"/>
            <a:ext cx="11887200" cy="5169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434490-BEAA-B549-892A-827B1D9F2B49}"/>
              </a:ext>
            </a:extLst>
          </p:cNvPr>
          <p:cNvSpPr>
            <a:spLocks noGrp="1"/>
          </p:cNvSpPr>
          <p:nvPr>
            <p:ph type="title"/>
          </p:nvPr>
        </p:nvSpPr>
        <p:spPr/>
        <p:txBody>
          <a:bodyPr/>
          <a:lstStyle/>
          <a:p>
            <a:r>
              <a:rPr lang="en-US" dirty="0"/>
              <a:t>Activity – Benefits of VDC Modelling</a:t>
            </a:r>
          </a:p>
        </p:txBody>
      </p:sp>
      <p:sp>
        <p:nvSpPr>
          <p:cNvPr id="10" name="Content Placeholder 9">
            <a:extLst>
              <a:ext uri="{FF2B5EF4-FFF2-40B4-BE49-F238E27FC236}">
                <a16:creationId xmlns:a16="http://schemas.microsoft.com/office/drawing/2014/main" id="{037D8C58-26BD-5B47-8AE5-6A4B00AC8803}"/>
              </a:ext>
            </a:extLst>
          </p:cNvPr>
          <p:cNvSpPr>
            <a:spLocks noGrp="1"/>
          </p:cNvSpPr>
          <p:nvPr>
            <p:ph idx="1"/>
          </p:nvPr>
        </p:nvSpPr>
        <p:spPr>
          <a:xfrm>
            <a:off x="838199" y="1477109"/>
            <a:ext cx="9021417" cy="4478334"/>
          </a:xfrm>
        </p:spPr>
        <p:txBody>
          <a:bodyPr/>
          <a:lstStyle/>
          <a:p>
            <a:pPr marL="0" indent="0">
              <a:buNone/>
            </a:pPr>
            <a:endParaRPr lang="en-US" i="1" dirty="0"/>
          </a:p>
          <a:p>
            <a:pPr marL="0" indent="0">
              <a:buNone/>
            </a:pPr>
            <a:endParaRPr lang="en-US" i="1" dirty="0"/>
          </a:p>
          <a:p>
            <a:pPr marL="0" indent="0">
              <a:buNone/>
            </a:pPr>
            <a:r>
              <a:rPr lang="en-CA" i="1" dirty="0"/>
              <a:t>Describe the benefits of VDC modelling. What advantages did it offer on the Brock Common’s </a:t>
            </a:r>
            <a:r>
              <a:rPr lang="en-CA" i="1" dirty="0" err="1"/>
              <a:t>Tallwood</a:t>
            </a:r>
            <a:r>
              <a:rPr lang="en-CA" i="1" dirty="0"/>
              <a:t> House and why was it an important aspect of the success of the project? </a:t>
            </a:r>
            <a:endParaRPr lang="en-US" i="1" dirty="0"/>
          </a:p>
        </p:txBody>
      </p:sp>
      <p:pic>
        <p:nvPicPr>
          <p:cNvPr id="7" name="Picture 6" descr="Icon&#10;&#10;Description automatically generated">
            <a:extLst>
              <a:ext uri="{FF2B5EF4-FFF2-40B4-BE49-F238E27FC236}">
                <a16:creationId xmlns:a16="http://schemas.microsoft.com/office/drawing/2014/main" id="{F2FBEF50-04EE-794E-AFF5-AB0A856FC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2462" y="204871"/>
            <a:ext cx="804295" cy="585132"/>
          </a:xfrm>
          <a:prstGeom prst="rect">
            <a:avLst/>
          </a:prstGeom>
        </p:spPr>
      </p:pic>
    </p:spTree>
    <p:extLst>
      <p:ext uri="{BB962C8B-B14F-4D97-AF65-F5344CB8AC3E}">
        <p14:creationId xmlns:p14="http://schemas.microsoft.com/office/powerpoint/2010/main" val="18150161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1540-A436-BA4A-8182-6C8E15EEB219}"/>
              </a:ext>
            </a:extLst>
          </p:cNvPr>
          <p:cNvSpPr>
            <a:spLocks noGrp="1"/>
          </p:cNvSpPr>
          <p:nvPr>
            <p:ph type="title"/>
          </p:nvPr>
        </p:nvSpPr>
        <p:spPr/>
        <p:txBody>
          <a:bodyPr/>
          <a:lstStyle/>
          <a:p>
            <a:r>
              <a:rPr lang="en-US" dirty="0"/>
              <a:t>Envelop &amp; Moisture</a:t>
            </a:r>
          </a:p>
        </p:txBody>
      </p:sp>
      <p:sp>
        <p:nvSpPr>
          <p:cNvPr id="3" name="Text Placeholder 2">
            <a:extLst>
              <a:ext uri="{FF2B5EF4-FFF2-40B4-BE49-F238E27FC236}">
                <a16:creationId xmlns:a16="http://schemas.microsoft.com/office/drawing/2014/main" id="{F59EDD21-9512-3443-A310-BA8295AF64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93660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5FD3-60AD-2A4A-BB95-1F60C8B8CAB6}"/>
              </a:ext>
            </a:extLst>
          </p:cNvPr>
          <p:cNvSpPr>
            <a:spLocks noGrp="1"/>
          </p:cNvSpPr>
          <p:nvPr>
            <p:ph type="title"/>
          </p:nvPr>
        </p:nvSpPr>
        <p:spPr/>
        <p:txBody>
          <a:bodyPr/>
          <a:lstStyle/>
          <a:p>
            <a:r>
              <a:rPr lang="en-US" dirty="0"/>
              <a:t>Social, Economic, Environmental and Cultural Benefits</a:t>
            </a:r>
          </a:p>
        </p:txBody>
      </p:sp>
      <p:pic>
        <p:nvPicPr>
          <p:cNvPr id="5" name="Picture 4" descr="Diagram, venn diagram&#10;&#10;Description automatically generated">
            <a:extLst>
              <a:ext uri="{FF2B5EF4-FFF2-40B4-BE49-F238E27FC236}">
                <a16:creationId xmlns:a16="http://schemas.microsoft.com/office/drawing/2014/main" id="{3F1FCD98-792F-E142-B4F1-F53B22FE32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8582" y="1000330"/>
            <a:ext cx="6473771" cy="4998536"/>
          </a:xfrm>
          <a:prstGeom prst="rect">
            <a:avLst/>
          </a:prstGeom>
        </p:spPr>
      </p:pic>
    </p:spTree>
    <p:extLst>
      <p:ext uri="{BB962C8B-B14F-4D97-AF65-F5344CB8AC3E}">
        <p14:creationId xmlns:p14="http://schemas.microsoft.com/office/powerpoint/2010/main" val="16409745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uilding&#10;&#10;Description automatically generated">
            <a:extLst>
              <a:ext uri="{FF2B5EF4-FFF2-40B4-BE49-F238E27FC236}">
                <a16:creationId xmlns:a16="http://schemas.microsoft.com/office/drawing/2014/main" id="{F9D9EF1C-CD21-6E47-8CB8-D3373CE99C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4569" y="861995"/>
            <a:ext cx="3967431" cy="2567005"/>
          </a:xfrm>
          <a:prstGeom prst="rect">
            <a:avLst/>
          </a:prstGeom>
        </p:spPr>
      </p:pic>
      <p:pic>
        <p:nvPicPr>
          <p:cNvPr id="15" name="Picture 14">
            <a:extLst>
              <a:ext uri="{FF2B5EF4-FFF2-40B4-BE49-F238E27FC236}">
                <a16:creationId xmlns:a16="http://schemas.microsoft.com/office/drawing/2014/main" id="{0214C6C4-0B6A-493D-84F4-3938B418029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0801" y="1453664"/>
            <a:ext cx="7965698" cy="4217927"/>
          </a:xfrm>
          <a:prstGeom prst="rect">
            <a:avLst/>
          </a:prstGeom>
        </p:spPr>
      </p:pic>
      <p:pic>
        <p:nvPicPr>
          <p:cNvPr id="5" name="Picture 4">
            <a:extLst>
              <a:ext uri="{FF2B5EF4-FFF2-40B4-BE49-F238E27FC236}">
                <a16:creationId xmlns:a16="http://schemas.microsoft.com/office/drawing/2014/main" id="{EB6E99FA-7246-B84C-9832-6F647CB4BF6D}"/>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8003135" y="3709324"/>
            <a:ext cx="2242592" cy="1681944"/>
          </a:xfrm>
          <a:prstGeom prst="rect">
            <a:avLst/>
          </a:prstGeom>
        </p:spPr>
      </p:pic>
      <p:pic>
        <p:nvPicPr>
          <p:cNvPr id="6" name="Picture 5">
            <a:extLst>
              <a:ext uri="{FF2B5EF4-FFF2-40B4-BE49-F238E27FC236}">
                <a16:creationId xmlns:a16="http://schemas.microsoft.com/office/drawing/2014/main" id="{05F2523C-9E9F-AB44-8C71-EF0DF616DBF8}"/>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9985105" y="3709324"/>
            <a:ext cx="2242592" cy="1681944"/>
          </a:xfrm>
          <a:prstGeom prst="rect">
            <a:avLst/>
          </a:prstGeom>
        </p:spPr>
      </p:pic>
      <p:sp>
        <p:nvSpPr>
          <p:cNvPr id="8" name="Title 7">
            <a:extLst>
              <a:ext uri="{FF2B5EF4-FFF2-40B4-BE49-F238E27FC236}">
                <a16:creationId xmlns:a16="http://schemas.microsoft.com/office/drawing/2014/main" id="{ABAB5E9D-761B-FF43-B06F-51B3DF4DEADF}"/>
              </a:ext>
            </a:extLst>
          </p:cNvPr>
          <p:cNvSpPr>
            <a:spLocks noGrp="1"/>
          </p:cNvSpPr>
          <p:nvPr>
            <p:ph type="title"/>
          </p:nvPr>
        </p:nvSpPr>
        <p:spPr/>
        <p:txBody>
          <a:bodyPr/>
          <a:lstStyle/>
          <a:p>
            <a:r>
              <a:rPr lang="en-US" dirty="0"/>
              <a:t>Envelop and Enclosure</a:t>
            </a:r>
          </a:p>
        </p:txBody>
      </p:sp>
      <p:sp>
        <p:nvSpPr>
          <p:cNvPr id="3" name="Text Placeholder 2">
            <a:extLst>
              <a:ext uri="{FF2B5EF4-FFF2-40B4-BE49-F238E27FC236}">
                <a16:creationId xmlns:a16="http://schemas.microsoft.com/office/drawing/2014/main" id="{CB27C5BD-6F61-D447-B9DA-90A868F09D71}"/>
              </a:ext>
            </a:extLst>
          </p:cNvPr>
          <p:cNvSpPr>
            <a:spLocks noGrp="1"/>
          </p:cNvSpPr>
          <p:nvPr>
            <p:ph type="body" sz="quarter" idx="4294967295"/>
          </p:nvPr>
        </p:nvSpPr>
        <p:spPr>
          <a:xfrm>
            <a:off x="321078" y="6115268"/>
            <a:ext cx="6554284" cy="299024"/>
          </a:xfrm>
        </p:spPr>
        <p:txBody>
          <a:bodyPr>
            <a:noAutofit/>
          </a:bodyPr>
          <a:lstStyle/>
          <a:p>
            <a:pPr marL="0" indent="0">
              <a:buNone/>
            </a:pPr>
            <a:r>
              <a:rPr lang="en-US" sz="1600" i="1" dirty="0"/>
              <a:t>The </a:t>
            </a:r>
            <a:r>
              <a:rPr lang="en-US" sz="1600" i="1" dirty="0" err="1"/>
              <a:t>Arbour</a:t>
            </a:r>
            <a:r>
              <a:rPr lang="en-US" sz="1600" i="1" dirty="0"/>
              <a:t>, Moriyama &amp; </a:t>
            </a:r>
            <a:r>
              <a:rPr lang="en-US" sz="1600" i="1" dirty="0" err="1"/>
              <a:t>Teshima</a:t>
            </a:r>
            <a:r>
              <a:rPr lang="en-US" sz="1600" i="1" dirty="0"/>
              <a:t> Architects / Acton </a:t>
            </a:r>
            <a:r>
              <a:rPr lang="en-US" sz="1600" i="1" dirty="0" err="1"/>
              <a:t>Ostry</a:t>
            </a:r>
            <a:r>
              <a:rPr lang="en-US" sz="1600" i="1" dirty="0"/>
              <a:t> Architects</a:t>
            </a:r>
          </a:p>
          <a:p>
            <a:endParaRPr lang="en-US" sz="1600" i="1" dirty="0"/>
          </a:p>
        </p:txBody>
      </p:sp>
    </p:spTree>
    <p:extLst>
      <p:ext uri="{BB962C8B-B14F-4D97-AF65-F5344CB8AC3E}">
        <p14:creationId xmlns:p14="http://schemas.microsoft.com/office/powerpoint/2010/main" val="19231376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E089-C0AC-4246-8F0B-EE79420B1818}"/>
              </a:ext>
            </a:extLst>
          </p:cNvPr>
          <p:cNvSpPr>
            <a:spLocks noGrp="1"/>
          </p:cNvSpPr>
          <p:nvPr>
            <p:ph type="title"/>
          </p:nvPr>
        </p:nvSpPr>
        <p:spPr/>
        <p:txBody>
          <a:bodyPr/>
          <a:lstStyle/>
          <a:p>
            <a:r>
              <a:rPr lang="en-US" dirty="0"/>
              <a:t>Temporary Protective Roofing</a:t>
            </a:r>
          </a:p>
        </p:txBody>
      </p:sp>
      <p:pic>
        <p:nvPicPr>
          <p:cNvPr id="3" name="Picture 2">
            <a:extLst>
              <a:ext uri="{FF2B5EF4-FFF2-40B4-BE49-F238E27FC236}">
                <a16:creationId xmlns:a16="http://schemas.microsoft.com/office/drawing/2014/main" id="{FBB81055-F660-C742-867F-85EC4D1D48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2000" y="1257300"/>
            <a:ext cx="8128000" cy="4343400"/>
          </a:xfrm>
          <a:prstGeom prst="rect">
            <a:avLst/>
          </a:prstGeom>
        </p:spPr>
      </p:pic>
      <p:sp>
        <p:nvSpPr>
          <p:cNvPr id="4" name="Rectangle 3">
            <a:extLst>
              <a:ext uri="{FF2B5EF4-FFF2-40B4-BE49-F238E27FC236}">
                <a16:creationId xmlns:a16="http://schemas.microsoft.com/office/drawing/2014/main" id="{3EE83453-AEFB-8143-A236-78D1DF01BE65}"/>
              </a:ext>
            </a:extLst>
          </p:cNvPr>
          <p:cNvSpPr/>
          <p:nvPr/>
        </p:nvSpPr>
        <p:spPr>
          <a:xfrm>
            <a:off x="594167" y="6006799"/>
            <a:ext cx="6096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1" u="none" strike="noStrike" kern="1200" cap="none" spc="0" normalizeH="0" baseline="0" noProof="0" dirty="0">
                <a:ln>
                  <a:noFill/>
                </a:ln>
                <a:solidFill>
                  <a:srgbClr val="333333"/>
                </a:solidFill>
                <a:effectLst/>
                <a:uLnTx/>
                <a:uFillTx/>
                <a:latin typeface="Calibri" panose="020F0502020204030204"/>
                <a:ea typeface="+mn-ea"/>
                <a:cs typeface="+mn-cs"/>
              </a:rPr>
              <a:t>Temporary protective roofing at the </a:t>
            </a:r>
            <a:r>
              <a:rPr kumimoji="0" lang="en-CA" sz="1600" b="0" i="1" u="none" strike="noStrike" kern="1200" cap="none" spc="0" normalizeH="0" baseline="0" noProof="0" dirty="0" err="1">
                <a:ln>
                  <a:noFill/>
                </a:ln>
                <a:solidFill>
                  <a:srgbClr val="333333"/>
                </a:solidFill>
                <a:effectLst/>
                <a:uLnTx/>
                <a:uFillTx/>
                <a:latin typeface="Calibri" panose="020F0502020204030204"/>
                <a:ea typeface="+mn-ea"/>
                <a:cs typeface="+mn-cs"/>
              </a:rPr>
              <a:t>Limnologen</a:t>
            </a:r>
            <a:r>
              <a:rPr kumimoji="0" lang="en-CA" sz="1600" b="0" i="1"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CA" sz="1600" b="0" i="1" u="none" strike="noStrike" kern="1200" cap="none" spc="0" normalizeH="0" baseline="0" noProof="0" dirty="0" err="1">
                <a:ln>
                  <a:noFill/>
                </a:ln>
                <a:solidFill>
                  <a:srgbClr val="333333"/>
                </a:solidFill>
                <a:effectLst/>
                <a:uLnTx/>
                <a:uFillTx/>
                <a:latin typeface="Calibri" panose="020F0502020204030204"/>
                <a:ea typeface="+mn-ea"/>
                <a:cs typeface="+mn-cs"/>
              </a:rPr>
              <a:t>Vaxjio</a:t>
            </a:r>
            <a:r>
              <a:rPr kumimoji="0" lang="en-CA" sz="1600" b="0" i="1" u="none" strike="noStrike" kern="1200" cap="none" spc="0" normalizeH="0" baseline="0" noProof="0" dirty="0">
                <a:ln>
                  <a:noFill/>
                </a:ln>
                <a:solidFill>
                  <a:srgbClr val="333333"/>
                </a:solidFill>
                <a:effectLst/>
                <a:uLnTx/>
                <a:uFillTx/>
                <a:latin typeface="Calibri" panose="020F0502020204030204"/>
                <a:ea typeface="+mn-ea"/>
                <a:cs typeface="+mn-cs"/>
              </a:rPr>
              <a:t> construction site, Sweden.</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7521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51D39-B332-AB4D-BCC2-86CDBC3CD4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73"/>
            <a:ext cx="12192000" cy="6854653"/>
          </a:xfrm>
          <a:prstGeom prst="rect">
            <a:avLst/>
          </a:prstGeom>
        </p:spPr>
      </p:pic>
      <p:sp>
        <p:nvSpPr>
          <p:cNvPr id="2" name="Title 1">
            <a:extLst>
              <a:ext uri="{FF2B5EF4-FFF2-40B4-BE49-F238E27FC236}">
                <a16:creationId xmlns:a16="http://schemas.microsoft.com/office/drawing/2014/main" id="{E5030FBD-FE57-B546-9BCC-F530804690BF}"/>
              </a:ext>
            </a:extLst>
          </p:cNvPr>
          <p:cNvSpPr>
            <a:spLocks noGrp="1"/>
          </p:cNvSpPr>
          <p:nvPr>
            <p:ph type="title"/>
          </p:nvPr>
        </p:nvSpPr>
        <p:spPr>
          <a:xfrm>
            <a:off x="2910270" y="2334612"/>
            <a:ext cx="3513680" cy="795460"/>
          </a:xfrm>
        </p:spPr>
        <p:txBody>
          <a:bodyPr>
            <a:normAutofit fontScale="90000"/>
          </a:bodyPr>
          <a:lstStyle/>
          <a:p>
            <a:r>
              <a:rPr lang="en-US" dirty="0">
                <a:solidFill>
                  <a:schemeClr val="bg1"/>
                </a:solidFill>
              </a:rPr>
              <a:t>Prefabricated Envelopes</a:t>
            </a:r>
          </a:p>
        </p:txBody>
      </p:sp>
      <p:sp>
        <p:nvSpPr>
          <p:cNvPr id="5" name="Title 1">
            <a:extLst>
              <a:ext uri="{FF2B5EF4-FFF2-40B4-BE49-F238E27FC236}">
                <a16:creationId xmlns:a16="http://schemas.microsoft.com/office/drawing/2014/main" id="{695EE946-E57D-FE47-BEE4-34E617375201}"/>
              </a:ext>
            </a:extLst>
          </p:cNvPr>
          <p:cNvSpPr txBox="1">
            <a:spLocks/>
          </p:cNvSpPr>
          <p:nvPr/>
        </p:nvSpPr>
        <p:spPr>
          <a:xfrm>
            <a:off x="2910270" y="6190912"/>
            <a:ext cx="3513680" cy="795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i="0" kern="1200">
                <a:solidFill>
                  <a:schemeClr val="tx1">
                    <a:lumMod val="65000"/>
                    <a:lumOff val="35000"/>
                  </a:schemeClr>
                </a:solidFill>
                <a:latin typeface="+mn-lt"/>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Calibri" panose="020F0502020204030204"/>
                <a:ea typeface="Helvetica Neue" panose="02000503000000020004" pitchFamily="2" charset="0"/>
                <a:cs typeface="Helvetica Neue" panose="02000503000000020004" pitchFamily="2" charset="0"/>
              </a:rPr>
              <a:t>Source: Island Exterior</a:t>
            </a:r>
          </a:p>
        </p:txBody>
      </p:sp>
    </p:spTree>
    <p:extLst>
      <p:ext uri="{BB962C8B-B14F-4D97-AF65-F5344CB8AC3E}">
        <p14:creationId xmlns:p14="http://schemas.microsoft.com/office/powerpoint/2010/main" val="29798061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97C52-98B9-C749-A0CE-679967BAA2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9499" y="-1"/>
            <a:ext cx="9109077" cy="5875355"/>
          </a:xfrm>
          <a:prstGeom prst="rect">
            <a:avLst/>
          </a:prstGeom>
        </p:spPr>
      </p:pic>
      <p:sp>
        <p:nvSpPr>
          <p:cNvPr id="2" name="Title 1">
            <a:extLst>
              <a:ext uri="{FF2B5EF4-FFF2-40B4-BE49-F238E27FC236}">
                <a16:creationId xmlns:a16="http://schemas.microsoft.com/office/drawing/2014/main" id="{8F67BADE-C489-E04F-9498-341D0DF9023F}"/>
              </a:ext>
            </a:extLst>
          </p:cNvPr>
          <p:cNvSpPr>
            <a:spLocks noGrp="1"/>
          </p:cNvSpPr>
          <p:nvPr>
            <p:ph type="title"/>
          </p:nvPr>
        </p:nvSpPr>
        <p:spPr/>
        <p:txBody>
          <a:bodyPr/>
          <a:lstStyle/>
          <a:p>
            <a:r>
              <a:rPr lang="en-US" dirty="0"/>
              <a:t>Managing the Risk of Water Damage During Construction</a:t>
            </a:r>
          </a:p>
        </p:txBody>
      </p:sp>
      <p:sp>
        <p:nvSpPr>
          <p:cNvPr id="6" name="TextBox 5">
            <a:extLst>
              <a:ext uri="{FF2B5EF4-FFF2-40B4-BE49-F238E27FC236}">
                <a16:creationId xmlns:a16="http://schemas.microsoft.com/office/drawing/2014/main" id="{DEE58842-A722-6E4C-96EF-2A6F9AAC7145}"/>
              </a:ext>
            </a:extLst>
          </p:cNvPr>
          <p:cNvSpPr txBox="1"/>
          <p:nvPr/>
        </p:nvSpPr>
        <p:spPr>
          <a:xfrm>
            <a:off x="397597" y="6080225"/>
            <a:ext cx="57948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www.surfacesreporter.com</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/articles/72301/mass-timber-architecture-benefits-and-common-misconceptions</a:t>
            </a:r>
          </a:p>
        </p:txBody>
      </p:sp>
    </p:spTree>
    <p:extLst>
      <p:ext uri="{BB962C8B-B14F-4D97-AF65-F5344CB8AC3E}">
        <p14:creationId xmlns:p14="http://schemas.microsoft.com/office/powerpoint/2010/main" val="29741226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Silhouette of a construction site">
            <a:extLst>
              <a:ext uri="{FF2B5EF4-FFF2-40B4-BE49-F238E27FC236}">
                <a16:creationId xmlns:a16="http://schemas.microsoft.com/office/drawing/2014/main" id="{A7975A03-9084-4F48-9C29-6108C3DB8ACF}"/>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223687B7-5262-0947-A65F-4452B2B9E7F3}"/>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a:solidFill>
                  <a:srgbClr val="FFFFFF"/>
                </a:solidFill>
                <a:latin typeface="+mj-lt"/>
                <a:ea typeface="+mj-ea"/>
                <a:cs typeface="+mj-cs"/>
              </a:rPr>
              <a:t>Managing the Risk of Fire During Construction</a:t>
            </a:r>
          </a:p>
        </p:txBody>
      </p:sp>
      <p:cxnSp>
        <p:nvCxnSpPr>
          <p:cNvPr id="20" name="Straight Connector 1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CD38F16-FAD5-2E4C-9CFA-4E98B6AE4657}"/>
              </a:ext>
            </a:extLst>
          </p:cNvPr>
          <p:cNvSpPr txBox="1"/>
          <p:nvPr/>
        </p:nvSpPr>
        <p:spPr>
          <a:xfrm>
            <a:off x="5155379" y="1065862"/>
            <a:ext cx="6198418" cy="4726276"/>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Fire protection system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Clean site, reduce flammable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Hot work, such as welding, was done ahead of the mass timber structure installation.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All trades were required to take fire-prevention and fire response training.</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Temporary fire doors were installed </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on</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the two exit stairs and clear exit paths were maintained.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441221"/>
      </p:ext>
    </p:extLst>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E3A376-B51E-3941-AF61-A6801B200C1C}"/>
              </a:ext>
            </a:extLst>
          </p:cNvPr>
          <p:cNvSpPr>
            <a:spLocks noGrp="1"/>
          </p:cNvSpPr>
          <p:nvPr>
            <p:ph type="title"/>
          </p:nvPr>
        </p:nvSpPr>
        <p:spPr/>
        <p:txBody>
          <a:bodyPr/>
          <a:lstStyle/>
          <a:p>
            <a:r>
              <a:rPr lang="en-US" dirty="0"/>
              <a:t>Module 4: Life Cycle Assessment</a:t>
            </a:r>
          </a:p>
        </p:txBody>
      </p:sp>
      <p:sp>
        <p:nvSpPr>
          <p:cNvPr id="5" name="Content Placeholder 4">
            <a:extLst>
              <a:ext uri="{FF2B5EF4-FFF2-40B4-BE49-F238E27FC236}">
                <a16:creationId xmlns:a16="http://schemas.microsoft.com/office/drawing/2014/main" id="{63D2F24D-D94E-9A47-A855-AFA284099B58}"/>
              </a:ext>
            </a:extLst>
          </p:cNvPr>
          <p:cNvSpPr>
            <a:spLocks noGrp="1"/>
          </p:cNvSpPr>
          <p:nvPr>
            <p:ph idx="1"/>
          </p:nvPr>
        </p:nvSpPr>
        <p:spPr/>
        <p:txBody>
          <a:bodyPr/>
          <a:lstStyle/>
          <a:p>
            <a:pPr marL="0" indent="0">
              <a:buNone/>
            </a:pPr>
            <a:r>
              <a:rPr lang="en-US" i="1" dirty="0"/>
              <a:t>Objectives:</a:t>
            </a:r>
          </a:p>
          <a:p>
            <a:pPr marL="0" indent="0">
              <a:buNone/>
            </a:pPr>
            <a:r>
              <a:rPr lang="en-US" dirty="0"/>
              <a:t>Describe Life Cycle Assessment and the consideration involved in holistic design. </a:t>
            </a:r>
          </a:p>
          <a:p>
            <a:pPr marL="0" indent="0">
              <a:buNone/>
            </a:pPr>
            <a:endParaRPr lang="en-US" dirty="0"/>
          </a:p>
          <a:p>
            <a:r>
              <a:rPr lang="en-US" dirty="0"/>
              <a:t>Holistic considerations of carbon</a:t>
            </a:r>
          </a:p>
          <a:p>
            <a:r>
              <a:rPr lang="en-US" dirty="0"/>
              <a:t>Why is LCA and Carbon Analysis Important</a:t>
            </a:r>
          </a:p>
          <a:p>
            <a:r>
              <a:rPr lang="en-US" dirty="0"/>
              <a:t>Life Cycle Assessment Tools</a:t>
            </a:r>
          </a:p>
          <a:p>
            <a:r>
              <a:rPr lang="en-US" dirty="0"/>
              <a:t>Biophilia, Health and Wellness</a:t>
            </a:r>
            <a:endParaRPr lang="en-US" i="1" dirty="0"/>
          </a:p>
        </p:txBody>
      </p:sp>
    </p:spTree>
    <p:extLst>
      <p:ext uri="{BB962C8B-B14F-4D97-AF65-F5344CB8AC3E}">
        <p14:creationId xmlns:p14="http://schemas.microsoft.com/office/powerpoint/2010/main" val="14326625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A14E0-EDD7-5141-AF96-FC4EB41F77D1}"/>
              </a:ext>
            </a:extLst>
          </p:cNvPr>
          <p:cNvSpPr>
            <a:spLocks noGrp="1"/>
          </p:cNvSpPr>
          <p:nvPr>
            <p:ph type="title"/>
          </p:nvPr>
        </p:nvSpPr>
        <p:spPr/>
        <p:txBody>
          <a:bodyPr/>
          <a:lstStyle/>
          <a:p>
            <a:r>
              <a:rPr lang="en-US" dirty="0"/>
              <a:t>Holistic Considerations of Carbon</a:t>
            </a:r>
          </a:p>
        </p:txBody>
      </p:sp>
      <p:sp>
        <p:nvSpPr>
          <p:cNvPr id="3" name="Text Placeholder 2">
            <a:extLst>
              <a:ext uri="{FF2B5EF4-FFF2-40B4-BE49-F238E27FC236}">
                <a16:creationId xmlns:a16="http://schemas.microsoft.com/office/drawing/2014/main" id="{292F5650-3A25-D64A-9BE6-1EE202EAB84F}"/>
              </a:ext>
            </a:extLst>
          </p:cNvPr>
          <p:cNvSpPr>
            <a:spLocks noGrp="1"/>
          </p:cNvSpPr>
          <p:nvPr>
            <p:ph type="body" idx="1"/>
          </p:nvPr>
        </p:nvSpPr>
        <p:spPr/>
        <p:txBody>
          <a:bodyPr/>
          <a:lstStyle/>
          <a:p>
            <a:r>
              <a:rPr lang="en-US" dirty="0"/>
              <a:t>Looking Towards The Future</a:t>
            </a:r>
          </a:p>
        </p:txBody>
      </p:sp>
    </p:spTree>
    <p:extLst>
      <p:ext uri="{BB962C8B-B14F-4D97-AF65-F5344CB8AC3E}">
        <p14:creationId xmlns:p14="http://schemas.microsoft.com/office/powerpoint/2010/main" val="16348677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C32205-5A50-C341-B4B5-16F4B4074378}"/>
              </a:ext>
            </a:extLst>
          </p:cNvPr>
          <p:cNvSpPr/>
          <p:nvPr/>
        </p:nvSpPr>
        <p:spPr>
          <a:xfrm>
            <a:off x="0" y="0"/>
            <a:ext cx="6014387" cy="6858000"/>
          </a:xfrm>
          <a:prstGeom prst="rect">
            <a:avLst/>
          </a:prstGeom>
          <a:solidFill>
            <a:srgbClr val="E8D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B50F2BE-389C-8B4A-83B0-CAE06EE5FCA8}"/>
              </a:ext>
            </a:extLst>
          </p:cNvPr>
          <p:cNvSpPr>
            <a:spLocks noGrp="1"/>
          </p:cNvSpPr>
          <p:nvPr>
            <p:ph idx="4294967295"/>
          </p:nvPr>
        </p:nvSpPr>
        <p:spPr>
          <a:xfrm>
            <a:off x="367990" y="1823457"/>
            <a:ext cx="5386039" cy="4833821"/>
          </a:xfrm>
        </p:spPr>
        <p:txBody>
          <a:bodyPr anchor="t">
            <a:normAutofit fontScale="92500"/>
          </a:bodyPr>
          <a:lstStyle/>
          <a:p>
            <a:pPr marL="0" indent="0">
              <a:buNone/>
            </a:pPr>
            <a:r>
              <a:rPr lang="en-CA" sz="2600" b="1" dirty="0">
                <a:solidFill>
                  <a:schemeClr val="tx1"/>
                </a:solidFill>
              </a:rPr>
              <a:t>Life Cycle Assessment (LCA) </a:t>
            </a:r>
            <a:r>
              <a:rPr lang="en-CA" sz="2600" dirty="0">
                <a:solidFill>
                  <a:schemeClr val="tx1"/>
                </a:solidFill>
              </a:rPr>
              <a:t>is a cradle-to-grave analysis technique to assess environmental impacts associated with all the stages of a product’s life. </a:t>
            </a:r>
          </a:p>
          <a:p>
            <a:pPr marL="0" indent="0">
              <a:buNone/>
            </a:pPr>
            <a:r>
              <a:rPr lang="en-CA" sz="2600" dirty="0">
                <a:solidFill>
                  <a:schemeClr val="tx1"/>
                </a:solidFill>
              </a:rPr>
              <a:t>The five key stages of LCA include:</a:t>
            </a:r>
          </a:p>
          <a:p>
            <a:pPr marL="0" indent="0">
              <a:buNone/>
            </a:pPr>
            <a:endParaRPr lang="en-CA" dirty="0">
              <a:solidFill>
                <a:schemeClr val="tx1"/>
              </a:solidFill>
            </a:endParaRPr>
          </a:p>
          <a:p>
            <a:pPr marL="0" indent="0" algn="ctr">
              <a:buNone/>
            </a:pPr>
            <a:r>
              <a:rPr lang="en-CA" sz="2300" dirty="0">
                <a:solidFill>
                  <a:schemeClr val="tx1"/>
                </a:solidFill>
              </a:rPr>
              <a:t>Manufacturing</a:t>
            </a:r>
          </a:p>
          <a:p>
            <a:pPr marL="0" indent="0" algn="ctr">
              <a:buNone/>
            </a:pPr>
            <a:r>
              <a:rPr lang="en-CA" sz="2300" dirty="0">
                <a:solidFill>
                  <a:schemeClr val="tx1"/>
                </a:solidFill>
              </a:rPr>
              <a:t>Packaging</a:t>
            </a:r>
          </a:p>
          <a:p>
            <a:pPr marL="0" indent="0" algn="ctr">
              <a:buNone/>
            </a:pPr>
            <a:r>
              <a:rPr lang="en-CA" sz="2300" dirty="0">
                <a:solidFill>
                  <a:schemeClr val="tx1"/>
                </a:solidFill>
              </a:rPr>
              <a:t>Distribution</a:t>
            </a:r>
          </a:p>
          <a:p>
            <a:pPr marL="0" indent="0" algn="ctr">
              <a:buNone/>
            </a:pPr>
            <a:r>
              <a:rPr lang="en-CA" sz="2300" dirty="0">
                <a:solidFill>
                  <a:schemeClr val="tx1"/>
                </a:solidFill>
              </a:rPr>
              <a:t>Use</a:t>
            </a:r>
          </a:p>
          <a:p>
            <a:pPr marL="0" indent="0" algn="ctr">
              <a:buNone/>
            </a:pPr>
            <a:r>
              <a:rPr lang="en-CA" sz="2300" dirty="0">
                <a:solidFill>
                  <a:schemeClr val="tx1"/>
                </a:solidFill>
              </a:rPr>
              <a:t>Disposal </a:t>
            </a:r>
          </a:p>
          <a:p>
            <a:pPr marL="0" indent="0" algn="ctr">
              <a:buNone/>
            </a:pPr>
            <a:r>
              <a:rPr lang="en-CA" sz="2300" dirty="0">
                <a:solidFill>
                  <a:schemeClr val="tx1"/>
                </a:solidFill>
              </a:rPr>
              <a:t>Raw Materials</a:t>
            </a:r>
          </a:p>
          <a:p>
            <a:endParaRPr lang="en-US" sz="1900" dirty="0">
              <a:solidFill>
                <a:schemeClr val="tx1"/>
              </a:solidFill>
            </a:endParaRPr>
          </a:p>
        </p:txBody>
      </p:sp>
      <p:sp>
        <p:nvSpPr>
          <p:cNvPr id="2" name="Title 1">
            <a:extLst>
              <a:ext uri="{FF2B5EF4-FFF2-40B4-BE49-F238E27FC236}">
                <a16:creationId xmlns:a16="http://schemas.microsoft.com/office/drawing/2014/main" id="{95BEBB33-BF42-B04B-8180-D5942293EE5C}"/>
              </a:ext>
            </a:extLst>
          </p:cNvPr>
          <p:cNvSpPr>
            <a:spLocks noGrp="1"/>
          </p:cNvSpPr>
          <p:nvPr>
            <p:ph type="title" idx="4294967295"/>
          </p:nvPr>
        </p:nvSpPr>
        <p:spPr>
          <a:xfrm>
            <a:off x="185429" y="15294"/>
            <a:ext cx="5568600" cy="1474788"/>
          </a:xfrm>
        </p:spPr>
        <p:txBody>
          <a:bodyPr anchor="b">
            <a:normAutofit/>
          </a:bodyPr>
          <a:lstStyle/>
          <a:p>
            <a:pPr algn="ctr"/>
            <a:r>
              <a:rPr lang="en-US" dirty="0">
                <a:solidFill>
                  <a:schemeClr val="tx1"/>
                </a:solidFill>
              </a:rPr>
              <a:t>Life Cycle Assessment</a:t>
            </a:r>
          </a:p>
        </p:txBody>
      </p:sp>
      <p:pic>
        <p:nvPicPr>
          <p:cNvPr id="8" name="Picture 7" descr="Diagram&#10;&#10;Description automatically generated">
            <a:extLst>
              <a:ext uri="{FF2B5EF4-FFF2-40B4-BE49-F238E27FC236}">
                <a16:creationId xmlns:a16="http://schemas.microsoft.com/office/drawing/2014/main" id="{9731F8DB-8E18-8E43-BF59-EBB48C8739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4387" y="312233"/>
            <a:ext cx="5809623" cy="5151864"/>
          </a:xfrm>
          <a:prstGeom prst="rect">
            <a:avLst/>
          </a:prstGeom>
        </p:spPr>
      </p:pic>
    </p:spTree>
    <p:extLst>
      <p:ext uri="{BB962C8B-B14F-4D97-AF65-F5344CB8AC3E}">
        <p14:creationId xmlns:p14="http://schemas.microsoft.com/office/powerpoint/2010/main" val="41353206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62668C-6804-9848-B6C7-804B539ABB59}"/>
              </a:ext>
            </a:extLst>
          </p:cNvPr>
          <p:cNvSpPr>
            <a:spLocks noGrp="1"/>
          </p:cNvSpPr>
          <p:nvPr>
            <p:ph type="title"/>
          </p:nvPr>
        </p:nvSpPr>
        <p:spPr/>
        <p:txBody>
          <a:bodyPr/>
          <a:lstStyle/>
          <a:p>
            <a:r>
              <a:rPr lang="en-US" dirty="0"/>
              <a:t>The Process of Whole-Building LCA</a:t>
            </a:r>
          </a:p>
        </p:txBody>
      </p:sp>
      <p:pic>
        <p:nvPicPr>
          <p:cNvPr id="5" name="Picture 4">
            <a:extLst>
              <a:ext uri="{FF2B5EF4-FFF2-40B4-BE49-F238E27FC236}">
                <a16:creationId xmlns:a16="http://schemas.microsoft.com/office/drawing/2014/main" id="{52EC3B6F-7515-5443-921F-424AB62C2E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5452" y="869452"/>
            <a:ext cx="8901484" cy="4416915"/>
          </a:xfrm>
          <a:prstGeom prst="rect">
            <a:avLst/>
          </a:prstGeom>
        </p:spPr>
      </p:pic>
      <p:sp>
        <p:nvSpPr>
          <p:cNvPr id="6" name="Rectangle 5">
            <a:extLst>
              <a:ext uri="{FF2B5EF4-FFF2-40B4-BE49-F238E27FC236}">
                <a16:creationId xmlns:a16="http://schemas.microsoft.com/office/drawing/2014/main" id="{8CB96893-9A6C-0344-B647-3CF00567C8B1}"/>
              </a:ext>
            </a:extLst>
          </p:cNvPr>
          <p:cNvSpPr/>
          <p:nvPr/>
        </p:nvSpPr>
        <p:spPr>
          <a:xfrm>
            <a:off x="490194" y="5526883"/>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Light" panose="020F0302020204030204"/>
                <a:ea typeface="+mn-ea"/>
                <a:cs typeface="+mn-cs"/>
              </a:rPr>
              <a:t>Source: Athena Sustainable Materials Institute, “About Whole-Building LCA and Embodied Carbon,” 2019. </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014534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438F6D-65B0-2349-90E9-7FC4F16EA846}"/>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r="-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B227C9A2-15F7-8545-B16F-4FCD0B518610}"/>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Operational Carbon</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F34DCB-7BA0-9E42-8C0E-967A8BDF975B}"/>
              </a:ext>
            </a:extLst>
          </p:cNvPr>
          <p:cNvSpPr>
            <a:spLocks noGrp="1"/>
          </p:cNvSpPr>
          <p:nvPr>
            <p:ph idx="1"/>
          </p:nvPr>
        </p:nvSpPr>
        <p:spPr>
          <a:xfrm>
            <a:off x="5155379" y="1065862"/>
            <a:ext cx="5744685" cy="4726276"/>
          </a:xfrm>
        </p:spPr>
        <p:txBody>
          <a:bodyPr anchor="ctr">
            <a:normAutofit/>
          </a:bodyPr>
          <a:lstStyle/>
          <a:p>
            <a:pPr marL="0" indent="0">
              <a:buNone/>
            </a:pPr>
            <a:r>
              <a:rPr lang="en-CA" sz="3200" b="1" dirty="0">
                <a:solidFill>
                  <a:srgbClr val="FFFFFF"/>
                </a:solidFill>
              </a:rPr>
              <a:t>OPERATIONAL CARBON </a:t>
            </a:r>
            <a:r>
              <a:rPr lang="en-CA" sz="2000" dirty="0">
                <a:solidFill>
                  <a:srgbClr val="FFFFFF"/>
                </a:solidFill>
              </a:rPr>
              <a:t>is defined as the greenhouse gas emissions associated with the operational energy use of a building. This includes all carbon from energy required to heat and power the building, including but not limited to lighting, plug loads, heating and cooling, and cooking.</a:t>
            </a:r>
          </a:p>
          <a:p>
            <a:pPr marL="0" indent="0">
              <a:buNone/>
            </a:pPr>
            <a:endParaRPr lang="en-CA" sz="2000" dirty="0">
              <a:solidFill>
                <a:srgbClr val="FFFFFF"/>
              </a:solidFill>
            </a:endParaRPr>
          </a:p>
          <a:p>
            <a:pPr marL="0" indent="0">
              <a:buNone/>
            </a:pPr>
            <a:endParaRPr lang="en-CA"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253357368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FCE3B-F1DE-6943-926E-B850D736ABEE}"/>
              </a:ext>
            </a:extLst>
          </p:cNvPr>
          <p:cNvSpPr>
            <a:spLocks noGrp="1"/>
          </p:cNvSpPr>
          <p:nvPr>
            <p:ph type="title"/>
          </p:nvPr>
        </p:nvSpPr>
        <p:spPr/>
        <p:txBody>
          <a:bodyPr/>
          <a:lstStyle/>
          <a:p>
            <a:r>
              <a:rPr lang="en-US" dirty="0"/>
              <a:t>Life Cycle Overview of Mass Timber </a:t>
            </a:r>
          </a:p>
        </p:txBody>
      </p:sp>
      <p:pic>
        <p:nvPicPr>
          <p:cNvPr id="3" name="Picture 2" descr="Diagram&#10;&#10;Description automatically generated">
            <a:extLst>
              <a:ext uri="{FF2B5EF4-FFF2-40B4-BE49-F238E27FC236}">
                <a16:creationId xmlns:a16="http://schemas.microsoft.com/office/drawing/2014/main" id="{1600A6A3-8DA8-8B46-AD05-D320E58B3A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2307" y="1000330"/>
            <a:ext cx="6638780" cy="5528566"/>
          </a:xfrm>
          <a:prstGeom prst="rect">
            <a:avLst/>
          </a:prstGeom>
        </p:spPr>
      </p:pic>
    </p:spTree>
    <p:extLst>
      <p:ext uri="{BB962C8B-B14F-4D97-AF65-F5344CB8AC3E}">
        <p14:creationId xmlns:p14="http://schemas.microsoft.com/office/powerpoint/2010/main" val="6034056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46B9328-1A2B-9A4E-9C43-B40B0CD802E9}"/>
              </a:ext>
            </a:extLst>
          </p:cNvPr>
          <p:cNvPicPr>
            <a:picLocks noChangeAspect="1"/>
          </p:cNvPicPr>
          <p:nvPr/>
        </p:nvPicPr>
        <p:blipFill rotWithShape="1">
          <a:blip r:embed="rId2">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C9B928F7-CE68-E642-A454-6BEFDFDCA810}"/>
              </a:ext>
            </a:extLst>
          </p:cNvPr>
          <p:cNvSpPr>
            <a:spLocks noGrp="1"/>
          </p:cNvSpPr>
          <p:nvPr>
            <p:ph type="title"/>
          </p:nvPr>
        </p:nvSpPr>
        <p:spPr>
          <a:xfrm>
            <a:off x="838200" y="963877"/>
            <a:ext cx="3494362" cy="4930246"/>
          </a:xfrm>
        </p:spPr>
        <p:txBody>
          <a:bodyPr>
            <a:normAutofit/>
          </a:bodyPr>
          <a:lstStyle/>
          <a:p>
            <a:pPr algn="r"/>
            <a:r>
              <a:rPr lang="en-US">
                <a:solidFill>
                  <a:schemeClr val="bg1"/>
                </a:solidFill>
              </a:rPr>
              <a:t>Embodied Carbon</a:t>
            </a:r>
          </a:p>
        </p:txBody>
      </p:sp>
      <p:sp>
        <p:nvSpPr>
          <p:cNvPr id="2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DAE3FAD-E124-824D-AA81-685CA941FF2B}"/>
              </a:ext>
            </a:extLst>
          </p:cNvPr>
          <p:cNvSpPr>
            <a:spLocks noGrp="1"/>
          </p:cNvSpPr>
          <p:nvPr>
            <p:ph idx="1"/>
          </p:nvPr>
        </p:nvSpPr>
        <p:spPr>
          <a:xfrm>
            <a:off x="4976031" y="963877"/>
            <a:ext cx="6377769" cy="4930246"/>
          </a:xfrm>
        </p:spPr>
        <p:txBody>
          <a:bodyPr anchor="ctr">
            <a:normAutofit/>
          </a:bodyPr>
          <a:lstStyle/>
          <a:p>
            <a:pPr marL="0" indent="0">
              <a:buNone/>
            </a:pPr>
            <a:r>
              <a:rPr lang="en-CA" sz="3200" b="1" dirty="0">
                <a:solidFill>
                  <a:schemeClr val="bg1"/>
                </a:solidFill>
              </a:rPr>
              <a:t>EMBODIED CARBON</a:t>
            </a:r>
            <a:r>
              <a:rPr lang="en-CA" sz="3200" dirty="0">
                <a:solidFill>
                  <a:schemeClr val="bg1"/>
                </a:solidFill>
              </a:rPr>
              <a:t> </a:t>
            </a:r>
            <a:r>
              <a:rPr lang="en-CA" dirty="0">
                <a:solidFill>
                  <a:schemeClr val="bg1"/>
                </a:solidFill>
              </a:rPr>
              <a:t>is defined as the greenhouse gas emissions associated with the raw material extraction, manufacturing and processing, transportation, and installation of all building materials.</a:t>
            </a:r>
          </a:p>
          <a:p>
            <a:endParaRPr lang="en-US" dirty="0">
              <a:solidFill>
                <a:schemeClr val="bg1"/>
              </a:solidFill>
            </a:endParaRPr>
          </a:p>
        </p:txBody>
      </p:sp>
    </p:spTree>
    <p:extLst>
      <p:ext uri="{BB962C8B-B14F-4D97-AF65-F5344CB8AC3E}">
        <p14:creationId xmlns:p14="http://schemas.microsoft.com/office/powerpoint/2010/main" val="33607212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1CE3A4E-DE52-E14E-BD5B-09D0343F1FE1}"/>
              </a:ext>
            </a:extLst>
          </p:cNvPr>
          <p:cNvPicPr>
            <a:picLocks noChangeAspect="1"/>
          </p:cNvPicPr>
          <p:nvPr/>
        </p:nvPicPr>
        <p:blipFill rotWithShape="1">
          <a:blip r:embed="rId2">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AEB2398-6DE1-874C-9449-30173A3E86AA}"/>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Net-Zero Carbon</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8ED711-DDB4-1F47-8DE7-DD37ADCAAE8B}"/>
              </a:ext>
            </a:extLst>
          </p:cNvPr>
          <p:cNvSpPr>
            <a:spLocks noGrp="1"/>
          </p:cNvSpPr>
          <p:nvPr>
            <p:ph idx="1"/>
          </p:nvPr>
        </p:nvSpPr>
        <p:spPr>
          <a:xfrm>
            <a:off x="5155379" y="1065862"/>
            <a:ext cx="5744685" cy="4726276"/>
          </a:xfrm>
        </p:spPr>
        <p:txBody>
          <a:bodyPr anchor="ctr">
            <a:normAutofit/>
          </a:bodyPr>
          <a:lstStyle/>
          <a:p>
            <a:pPr marL="0" indent="0">
              <a:buNone/>
            </a:pPr>
            <a:r>
              <a:rPr lang="en-CA" sz="3200" b="1" dirty="0">
                <a:solidFill>
                  <a:srgbClr val="FFFFFF"/>
                </a:solidFill>
              </a:rPr>
              <a:t>NET-ZERO CARBON</a:t>
            </a:r>
            <a:r>
              <a:rPr lang="en-CA" sz="3200" dirty="0">
                <a:solidFill>
                  <a:srgbClr val="FFFFFF"/>
                </a:solidFill>
              </a:rPr>
              <a:t> </a:t>
            </a:r>
            <a:r>
              <a:rPr lang="en-CA" sz="2000" dirty="0">
                <a:solidFill>
                  <a:srgbClr val="FFFFFF"/>
                </a:solidFill>
              </a:rPr>
              <a:t>is defined as the combined operational and embodied carbon being resolved as zero through material selection, renewable energy and approved appropriate offsets.</a:t>
            </a:r>
          </a:p>
          <a:p>
            <a:pPr marL="0" indent="0">
              <a:buNone/>
            </a:pPr>
            <a:r>
              <a:rPr lang="en-CA" sz="2000" dirty="0">
                <a:solidFill>
                  <a:srgbClr val="FFFFFF"/>
                </a:solidFill>
              </a:rPr>
              <a:t> </a:t>
            </a:r>
          </a:p>
          <a:p>
            <a:endParaRPr lang="en-US" sz="2000" dirty="0">
              <a:solidFill>
                <a:srgbClr val="FFFFFF"/>
              </a:solidFill>
            </a:endParaRPr>
          </a:p>
        </p:txBody>
      </p:sp>
    </p:spTree>
    <p:extLst>
      <p:ext uri="{BB962C8B-B14F-4D97-AF65-F5344CB8AC3E}">
        <p14:creationId xmlns:p14="http://schemas.microsoft.com/office/powerpoint/2010/main" val="3132650336"/>
      </p:ext>
    </p:extLst>
  </p:cSld>
  <p:clrMapOvr>
    <a:overrideClrMapping bg1="dk1" tx1="lt1" bg2="dk2"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7A9142A-A195-419C-99BB-B7BC18AA7481}"/>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017BCD1-8327-8345-8DF2-07E0B10D984D}"/>
              </a:ext>
            </a:extLst>
          </p:cNvPr>
          <p:cNvSpPr>
            <a:spLocks noGrp="1"/>
          </p:cNvSpPr>
          <p:nvPr>
            <p:ph type="title"/>
          </p:nvPr>
        </p:nvSpPr>
        <p:spPr>
          <a:xfrm>
            <a:off x="838200" y="365125"/>
            <a:ext cx="10515600" cy="1325563"/>
          </a:xfrm>
        </p:spPr>
        <p:txBody>
          <a:bodyPr>
            <a:normAutofit/>
          </a:bodyPr>
          <a:lstStyle/>
          <a:p>
            <a:r>
              <a:rPr lang="en-US">
                <a:solidFill>
                  <a:srgbClr val="FFFFFF"/>
                </a:solidFill>
              </a:rPr>
              <a:t>LCA / LCI / LCIA and LCC</a:t>
            </a:r>
          </a:p>
        </p:txBody>
      </p:sp>
      <p:graphicFrame>
        <p:nvGraphicFramePr>
          <p:cNvPr id="5" name="Content Placeholder 2">
            <a:extLst>
              <a:ext uri="{FF2B5EF4-FFF2-40B4-BE49-F238E27FC236}">
                <a16:creationId xmlns:a16="http://schemas.microsoft.com/office/drawing/2014/main" id="{7F7E31BC-2D5F-46EE-BD48-51F299F6AE63}"/>
              </a:ext>
            </a:extLst>
          </p:cNvPr>
          <p:cNvGraphicFramePr>
            <a:graphicFrameLocks noGrp="1"/>
          </p:cNvGraphicFramePr>
          <p:nvPr>
            <p:ph idx="1"/>
          </p:nvPr>
        </p:nvGraphicFramePr>
        <p:xfrm>
          <a:off x="838200" y="1430448"/>
          <a:ext cx="10515600" cy="4746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0599380"/>
      </p:ext>
    </p:extLst>
  </p:cSld>
  <p:clrMapOvr>
    <a:overrideClrMapping bg1="dk1" tx1="lt1" bg2="dk2"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5801-47AD-3548-A25D-86651774D904}"/>
              </a:ext>
            </a:extLst>
          </p:cNvPr>
          <p:cNvSpPr>
            <a:spLocks noGrp="1"/>
          </p:cNvSpPr>
          <p:nvPr>
            <p:ph type="title"/>
          </p:nvPr>
        </p:nvSpPr>
        <p:spPr/>
        <p:txBody>
          <a:bodyPr/>
          <a:lstStyle/>
          <a:p>
            <a:r>
              <a:rPr lang="en-US"/>
              <a:t>Life Cycle Assessment</a:t>
            </a:r>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932D41D8-9D89-7341-8D9A-C9BB0467BEC8}"/>
              </a:ext>
            </a:extLst>
          </p:cNvPr>
          <p:cNvPicPr/>
          <p:nvPr/>
        </p:nvPicPr>
        <p:blipFill>
          <a:blip r:embed="rId2">
            <a:extLst>
              <a:ext uri="{28A0092B-C50C-407E-A947-70E740481C1C}">
                <a14:useLocalDpi xmlns:a14="http://schemas.microsoft.com/office/drawing/2010/main"/>
              </a:ext>
            </a:extLst>
          </a:blip>
          <a:stretch>
            <a:fillRect/>
          </a:stretch>
        </p:blipFill>
        <p:spPr>
          <a:xfrm>
            <a:off x="797859" y="1428749"/>
            <a:ext cx="10064105" cy="3503469"/>
          </a:xfrm>
          <a:prstGeom prst="rect">
            <a:avLst/>
          </a:prstGeom>
        </p:spPr>
      </p:pic>
    </p:spTree>
    <p:extLst>
      <p:ext uri="{BB962C8B-B14F-4D97-AF65-F5344CB8AC3E}">
        <p14:creationId xmlns:p14="http://schemas.microsoft.com/office/powerpoint/2010/main" val="37393454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Silhouette of a construction site">
            <a:extLst>
              <a:ext uri="{FF2B5EF4-FFF2-40B4-BE49-F238E27FC236}">
                <a16:creationId xmlns:a16="http://schemas.microsoft.com/office/drawing/2014/main" id="{128DC0DA-A436-4FA1-9377-509F349467AE}"/>
              </a:ext>
            </a:extLst>
          </p:cNvPr>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20" y="10"/>
            <a:ext cx="11525041" cy="6482837"/>
          </a:xfrm>
          <a:prstGeom prst="rect">
            <a:avLst/>
          </a:prstGeom>
        </p:spPr>
      </p:pic>
      <p:sp>
        <p:nvSpPr>
          <p:cNvPr id="2" name="Title 1">
            <a:extLst>
              <a:ext uri="{FF2B5EF4-FFF2-40B4-BE49-F238E27FC236}">
                <a16:creationId xmlns:a16="http://schemas.microsoft.com/office/drawing/2014/main" id="{E97B8F0D-2025-7145-9ADA-2F020609793A}"/>
              </a:ext>
            </a:extLst>
          </p:cNvPr>
          <p:cNvSpPr>
            <a:spLocks noGrp="1"/>
          </p:cNvSpPr>
          <p:nvPr>
            <p:ph type="title"/>
          </p:nvPr>
        </p:nvSpPr>
        <p:spPr>
          <a:xfrm>
            <a:off x="838200" y="365125"/>
            <a:ext cx="10515600" cy="1325563"/>
          </a:xfrm>
        </p:spPr>
        <p:txBody>
          <a:bodyPr>
            <a:normAutofit/>
          </a:bodyPr>
          <a:lstStyle/>
          <a:p>
            <a:r>
              <a:rPr lang="en-US">
                <a:solidFill>
                  <a:srgbClr val="FFFFFF"/>
                </a:solidFill>
              </a:rPr>
              <a:t>Whole-Building LCA Explained</a:t>
            </a:r>
          </a:p>
        </p:txBody>
      </p:sp>
      <p:sp>
        <p:nvSpPr>
          <p:cNvPr id="4" name="Content Placeholder 3">
            <a:extLst>
              <a:ext uri="{FF2B5EF4-FFF2-40B4-BE49-F238E27FC236}">
                <a16:creationId xmlns:a16="http://schemas.microsoft.com/office/drawing/2014/main" id="{B7CDABB8-3A33-1045-9079-5CB4F83A0C9E}"/>
              </a:ext>
            </a:extLst>
          </p:cNvPr>
          <p:cNvSpPr>
            <a:spLocks noGrp="1"/>
          </p:cNvSpPr>
          <p:nvPr>
            <p:ph idx="1"/>
          </p:nvPr>
        </p:nvSpPr>
        <p:spPr>
          <a:xfrm>
            <a:off x="838200" y="1825625"/>
            <a:ext cx="10515600" cy="4351338"/>
          </a:xfrm>
        </p:spPr>
        <p:txBody>
          <a:bodyPr>
            <a:normAutofit/>
          </a:bodyPr>
          <a:lstStyle/>
          <a:p>
            <a:pPr marL="0" indent="0">
              <a:buNone/>
            </a:pPr>
            <a:r>
              <a:rPr lang="en-CA" dirty="0">
                <a:solidFill>
                  <a:srgbClr val="FFFFFF"/>
                </a:solidFill>
                <a:latin typeface="Calibri" panose="020F0502020204030204" pitchFamily="34" charset="0"/>
                <a:ea typeface="Times New Roman" panose="02020603050405020304" pitchFamily="18" charset="0"/>
                <a:cs typeface="Calibri" panose="020F0502020204030204" pitchFamily="34" charset="0"/>
              </a:rPr>
              <a:t>LCA looks at cradle-to-grave lifetime of buildings including as resources are consumed and emissions created during each phase of a building’s life span. </a:t>
            </a:r>
          </a:p>
          <a:p>
            <a:pPr marL="0" indent="0">
              <a:buNone/>
            </a:pPr>
            <a:endParaRPr lang="en-CA" dirty="0">
              <a:solidFill>
                <a:srgbClr val="FFFFFF"/>
              </a:solidFill>
              <a:latin typeface="Calibri" panose="020F0502020204030204" pitchFamily="34" charset="0"/>
              <a:ea typeface="Times New Roman" panose="02020603050405020304" pitchFamily="18" charset="0"/>
              <a:cs typeface="Calibri" panose="020F0502020204030204" pitchFamily="34" charset="0"/>
            </a:endParaRPr>
          </a:p>
          <a:p>
            <a:pPr marL="800100" lvl="1" indent="-342900">
              <a:buFont typeface="Wingdings" pitchFamily="2" charset="2"/>
              <a:buChar char=""/>
            </a:pPr>
            <a:r>
              <a:rPr lang="en-CA" sz="2400" dirty="0">
                <a:solidFill>
                  <a:srgbClr val="FFFFFF"/>
                </a:solidFill>
                <a:latin typeface="Calibri" panose="020F0502020204030204" pitchFamily="34" charset="0"/>
                <a:ea typeface="Times New Roman" panose="02020603050405020304" pitchFamily="18" charset="0"/>
                <a:cs typeface="Wingdings" pitchFamily="2" charset="2"/>
              </a:rPr>
              <a:t>Manufacturing and transportation of construction materials</a:t>
            </a:r>
          </a:p>
          <a:p>
            <a:pPr marL="800100" lvl="1" indent="-342900">
              <a:buFont typeface="Wingdings" pitchFamily="2" charset="2"/>
              <a:buChar char=""/>
            </a:pPr>
            <a:r>
              <a:rPr lang="en-CA" sz="2400" dirty="0">
                <a:solidFill>
                  <a:srgbClr val="FFFFFF"/>
                </a:solidFill>
                <a:latin typeface="Calibri" panose="020F0502020204030204" pitchFamily="34" charset="0"/>
                <a:ea typeface="Times New Roman" panose="02020603050405020304" pitchFamily="18" charset="0"/>
                <a:cs typeface="Wingdings" pitchFamily="2" charset="2"/>
              </a:rPr>
              <a:t>Process of construction</a:t>
            </a:r>
          </a:p>
          <a:p>
            <a:pPr marL="800100" lvl="1" indent="-342900">
              <a:buFont typeface="Wingdings" pitchFamily="2" charset="2"/>
              <a:buChar char=""/>
            </a:pPr>
            <a:r>
              <a:rPr lang="en-CA" sz="2400" dirty="0">
                <a:solidFill>
                  <a:srgbClr val="FFFFFF"/>
                </a:solidFill>
                <a:latin typeface="Calibri" panose="020F0502020204030204" pitchFamily="34" charset="0"/>
                <a:ea typeface="Times New Roman" panose="02020603050405020304" pitchFamily="18" charset="0"/>
                <a:cs typeface="Wingdings" pitchFamily="2" charset="2"/>
              </a:rPr>
              <a:t>Long phase of building occupancy and maintenance</a:t>
            </a:r>
          </a:p>
          <a:p>
            <a:pPr marL="800100" lvl="1" indent="-342900">
              <a:buFont typeface="Wingdings" pitchFamily="2" charset="2"/>
              <a:buChar char=""/>
            </a:pPr>
            <a:r>
              <a:rPr lang="en-CA" sz="2400" dirty="0">
                <a:solidFill>
                  <a:srgbClr val="FFFFFF"/>
                </a:solidFill>
                <a:latin typeface="Calibri" panose="020F0502020204030204" pitchFamily="34" charset="0"/>
                <a:ea typeface="Times New Roman" panose="02020603050405020304" pitchFamily="18" charset="0"/>
                <a:cs typeface="Wingdings" pitchFamily="2" charset="2"/>
              </a:rPr>
              <a:t>Demolition</a:t>
            </a:r>
          </a:p>
          <a:p>
            <a:pPr marL="800100" lvl="1" indent="-342900">
              <a:buFont typeface="Wingdings" pitchFamily="2" charset="2"/>
              <a:buChar char=""/>
            </a:pPr>
            <a:r>
              <a:rPr lang="en-CA" sz="2400" dirty="0">
                <a:solidFill>
                  <a:srgbClr val="FFFFFF"/>
                </a:solidFill>
                <a:latin typeface="Calibri" panose="020F0502020204030204" pitchFamily="34" charset="0"/>
                <a:ea typeface="Times New Roman" panose="02020603050405020304" pitchFamily="18" charset="0"/>
                <a:cs typeface="Wingdings" pitchFamily="2" charset="2"/>
              </a:rPr>
              <a:t>Removal of waste materials </a:t>
            </a:r>
          </a:p>
          <a:p>
            <a:endParaRPr lang="en-US" dirty="0">
              <a:solidFill>
                <a:srgbClr val="FFFFFF"/>
              </a:solidFill>
            </a:endParaRPr>
          </a:p>
        </p:txBody>
      </p:sp>
    </p:spTree>
    <p:extLst>
      <p:ext uri="{BB962C8B-B14F-4D97-AF65-F5344CB8AC3E}">
        <p14:creationId xmlns:p14="http://schemas.microsoft.com/office/powerpoint/2010/main" val="3496852554"/>
      </p:ext>
    </p:extLst>
  </p:cSld>
  <p:clrMapOvr>
    <a:overrideClrMapping bg1="dk1" tx1="lt1" bg2="dk2" tx2="lt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5D31D-7CFF-F64F-8516-4668640A86A8}"/>
              </a:ext>
            </a:extLst>
          </p:cNvPr>
          <p:cNvSpPr/>
          <p:nvPr/>
        </p:nvSpPr>
        <p:spPr>
          <a:xfrm>
            <a:off x="1" y="860080"/>
            <a:ext cx="11887200" cy="2492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434490-BEAA-B549-892A-827B1D9F2B49}"/>
              </a:ext>
            </a:extLst>
          </p:cNvPr>
          <p:cNvSpPr>
            <a:spLocks noGrp="1"/>
          </p:cNvSpPr>
          <p:nvPr>
            <p:ph type="title"/>
          </p:nvPr>
        </p:nvSpPr>
        <p:spPr/>
        <p:txBody>
          <a:bodyPr/>
          <a:lstStyle/>
          <a:p>
            <a:r>
              <a:rPr lang="en-US" dirty="0"/>
              <a:t>Activity - Life Cycle Assessment</a:t>
            </a:r>
          </a:p>
        </p:txBody>
      </p:sp>
      <p:sp>
        <p:nvSpPr>
          <p:cNvPr id="10" name="Content Placeholder 9">
            <a:extLst>
              <a:ext uri="{FF2B5EF4-FFF2-40B4-BE49-F238E27FC236}">
                <a16:creationId xmlns:a16="http://schemas.microsoft.com/office/drawing/2014/main" id="{037D8C58-26BD-5B47-8AE5-6A4B00AC8803}"/>
              </a:ext>
            </a:extLst>
          </p:cNvPr>
          <p:cNvSpPr>
            <a:spLocks noGrp="1"/>
          </p:cNvSpPr>
          <p:nvPr>
            <p:ph idx="1"/>
          </p:nvPr>
        </p:nvSpPr>
        <p:spPr>
          <a:xfrm>
            <a:off x="1875448" y="1567713"/>
            <a:ext cx="8027505" cy="1624220"/>
          </a:xfrm>
        </p:spPr>
        <p:txBody>
          <a:bodyPr>
            <a:normAutofit lnSpcReduction="10000"/>
          </a:bodyPr>
          <a:lstStyle/>
          <a:p>
            <a:pPr marL="0" indent="0" algn="ctr">
              <a:buNone/>
            </a:pPr>
            <a:r>
              <a:rPr lang="en-US" dirty="0"/>
              <a:t>What is the definition of Life Cycle Assessment and what are the five stages of consideration?</a:t>
            </a:r>
          </a:p>
          <a:p>
            <a:pPr marL="0" indent="0" algn="ctr">
              <a:buNone/>
            </a:pPr>
            <a:endParaRPr lang="en-US" dirty="0"/>
          </a:p>
          <a:p>
            <a:pPr marL="0" indent="0" algn="ctr">
              <a:buNone/>
            </a:pPr>
            <a:r>
              <a:rPr lang="en-US" dirty="0"/>
              <a:t>What are five phases of a building?  </a:t>
            </a:r>
          </a:p>
        </p:txBody>
      </p:sp>
      <p:pic>
        <p:nvPicPr>
          <p:cNvPr id="7" name="Picture 6" descr="Icon&#10;&#10;Description automatically generated">
            <a:extLst>
              <a:ext uri="{FF2B5EF4-FFF2-40B4-BE49-F238E27FC236}">
                <a16:creationId xmlns:a16="http://schemas.microsoft.com/office/drawing/2014/main" id="{F2FBEF50-04EE-794E-AFF5-AB0A856FC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2462" y="204871"/>
            <a:ext cx="804295" cy="585132"/>
          </a:xfrm>
          <a:prstGeom prst="rect">
            <a:avLst/>
          </a:prstGeom>
        </p:spPr>
      </p:pic>
      <p:pic>
        <p:nvPicPr>
          <p:cNvPr id="6" name="Picture 5">
            <a:extLst>
              <a:ext uri="{FF2B5EF4-FFF2-40B4-BE49-F238E27FC236}">
                <a16:creationId xmlns:a16="http://schemas.microsoft.com/office/drawing/2014/main" id="{6F273893-9AA4-8C41-9DCB-74D1FA4AC4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92859" y="3505201"/>
            <a:ext cx="8901484" cy="2110815"/>
          </a:xfrm>
          <a:prstGeom prst="rect">
            <a:avLst/>
          </a:prstGeom>
        </p:spPr>
      </p:pic>
    </p:spTree>
    <p:extLst>
      <p:ext uri="{BB962C8B-B14F-4D97-AF65-F5344CB8AC3E}">
        <p14:creationId xmlns:p14="http://schemas.microsoft.com/office/powerpoint/2010/main" val="37352429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A14E0-EDD7-5141-AF96-FC4EB41F77D1}"/>
              </a:ext>
            </a:extLst>
          </p:cNvPr>
          <p:cNvSpPr>
            <a:spLocks noGrp="1"/>
          </p:cNvSpPr>
          <p:nvPr>
            <p:ph type="title"/>
          </p:nvPr>
        </p:nvSpPr>
        <p:spPr/>
        <p:txBody>
          <a:bodyPr/>
          <a:lstStyle/>
          <a:p>
            <a:r>
              <a:rPr lang="en-US" dirty="0"/>
              <a:t>Why is LCA and Carbon Analysis Important?</a:t>
            </a:r>
          </a:p>
        </p:txBody>
      </p:sp>
      <p:sp>
        <p:nvSpPr>
          <p:cNvPr id="3" name="Text Placeholder 2">
            <a:extLst>
              <a:ext uri="{FF2B5EF4-FFF2-40B4-BE49-F238E27FC236}">
                <a16:creationId xmlns:a16="http://schemas.microsoft.com/office/drawing/2014/main" id="{292F5650-3A25-D64A-9BE6-1EE202EAB84F}"/>
              </a:ext>
            </a:extLst>
          </p:cNvPr>
          <p:cNvSpPr>
            <a:spLocks noGrp="1"/>
          </p:cNvSpPr>
          <p:nvPr>
            <p:ph type="body" idx="1"/>
          </p:nvPr>
        </p:nvSpPr>
        <p:spPr/>
        <p:txBody>
          <a:bodyPr/>
          <a:lstStyle/>
          <a:p>
            <a:r>
              <a:rPr lang="en-US" dirty="0"/>
              <a:t>Working Towards Climate Stability</a:t>
            </a:r>
          </a:p>
        </p:txBody>
      </p:sp>
    </p:spTree>
    <p:extLst>
      <p:ext uri="{BB962C8B-B14F-4D97-AF65-F5344CB8AC3E}">
        <p14:creationId xmlns:p14="http://schemas.microsoft.com/office/powerpoint/2010/main" val="18199628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B2E5-BEB3-734C-87C7-7A2A43019F7E}"/>
              </a:ext>
            </a:extLst>
          </p:cNvPr>
          <p:cNvSpPr>
            <a:spLocks noGrp="1"/>
          </p:cNvSpPr>
          <p:nvPr>
            <p:ph type="title"/>
          </p:nvPr>
        </p:nvSpPr>
        <p:spPr/>
        <p:txBody>
          <a:bodyPr/>
          <a:lstStyle/>
          <a:p>
            <a:r>
              <a:rPr lang="en-US" dirty="0"/>
              <a:t>2060 Global Building Stock</a:t>
            </a:r>
          </a:p>
        </p:txBody>
      </p:sp>
      <p:pic>
        <p:nvPicPr>
          <p:cNvPr id="4" name="Picture 3">
            <a:extLst>
              <a:ext uri="{FF2B5EF4-FFF2-40B4-BE49-F238E27FC236}">
                <a16:creationId xmlns:a16="http://schemas.microsoft.com/office/drawing/2014/main" id="{3B22ED11-E542-C84E-8E09-54FE34F6F6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211" y="2464419"/>
            <a:ext cx="7396641" cy="3727045"/>
          </a:xfrm>
          <a:prstGeom prst="rect">
            <a:avLst/>
          </a:prstGeom>
        </p:spPr>
      </p:pic>
      <p:sp>
        <p:nvSpPr>
          <p:cNvPr id="6" name="Rectangle 5">
            <a:extLst>
              <a:ext uri="{FF2B5EF4-FFF2-40B4-BE49-F238E27FC236}">
                <a16:creationId xmlns:a16="http://schemas.microsoft.com/office/drawing/2014/main" id="{388DB165-51B2-E345-9DFD-10CFDD4D5F2F}"/>
              </a:ext>
            </a:extLst>
          </p:cNvPr>
          <p:cNvSpPr/>
          <p:nvPr/>
        </p:nvSpPr>
        <p:spPr>
          <a:xfrm>
            <a:off x="490194" y="6191465"/>
            <a:ext cx="69081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Light" panose="020F0302020204030204"/>
                <a:ea typeface="+mn-ea"/>
                <a:cs typeface="+mn-cs"/>
              </a:rPr>
              <a:t>Architecture 2030, “Why The Building Sector?,” accessed May 12, 2021, https://architecture2030.org/</a:t>
            </a:r>
            <a:r>
              <a:rPr kumimoji="0" lang="en-CA"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buildings_problem_why</a:t>
            </a:r>
            <a:r>
              <a:rPr kumimoji="0" lang="en-CA" sz="1200" b="0"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A63D1939-100C-2B44-B0D1-60665CC522DE}"/>
              </a:ext>
            </a:extLst>
          </p:cNvPr>
          <p:cNvSpPr txBox="1"/>
          <p:nvPr/>
        </p:nvSpPr>
        <p:spPr>
          <a:xfrm>
            <a:off x="6408235" y="299547"/>
            <a:ext cx="5486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Over the next 35 years,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2.5 trillion ft</a:t>
            </a:r>
            <a:r>
              <a:rPr kumimoji="0" lang="en-US" sz="5400" b="1"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buildings will be constructed or renovated in cities worldwide</a:t>
            </a:r>
          </a:p>
        </p:txBody>
      </p:sp>
    </p:spTree>
    <p:extLst>
      <p:ext uri="{BB962C8B-B14F-4D97-AF65-F5344CB8AC3E}">
        <p14:creationId xmlns:p14="http://schemas.microsoft.com/office/powerpoint/2010/main" val="1662793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BA86-9B41-B44B-80BE-62C161BD2EC1}"/>
              </a:ext>
            </a:extLst>
          </p:cNvPr>
          <p:cNvSpPr>
            <a:spLocks noGrp="1"/>
          </p:cNvSpPr>
          <p:nvPr>
            <p:ph type="title"/>
          </p:nvPr>
        </p:nvSpPr>
        <p:spPr/>
        <p:txBody>
          <a:bodyPr/>
          <a:lstStyle/>
          <a:p>
            <a:r>
              <a:rPr lang="en-US" dirty="0"/>
              <a:t>Global CO</a:t>
            </a:r>
            <a:r>
              <a:rPr lang="en-US" baseline="-25000" dirty="0"/>
              <a:t>2</a:t>
            </a:r>
            <a:r>
              <a:rPr lang="en-US" dirty="0"/>
              <a:t> Emissions by Sector</a:t>
            </a:r>
          </a:p>
        </p:txBody>
      </p:sp>
      <p:sp>
        <p:nvSpPr>
          <p:cNvPr id="3" name="Content Placeholder 2">
            <a:extLst>
              <a:ext uri="{FF2B5EF4-FFF2-40B4-BE49-F238E27FC236}">
                <a16:creationId xmlns:a16="http://schemas.microsoft.com/office/drawing/2014/main" id="{1BE31323-170F-2242-BAF2-6204077BA162}"/>
              </a:ext>
            </a:extLst>
          </p:cNvPr>
          <p:cNvSpPr>
            <a:spLocks noGrp="1"/>
          </p:cNvSpPr>
          <p:nvPr>
            <p:ph sz="half" idx="2"/>
          </p:nvPr>
        </p:nvSpPr>
        <p:spPr>
          <a:xfrm>
            <a:off x="6330217" y="1557890"/>
            <a:ext cx="5415815" cy="2612665"/>
          </a:xfrm>
        </p:spPr>
        <p:txBody>
          <a:bodyPr anchor="ctr">
            <a:normAutofit fontScale="92500" lnSpcReduction="10000"/>
          </a:bodyPr>
          <a:lstStyle/>
          <a:p>
            <a:pPr marL="0" indent="0" fontAlgn="base">
              <a:buNone/>
            </a:pPr>
            <a:r>
              <a:rPr lang="en-CA" dirty="0"/>
              <a:t>Buildings contribute to </a:t>
            </a:r>
            <a:r>
              <a:rPr lang="en-CA" sz="2800" b="1" dirty="0"/>
              <a:t>over 40% of the total green house </a:t>
            </a:r>
            <a:r>
              <a:rPr lang="en-CA" dirty="0"/>
              <a:t>emissions globally</a:t>
            </a:r>
          </a:p>
          <a:p>
            <a:pPr marL="0" indent="0" fontAlgn="base">
              <a:buNone/>
            </a:pPr>
            <a:endParaRPr lang="en-CA" dirty="0"/>
          </a:p>
          <a:p>
            <a:pPr marL="0" indent="0" fontAlgn="base">
              <a:buNone/>
            </a:pPr>
            <a:r>
              <a:rPr lang="en-CA" dirty="0"/>
              <a:t>Annually, embodied carbon is responsible </a:t>
            </a:r>
            <a:r>
              <a:rPr lang="en-CA" sz="2800" b="1" dirty="0"/>
              <a:t>11% of global GHG </a:t>
            </a:r>
            <a:r>
              <a:rPr lang="en-CA" dirty="0"/>
              <a:t>emissions and 28% of global building sector emissions.</a:t>
            </a:r>
            <a:br>
              <a:rPr lang="en-CA" dirty="0"/>
            </a:br>
            <a:endParaRPr lang="en-CA" dirty="0"/>
          </a:p>
        </p:txBody>
      </p:sp>
      <p:sp>
        <p:nvSpPr>
          <p:cNvPr id="9" name="TextBox 8">
            <a:extLst>
              <a:ext uri="{FF2B5EF4-FFF2-40B4-BE49-F238E27FC236}">
                <a16:creationId xmlns:a16="http://schemas.microsoft.com/office/drawing/2014/main" id="{A533E593-09D6-4045-B0E2-555AE23507B2}"/>
              </a:ext>
            </a:extLst>
          </p:cNvPr>
          <p:cNvSpPr txBox="1"/>
          <p:nvPr/>
        </p:nvSpPr>
        <p:spPr>
          <a:xfrm>
            <a:off x="190672" y="6246812"/>
            <a:ext cx="60092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Calibri Light" panose="020F0302020204030204"/>
                <a:ea typeface="+mn-ea"/>
                <a:cs typeface="+mn-cs"/>
              </a:rPr>
              <a:t>Source: Architecture 2030</a:t>
            </a:r>
            <a:endPar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0" name="Content Placeholder 9">
            <a:extLst>
              <a:ext uri="{FF2B5EF4-FFF2-40B4-BE49-F238E27FC236}">
                <a16:creationId xmlns:a16="http://schemas.microsoft.com/office/drawing/2014/main" id="{9FE5EB06-AE4F-C749-B57F-535CFF93CC48}"/>
              </a:ext>
            </a:extLst>
          </p:cNvPr>
          <p:cNvPicPr>
            <a:picLocks noGrp="1" noChangeAspect="1"/>
          </p:cNvPicPr>
          <p:nvPr>
            <p:ph sz="half" idx="1"/>
          </p:nvPr>
        </p:nvPicPr>
        <p:blipFill rotWithShape="1">
          <a:blip r:embed="rId3">
            <a:extLst>
              <a:ext uri="{28A0092B-C50C-407E-A947-70E740481C1C}">
                <a14:useLocalDpi xmlns:a14="http://schemas.microsoft.com/office/drawing/2010/main"/>
              </a:ext>
            </a:extLst>
          </a:blip>
          <a:srcRect/>
          <a:stretch/>
        </p:blipFill>
        <p:spPr>
          <a:xfrm>
            <a:off x="284439" y="1082399"/>
            <a:ext cx="7989765" cy="4990640"/>
          </a:xfrm>
          <a:prstGeom prst="rect">
            <a:avLst/>
          </a:prstGeom>
        </p:spPr>
      </p:pic>
    </p:spTree>
    <p:extLst>
      <p:ext uri="{BB962C8B-B14F-4D97-AF65-F5344CB8AC3E}">
        <p14:creationId xmlns:p14="http://schemas.microsoft.com/office/powerpoint/2010/main" val="332694339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AB78-D1A2-4049-828F-4F5809D708BE}"/>
              </a:ext>
            </a:extLst>
          </p:cNvPr>
          <p:cNvSpPr>
            <a:spLocks noGrp="1"/>
          </p:cNvSpPr>
          <p:nvPr>
            <p:ph type="title"/>
          </p:nvPr>
        </p:nvSpPr>
        <p:spPr/>
        <p:txBody>
          <a:bodyPr>
            <a:normAutofit/>
          </a:bodyPr>
          <a:lstStyle/>
          <a:p>
            <a:r>
              <a:rPr lang="en-US" dirty="0"/>
              <a:t>Why is Reducing Embodied Carbon Important? </a:t>
            </a:r>
          </a:p>
        </p:txBody>
      </p:sp>
      <p:pic>
        <p:nvPicPr>
          <p:cNvPr id="9" name="Content Placeholder 8">
            <a:extLst>
              <a:ext uri="{FF2B5EF4-FFF2-40B4-BE49-F238E27FC236}">
                <a16:creationId xmlns:a16="http://schemas.microsoft.com/office/drawing/2014/main" id="{1EC0150B-8A71-DA47-B486-F4C0A4280993}"/>
              </a:ext>
            </a:extLst>
          </p:cNvPr>
          <p:cNvPicPr>
            <a:picLocks noGrp="1" noChangeAspect="1"/>
          </p:cNvPicPr>
          <p:nvPr>
            <p:ph sz="half" idx="4294967295"/>
          </p:nvPr>
        </p:nvPicPr>
        <p:blipFill>
          <a:blip r:embed="rId2">
            <a:extLst>
              <a:ext uri="{28A0092B-C50C-407E-A947-70E740481C1C}">
                <a14:useLocalDpi xmlns:a14="http://schemas.microsoft.com/office/drawing/2010/main"/>
              </a:ext>
            </a:extLst>
          </a:blip>
          <a:stretch>
            <a:fillRect/>
          </a:stretch>
        </p:blipFill>
        <p:spPr>
          <a:xfrm>
            <a:off x="1839492" y="1000330"/>
            <a:ext cx="7282206" cy="5437529"/>
          </a:xfrm>
          <a:prstGeom prst="rect">
            <a:avLst/>
          </a:prstGeom>
        </p:spPr>
      </p:pic>
    </p:spTree>
    <p:extLst>
      <p:ext uri="{BB962C8B-B14F-4D97-AF65-F5344CB8AC3E}">
        <p14:creationId xmlns:p14="http://schemas.microsoft.com/office/powerpoint/2010/main" val="3701717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BA86-9B41-B44B-80BE-62C161BD2EC1}"/>
              </a:ext>
            </a:extLst>
          </p:cNvPr>
          <p:cNvSpPr>
            <a:spLocks noGrp="1"/>
          </p:cNvSpPr>
          <p:nvPr>
            <p:ph type="title"/>
          </p:nvPr>
        </p:nvSpPr>
        <p:spPr/>
        <p:txBody>
          <a:bodyPr/>
          <a:lstStyle/>
          <a:p>
            <a:r>
              <a:rPr lang="en-US" dirty="0"/>
              <a:t>Carbon Emissions</a:t>
            </a:r>
          </a:p>
        </p:txBody>
      </p:sp>
      <p:pic>
        <p:nvPicPr>
          <p:cNvPr id="5" name="Content Placeholder 4">
            <a:extLst>
              <a:ext uri="{FF2B5EF4-FFF2-40B4-BE49-F238E27FC236}">
                <a16:creationId xmlns:a16="http://schemas.microsoft.com/office/drawing/2014/main" id="{FD1FFB89-30CA-3540-AD14-45AB3A8C8A94}"/>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577361" y="1252538"/>
            <a:ext cx="5007954" cy="4651375"/>
          </a:xfrm>
        </p:spPr>
      </p:pic>
      <p:sp>
        <p:nvSpPr>
          <p:cNvPr id="3" name="Content Placeholder 2">
            <a:extLst>
              <a:ext uri="{FF2B5EF4-FFF2-40B4-BE49-F238E27FC236}">
                <a16:creationId xmlns:a16="http://schemas.microsoft.com/office/drawing/2014/main" id="{1BE31323-170F-2242-BAF2-6204077BA162}"/>
              </a:ext>
            </a:extLst>
          </p:cNvPr>
          <p:cNvSpPr>
            <a:spLocks noGrp="1"/>
          </p:cNvSpPr>
          <p:nvPr>
            <p:ph sz="half" idx="2"/>
          </p:nvPr>
        </p:nvSpPr>
        <p:spPr>
          <a:xfrm>
            <a:off x="5861785" y="1253330"/>
            <a:ext cx="5415815" cy="4650511"/>
          </a:xfrm>
        </p:spPr>
        <p:txBody>
          <a:bodyPr>
            <a:normAutofit/>
          </a:bodyPr>
          <a:lstStyle/>
          <a:p>
            <a:pPr fontAlgn="base"/>
            <a:r>
              <a:rPr lang="en-CA" b="1" dirty="0"/>
              <a:t>Buildings contribute to over 40% of the total green house emissions globally</a:t>
            </a:r>
          </a:p>
          <a:p>
            <a:pPr fontAlgn="base"/>
            <a:r>
              <a:rPr lang="en-CA" b="1" dirty="0"/>
              <a:t>Annually, embodied carbon is responsible 11% of global GHG emissions and 28% of global building sector emissions.</a:t>
            </a:r>
            <a:br>
              <a:rPr lang="en-CA" dirty="0"/>
            </a:br>
            <a:endParaRPr lang="en-CA" dirty="0"/>
          </a:p>
        </p:txBody>
      </p:sp>
      <p:sp>
        <p:nvSpPr>
          <p:cNvPr id="9" name="TextBox 8">
            <a:extLst>
              <a:ext uri="{FF2B5EF4-FFF2-40B4-BE49-F238E27FC236}">
                <a16:creationId xmlns:a16="http://schemas.microsoft.com/office/drawing/2014/main" id="{A533E593-09D6-4045-B0E2-555AE23507B2}"/>
              </a:ext>
            </a:extLst>
          </p:cNvPr>
          <p:cNvSpPr txBox="1"/>
          <p:nvPr/>
        </p:nvSpPr>
        <p:spPr>
          <a:xfrm>
            <a:off x="190672" y="6246812"/>
            <a:ext cx="6009236" cy="276999"/>
          </a:xfrm>
          <a:prstGeom prst="rect">
            <a:avLst/>
          </a:prstGeom>
          <a:noFill/>
        </p:spPr>
        <p:txBody>
          <a:bodyPr wrap="square" rtlCol="0">
            <a:spAutoFit/>
          </a:bodyPr>
          <a:lstStyle/>
          <a:p>
            <a:r>
              <a:rPr lang="en-CA" sz="1200" dirty="0">
                <a:latin typeface="+mj-lt"/>
              </a:rPr>
              <a:t>Source: Architecture 2030</a:t>
            </a:r>
            <a:endParaRPr lang="en-US" sz="1200" i="1" dirty="0">
              <a:latin typeface="+mj-lt"/>
            </a:endParaRPr>
          </a:p>
        </p:txBody>
      </p:sp>
    </p:spTree>
    <p:extLst>
      <p:ext uri="{BB962C8B-B14F-4D97-AF65-F5344CB8AC3E}">
        <p14:creationId xmlns:p14="http://schemas.microsoft.com/office/powerpoint/2010/main" val="26647452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BA86-9B41-B44B-80BE-62C161BD2EC1}"/>
              </a:ext>
            </a:extLst>
          </p:cNvPr>
          <p:cNvSpPr>
            <a:spLocks noGrp="1"/>
          </p:cNvSpPr>
          <p:nvPr>
            <p:ph type="title"/>
          </p:nvPr>
        </p:nvSpPr>
        <p:spPr/>
        <p:txBody>
          <a:bodyPr>
            <a:normAutofit/>
          </a:bodyPr>
          <a:lstStyle/>
          <a:p>
            <a:r>
              <a:rPr lang="en-US" dirty="0"/>
              <a:t>Embodied vs. Operation Carbon</a:t>
            </a:r>
          </a:p>
        </p:txBody>
      </p:sp>
      <p:pic>
        <p:nvPicPr>
          <p:cNvPr id="8" name="Content Placeholder 7">
            <a:extLst>
              <a:ext uri="{FF2B5EF4-FFF2-40B4-BE49-F238E27FC236}">
                <a16:creationId xmlns:a16="http://schemas.microsoft.com/office/drawing/2014/main" id="{B08A23EF-3A71-FF4B-9A01-2EAD212A56F3}"/>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244554" y="968035"/>
            <a:ext cx="6351800" cy="5278777"/>
          </a:xfrm>
        </p:spPr>
      </p:pic>
      <p:sp>
        <p:nvSpPr>
          <p:cNvPr id="7" name="Content Placeholder 6">
            <a:extLst>
              <a:ext uri="{FF2B5EF4-FFF2-40B4-BE49-F238E27FC236}">
                <a16:creationId xmlns:a16="http://schemas.microsoft.com/office/drawing/2014/main" id="{D77ED63C-8C48-4648-BACE-399E7FAE534E}"/>
              </a:ext>
            </a:extLst>
          </p:cNvPr>
          <p:cNvSpPr>
            <a:spLocks noGrp="1"/>
          </p:cNvSpPr>
          <p:nvPr>
            <p:ph sz="half" idx="2"/>
          </p:nvPr>
        </p:nvSpPr>
        <p:spPr>
          <a:xfrm>
            <a:off x="6504914" y="2341165"/>
            <a:ext cx="5281959" cy="2175670"/>
          </a:xfrm>
        </p:spPr>
        <p:txBody>
          <a:bodyPr>
            <a:normAutofit/>
          </a:bodyPr>
          <a:lstStyle/>
          <a:p>
            <a:pPr marL="0" indent="0">
              <a:buNone/>
            </a:pPr>
            <a:r>
              <a:rPr lang="en-CA" dirty="0"/>
              <a:t>Embodied carbon will be responsible for </a:t>
            </a:r>
          </a:p>
          <a:p>
            <a:pPr marL="457200" lvl="1" indent="0">
              <a:buNone/>
            </a:pPr>
            <a:r>
              <a:rPr lang="en-CA" sz="4000" dirty="0"/>
              <a:t>almost half of total new construction 	</a:t>
            </a:r>
          </a:p>
          <a:p>
            <a:pPr marL="914400" lvl="2" indent="0">
              <a:buNone/>
            </a:pPr>
            <a:r>
              <a:rPr lang="en-CA" sz="2200" dirty="0"/>
              <a:t>emissions between now and 2050.</a:t>
            </a:r>
          </a:p>
        </p:txBody>
      </p:sp>
      <p:sp>
        <p:nvSpPr>
          <p:cNvPr id="9" name="TextBox 8">
            <a:extLst>
              <a:ext uri="{FF2B5EF4-FFF2-40B4-BE49-F238E27FC236}">
                <a16:creationId xmlns:a16="http://schemas.microsoft.com/office/drawing/2014/main" id="{4FC22EC3-88A5-3147-9DA3-A086D1239865}"/>
              </a:ext>
            </a:extLst>
          </p:cNvPr>
          <p:cNvSpPr txBox="1"/>
          <p:nvPr/>
        </p:nvSpPr>
        <p:spPr>
          <a:xfrm>
            <a:off x="190672" y="6246812"/>
            <a:ext cx="60092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Light" panose="020F0302020204030204"/>
                <a:ea typeface="+mn-ea"/>
                <a:cs typeface="+mn-cs"/>
              </a:rPr>
              <a:t>Source: Architecture 2030</a:t>
            </a:r>
            <a:endPar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777745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9C0747-5802-D847-9E05-6C10EF7429A6}"/>
              </a:ext>
            </a:extLst>
          </p:cNvPr>
          <p:cNvSpPr>
            <a:spLocks noGrp="1"/>
          </p:cNvSpPr>
          <p:nvPr>
            <p:ph type="title"/>
          </p:nvPr>
        </p:nvSpPr>
        <p:spPr>
          <a:xfrm>
            <a:off x="804672" y="640080"/>
            <a:ext cx="3282696" cy="5257800"/>
          </a:xfrm>
        </p:spPr>
        <p:txBody>
          <a:bodyPr vert="horz" lIns="91440" tIns="45720" rIns="91440" bIns="45720" rtlCol="0" anchor="ctr">
            <a:normAutofit/>
          </a:bodyPr>
          <a:lstStyle/>
          <a:p>
            <a:r>
              <a:rPr lang="en-US" sz="4400" kern="1200">
                <a:solidFill>
                  <a:schemeClr val="bg1"/>
                </a:solidFill>
                <a:latin typeface="+mj-lt"/>
                <a:ea typeface="+mj-ea"/>
                <a:cs typeface="+mj-cs"/>
              </a:rPr>
              <a:t>Canada Raising Climate Ambitions </a:t>
            </a:r>
          </a:p>
        </p:txBody>
      </p:sp>
      <p:sp>
        <p:nvSpPr>
          <p:cNvPr id="4" name="Rectangle 3">
            <a:extLst>
              <a:ext uri="{FF2B5EF4-FFF2-40B4-BE49-F238E27FC236}">
                <a16:creationId xmlns:a16="http://schemas.microsoft.com/office/drawing/2014/main" id="{182890F7-CE59-E648-819B-99056EB1183C}"/>
              </a:ext>
            </a:extLst>
          </p:cNvPr>
          <p:cNvSpPr/>
          <p:nvPr/>
        </p:nvSpPr>
        <p:spPr>
          <a:xfrm>
            <a:off x="5358384" y="1069572"/>
            <a:ext cx="6024654" cy="5257800"/>
          </a:xfrm>
          <a:prstGeom prst="rect">
            <a:avLst/>
          </a:prstGeom>
        </p:spPr>
        <p:txBody>
          <a:bodyPr vert="horz" lIns="91440" tIns="45720" rIns="91440" bIns="45720" rtlCol="0" anchor="ctr">
            <a:normAutofit/>
          </a:bodyPr>
          <a:lstStyle/>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Federal Government Announcement - April 21, 2021</a:t>
            </a: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Go beyond their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30% by 2030</a:t>
            </a: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Reduce 2005 emission levels by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40-45% by 2030</a:t>
            </a:r>
          </a:p>
          <a:p>
            <a:pPr marL="3429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Net zero by 2050</a:t>
            </a: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Price on pollution</a:t>
            </a: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Decarbonizing materials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concrete, steel and aluminum</a:t>
            </a: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342900" algn="l" defTabSz="914400" rtl="0" eaLnBrk="1" fontAlgn="auto" latinLnBrk="0" hangingPunct="1">
              <a:lnSpc>
                <a:spcPct val="90000"/>
              </a:lnSpc>
              <a:spcBef>
                <a:spcPts val="0"/>
              </a:spcBef>
              <a:spcAft>
                <a:spcPts val="600"/>
              </a:spcAft>
              <a:buClrTx/>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Will make it law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8136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FAD861-17E0-A340-9330-A09CDD10F684}"/>
              </a:ext>
            </a:extLst>
          </p:cNvPr>
          <p:cNvSpPr/>
          <p:nvPr/>
        </p:nvSpPr>
        <p:spPr>
          <a:xfrm>
            <a:off x="1603170" y="4841075"/>
            <a:ext cx="177542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Source: Architecture 2030</a:t>
            </a:r>
          </a:p>
        </p:txBody>
      </p:sp>
      <p:pic>
        <p:nvPicPr>
          <p:cNvPr id="8" name="Picture 7">
            <a:extLst>
              <a:ext uri="{FF2B5EF4-FFF2-40B4-BE49-F238E27FC236}">
                <a16:creationId xmlns:a16="http://schemas.microsoft.com/office/drawing/2014/main" id="{BE49978E-7045-7048-993A-F443FD1D709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04" y="1064285"/>
            <a:ext cx="9962375" cy="3810851"/>
          </a:xfrm>
          <a:prstGeom prst="rect">
            <a:avLst/>
          </a:prstGeom>
        </p:spPr>
      </p:pic>
      <p:sp>
        <p:nvSpPr>
          <p:cNvPr id="2" name="Title 1">
            <a:extLst>
              <a:ext uri="{FF2B5EF4-FFF2-40B4-BE49-F238E27FC236}">
                <a16:creationId xmlns:a16="http://schemas.microsoft.com/office/drawing/2014/main" id="{9F30E742-72B5-E043-A4B3-D92FDEDC13D9}"/>
              </a:ext>
            </a:extLst>
          </p:cNvPr>
          <p:cNvSpPr>
            <a:spLocks noGrp="1"/>
          </p:cNvSpPr>
          <p:nvPr>
            <p:ph type="title"/>
          </p:nvPr>
        </p:nvSpPr>
        <p:spPr/>
        <p:txBody>
          <a:bodyPr/>
          <a:lstStyle/>
          <a:p>
            <a:r>
              <a:rPr lang="en-US" dirty="0"/>
              <a:t>Accelerating to Zero by 2040</a:t>
            </a:r>
          </a:p>
        </p:txBody>
      </p:sp>
    </p:spTree>
    <p:extLst>
      <p:ext uri="{BB962C8B-B14F-4D97-AF65-F5344CB8AC3E}">
        <p14:creationId xmlns:p14="http://schemas.microsoft.com/office/powerpoint/2010/main" val="41198045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7D61A9-9B7D-564F-8B99-6532727F700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3" name="Title 2">
            <a:extLst>
              <a:ext uri="{FF2B5EF4-FFF2-40B4-BE49-F238E27FC236}">
                <a16:creationId xmlns:a16="http://schemas.microsoft.com/office/drawing/2014/main" id="{09CF5C13-B019-7B4E-8996-B64DB72A8913}"/>
              </a:ext>
            </a:extLst>
          </p:cNvPr>
          <p:cNvSpPr>
            <a:spLocks noGrp="1"/>
          </p:cNvSpPr>
          <p:nvPr>
            <p:ph type="title"/>
          </p:nvPr>
        </p:nvSpPr>
        <p:spPr/>
        <p:txBody>
          <a:bodyPr/>
          <a:lstStyle/>
          <a:p>
            <a:r>
              <a:rPr lang="en-US" dirty="0"/>
              <a:t>50% of wood is carbon </a:t>
            </a:r>
          </a:p>
        </p:txBody>
      </p:sp>
    </p:spTree>
    <p:extLst>
      <p:ext uri="{BB962C8B-B14F-4D97-AF65-F5344CB8AC3E}">
        <p14:creationId xmlns:p14="http://schemas.microsoft.com/office/powerpoint/2010/main" val="14447973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4">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EEA234-ADC7-4F4E-8210-6D5C36C09645}"/>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kern="1200" dirty="0">
                <a:solidFill>
                  <a:schemeClr val="bg1"/>
                </a:solidFill>
                <a:latin typeface="+mj-lt"/>
                <a:ea typeface="+mj-ea"/>
                <a:cs typeface="+mj-cs"/>
              </a:rPr>
              <a:t>Sustainable Forests Strategy</a:t>
            </a:r>
          </a:p>
        </p:txBody>
      </p:sp>
      <p:pic>
        <p:nvPicPr>
          <p:cNvPr id="6" name="Picture 5">
            <a:extLst>
              <a:ext uri="{FF2B5EF4-FFF2-40B4-BE49-F238E27FC236}">
                <a16:creationId xmlns:a16="http://schemas.microsoft.com/office/drawing/2014/main" id="{BB0676D9-2A8E-494A-BD7A-6A60B20A15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9129" y="115973"/>
            <a:ext cx="6531564" cy="5927395"/>
          </a:xfrm>
          <a:prstGeom prst="rect">
            <a:avLst/>
          </a:prstGeom>
        </p:spPr>
      </p:pic>
      <p:sp>
        <p:nvSpPr>
          <p:cNvPr id="7" name="TextBox 6">
            <a:extLst>
              <a:ext uri="{FF2B5EF4-FFF2-40B4-BE49-F238E27FC236}">
                <a16:creationId xmlns:a16="http://schemas.microsoft.com/office/drawing/2014/main" id="{E563B6AA-068A-D84A-8C6F-749E810B9B5D}"/>
              </a:ext>
            </a:extLst>
          </p:cNvPr>
          <p:cNvSpPr txBox="1"/>
          <p:nvPr/>
        </p:nvSpPr>
        <p:spPr>
          <a:xfrm>
            <a:off x="4810415" y="5893717"/>
            <a:ext cx="28834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https://</a:t>
            </a:r>
            <a:r>
              <a:rPr kumimoji="0" lang="en-US" sz="1200" b="0" i="1" u="none" strike="noStrike" kern="1200" cap="none" spc="0" normalizeH="0" baseline="0" noProof="0" dirty="0" err="1">
                <a:ln>
                  <a:noFill/>
                </a:ln>
                <a:solidFill>
                  <a:prstClr val="black"/>
                </a:solidFill>
                <a:effectLst/>
                <a:uLnTx/>
                <a:uFillTx/>
                <a:latin typeface="Calibri Light" panose="020F0302020204030204"/>
                <a:ea typeface="+mn-ea"/>
                <a:cs typeface="+mn-cs"/>
              </a:rPr>
              <a:t>www.ontario.ca</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/page/sustainable-growth-</a:t>
            </a:r>
            <a:r>
              <a:rPr kumimoji="0" lang="en-US" sz="1200" b="0" i="1" u="none" strike="noStrike" kern="1200" cap="none" spc="0" normalizeH="0" baseline="0" noProof="0" dirty="0" err="1">
                <a:ln>
                  <a:noFill/>
                </a:ln>
                <a:solidFill>
                  <a:prstClr val="black"/>
                </a:solidFill>
                <a:effectLst/>
                <a:uLnTx/>
                <a:uFillTx/>
                <a:latin typeface="Calibri Light" panose="020F0302020204030204"/>
                <a:ea typeface="+mn-ea"/>
                <a:cs typeface="+mn-cs"/>
              </a:rPr>
              <a:t>ontarios</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-forest-sector-strategy</a:t>
            </a:r>
          </a:p>
        </p:txBody>
      </p:sp>
    </p:spTree>
    <p:extLst>
      <p:ext uri="{BB962C8B-B14F-4D97-AF65-F5344CB8AC3E}">
        <p14:creationId xmlns:p14="http://schemas.microsoft.com/office/powerpoint/2010/main" val="33836320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5D31D-7CFF-F64F-8516-4668640A86A8}"/>
              </a:ext>
            </a:extLst>
          </p:cNvPr>
          <p:cNvSpPr/>
          <p:nvPr/>
        </p:nvSpPr>
        <p:spPr>
          <a:xfrm>
            <a:off x="1" y="860079"/>
            <a:ext cx="11887200" cy="5169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434490-BEAA-B549-892A-827B1D9F2B49}"/>
              </a:ext>
            </a:extLst>
          </p:cNvPr>
          <p:cNvSpPr>
            <a:spLocks noGrp="1"/>
          </p:cNvSpPr>
          <p:nvPr>
            <p:ph type="title"/>
          </p:nvPr>
        </p:nvSpPr>
        <p:spPr/>
        <p:txBody>
          <a:bodyPr/>
          <a:lstStyle/>
          <a:p>
            <a:r>
              <a:rPr lang="en-US" dirty="0"/>
              <a:t>Activity – Building and Impact on Climate</a:t>
            </a:r>
          </a:p>
        </p:txBody>
      </p:sp>
      <p:sp>
        <p:nvSpPr>
          <p:cNvPr id="10" name="Content Placeholder 9">
            <a:extLst>
              <a:ext uri="{FF2B5EF4-FFF2-40B4-BE49-F238E27FC236}">
                <a16:creationId xmlns:a16="http://schemas.microsoft.com/office/drawing/2014/main" id="{037D8C58-26BD-5B47-8AE5-6A4B00AC8803}"/>
              </a:ext>
            </a:extLst>
          </p:cNvPr>
          <p:cNvSpPr>
            <a:spLocks noGrp="1"/>
          </p:cNvSpPr>
          <p:nvPr>
            <p:ph idx="1"/>
          </p:nvPr>
        </p:nvSpPr>
        <p:spPr>
          <a:xfrm>
            <a:off x="838200" y="1477109"/>
            <a:ext cx="6755296" cy="4478334"/>
          </a:xfrm>
        </p:spPr>
        <p:txBody>
          <a:bodyPr/>
          <a:lstStyle/>
          <a:p>
            <a:r>
              <a:rPr lang="en-US" dirty="0"/>
              <a:t>Define the following terms:</a:t>
            </a:r>
          </a:p>
          <a:p>
            <a:pPr lvl="1"/>
            <a:r>
              <a:rPr lang="en-US" dirty="0"/>
              <a:t>Operational Carbon</a:t>
            </a:r>
          </a:p>
          <a:p>
            <a:pPr lvl="1"/>
            <a:r>
              <a:rPr lang="en-US" dirty="0"/>
              <a:t>Embodied Carbon</a:t>
            </a:r>
          </a:p>
          <a:p>
            <a:pPr lvl="1"/>
            <a:r>
              <a:rPr lang="en-US" dirty="0"/>
              <a:t>Net-Zero Carbon</a:t>
            </a:r>
            <a:br>
              <a:rPr lang="en-US" dirty="0"/>
            </a:br>
            <a:endParaRPr lang="en-US" dirty="0"/>
          </a:p>
          <a:p>
            <a:pPr marL="0" indent="0">
              <a:buNone/>
            </a:pPr>
            <a:r>
              <a:rPr lang="en-US" dirty="0"/>
              <a:t>Why are each important consideration? </a:t>
            </a:r>
          </a:p>
          <a:p>
            <a:pPr marL="0" indent="0">
              <a:buNone/>
            </a:pPr>
            <a:r>
              <a:rPr lang="en-US" dirty="0"/>
              <a:t>Why is the consideration of embodied carbon critical in achieving climate stability? </a:t>
            </a:r>
          </a:p>
        </p:txBody>
      </p:sp>
      <p:pic>
        <p:nvPicPr>
          <p:cNvPr id="7" name="Picture 6" descr="Icon&#10;&#10;Description automatically generated">
            <a:extLst>
              <a:ext uri="{FF2B5EF4-FFF2-40B4-BE49-F238E27FC236}">
                <a16:creationId xmlns:a16="http://schemas.microsoft.com/office/drawing/2014/main" id="{F2FBEF50-04EE-794E-AFF5-AB0A856FC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2462" y="204871"/>
            <a:ext cx="804295" cy="585132"/>
          </a:xfrm>
          <a:prstGeom prst="rect">
            <a:avLst/>
          </a:prstGeom>
        </p:spPr>
      </p:pic>
    </p:spTree>
    <p:extLst>
      <p:ext uri="{BB962C8B-B14F-4D97-AF65-F5344CB8AC3E}">
        <p14:creationId xmlns:p14="http://schemas.microsoft.com/office/powerpoint/2010/main" val="7759720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4CD20B-0251-F444-B4EE-56C92CD77956}"/>
              </a:ext>
            </a:extLst>
          </p:cNvPr>
          <p:cNvSpPr>
            <a:spLocks noGrp="1"/>
          </p:cNvSpPr>
          <p:nvPr>
            <p:ph type="title"/>
          </p:nvPr>
        </p:nvSpPr>
        <p:spPr/>
        <p:txBody>
          <a:bodyPr/>
          <a:lstStyle/>
          <a:p>
            <a:r>
              <a:rPr lang="en-US" dirty="0"/>
              <a:t>Life Cycle Assessment Tools</a:t>
            </a:r>
          </a:p>
        </p:txBody>
      </p:sp>
      <p:sp>
        <p:nvSpPr>
          <p:cNvPr id="5" name="Text Placeholder 4">
            <a:extLst>
              <a:ext uri="{FF2B5EF4-FFF2-40B4-BE49-F238E27FC236}">
                <a16:creationId xmlns:a16="http://schemas.microsoft.com/office/drawing/2014/main" id="{3B88BF95-92EA-7D4B-B625-9BE15A86C566}"/>
              </a:ext>
            </a:extLst>
          </p:cNvPr>
          <p:cNvSpPr>
            <a:spLocks noGrp="1"/>
          </p:cNvSpPr>
          <p:nvPr>
            <p:ph type="body" idx="1"/>
          </p:nvPr>
        </p:nvSpPr>
        <p:spPr/>
        <p:txBody>
          <a:bodyPr/>
          <a:lstStyle/>
          <a:p>
            <a:r>
              <a:rPr lang="en-US" dirty="0" err="1"/>
              <a:t>Gestimat</a:t>
            </a:r>
            <a:r>
              <a:rPr lang="en-US" dirty="0"/>
              <a:t>, Athena and Other Tools</a:t>
            </a:r>
          </a:p>
        </p:txBody>
      </p:sp>
    </p:spTree>
    <p:extLst>
      <p:ext uri="{BB962C8B-B14F-4D97-AF65-F5344CB8AC3E}">
        <p14:creationId xmlns:p14="http://schemas.microsoft.com/office/powerpoint/2010/main" val="12831792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919A64-0AC6-7B4F-B14D-10ADE3DDAC85}"/>
              </a:ext>
            </a:extLst>
          </p:cNvPr>
          <p:cNvSpPr>
            <a:spLocks noGrp="1"/>
          </p:cNvSpPr>
          <p:nvPr>
            <p:ph type="title"/>
          </p:nvPr>
        </p:nvSpPr>
        <p:spPr>
          <a:xfrm>
            <a:off x="838200" y="963877"/>
            <a:ext cx="3494362" cy="4930246"/>
          </a:xfrm>
        </p:spPr>
        <p:txBody>
          <a:bodyPr>
            <a:normAutofit/>
          </a:bodyPr>
          <a:lstStyle/>
          <a:p>
            <a:pPr algn="r"/>
            <a:r>
              <a:rPr lang="en-US" sz="4000" dirty="0">
                <a:solidFill>
                  <a:srgbClr val="92D050"/>
                </a:solidFill>
              </a:rPr>
              <a:t>Life Cycle Assessment Workflow</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235BEC7-2089-E74A-9D3A-0365EB0FF563}"/>
              </a:ext>
            </a:extLst>
          </p:cNvPr>
          <p:cNvSpPr>
            <a:spLocks noGrp="1"/>
          </p:cNvSpPr>
          <p:nvPr>
            <p:ph idx="1"/>
          </p:nvPr>
        </p:nvSpPr>
        <p:spPr>
          <a:xfrm>
            <a:off x="4976031" y="963877"/>
            <a:ext cx="6377769" cy="4930246"/>
          </a:xfrm>
        </p:spPr>
        <p:txBody>
          <a:bodyPr anchor="ctr">
            <a:normAutofit/>
          </a:bodyPr>
          <a:lstStyle/>
          <a:p>
            <a:pPr lvl="0"/>
            <a:r>
              <a:rPr lang="en-CA" sz="2200" b="1" dirty="0"/>
              <a:t>Data Gaps:</a:t>
            </a:r>
            <a:r>
              <a:rPr lang="en-CA" sz="2200" dirty="0"/>
              <a:t> Some important products and processes are missing or incomplete in the Life Cycle Inventory (LCI) databases. Materials and Energy data is fundamental to whole-building LCA. </a:t>
            </a:r>
          </a:p>
          <a:p>
            <a:pPr lvl="0"/>
            <a:r>
              <a:rPr lang="en-CA" sz="2200" b="1" dirty="0"/>
              <a:t>Data Inconsistency and Lack of Detail:</a:t>
            </a:r>
            <a:r>
              <a:rPr lang="en-CA" sz="2200" dirty="0"/>
              <a:t> Currently, there could exist variation in the method and quality of the data. Data on materials may be out of date, and may not adequately resemble regional circumstances. </a:t>
            </a:r>
          </a:p>
          <a:p>
            <a:pPr lvl="0"/>
            <a:r>
              <a:rPr lang="en-CA" sz="2200" b="1" dirty="0"/>
              <a:t>Method and Standards Inconsistency: </a:t>
            </a:r>
            <a:r>
              <a:rPr lang="en-CA" sz="2200" dirty="0"/>
              <a:t>There may be variation in approach to LCA, which means results may not be comparable across studies. </a:t>
            </a:r>
          </a:p>
          <a:p>
            <a:pPr marL="0" indent="0">
              <a:buNone/>
            </a:pPr>
            <a:endParaRPr lang="en-US" sz="2200" dirty="0"/>
          </a:p>
        </p:txBody>
      </p:sp>
    </p:spTree>
    <p:extLst>
      <p:ext uri="{BB962C8B-B14F-4D97-AF65-F5344CB8AC3E}">
        <p14:creationId xmlns:p14="http://schemas.microsoft.com/office/powerpoint/2010/main" val="14475161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8A2CB-517C-004A-959D-79B36817200D}"/>
              </a:ext>
            </a:extLst>
          </p:cNvPr>
          <p:cNvSpPr>
            <a:spLocks noGrp="1"/>
          </p:cNvSpPr>
          <p:nvPr>
            <p:ph type="title"/>
          </p:nvPr>
        </p:nvSpPr>
        <p:spPr/>
        <p:txBody>
          <a:bodyPr/>
          <a:lstStyle/>
          <a:p>
            <a:r>
              <a:rPr lang="en-US" dirty="0" err="1"/>
              <a:t>Gestimat</a:t>
            </a:r>
            <a:endParaRPr lang="en-US" dirty="0"/>
          </a:p>
        </p:txBody>
      </p:sp>
      <p:pic>
        <p:nvPicPr>
          <p:cNvPr id="5" name="Picture 4">
            <a:extLst>
              <a:ext uri="{FF2B5EF4-FFF2-40B4-BE49-F238E27FC236}">
                <a16:creationId xmlns:a16="http://schemas.microsoft.com/office/drawing/2014/main" id="{C6A2CEB7-79B2-4B4D-81D0-0ED76793E7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5765" y="479834"/>
            <a:ext cx="7962443" cy="5273953"/>
          </a:xfrm>
          <a:prstGeom prst="rect">
            <a:avLst/>
          </a:prstGeom>
        </p:spPr>
      </p:pic>
      <p:sp>
        <p:nvSpPr>
          <p:cNvPr id="6" name="TextBox 5">
            <a:extLst>
              <a:ext uri="{FF2B5EF4-FFF2-40B4-BE49-F238E27FC236}">
                <a16:creationId xmlns:a16="http://schemas.microsoft.com/office/drawing/2014/main" id="{C5460A9C-2B8C-FC4F-9061-39E406F3E252}"/>
              </a:ext>
            </a:extLst>
          </p:cNvPr>
          <p:cNvSpPr txBox="1"/>
          <p:nvPr/>
        </p:nvSpPr>
        <p:spPr>
          <a:xfrm>
            <a:off x="388826" y="1000330"/>
            <a:ext cx="26575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gestimat.ca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7399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57B6-ADD2-BB46-B815-B3CC7821B25F}"/>
              </a:ext>
            </a:extLst>
          </p:cNvPr>
          <p:cNvSpPr>
            <a:spLocks noGrp="1"/>
          </p:cNvSpPr>
          <p:nvPr>
            <p:ph type="title"/>
          </p:nvPr>
        </p:nvSpPr>
        <p:spPr/>
        <p:txBody>
          <a:bodyPr>
            <a:normAutofit/>
          </a:bodyPr>
          <a:lstStyle/>
          <a:p>
            <a:r>
              <a:rPr lang="en-CA" dirty="0"/>
              <a:t>Comparative Analysis - </a:t>
            </a:r>
            <a:r>
              <a:rPr lang="en-CA" dirty="0" err="1"/>
              <a:t>Gestimat</a:t>
            </a:r>
            <a:endParaRPr lang="en-US" dirty="0"/>
          </a:p>
        </p:txBody>
      </p:sp>
      <p:pic>
        <p:nvPicPr>
          <p:cNvPr id="7" name="Picture 6" descr="Diagram&#10;&#10;Description automatically generated">
            <a:extLst>
              <a:ext uri="{FF2B5EF4-FFF2-40B4-BE49-F238E27FC236}">
                <a16:creationId xmlns:a16="http://schemas.microsoft.com/office/drawing/2014/main" id="{966587B8-CA18-5140-8784-570964F81417}"/>
              </a:ext>
            </a:extLst>
          </p:cNvPr>
          <p:cNvPicPr/>
          <p:nvPr/>
        </p:nvPicPr>
        <p:blipFill>
          <a:blip r:embed="rId2" cstate="screen">
            <a:extLst>
              <a:ext uri="{28A0092B-C50C-407E-A947-70E740481C1C}">
                <a14:useLocalDpi xmlns:a14="http://schemas.microsoft.com/office/drawing/2010/main"/>
              </a:ext>
            </a:extLst>
          </a:blip>
          <a:stretch>
            <a:fillRect/>
          </a:stretch>
        </p:blipFill>
        <p:spPr>
          <a:xfrm>
            <a:off x="2148840" y="1236525"/>
            <a:ext cx="7694874" cy="4168879"/>
          </a:xfrm>
          <a:prstGeom prst="rect">
            <a:avLst/>
          </a:prstGeom>
        </p:spPr>
      </p:pic>
    </p:spTree>
    <p:extLst>
      <p:ext uri="{BB962C8B-B14F-4D97-AF65-F5344CB8AC3E}">
        <p14:creationId xmlns:p14="http://schemas.microsoft.com/office/powerpoint/2010/main" val="3197059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BA86-9B41-B44B-80BE-62C161BD2EC1}"/>
              </a:ext>
            </a:extLst>
          </p:cNvPr>
          <p:cNvSpPr>
            <a:spLocks noGrp="1"/>
          </p:cNvSpPr>
          <p:nvPr>
            <p:ph type="title"/>
          </p:nvPr>
        </p:nvSpPr>
        <p:spPr/>
        <p:txBody>
          <a:bodyPr>
            <a:normAutofit/>
          </a:bodyPr>
          <a:lstStyle/>
          <a:p>
            <a:r>
              <a:rPr lang="en-US" dirty="0"/>
              <a:t>Embodied vs. Operation Carbon</a:t>
            </a:r>
          </a:p>
        </p:txBody>
      </p:sp>
      <p:pic>
        <p:nvPicPr>
          <p:cNvPr id="8" name="Content Placeholder 7">
            <a:extLst>
              <a:ext uri="{FF2B5EF4-FFF2-40B4-BE49-F238E27FC236}">
                <a16:creationId xmlns:a16="http://schemas.microsoft.com/office/drawing/2014/main" id="{B08A23EF-3A71-FF4B-9A01-2EAD212A56F3}"/>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90538" y="1425095"/>
            <a:ext cx="5181600" cy="4306261"/>
          </a:xfrm>
        </p:spPr>
      </p:pic>
      <p:sp>
        <p:nvSpPr>
          <p:cNvPr id="7" name="Content Placeholder 6">
            <a:extLst>
              <a:ext uri="{FF2B5EF4-FFF2-40B4-BE49-F238E27FC236}">
                <a16:creationId xmlns:a16="http://schemas.microsoft.com/office/drawing/2014/main" id="{D77ED63C-8C48-4648-BACE-399E7FAE534E}"/>
              </a:ext>
            </a:extLst>
          </p:cNvPr>
          <p:cNvSpPr>
            <a:spLocks noGrp="1"/>
          </p:cNvSpPr>
          <p:nvPr>
            <p:ph sz="half" idx="2"/>
          </p:nvPr>
        </p:nvSpPr>
        <p:spPr/>
        <p:txBody>
          <a:bodyPr>
            <a:normAutofit/>
          </a:bodyPr>
          <a:lstStyle/>
          <a:p>
            <a:r>
              <a:rPr lang="en-CA" b="1" dirty="0"/>
              <a:t>Embodied carbon will be responsible for </a:t>
            </a:r>
            <a:r>
              <a:rPr lang="en-CA" b="1" i="1" dirty="0"/>
              <a:t>almost half</a:t>
            </a:r>
            <a:r>
              <a:rPr lang="en-CA" b="1" dirty="0"/>
              <a:t> of total new construction emissions between now and 2050.</a:t>
            </a:r>
          </a:p>
          <a:p>
            <a:pPr lvl="1"/>
            <a:r>
              <a:rPr lang="en-CA" dirty="0"/>
              <a:t>Unlike operational carbon emissions, which can be reduced over time with building energy efficiency renovations and the use of renewable energy, embodied carbon emissions are locked in place as soon as a building is build. It is critical that we get a handle on embodied carbon now if we hope to phase out fossil fuel emissions by the year 2050.</a:t>
            </a:r>
            <a:endParaRPr lang="en-US" dirty="0"/>
          </a:p>
        </p:txBody>
      </p:sp>
      <p:sp>
        <p:nvSpPr>
          <p:cNvPr id="9" name="TextBox 8">
            <a:extLst>
              <a:ext uri="{FF2B5EF4-FFF2-40B4-BE49-F238E27FC236}">
                <a16:creationId xmlns:a16="http://schemas.microsoft.com/office/drawing/2014/main" id="{4FC22EC3-88A5-3147-9DA3-A086D1239865}"/>
              </a:ext>
            </a:extLst>
          </p:cNvPr>
          <p:cNvSpPr txBox="1"/>
          <p:nvPr/>
        </p:nvSpPr>
        <p:spPr>
          <a:xfrm>
            <a:off x="190672" y="6246812"/>
            <a:ext cx="6009236" cy="276999"/>
          </a:xfrm>
          <a:prstGeom prst="rect">
            <a:avLst/>
          </a:prstGeom>
          <a:noFill/>
        </p:spPr>
        <p:txBody>
          <a:bodyPr wrap="square" rtlCol="0">
            <a:spAutoFit/>
          </a:bodyPr>
          <a:lstStyle/>
          <a:p>
            <a:r>
              <a:rPr lang="en-CA" sz="1200" dirty="0">
                <a:latin typeface="+mj-lt"/>
              </a:rPr>
              <a:t>Source: Architecture 2030</a:t>
            </a:r>
            <a:endParaRPr lang="en-US" sz="1200" i="1" dirty="0">
              <a:latin typeface="+mj-lt"/>
            </a:endParaRPr>
          </a:p>
        </p:txBody>
      </p:sp>
    </p:spTree>
    <p:extLst>
      <p:ext uri="{BB962C8B-B14F-4D97-AF65-F5344CB8AC3E}">
        <p14:creationId xmlns:p14="http://schemas.microsoft.com/office/powerpoint/2010/main" val="262742542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DC14-E678-FF41-A966-F40B63430CA0}"/>
              </a:ext>
            </a:extLst>
          </p:cNvPr>
          <p:cNvSpPr>
            <a:spLocks noGrp="1"/>
          </p:cNvSpPr>
          <p:nvPr>
            <p:ph type="title"/>
          </p:nvPr>
        </p:nvSpPr>
        <p:spPr/>
        <p:txBody>
          <a:bodyPr/>
          <a:lstStyle/>
          <a:p>
            <a:r>
              <a:rPr lang="en-US" dirty="0" err="1"/>
              <a:t>Gestimat</a:t>
            </a:r>
            <a:r>
              <a:rPr lang="en-US" dirty="0"/>
              <a:t> – Comparing Results</a:t>
            </a:r>
          </a:p>
        </p:txBody>
      </p:sp>
      <p:pic>
        <p:nvPicPr>
          <p:cNvPr id="3" name="Picture 2" descr="Chart, bar chart&#10;&#10;Description automatically generated">
            <a:extLst>
              <a:ext uri="{FF2B5EF4-FFF2-40B4-BE49-F238E27FC236}">
                <a16:creationId xmlns:a16="http://schemas.microsoft.com/office/drawing/2014/main" id="{033AA45B-8ED7-1847-9EAF-46F0BB71ADF6}"/>
              </a:ext>
            </a:extLst>
          </p:cNvPr>
          <p:cNvPicPr/>
          <p:nvPr/>
        </p:nvPicPr>
        <p:blipFill>
          <a:blip r:embed="rId2" cstate="screen">
            <a:extLst>
              <a:ext uri="{28A0092B-C50C-407E-A947-70E740481C1C}">
                <a14:useLocalDpi xmlns:a14="http://schemas.microsoft.com/office/drawing/2010/main"/>
              </a:ext>
            </a:extLst>
          </a:blip>
          <a:stretch>
            <a:fillRect/>
          </a:stretch>
        </p:blipFill>
        <p:spPr>
          <a:xfrm>
            <a:off x="2264465" y="1371187"/>
            <a:ext cx="7663069" cy="4115625"/>
          </a:xfrm>
          <a:prstGeom prst="rect">
            <a:avLst/>
          </a:prstGeom>
        </p:spPr>
      </p:pic>
    </p:spTree>
    <p:extLst>
      <p:ext uri="{BB962C8B-B14F-4D97-AF65-F5344CB8AC3E}">
        <p14:creationId xmlns:p14="http://schemas.microsoft.com/office/powerpoint/2010/main" val="158554358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725B3-9C4E-944F-AAE0-2F9020746EAC}"/>
              </a:ext>
            </a:extLst>
          </p:cNvPr>
          <p:cNvSpPr>
            <a:spLocks noGrp="1"/>
          </p:cNvSpPr>
          <p:nvPr>
            <p:ph type="title"/>
          </p:nvPr>
        </p:nvSpPr>
        <p:spPr/>
        <p:txBody>
          <a:bodyPr/>
          <a:lstStyle/>
          <a:p>
            <a:r>
              <a:rPr lang="en-US" dirty="0" err="1"/>
              <a:t>Gestimat</a:t>
            </a:r>
            <a:r>
              <a:rPr lang="en-US" dirty="0"/>
              <a:t> – Precalculated Typical Buildings</a:t>
            </a:r>
          </a:p>
        </p:txBody>
      </p:sp>
      <p:pic>
        <p:nvPicPr>
          <p:cNvPr id="3" name="Picture 2" descr="Graphical user interface, text&#10;&#10;Description automatically generated">
            <a:extLst>
              <a:ext uri="{FF2B5EF4-FFF2-40B4-BE49-F238E27FC236}">
                <a16:creationId xmlns:a16="http://schemas.microsoft.com/office/drawing/2014/main" id="{D13ACA0C-4442-DE45-8162-B17E8F2CDA2B}"/>
              </a:ext>
            </a:extLst>
          </p:cNvPr>
          <p:cNvPicPr/>
          <p:nvPr/>
        </p:nvPicPr>
        <p:blipFill>
          <a:blip r:embed="rId2" cstate="screen">
            <a:extLst>
              <a:ext uri="{28A0092B-C50C-407E-A947-70E740481C1C}">
                <a14:useLocalDpi xmlns:a14="http://schemas.microsoft.com/office/drawing/2010/main"/>
              </a:ext>
            </a:extLst>
          </a:blip>
          <a:stretch>
            <a:fillRect/>
          </a:stretch>
        </p:blipFill>
        <p:spPr>
          <a:xfrm>
            <a:off x="2228353" y="1000330"/>
            <a:ext cx="7957268" cy="4384149"/>
          </a:xfrm>
          <a:prstGeom prst="rect">
            <a:avLst/>
          </a:prstGeom>
        </p:spPr>
      </p:pic>
    </p:spTree>
    <p:extLst>
      <p:ext uri="{BB962C8B-B14F-4D97-AF65-F5344CB8AC3E}">
        <p14:creationId xmlns:p14="http://schemas.microsoft.com/office/powerpoint/2010/main" val="12961785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D5676-A1A5-F045-A1DE-563CD08AAF6B}"/>
              </a:ext>
            </a:extLst>
          </p:cNvPr>
          <p:cNvSpPr>
            <a:spLocks noGrp="1"/>
          </p:cNvSpPr>
          <p:nvPr>
            <p:ph type="title"/>
          </p:nvPr>
        </p:nvSpPr>
        <p:spPr/>
        <p:txBody>
          <a:bodyPr/>
          <a:lstStyle/>
          <a:p>
            <a:r>
              <a:rPr lang="en-US" dirty="0"/>
              <a:t>Tool – Athena Impact Estimator</a:t>
            </a:r>
          </a:p>
        </p:txBody>
      </p:sp>
      <p:pic>
        <p:nvPicPr>
          <p:cNvPr id="5" name="Picture 4">
            <a:extLst>
              <a:ext uri="{FF2B5EF4-FFF2-40B4-BE49-F238E27FC236}">
                <a16:creationId xmlns:a16="http://schemas.microsoft.com/office/drawing/2014/main" id="{342C1D8E-F255-124F-B390-5ADCF3E25B1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29300" y="1230312"/>
            <a:ext cx="5311775" cy="4631868"/>
          </a:xfrm>
          <a:prstGeom prst="rect">
            <a:avLst/>
          </a:prstGeom>
        </p:spPr>
      </p:pic>
      <p:pic>
        <p:nvPicPr>
          <p:cNvPr id="8" name="Picture 7">
            <a:extLst>
              <a:ext uri="{FF2B5EF4-FFF2-40B4-BE49-F238E27FC236}">
                <a16:creationId xmlns:a16="http://schemas.microsoft.com/office/drawing/2014/main" id="{A0B610CE-4060-0D49-88AC-0CA3BC69BF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538" y="2667000"/>
            <a:ext cx="5346700" cy="1524000"/>
          </a:xfrm>
          <a:prstGeom prst="rect">
            <a:avLst/>
          </a:prstGeom>
        </p:spPr>
      </p:pic>
    </p:spTree>
    <p:extLst>
      <p:ext uri="{BB962C8B-B14F-4D97-AF65-F5344CB8AC3E}">
        <p14:creationId xmlns:p14="http://schemas.microsoft.com/office/powerpoint/2010/main" val="3304104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5D31D-7CFF-F64F-8516-4668640A86A8}"/>
              </a:ext>
            </a:extLst>
          </p:cNvPr>
          <p:cNvSpPr/>
          <p:nvPr/>
        </p:nvSpPr>
        <p:spPr>
          <a:xfrm>
            <a:off x="1" y="785914"/>
            <a:ext cx="11887200" cy="5169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434490-BEAA-B549-892A-827B1D9F2B49}"/>
              </a:ext>
            </a:extLst>
          </p:cNvPr>
          <p:cNvSpPr>
            <a:spLocks noGrp="1"/>
          </p:cNvSpPr>
          <p:nvPr>
            <p:ph type="title"/>
          </p:nvPr>
        </p:nvSpPr>
        <p:spPr/>
        <p:txBody>
          <a:bodyPr/>
          <a:lstStyle/>
          <a:p>
            <a:r>
              <a:rPr lang="en-US" dirty="0"/>
              <a:t>Activity - Embodied Carbon Analysis using </a:t>
            </a:r>
            <a:r>
              <a:rPr lang="en-US" dirty="0" err="1"/>
              <a:t>Gestimat</a:t>
            </a:r>
            <a:endParaRPr lang="en-US" dirty="0"/>
          </a:p>
        </p:txBody>
      </p:sp>
      <p:sp>
        <p:nvSpPr>
          <p:cNvPr id="10" name="Content Placeholder 9">
            <a:extLst>
              <a:ext uri="{FF2B5EF4-FFF2-40B4-BE49-F238E27FC236}">
                <a16:creationId xmlns:a16="http://schemas.microsoft.com/office/drawing/2014/main" id="{037D8C58-26BD-5B47-8AE5-6A4B00AC8803}"/>
              </a:ext>
            </a:extLst>
          </p:cNvPr>
          <p:cNvSpPr>
            <a:spLocks noGrp="1"/>
          </p:cNvSpPr>
          <p:nvPr>
            <p:ph idx="1"/>
          </p:nvPr>
        </p:nvSpPr>
        <p:spPr>
          <a:xfrm>
            <a:off x="218089" y="1000330"/>
            <a:ext cx="5328858" cy="5169529"/>
          </a:xfrm>
        </p:spPr>
        <p:txBody>
          <a:bodyPr>
            <a:normAutofit fontScale="92500" lnSpcReduction="20000"/>
          </a:bodyPr>
          <a:lstStyle/>
          <a:p>
            <a:pPr marL="0" indent="0">
              <a:buNone/>
            </a:pPr>
            <a:r>
              <a:rPr lang="en-US" sz="2200" i="1" dirty="0"/>
              <a:t>Using the </a:t>
            </a:r>
            <a:r>
              <a:rPr lang="en-US" sz="2200" i="1" dirty="0" err="1"/>
              <a:t>Gestimat</a:t>
            </a:r>
            <a:r>
              <a:rPr lang="en-US" sz="2200" i="1" dirty="0"/>
              <a:t> program, perform a carbon comparison analysis of the following building using the following systems:</a:t>
            </a:r>
          </a:p>
          <a:p>
            <a:pPr marL="0" indent="0">
              <a:buNone/>
            </a:pPr>
            <a:endParaRPr lang="en-US" sz="2200" i="1" dirty="0"/>
          </a:p>
          <a:p>
            <a:pPr lvl="1"/>
            <a:r>
              <a:rPr lang="en-US" i="1" dirty="0"/>
              <a:t>Steel</a:t>
            </a:r>
          </a:p>
          <a:p>
            <a:pPr lvl="1"/>
            <a:r>
              <a:rPr lang="en-US" i="1" dirty="0"/>
              <a:t>Hybrid – Steel structure and CLT deck</a:t>
            </a:r>
          </a:p>
          <a:p>
            <a:pPr lvl="1"/>
            <a:r>
              <a:rPr lang="en-US" i="1" dirty="0"/>
              <a:t>Mass timber</a:t>
            </a:r>
          </a:p>
          <a:p>
            <a:pPr marL="457200" lvl="1" indent="0">
              <a:buNone/>
            </a:pPr>
            <a:endParaRPr lang="en-US" dirty="0"/>
          </a:p>
          <a:p>
            <a:pPr marL="0" indent="0">
              <a:buNone/>
            </a:pPr>
            <a:r>
              <a:rPr lang="en-US" sz="1900" b="1" i="1" dirty="0"/>
              <a:t>Building Specifications: </a:t>
            </a:r>
          </a:p>
          <a:p>
            <a:pPr lvl="1"/>
            <a:r>
              <a:rPr lang="en-US" sz="1900" i="1" dirty="0"/>
              <a:t>Begin with the typical commercial building (start with the predefined building in the system)</a:t>
            </a:r>
          </a:p>
          <a:p>
            <a:pPr lvl="1"/>
            <a:r>
              <a:rPr lang="en-US" sz="1900" i="1" dirty="0"/>
              <a:t>6 stories</a:t>
            </a:r>
          </a:p>
          <a:p>
            <a:pPr lvl="1"/>
            <a:r>
              <a:rPr lang="en-US" sz="1900" i="1" dirty="0"/>
              <a:t>Total Floor Area: 5400 m2</a:t>
            </a:r>
          </a:p>
          <a:p>
            <a:pPr lvl="1"/>
            <a:r>
              <a:rPr lang="en-US" sz="1900" i="1" dirty="0"/>
              <a:t>Building Footprint: 900 m2</a:t>
            </a:r>
          </a:p>
          <a:p>
            <a:pPr lvl="1"/>
            <a:r>
              <a:rPr lang="en-US" sz="1900" i="1" dirty="0"/>
              <a:t>Location: Toronto, Ontario</a:t>
            </a:r>
          </a:p>
          <a:p>
            <a:pPr lvl="1"/>
            <a:r>
              <a:rPr lang="en-US" sz="1900" i="1" dirty="0"/>
              <a:t>Include Foundations: </a:t>
            </a:r>
          </a:p>
          <a:p>
            <a:pPr lvl="2"/>
            <a:r>
              <a:rPr lang="en-US" sz="1900" i="1" dirty="0"/>
              <a:t>15mPA Concrete, 1000m3 Volume</a:t>
            </a:r>
          </a:p>
          <a:p>
            <a:pPr lvl="2"/>
            <a:r>
              <a:rPr lang="en-US" sz="1900" i="1" dirty="0"/>
              <a:t>0.5  metric tons of rebar</a:t>
            </a:r>
          </a:p>
        </p:txBody>
      </p:sp>
      <p:pic>
        <p:nvPicPr>
          <p:cNvPr id="7" name="Picture 6" descr="Icon&#10;&#10;Description automatically generated">
            <a:extLst>
              <a:ext uri="{FF2B5EF4-FFF2-40B4-BE49-F238E27FC236}">
                <a16:creationId xmlns:a16="http://schemas.microsoft.com/office/drawing/2014/main" id="{F2FBEF50-04EE-794E-AFF5-AB0A856FC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2462" y="204871"/>
            <a:ext cx="804295" cy="585132"/>
          </a:xfrm>
          <a:prstGeom prst="rect">
            <a:avLst/>
          </a:prstGeom>
        </p:spPr>
      </p:pic>
      <p:pic>
        <p:nvPicPr>
          <p:cNvPr id="3" name="Picture 2">
            <a:extLst>
              <a:ext uri="{FF2B5EF4-FFF2-40B4-BE49-F238E27FC236}">
                <a16:creationId xmlns:a16="http://schemas.microsoft.com/office/drawing/2014/main" id="{4FEC90D0-9183-5A4C-AF90-9752A8BE30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6947" y="785914"/>
            <a:ext cx="6340254" cy="5263267"/>
          </a:xfrm>
          <a:prstGeom prst="rect">
            <a:avLst/>
          </a:prstGeom>
        </p:spPr>
      </p:pic>
    </p:spTree>
    <p:extLst>
      <p:ext uri="{BB962C8B-B14F-4D97-AF65-F5344CB8AC3E}">
        <p14:creationId xmlns:p14="http://schemas.microsoft.com/office/powerpoint/2010/main" val="13654367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A25E01-EBC7-AE48-AD08-6862BD23FC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1245" y="0"/>
            <a:ext cx="10390562" cy="5843588"/>
          </a:xfrm>
          <a:prstGeom prst="rect">
            <a:avLst/>
          </a:prstGeom>
        </p:spPr>
      </p:pic>
      <p:sp>
        <p:nvSpPr>
          <p:cNvPr id="2" name="Title 1">
            <a:extLst>
              <a:ext uri="{FF2B5EF4-FFF2-40B4-BE49-F238E27FC236}">
                <a16:creationId xmlns:a16="http://schemas.microsoft.com/office/drawing/2014/main" id="{7E30AB79-8C14-8E4B-AFED-CD804EA1014B}"/>
              </a:ext>
            </a:extLst>
          </p:cNvPr>
          <p:cNvSpPr>
            <a:spLocks noGrp="1"/>
          </p:cNvSpPr>
          <p:nvPr>
            <p:ph type="title"/>
          </p:nvPr>
        </p:nvSpPr>
        <p:spPr/>
        <p:txBody>
          <a:bodyPr/>
          <a:lstStyle/>
          <a:p>
            <a:r>
              <a:rPr lang="en-US" dirty="0"/>
              <a:t>Tools</a:t>
            </a:r>
          </a:p>
        </p:txBody>
      </p:sp>
      <p:pic>
        <p:nvPicPr>
          <p:cNvPr id="5" name="Picture 4">
            <a:extLst>
              <a:ext uri="{FF2B5EF4-FFF2-40B4-BE49-F238E27FC236}">
                <a16:creationId xmlns:a16="http://schemas.microsoft.com/office/drawing/2014/main" id="{734D741A-0A00-9542-A546-EADD3E655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5870" y="5203175"/>
            <a:ext cx="2554288" cy="1029792"/>
          </a:xfrm>
          <a:prstGeom prst="rect">
            <a:avLst/>
          </a:prstGeom>
        </p:spPr>
      </p:pic>
    </p:spTree>
    <p:extLst>
      <p:ext uri="{BB962C8B-B14F-4D97-AF65-F5344CB8AC3E}">
        <p14:creationId xmlns:p14="http://schemas.microsoft.com/office/powerpoint/2010/main" val="1518905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5D31D-7CFF-F64F-8516-4668640A86A8}"/>
              </a:ext>
            </a:extLst>
          </p:cNvPr>
          <p:cNvSpPr/>
          <p:nvPr/>
        </p:nvSpPr>
        <p:spPr>
          <a:xfrm>
            <a:off x="1" y="860079"/>
            <a:ext cx="11887200" cy="5169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1434490-BEAA-B549-892A-827B1D9F2B49}"/>
              </a:ext>
            </a:extLst>
          </p:cNvPr>
          <p:cNvSpPr>
            <a:spLocks noGrp="1"/>
          </p:cNvSpPr>
          <p:nvPr>
            <p:ph type="title"/>
          </p:nvPr>
        </p:nvSpPr>
        <p:spPr/>
        <p:txBody>
          <a:bodyPr/>
          <a:lstStyle/>
          <a:p>
            <a:r>
              <a:rPr lang="en-US" dirty="0"/>
              <a:t>Activity – Understanding Mass Timber</a:t>
            </a:r>
          </a:p>
        </p:txBody>
      </p:sp>
      <p:sp>
        <p:nvSpPr>
          <p:cNvPr id="10" name="Content Placeholder 9">
            <a:extLst>
              <a:ext uri="{FF2B5EF4-FFF2-40B4-BE49-F238E27FC236}">
                <a16:creationId xmlns:a16="http://schemas.microsoft.com/office/drawing/2014/main" id="{037D8C58-26BD-5B47-8AE5-6A4B00AC8803}"/>
              </a:ext>
            </a:extLst>
          </p:cNvPr>
          <p:cNvSpPr>
            <a:spLocks noGrp="1"/>
          </p:cNvSpPr>
          <p:nvPr>
            <p:ph idx="1"/>
          </p:nvPr>
        </p:nvSpPr>
        <p:spPr>
          <a:xfrm>
            <a:off x="838199" y="1477109"/>
            <a:ext cx="9021417" cy="4478334"/>
          </a:xfrm>
        </p:spPr>
        <p:txBody>
          <a:bodyPr/>
          <a:lstStyle/>
          <a:p>
            <a:pPr marL="457200" indent="-457200">
              <a:buAutoNum type="arabicPeriod"/>
            </a:pPr>
            <a:r>
              <a:rPr lang="en-US" i="1" dirty="0"/>
              <a:t>Name three mass timber products and how they compare. </a:t>
            </a:r>
          </a:p>
          <a:p>
            <a:pPr marL="457200" indent="-457200">
              <a:buFont typeface="+mj-lt"/>
              <a:buAutoNum type="arabicPeriod"/>
            </a:pPr>
            <a:endParaRPr lang="en-US" i="1" dirty="0"/>
          </a:p>
          <a:p>
            <a:pPr marL="457200" indent="-457200">
              <a:buAutoNum type="arabicPeriod"/>
            </a:pPr>
            <a:r>
              <a:rPr lang="en-US" i="1" dirty="0"/>
              <a:t>What are three advantages of mass timber?</a:t>
            </a:r>
          </a:p>
          <a:p>
            <a:pPr marL="457200" indent="-457200">
              <a:buFont typeface="+mj-lt"/>
              <a:buAutoNum type="arabicPeriod"/>
            </a:pPr>
            <a:endParaRPr lang="en-US" i="1" dirty="0"/>
          </a:p>
          <a:p>
            <a:pPr marL="457200" indent="-457200">
              <a:buAutoNum type="arabicPeriod"/>
            </a:pPr>
            <a:r>
              <a:rPr lang="en-US" i="1" dirty="0"/>
              <a:t>Describe the four benefits to utilizing mass timber.</a:t>
            </a:r>
            <a:br>
              <a:rPr lang="en-US" dirty="0"/>
            </a:br>
            <a:endParaRPr lang="en-US" dirty="0"/>
          </a:p>
        </p:txBody>
      </p:sp>
      <p:pic>
        <p:nvPicPr>
          <p:cNvPr id="7" name="Picture 6" descr="Icon&#10;&#10;Description automatically generated">
            <a:extLst>
              <a:ext uri="{FF2B5EF4-FFF2-40B4-BE49-F238E27FC236}">
                <a16:creationId xmlns:a16="http://schemas.microsoft.com/office/drawing/2014/main" id="{F2FBEF50-04EE-794E-AFF5-AB0A856FC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2462" y="204871"/>
            <a:ext cx="804295" cy="585132"/>
          </a:xfrm>
          <a:prstGeom prst="rect">
            <a:avLst/>
          </a:prstGeom>
        </p:spPr>
      </p:pic>
    </p:spTree>
    <p:extLst>
      <p:ext uri="{BB962C8B-B14F-4D97-AF65-F5344CB8AC3E}">
        <p14:creationId xmlns:p14="http://schemas.microsoft.com/office/powerpoint/2010/main" val="4136698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5C100-1E1E-844E-BFBC-61E13B4C4341}"/>
              </a:ext>
            </a:extLst>
          </p:cNvPr>
          <p:cNvSpPr>
            <a:spLocks noGrp="1"/>
          </p:cNvSpPr>
          <p:nvPr>
            <p:ph type="title"/>
          </p:nvPr>
        </p:nvSpPr>
        <p:spPr/>
        <p:txBody>
          <a:bodyPr/>
          <a:lstStyle/>
          <a:p>
            <a:r>
              <a:rPr lang="en-US" dirty="0"/>
              <a:t>Advantages of Prefabrication</a:t>
            </a:r>
          </a:p>
        </p:txBody>
      </p:sp>
      <p:sp>
        <p:nvSpPr>
          <p:cNvPr id="8" name="Text Placeholder 7">
            <a:extLst>
              <a:ext uri="{FF2B5EF4-FFF2-40B4-BE49-F238E27FC236}">
                <a16:creationId xmlns:a16="http://schemas.microsoft.com/office/drawing/2014/main" id="{A032E905-50BC-A347-96F0-3B67C52F0B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3377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AFD2-19AE-9D46-8D00-345E1A0C5D2B}"/>
              </a:ext>
            </a:extLst>
          </p:cNvPr>
          <p:cNvSpPr>
            <a:spLocks noGrp="1"/>
          </p:cNvSpPr>
          <p:nvPr>
            <p:ph type="title"/>
          </p:nvPr>
        </p:nvSpPr>
        <p:spPr>
          <a:xfrm>
            <a:off x="390046" y="176295"/>
            <a:ext cx="10798014" cy="795460"/>
          </a:xfrm>
        </p:spPr>
        <p:txBody>
          <a:bodyPr/>
          <a:lstStyle/>
          <a:p>
            <a:r>
              <a:rPr lang="en-US" dirty="0"/>
              <a:t>Mass Timber and Prefabrication</a:t>
            </a:r>
          </a:p>
        </p:txBody>
      </p:sp>
      <p:pic>
        <p:nvPicPr>
          <p:cNvPr id="3" name="Picture 2">
            <a:extLst>
              <a:ext uri="{FF2B5EF4-FFF2-40B4-BE49-F238E27FC236}">
                <a16:creationId xmlns:a16="http://schemas.microsoft.com/office/drawing/2014/main" id="{9492F586-6D89-D04B-BCC7-1E5366DE11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046" y="1618636"/>
            <a:ext cx="3061063" cy="3061063"/>
          </a:xfrm>
          <a:prstGeom prst="rect">
            <a:avLst/>
          </a:prstGeom>
        </p:spPr>
      </p:pic>
      <p:pic>
        <p:nvPicPr>
          <p:cNvPr id="4" name="Picture 3">
            <a:extLst>
              <a:ext uri="{FF2B5EF4-FFF2-40B4-BE49-F238E27FC236}">
                <a16:creationId xmlns:a16="http://schemas.microsoft.com/office/drawing/2014/main" id="{3F41817B-6BF7-2540-A2E0-E7683C73F4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0768" y="1923437"/>
            <a:ext cx="4356866" cy="2451463"/>
          </a:xfrm>
          <a:prstGeom prst="rect">
            <a:avLst/>
          </a:prstGeom>
        </p:spPr>
      </p:pic>
      <p:pic>
        <p:nvPicPr>
          <p:cNvPr id="5" name="Picture 4">
            <a:extLst>
              <a:ext uri="{FF2B5EF4-FFF2-40B4-BE49-F238E27FC236}">
                <a16:creationId xmlns:a16="http://schemas.microsoft.com/office/drawing/2014/main" id="{0D97FEEA-E6E3-0540-8892-BC8F1F977F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1962" y="1923437"/>
            <a:ext cx="3248777" cy="2399763"/>
          </a:xfrm>
          <a:prstGeom prst="rect">
            <a:avLst/>
          </a:prstGeom>
        </p:spPr>
      </p:pic>
      <p:sp>
        <p:nvSpPr>
          <p:cNvPr id="8" name="Rectangle 7">
            <a:extLst>
              <a:ext uri="{FF2B5EF4-FFF2-40B4-BE49-F238E27FC236}">
                <a16:creationId xmlns:a16="http://schemas.microsoft.com/office/drawing/2014/main" id="{109249CD-24C0-684A-A6AF-318C8B4E9C40}"/>
              </a:ext>
            </a:extLst>
          </p:cNvPr>
          <p:cNvSpPr/>
          <p:nvPr/>
        </p:nvSpPr>
        <p:spPr>
          <a:xfrm>
            <a:off x="403109" y="5008529"/>
            <a:ext cx="6096000" cy="461665"/>
          </a:xfrm>
          <a:prstGeom prst="rect">
            <a:avLst/>
          </a:prstGeom>
        </p:spPr>
        <p:txBody>
          <a:bodyPr>
            <a:spAutoFit/>
          </a:bodyPr>
          <a:lstStyle/>
          <a:p>
            <a:r>
              <a:rPr lang="en-US" sz="1200" dirty="0">
                <a:latin typeface="+mj-lt"/>
              </a:rPr>
              <a:t>https://</a:t>
            </a:r>
            <a:r>
              <a:rPr lang="en-US" sz="1200" dirty="0" err="1">
                <a:latin typeface="+mj-lt"/>
              </a:rPr>
              <a:t>www.canadianarchitect.com</a:t>
            </a:r>
            <a:r>
              <a:rPr lang="en-US" sz="1200" dirty="0">
                <a:latin typeface="+mj-lt"/>
              </a:rPr>
              <a:t>/home-products-r-hauz-toronto-ontario-and-intelligent-city-vancouver-british-columbia/</a:t>
            </a:r>
          </a:p>
        </p:txBody>
      </p:sp>
    </p:spTree>
    <p:extLst>
      <p:ext uri="{BB962C8B-B14F-4D97-AF65-F5344CB8AC3E}">
        <p14:creationId xmlns:p14="http://schemas.microsoft.com/office/powerpoint/2010/main" val="3932277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E3A376-B51E-3941-AF61-A6801B200C1C}"/>
              </a:ext>
            </a:extLst>
          </p:cNvPr>
          <p:cNvSpPr>
            <a:spLocks noGrp="1"/>
          </p:cNvSpPr>
          <p:nvPr>
            <p:ph type="title"/>
          </p:nvPr>
        </p:nvSpPr>
        <p:spPr>
          <a:xfrm>
            <a:off x="838200" y="678472"/>
            <a:ext cx="9829800" cy="937263"/>
          </a:xfrm>
        </p:spPr>
        <p:txBody>
          <a:bodyPr>
            <a:normAutofit fontScale="90000"/>
          </a:bodyPr>
          <a:lstStyle/>
          <a:p>
            <a:r>
              <a:rPr lang="en-US" dirty="0"/>
              <a:t>Module 1: Introduction and Project Planning for Optimizing Design</a:t>
            </a:r>
          </a:p>
        </p:txBody>
      </p:sp>
      <p:sp>
        <p:nvSpPr>
          <p:cNvPr id="5" name="Content Placeholder 4">
            <a:extLst>
              <a:ext uri="{FF2B5EF4-FFF2-40B4-BE49-F238E27FC236}">
                <a16:creationId xmlns:a16="http://schemas.microsoft.com/office/drawing/2014/main" id="{63D2F24D-D94E-9A47-A855-AFA284099B58}"/>
              </a:ext>
            </a:extLst>
          </p:cNvPr>
          <p:cNvSpPr>
            <a:spLocks noGrp="1"/>
          </p:cNvSpPr>
          <p:nvPr>
            <p:ph idx="1"/>
          </p:nvPr>
        </p:nvSpPr>
        <p:spPr>
          <a:xfrm>
            <a:off x="838200" y="1839821"/>
            <a:ext cx="10515600" cy="4339707"/>
          </a:xfrm>
        </p:spPr>
        <p:txBody>
          <a:bodyPr/>
          <a:lstStyle/>
          <a:p>
            <a:pPr marL="0" indent="0">
              <a:buNone/>
            </a:pPr>
            <a:r>
              <a:rPr lang="en-US" i="1" dirty="0"/>
              <a:t>Objectives:</a:t>
            </a:r>
          </a:p>
          <a:p>
            <a:pPr marL="0" indent="0">
              <a:buNone/>
            </a:pPr>
            <a:r>
              <a:rPr lang="en-US" dirty="0"/>
              <a:t>Introduce the prefabrication process of mass timber and early design considerations to optimize design.</a:t>
            </a:r>
          </a:p>
          <a:p>
            <a:pPr marL="0" indent="0">
              <a:buNone/>
            </a:pPr>
            <a:endParaRPr lang="en-US" dirty="0"/>
          </a:p>
          <a:p>
            <a:r>
              <a:rPr lang="en-US" dirty="0"/>
              <a:t>Introduction to mass timber </a:t>
            </a:r>
          </a:p>
          <a:p>
            <a:r>
              <a:rPr lang="en-US" dirty="0"/>
              <a:t>Advantages to Prefabrication</a:t>
            </a:r>
          </a:p>
          <a:p>
            <a:r>
              <a:rPr lang="en-US" dirty="0"/>
              <a:t>Early considerations for optimizing design</a:t>
            </a:r>
          </a:p>
          <a:p>
            <a:r>
              <a:rPr lang="en-US" dirty="0"/>
              <a:t>Project planning</a:t>
            </a:r>
          </a:p>
        </p:txBody>
      </p:sp>
    </p:spTree>
    <p:extLst>
      <p:ext uri="{BB962C8B-B14F-4D97-AF65-F5344CB8AC3E}">
        <p14:creationId xmlns:p14="http://schemas.microsoft.com/office/powerpoint/2010/main" val="2229989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C015-FAA4-D44A-B4E5-CFC6323A1581}"/>
              </a:ext>
            </a:extLst>
          </p:cNvPr>
          <p:cNvSpPr>
            <a:spLocks noGrp="1"/>
          </p:cNvSpPr>
          <p:nvPr>
            <p:ph type="title"/>
          </p:nvPr>
        </p:nvSpPr>
        <p:spPr>
          <a:xfrm>
            <a:off x="5486400" y="204870"/>
            <a:ext cx="5801808" cy="795460"/>
          </a:xfrm>
        </p:spPr>
        <p:txBody>
          <a:bodyPr>
            <a:normAutofit fontScale="90000"/>
          </a:bodyPr>
          <a:lstStyle/>
          <a:p>
            <a:pPr algn="r"/>
            <a:r>
              <a:rPr lang="en-US" dirty="0"/>
              <a:t>Benefits of Modular Construction</a:t>
            </a:r>
          </a:p>
        </p:txBody>
      </p:sp>
      <p:graphicFrame>
        <p:nvGraphicFramePr>
          <p:cNvPr id="7" name="Content Placeholder 2">
            <a:extLst>
              <a:ext uri="{FF2B5EF4-FFF2-40B4-BE49-F238E27FC236}">
                <a16:creationId xmlns:a16="http://schemas.microsoft.com/office/drawing/2014/main" id="{0257C5C9-57F1-4BC6-8713-3E37A8875996}"/>
              </a:ext>
            </a:extLst>
          </p:cNvPr>
          <p:cNvGraphicFramePr>
            <a:graphicFrameLocks noGrp="1"/>
          </p:cNvGraphicFramePr>
          <p:nvPr>
            <p:ph idx="1"/>
            <p:extLst>
              <p:ext uri="{D42A27DB-BD31-4B8C-83A1-F6EECF244321}">
                <p14:modId xmlns:p14="http://schemas.microsoft.com/office/powerpoint/2010/main" val="2847485312"/>
              </p:ext>
            </p:extLst>
          </p:nvPr>
        </p:nvGraphicFramePr>
        <p:xfrm>
          <a:off x="5651862" y="1238719"/>
          <a:ext cx="5701937" cy="4084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3B708EF3-735E-6B4D-B1F7-527F302BF4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5327146" cy="6858000"/>
          </a:xfrm>
          <a:prstGeom prst="rect">
            <a:avLst/>
          </a:prstGeom>
        </p:spPr>
      </p:pic>
      <p:sp>
        <p:nvSpPr>
          <p:cNvPr id="5" name="TextBox 4">
            <a:extLst>
              <a:ext uri="{FF2B5EF4-FFF2-40B4-BE49-F238E27FC236}">
                <a16:creationId xmlns:a16="http://schemas.microsoft.com/office/drawing/2014/main" id="{E0039618-A135-3E45-93B4-BC4F23ADBAD9}"/>
              </a:ext>
            </a:extLst>
          </p:cNvPr>
          <p:cNvSpPr txBox="1"/>
          <p:nvPr/>
        </p:nvSpPr>
        <p:spPr>
          <a:xfrm>
            <a:off x="5344563" y="5561254"/>
            <a:ext cx="6009236" cy="646331"/>
          </a:xfrm>
          <a:prstGeom prst="rect">
            <a:avLst/>
          </a:prstGeom>
          <a:noFill/>
        </p:spPr>
        <p:txBody>
          <a:bodyPr wrap="square" rtlCol="0">
            <a:spAutoFit/>
          </a:bodyPr>
          <a:lstStyle/>
          <a:p>
            <a:r>
              <a:rPr lang="en-US" sz="1200" dirty="0">
                <a:latin typeface="+mj-lt"/>
              </a:rPr>
              <a:t>Source: </a:t>
            </a:r>
            <a:r>
              <a:rPr lang="en-CA" sz="1200" dirty="0">
                <a:latin typeface="Calibri Light" panose="020F0302020204030204" pitchFamily="34" charset="0"/>
                <a:ea typeface="Calibri" panose="020F0502020204030204" pitchFamily="34" charset="0"/>
              </a:rPr>
              <a:t>McKinsey &amp; Company . (2019, June). </a:t>
            </a:r>
            <a:r>
              <a:rPr lang="en-CA" sz="1200" i="1" dirty="0">
                <a:latin typeface="Calibri Light" panose="020F0302020204030204" pitchFamily="34" charset="0"/>
                <a:ea typeface="Calibri" panose="020F0502020204030204" pitchFamily="34" charset="0"/>
              </a:rPr>
              <a:t>Modular Construction: From Projects to Products.</a:t>
            </a:r>
            <a:r>
              <a:rPr lang="en-CA" sz="1200" dirty="0">
                <a:latin typeface="Calibri Light" panose="020F0302020204030204" pitchFamily="34" charset="0"/>
                <a:ea typeface="Calibri" panose="020F0502020204030204" pitchFamily="34" charset="0"/>
              </a:rPr>
              <a:t> Retrieved from McKinsey &amp; Company</a:t>
            </a:r>
            <a:br>
              <a:rPr lang="en-US" sz="1200" i="1" dirty="0">
                <a:latin typeface="+mj-lt"/>
              </a:rPr>
            </a:br>
            <a:endParaRPr lang="en-US" sz="1200" i="1" dirty="0">
              <a:latin typeface="+mj-lt"/>
            </a:endParaRPr>
          </a:p>
        </p:txBody>
      </p:sp>
    </p:spTree>
    <p:extLst>
      <p:ext uri="{BB962C8B-B14F-4D97-AF65-F5344CB8AC3E}">
        <p14:creationId xmlns:p14="http://schemas.microsoft.com/office/powerpoint/2010/main" val="1448246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5621F-6BE5-C049-A59C-9EEC2BB6982E}"/>
              </a:ext>
            </a:extLst>
          </p:cNvPr>
          <p:cNvSpPr>
            <a:spLocks noGrp="1"/>
          </p:cNvSpPr>
          <p:nvPr>
            <p:ph type="title"/>
          </p:nvPr>
        </p:nvSpPr>
        <p:spPr/>
        <p:txBody>
          <a:bodyPr/>
          <a:lstStyle/>
          <a:p>
            <a:r>
              <a:rPr lang="en-US" dirty="0"/>
              <a:t>Construction Advantage</a:t>
            </a:r>
          </a:p>
        </p:txBody>
      </p:sp>
      <p:graphicFrame>
        <p:nvGraphicFramePr>
          <p:cNvPr id="13" name="Content Placeholder 4">
            <a:extLst>
              <a:ext uri="{FF2B5EF4-FFF2-40B4-BE49-F238E27FC236}">
                <a16:creationId xmlns:a16="http://schemas.microsoft.com/office/drawing/2014/main" id="{E0207CA3-1287-4460-91C6-CF522985E8A7}"/>
              </a:ext>
            </a:extLst>
          </p:cNvPr>
          <p:cNvGraphicFramePr>
            <a:graphicFrameLocks noGrp="1"/>
          </p:cNvGraphicFramePr>
          <p:nvPr>
            <p:ph sz="half" idx="2"/>
            <p:extLst>
              <p:ext uri="{D42A27DB-BD31-4B8C-83A1-F6EECF244321}">
                <p14:modId xmlns:p14="http://schemas.microsoft.com/office/powerpoint/2010/main" val="3575162699"/>
              </p:ext>
            </p:extLst>
          </p:nvPr>
        </p:nvGraphicFramePr>
        <p:xfrm>
          <a:off x="6401681" y="1000330"/>
          <a:ext cx="4886527" cy="4650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8E9FDD52-F4ED-974A-899A-89690A138A7B}"/>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0" y="1000330"/>
            <a:ext cx="5873858" cy="5857670"/>
          </a:xfrm>
          <a:prstGeom prst="rect">
            <a:avLst/>
          </a:prstGeom>
        </p:spPr>
      </p:pic>
      <p:sp>
        <p:nvSpPr>
          <p:cNvPr id="11" name="TextBox 10">
            <a:extLst>
              <a:ext uri="{FF2B5EF4-FFF2-40B4-BE49-F238E27FC236}">
                <a16:creationId xmlns:a16="http://schemas.microsoft.com/office/drawing/2014/main" id="{C406E119-75C1-834E-A191-C926CFA23F92}"/>
              </a:ext>
            </a:extLst>
          </p:cNvPr>
          <p:cNvSpPr txBox="1"/>
          <p:nvPr/>
        </p:nvSpPr>
        <p:spPr>
          <a:xfrm>
            <a:off x="0" y="6396335"/>
            <a:ext cx="5873858" cy="461665"/>
          </a:xfrm>
          <a:prstGeom prst="rect">
            <a:avLst/>
          </a:prstGeom>
          <a:solidFill>
            <a:schemeClr val="tx1">
              <a:alpha val="42000"/>
            </a:schemeClr>
          </a:solidFill>
        </p:spPr>
        <p:txBody>
          <a:bodyPr wrap="square" rtlCol="0">
            <a:spAutoFit/>
          </a:bodyPr>
          <a:lstStyle/>
          <a:p>
            <a:r>
              <a:rPr lang="en-US" sz="1200" i="1" dirty="0">
                <a:solidFill>
                  <a:schemeClr val="bg1"/>
                </a:solidFill>
                <a:latin typeface="+mj-lt"/>
              </a:rPr>
              <a:t>Brock Commons Tall Wood House during construction. Architect: Acton </a:t>
            </a:r>
            <a:r>
              <a:rPr lang="en-US" sz="1200" i="1" dirty="0" err="1">
                <a:solidFill>
                  <a:schemeClr val="bg1"/>
                </a:solidFill>
                <a:latin typeface="+mj-lt"/>
              </a:rPr>
              <a:t>Ostry</a:t>
            </a:r>
            <a:r>
              <a:rPr lang="en-US" sz="1200" i="1" dirty="0">
                <a:solidFill>
                  <a:schemeClr val="bg1"/>
                </a:solidFill>
                <a:latin typeface="+mj-lt"/>
              </a:rPr>
              <a:t>, Structural Engineer: </a:t>
            </a:r>
            <a:r>
              <a:rPr lang="en-US" sz="1200" i="1" dirty="0" err="1">
                <a:solidFill>
                  <a:schemeClr val="bg1"/>
                </a:solidFill>
                <a:latin typeface="+mj-lt"/>
              </a:rPr>
              <a:t>Fast+Epp</a:t>
            </a:r>
            <a:r>
              <a:rPr lang="en-US" sz="1200" i="1" dirty="0">
                <a:solidFill>
                  <a:schemeClr val="bg1"/>
                </a:solidFill>
                <a:latin typeface="+mj-lt"/>
              </a:rPr>
              <a:t>. Photo by: </a:t>
            </a:r>
            <a:r>
              <a:rPr lang="en-US" sz="1200" i="1" dirty="0" err="1">
                <a:solidFill>
                  <a:schemeClr val="bg1"/>
                </a:solidFill>
                <a:latin typeface="+mj-lt"/>
              </a:rPr>
              <a:t>KKLaw</a:t>
            </a:r>
            <a:endParaRPr lang="en-US" sz="1200" i="1" dirty="0">
              <a:solidFill>
                <a:schemeClr val="bg1"/>
              </a:solidFill>
              <a:latin typeface="+mj-lt"/>
            </a:endParaRPr>
          </a:p>
        </p:txBody>
      </p:sp>
    </p:spTree>
    <p:extLst>
      <p:ext uri="{BB962C8B-B14F-4D97-AF65-F5344CB8AC3E}">
        <p14:creationId xmlns:p14="http://schemas.microsoft.com/office/powerpoint/2010/main" val="2119356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F7A73-80BD-9547-8BCF-A60ED1398A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186" y="307497"/>
            <a:ext cx="6990682" cy="6550503"/>
          </a:xfrm>
          <a:prstGeom prst="rect">
            <a:avLst/>
          </a:prstGeom>
        </p:spPr>
      </p:pic>
      <p:sp>
        <p:nvSpPr>
          <p:cNvPr id="7" name="TextBox 6">
            <a:extLst>
              <a:ext uri="{FF2B5EF4-FFF2-40B4-BE49-F238E27FC236}">
                <a16:creationId xmlns:a16="http://schemas.microsoft.com/office/drawing/2014/main" id="{C0DC7E9E-E317-014E-9416-3C3B5BF6EE16}"/>
              </a:ext>
            </a:extLst>
          </p:cNvPr>
          <p:cNvSpPr txBox="1"/>
          <p:nvPr/>
        </p:nvSpPr>
        <p:spPr>
          <a:xfrm>
            <a:off x="7239000" y="3429000"/>
            <a:ext cx="4519453" cy="646331"/>
          </a:xfrm>
          <a:prstGeom prst="rect">
            <a:avLst/>
          </a:prstGeom>
          <a:noFill/>
        </p:spPr>
        <p:txBody>
          <a:bodyPr wrap="square" rtlCol="0">
            <a:spAutoFit/>
          </a:bodyPr>
          <a:lstStyle/>
          <a:p>
            <a:r>
              <a:rPr lang="en-US" sz="1200" dirty="0">
                <a:latin typeface="+mj-lt"/>
              </a:rPr>
              <a:t>Source: </a:t>
            </a:r>
            <a:r>
              <a:rPr lang="en-CA" sz="1200" dirty="0">
                <a:latin typeface="Calibri Light" panose="020F0302020204030204" pitchFamily="34" charset="0"/>
                <a:ea typeface="Calibri" panose="020F0502020204030204" pitchFamily="34" charset="0"/>
              </a:rPr>
              <a:t>McKinsey &amp; Company . (2019, June). </a:t>
            </a:r>
            <a:r>
              <a:rPr lang="en-CA" sz="1200" i="1" dirty="0">
                <a:latin typeface="Calibri Light" panose="020F0302020204030204" pitchFamily="34" charset="0"/>
                <a:ea typeface="Calibri" panose="020F0502020204030204" pitchFamily="34" charset="0"/>
              </a:rPr>
              <a:t>Modular Construction: From Projects to Products.</a:t>
            </a:r>
            <a:r>
              <a:rPr lang="en-CA" sz="1200" dirty="0">
                <a:latin typeface="Calibri Light" panose="020F0302020204030204" pitchFamily="34" charset="0"/>
                <a:ea typeface="Calibri" panose="020F0502020204030204" pitchFamily="34" charset="0"/>
              </a:rPr>
              <a:t> Retrieved from McKinsey &amp; Company</a:t>
            </a:r>
            <a:br>
              <a:rPr lang="en-US" sz="1200" i="1" dirty="0">
                <a:latin typeface="+mj-lt"/>
              </a:rPr>
            </a:br>
            <a:endParaRPr lang="en-US" sz="1200" i="1" dirty="0">
              <a:latin typeface="+mj-lt"/>
            </a:endParaRPr>
          </a:p>
        </p:txBody>
      </p:sp>
      <p:sp>
        <p:nvSpPr>
          <p:cNvPr id="9" name="Title 1">
            <a:extLst>
              <a:ext uri="{FF2B5EF4-FFF2-40B4-BE49-F238E27FC236}">
                <a16:creationId xmlns:a16="http://schemas.microsoft.com/office/drawing/2014/main" id="{0BE19EDF-6EA4-9147-AF87-70C0FC63703A}"/>
              </a:ext>
            </a:extLst>
          </p:cNvPr>
          <p:cNvSpPr txBox="1">
            <a:spLocks/>
          </p:cNvSpPr>
          <p:nvPr/>
        </p:nvSpPr>
        <p:spPr>
          <a:xfrm>
            <a:off x="7239000" y="1403227"/>
            <a:ext cx="3807187" cy="22280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tx1">
                    <a:lumMod val="65000"/>
                    <a:lumOff val="35000"/>
                  </a:schemeClr>
                </a:solidFill>
                <a:latin typeface="+mn-lt"/>
                <a:ea typeface="Helvetica Neue" panose="02000503000000020004" pitchFamily="2" charset="0"/>
                <a:cs typeface="Helvetica Neue" panose="02000503000000020004" pitchFamily="2" charset="0"/>
              </a:defRPr>
            </a:lvl1pPr>
          </a:lstStyle>
          <a:p>
            <a:r>
              <a:rPr lang="en-US" sz="4000" dirty="0">
                <a:ea typeface="+mj-ea"/>
                <a:cs typeface="+mj-cs"/>
              </a:rPr>
              <a:t>Various Approaches to Prefabrication</a:t>
            </a:r>
          </a:p>
        </p:txBody>
      </p:sp>
    </p:spTree>
    <p:extLst>
      <p:ext uri="{BB962C8B-B14F-4D97-AF65-F5344CB8AC3E}">
        <p14:creationId xmlns:p14="http://schemas.microsoft.com/office/powerpoint/2010/main" val="197191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76F1-4BE5-ED43-BBDE-E2F5606FAB87}"/>
              </a:ext>
            </a:extLst>
          </p:cNvPr>
          <p:cNvSpPr>
            <a:spLocks noGrp="1"/>
          </p:cNvSpPr>
          <p:nvPr>
            <p:ph type="title"/>
          </p:nvPr>
        </p:nvSpPr>
        <p:spPr/>
        <p:txBody>
          <a:bodyPr/>
          <a:lstStyle/>
          <a:p>
            <a:pPr algn="ctr"/>
            <a:r>
              <a:rPr lang="en-US" dirty="0"/>
              <a:t>Prefabrication and Potential Scenarios  </a:t>
            </a:r>
          </a:p>
        </p:txBody>
      </p:sp>
      <p:pic>
        <p:nvPicPr>
          <p:cNvPr id="5" name="Picture 4">
            <a:extLst>
              <a:ext uri="{FF2B5EF4-FFF2-40B4-BE49-F238E27FC236}">
                <a16:creationId xmlns:a16="http://schemas.microsoft.com/office/drawing/2014/main" id="{AF06EE11-9CB0-7342-97F8-9D5BA07EBC5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34815" y="1214864"/>
            <a:ext cx="10129128" cy="4671810"/>
          </a:xfrm>
          <a:prstGeom prst="rect">
            <a:avLst/>
          </a:prstGeom>
        </p:spPr>
      </p:pic>
      <p:sp>
        <p:nvSpPr>
          <p:cNvPr id="6" name="TextBox 5">
            <a:extLst>
              <a:ext uri="{FF2B5EF4-FFF2-40B4-BE49-F238E27FC236}">
                <a16:creationId xmlns:a16="http://schemas.microsoft.com/office/drawing/2014/main" id="{17D5EA57-86AF-6243-88C6-B6EB2BE7C288}"/>
              </a:ext>
            </a:extLst>
          </p:cNvPr>
          <p:cNvSpPr txBox="1"/>
          <p:nvPr/>
        </p:nvSpPr>
        <p:spPr>
          <a:xfrm>
            <a:off x="190672" y="6246812"/>
            <a:ext cx="6009236" cy="646331"/>
          </a:xfrm>
          <a:prstGeom prst="rect">
            <a:avLst/>
          </a:prstGeom>
          <a:noFill/>
        </p:spPr>
        <p:txBody>
          <a:bodyPr wrap="square" rtlCol="0">
            <a:spAutoFit/>
          </a:bodyPr>
          <a:lstStyle/>
          <a:p>
            <a:r>
              <a:rPr lang="en-US" sz="1200" dirty="0">
                <a:latin typeface="+mj-lt"/>
              </a:rPr>
              <a:t>Source: </a:t>
            </a:r>
            <a:r>
              <a:rPr lang="en-CA" sz="1200" dirty="0">
                <a:latin typeface="Calibri Light" panose="020F0302020204030204" pitchFamily="34" charset="0"/>
                <a:ea typeface="Calibri" panose="020F0502020204030204" pitchFamily="34" charset="0"/>
              </a:rPr>
              <a:t>McKinsey &amp; Company . (2019, June). </a:t>
            </a:r>
            <a:r>
              <a:rPr lang="en-CA" sz="1200" i="1" dirty="0">
                <a:latin typeface="Calibri Light" panose="020F0302020204030204" pitchFamily="34" charset="0"/>
                <a:ea typeface="Calibri" panose="020F0502020204030204" pitchFamily="34" charset="0"/>
              </a:rPr>
              <a:t>Modular Construction: From Projects to Products.</a:t>
            </a:r>
            <a:r>
              <a:rPr lang="en-CA" sz="1200" dirty="0">
                <a:latin typeface="Calibri Light" panose="020F0302020204030204" pitchFamily="34" charset="0"/>
                <a:ea typeface="Calibri" panose="020F0502020204030204" pitchFamily="34" charset="0"/>
              </a:rPr>
              <a:t> Retrieved from McKinsey &amp; Company</a:t>
            </a:r>
            <a:br>
              <a:rPr lang="en-US" sz="1200" i="1" dirty="0">
                <a:latin typeface="+mj-lt"/>
              </a:rPr>
            </a:br>
            <a:endParaRPr lang="en-US" sz="1200" i="1" dirty="0">
              <a:latin typeface="+mj-lt"/>
            </a:endParaRPr>
          </a:p>
        </p:txBody>
      </p:sp>
    </p:spTree>
    <p:extLst>
      <p:ext uri="{BB962C8B-B14F-4D97-AF65-F5344CB8AC3E}">
        <p14:creationId xmlns:p14="http://schemas.microsoft.com/office/powerpoint/2010/main" val="2463157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5B150-0F53-B347-A4BE-763418929FE9}"/>
              </a:ext>
            </a:extLst>
          </p:cNvPr>
          <p:cNvSpPr>
            <a:spLocks noGrp="1"/>
          </p:cNvSpPr>
          <p:nvPr>
            <p:ph type="title"/>
          </p:nvPr>
        </p:nvSpPr>
        <p:spPr/>
        <p:txBody>
          <a:bodyPr/>
          <a:lstStyle/>
          <a:p>
            <a:r>
              <a:rPr lang="en-US" dirty="0"/>
              <a:t>3D Volumetric Prefabrication</a:t>
            </a:r>
          </a:p>
        </p:txBody>
      </p:sp>
      <p:pic>
        <p:nvPicPr>
          <p:cNvPr id="5" name="Content Placeholder 4">
            <a:extLst>
              <a:ext uri="{FF2B5EF4-FFF2-40B4-BE49-F238E27FC236}">
                <a16:creationId xmlns:a16="http://schemas.microsoft.com/office/drawing/2014/main" id="{26ADB12D-F4A0-4E48-9B03-53186E623096}"/>
              </a:ext>
            </a:extLst>
          </p:cNvPr>
          <p:cNvPicPr>
            <a:picLocks noGrp="1" noChangeAspect="1"/>
          </p:cNvPicPr>
          <p:nvPr>
            <p:ph sz="half" idx="1"/>
          </p:nvPr>
        </p:nvPicPr>
        <p:blipFill rotWithShape="1">
          <a:blip r:embed="rId2">
            <a:extLst>
              <a:ext uri="{28A0092B-C50C-407E-A947-70E740481C1C}">
                <a14:useLocalDpi xmlns:a14="http://schemas.microsoft.com/office/drawing/2010/main"/>
              </a:ext>
            </a:extLst>
          </a:blip>
          <a:srcRect/>
          <a:stretch/>
        </p:blipFill>
        <p:spPr>
          <a:xfrm>
            <a:off x="0" y="1253330"/>
            <a:ext cx="5593278" cy="4631650"/>
          </a:xfrm>
        </p:spPr>
      </p:pic>
      <p:sp>
        <p:nvSpPr>
          <p:cNvPr id="4" name="Content Placeholder 3">
            <a:extLst>
              <a:ext uri="{FF2B5EF4-FFF2-40B4-BE49-F238E27FC236}">
                <a16:creationId xmlns:a16="http://schemas.microsoft.com/office/drawing/2014/main" id="{B0E1373F-C35C-1D42-BAAE-4A35D4FEE4F1}"/>
              </a:ext>
            </a:extLst>
          </p:cNvPr>
          <p:cNvSpPr>
            <a:spLocks noGrp="1"/>
          </p:cNvSpPr>
          <p:nvPr>
            <p:ph sz="half" idx="2"/>
          </p:nvPr>
        </p:nvSpPr>
        <p:spPr/>
        <p:txBody>
          <a:bodyPr/>
          <a:lstStyle/>
          <a:p>
            <a:r>
              <a:rPr lang="en-US" dirty="0"/>
              <a:t>Fully Assembled Units</a:t>
            </a:r>
          </a:p>
          <a:p>
            <a:r>
              <a:rPr lang="en-US" dirty="0"/>
              <a:t>Maximize productivity benefits and efficiencies</a:t>
            </a:r>
          </a:p>
          <a:p>
            <a:r>
              <a:rPr lang="en-US" dirty="0"/>
              <a:t>However, limitation include transportation</a:t>
            </a:r>
          </a:p>
          <a:p>
            <a:pPr lvl="1"/>
            <a:r>
              <a:rPr lang="en-US" dirty="0"/>
              <a:t>Typically, 3.5m wide for non-police escort </a:t>
            </a:r>
          </a:p>
          <a:p>
            <a:pPr lvl="1"/>
            <a:endParaRPr lang="en-US" dirty="0"/>
          </a:p>
          <a:p>
            <a:r>
              <a:rPr lang="en-US" dirty="0"/>
              <a:t>Compartmentalized plans</a:t>
            </a:r>
          </a:p>
          <a:p>
            <a:pPr lvl="1"/>
            <a:r>
              <a:rPr lang="en-US" dirty="0"/>
              <a:t>Hotels</a:t>
            </a:r>
          </a:p>
          <a:p>
            <a:pPr lvl="1"/>
            <a:r>
              <a:rPr lang="en-US" dirty="0"/>
              <a:t>Student Residence</a:t>
            </a:r>
          </a:p>
          <a:p>
            <a:pPr lvl="1"/>
            <a:r>
              <a:rPr lang="en-US" dirty="0"/>
              <a:t>Affordable Housing</a:t>
            </a:r>
          </a:p>
        </p:txBody>
      </p:sp>
      <p:sp>
        <p:nvSpPr>
          <p:cNvPr id="6" name="TextBox 5">
            <a:extLst>
              <a:ext uri="{FF2B5EF4-FFF2-40B4-BE49-F238E27FC236}">
                <a16:creationId xmlns:a16="http://schemas.microsoft.com/office/drawing/2014/main" id="{5FA1D6AA-8817-754C-ABFD-B5682CD7529D}"/>
              </a:ext>
            </a:extLst>
          </p:cNvPr>
          <p:cNvSpPr txBox="1"/>
          <p:nvPr/>
        </p:nvSpPr>
        <p:spPr>
          <a:xfrm>
            <a:off x="190672" y="6246812"/>
            <a:ext cx="6009236" cy="646331"/>
          </a:xfrm>
          <a:prstGeom prst="rect">
            <a:avLst/>
          </a:prstGeom>
          <a:noFill/>
        </p:spPr>
        <p:txBody>
          <a:bodyPr wrap="square" rtlCol="0">
            <a:spAutoFit/>
          </a:bodyPr>
          <a:lstStyle/>
          <a:p>
            <a:r>
              <a:rPr lang="en-US" sz="1200" dirty="0">
                <a:latin typeface="+mj-lt"/>
              </a:rPr>
              <a:t>Source: 3D Volumetric Construction of </a:t>
            </a:r>
            <a:r>
              <a:rPr lang="en-CA" sz="1200" dirty="0">
                <a:latin typeface="Calibri Light" panose="020F0302020204030204" pitchFamily="34" charset="0"/>
                <a:ea typeface="Calibri" panose="020F0502020204030204" pitchFamily="34" charset="0"/>
              </a:rPr>
              <a:t>Hotel Jakarta in Amsterdam.</a:t>
            </a:r>
          </a:p>
          <a:p>
            <a:r>
              <a:rPr lang="en-US" sz="1200" i="1" dirty="0">
                <a:latin typeface="+mj-lt"/>
              </a:rPr>
              <a:t>https://</a:t>
            </a:r>
            <a:r>
              <a:rPr lang="en-US" sz="1200" i="1" dirty="0" err="1">
                <a:latin typeface="+mj-lt"/>
              </a:rPr>
              <a:t>www.derix.de</a:t>
            </a:r>
            <a:r>
              <a:rPr lang="en-US" sz="1200" i="1" dirty="0">
                <a:latin typeface="+mj-lt"/>
              </a:rPr>
              <a:t>/</a:t>
            </a:r>
            <a:r>
              <a:rPr lang="en-US" sz="1200" i="1" dirty="0" err="1">
                <a:latin typeface="+mj-lt"/>
              </a:rPr>
              <a:t>en</a:t>
            </a:r>
            <a:r>
              <a:rPr lang="en-US" sz="1200" i="1" dirty="0">
                <a:latin typeface="+mj-lt"/>
              </a:rPr>
              <a:t>/</a:t>
            </a:r>
            <a:r>
              <a:rPr lang="en-US" sz="1200" i="1" dirty="0" err="1">
                <a:latin typeface="+mj-lt"/>
              </a:rPr>
              <a:t>referenzen</a:t>
            </a:r>
            <a:r>
              <a:rPr lang="en-US" sz="1200" i="1" dirty="0">
                <a:latin typeface="+mj-lt"/>
              </a:rPr>
              <a:t>/X-LAM/</a:t>
            </a:r>
            <a:r>
              <a:rPr lang="en-US" sz="1200" i="1" dirty="0" err="1">
                <a:latin typeface="+mj-lt"/>
              </a:rPr>
              <a:t>hoteljakarta</a:t>
            </a:r>
            <a:br>
              <a:rPr lang="en-US" sz="1200" i="1" dirty="0">
                <a:latin typeface="+mj-lt"/>
              </a:rPr>
            </a:br>
            <a:endParaRPr lang="en-US" sz="1200" i="1" dirty="0">
              <a:latin typeface="+mj-lt"/>
            </a:endParaRPr>
          </a:p>
        </p:txBody>
      </p:sp>
    </p:spTree>
    <p:extLst>
      <p:ext uri="{BB962C8B-B14F-4D97-AF65-F5344CB8AC3E}">
        <p14:creationId xmlns:p14="http://schemas.microsoft.com/office/powerpoint/2010/main" val="1517114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5B150-0F53-B347-A4BE-763418929FE9}"/>
              </a:ext>
            </a:extLst>
          </p:cNvPr>
          <p:cNvSpPr>
            <a:spLocks noGrp="1"/>
          </p:cNvSpPr>
          <p:nvPr>
            <p:ph type="title"/>
          </p:nvPr>
        </p:nvSpPr>
        <p:spPr/>
        <p:txBody>
          <a:bodyPr/>
          <a:lstStyle/>
          <a:p>
            <a:r>
              <a:rPr lang="en-US" dirty="0"/>
              <a:t>2D Panelized</a:t>
            </a:r>
          </a:p>
        </p:txBody>
      </p:sp>
      <p:sp>
        <p:nvSpPr>
          <p:cNvPr id="4" name="Content Placeholder 3">
            <a:extLst>
              <a:ext uri="{FF2B5EF4-FFF2-40B4-BE49-F238E27FC236}">
                <a16:creationId xmlns:a16="http://schemas.microsoft.com/office/drawing/2014/main" id="{B0E1373F-C35C-1D42-BAAE-4A35D4FEE4F1}"/>
              </a:ext>
            </a:extLst>
          </p:cNvPr>
          <p:cNvSpPr>
            <a:spLocks noGrp="1"/>
          </p:cNvSpPr>
          <p:nvPr>
            <p:ph sz="half" idx="2"/>
          </p:nvPr>
        </p:nvSpPr>
        <p:spPr/>
        <p:txBody>
          <a:bodyPr/>
          <a:lstStyle/>
          <a:p>
            <a:r>
              <a:rPr lang="en-US" dirty="0"/>
              <a:t>Panels prefabricated off-site and assembled on site</a:t>
            </a:r>
          </a:p>
          <a:p>
            <a:r>
              <a:rPr lang="en-US" dirty="0"/>
              <a:t>Flat packed for shipping, more economic shipping costs than 3D Volumetric</a:t>
            </a:r>
          </a:p>
          <a:p>
            <a:r>
              <a:rPr lang="en-US" dirty="0"/>
              <a:t>However, longer times on site than 3D Volumetric </a:t>
            </a:r>
          </a:p>
          <a:p>
            <a:r>
              <a:rPr lang="en-US" dirty="0"/>
              <a:t>Permits flexibility for open plan design, </a:t>
            </a:r>
            <a:r>
              <a:rPr lang="en-US" dirty="0" err="1"/>
              <a:t>ie</a:t>
            </a:r>
            <a:r>
              <a:rPr lang="en-US" dirty="0"/>
              <a:t>. Offices </a:t>
            </a:r>
          </a:p>
          <a:p>
            <a:endParaRPr lang="en-US" dirty="0"/>
          </a:p>
        </p:txBody>
      </p:sp>
      <p:sp>
        <p:nvSpPr>
          <p:cNvPr id="6" name="TextBox 5">
            <a:extLst>
              <a:ext uri="{FF2B5EF4-FFF2-40B4-BE49-F238E27FC236}">
                <a16:creationId xmlns:a16="http://schemas.microsoft.com/office/drawing/2014/main" id="{5FA1D6AA-8817-754C-ABFD-B5682CD7529D}"/>
              </a:ext>
            </a:extLst>
          </p:cNvPr>
          <p:cNvSpPr txBox="1"/>
          <p:nvPr/>
        </p:nvSpPr>
        <p:spPr>
          <a:xfrm>
            <a:off x="190672" y="6246812"/>
            <a:ext cx="6009236" cy="461665"/>
          </a:xfrm>
          <a:prstGeom prst="rect">
            <a:avLst/>
          </a:prstGeom>
          <a:noFill/>
        </p:spPr>
        <p:txBody>
          <a:bodyPr wrap="square" rtlCol="0">
            <a:spAutoFit/>
          </a:bodyPr>
          <a:lstStyle/>
          <a:p>
            <a:r>
              <a:rPr lang="en-CA" sz="1200" dirty="0">
                <a:latin typeface="+mj-lt"/>
              </a:rPr>
              <a:t>Albina Yard in Portland Oregon by LEVER Architecture. Photo by: Jeremy </a:t>
            </a:r>
            <a:r>
              <a:rPr lang="en-CA" sz="1200" dirty="0" err="1">
                <a:latin typeface="+mj-lt"/>
              </a:rPr>
              <a:t>Bittermann</a:t>
            </a:r>
            <a:br>
              <a:rPr lang="en-US" sz="1200" i="1" dirty="0">
                <a:latin typeface="+mj-lt"/>
              </a:rPr>
            </a:br>
            <a:endParaRPr lang="en-US" sz="1200" i="1" dirty="0">
              <a:latin typeface="+mj-lt"/>
            </a:endParaRPr>
          </a:p>
        </p:txBody>
      </p:sp>
      <p:pic>
        <p:nvPicPr>
          <p:cNvPr id="8" name="Content Placeholder 7">
            <a:extLst>
              <a:ext uri="{FF2B5EF4-FFF2-40B4-BE49-F238E27FC236}">
                <a16:creationId xmlns:a16="http://schemas.microsoft.com/office/drawing/2014/main" id="{76C5709A-FC2D-DB42-B904-B88ED0260AEC}"/>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752735" y="764498"/>
            <a:ext cx="4448851" cy="5375696"/>
          </a:xfrm>
        </p:spPr>
      </p:pic>
    </p:spTree>
    <p:extLst>
      <p:ext uri="{BB962C8B-B14F-4D97-AF65-F5344CB8AC3E}">
        <p14:creationId xmlns:p14="http://schemas.microsoft.com/office/powerpoint/2010/main" val="1453357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3999E-B5E4-4349-8070-19E382E57566}"/>
              </a:ext>
            </a:extLst>
          </p:cNvPr>
          <p:cNvSpPr>
            <a:spLocks noGrp="1"/>
          </p:cNvSpPr>
          <p:nvPr>
            <p:ph type="title"/>
          </p:nvPr>
        </p:nvSpPr>
        <p:spPr/>
        <p:txBody>
          <a:bodyPr/>
          <a:lstStyle/>
          <a:p>
            <a:r>
              <a:rPr lang="en-US" dirty="0"/>
              <a:t>Early Considerations For Optimizing Design</a:t>
            </a:r>
          </a:p>
        </p:txBody>
      </p:sp>
      <p:sp>
        <p:nvSpPr>
          <p:cNvPr id="5" name="Text Placeholder 4">
            <a:extLst>
              <a:ext uri="{FF2B5EF4-FFF2-40B4-BE49-F238E27FC236}">
                <a16:creationId xmlns:a16="http://schemas.microsoft.com/office/drawing/2014/main" id="{570B60D5-F2E2-3249-93E1-7919B2F965A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49710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3999E-B5E4-4349-8070-19E382E57566}"/>
              </a:ext>
            </a:extLst>
          </p:cNvPr>
          <p:cNvSpPr>
            <a:spLocks noGrp="1"/>
          </p:cNvSpPr>
          <p:nvPr>
            <p:ph type="title"/>
          </p:nvPr>
        </p:nvSpPr>
        <p:spPr/>
        <p:txBody>
          <a:bodyPr/>
          <a:lstStyle/>
          <a:p>
            <a:r>
              <a:rPr lang="en-US" dirty="0"/>
              <a:t>Project Planning</a:t>
            </a:r>
          </a:p>
        </p:txBody>
      </p:sp>
      <p:sp>
        <p:nvSpPr>
          <p:cNvPr id="2" name="Text Placeholder 1">
            <a:extLst>
              <a:ext uri="{FF2B5EF4-FFF2-40B4-BE49-F238E27FC236}">
                <a16:creationId xmlns:a16="http://schemas.microsoft.com/office/drawing/2014/main" id="{35A58258-BE49-E944-8588-EF73D291F4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14363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FBE6-DB7E-034C-A16B-6BB5E57973F2}"/>
              </a:ext>
            </a:extLst>
          </p:cNvPr>
          <p:cNvSpPr>
            <a:spLocks noGrp="1"/>
          </p:cNvSpPr>
          <p:nvPr>
            <p:ph type="title"/>
          </p:nvPr>
        </p:nvSpPr>
        <p:spPr/>
        <p:txBody>
          <a:bodyPr/>
          <a:lstStyle/>
          <a:p>
            <a:r>
              <a:rPr lang="en-US" dirty="0"/>
              <a:t>Project Planning and Time Distribution</a:t>
            </a:r>
          </a:p>
        </p:txBody>
      </p:sp>
      <p:pic>
        <p:nvPicPr>
          <p:cNvPr id="4" name="Picture 3" descr="Timeline&#10;&#10;Description automatically generated">
            <a:extLst>
              <a:ext uri="{FF2B5EF4-FFF2-40B4-BE49-F238E27FC236}">
                <a16:creationId xmlns:a16="http://schemas.microsoft.com/office/drawing/2014/main" id="{0543CED7-686C-664E-BB7A-B70FD1450E59}"/>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981536" y="987076"/>
            <a:ext cx="5815330" cy="461055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320C708-1D41-944C-BD91-F90E5138E498}"/>
              </a:ext>
            </a:extLst>
          </p:cNvPr>
          <p:cNvSpPr txBox="1"/>
          <p:nvPr/>
        </p:nvSpPr>
        <p:spPr>
          <a:xfrm>
            <a:off x="402771" y="5584371"/>
            <a:ext cx="7102929" cy="1200329"/>
          </a:xfrm>
          <a:prstGeom prst="rect">
            <a:avLst/>
          </a:prstGeom>
          <a:noFill/>
        </p:spPr>
        <p:txBody>
          <a:bodyPr wrap="square" rtlCol="0">
            <a:spAutoFit/>
          </a:bodyPr>
          <a:lstStyle/>
          <a:p>
            <a:r>
              <a:rPr lang="en-CA" i="1" dirty="0"/>
              <a:t>Figure 9: Compressing the Typical Construction Schedule with Mass Timber. Potential cost savings in comparison to steel and concrete.</a:t>
            </a:r>
          </a:p>
          <a:p>
            <a:r>
              <a:rPr lang="en-CA" dirty="0"/>
              <a:t>(</a:t>
            </a:r>
            <a:r>
              <a:rPr lang="en-CA" dirty="0" err="1"/>
              <a:t>WoodWorks</a:t>
            </a:r>
            <a:r>
              <a:rPr lang="en-CA" dirty="0"/>
              <a:t> 2019)</a:t>
            </a:r>
          </a:p>
          <a:p>
            <a:endParaRPr lang="en-US" dirty="0"/>
          </a:p>
        </p:txBody>
      </p:sp>
    </p:spTree>
    <p:extLst>
      <p:ext uri="{BB962C8B-B14F-4D97-AF65-F5344CB8AC3E}">
        <p14:creationId xmlns:p14="http://schemas.microsoft.com/office/powerpoint/2010/main" val="2873376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DBA25-7FEF-0741-8B1D-B74C67BB5A5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kern="1200">
                <a:solidFill>
                  <a:schemeClr val="bg1"/>
                </a:solidFill>
                <a:latin typeface="+mj-lt"/>
                <a:ea typeface="+mj-ea"/>
                <a:cs typeface="+mj-cs"/>
              </a:rPr>
              <a:t>Traditional Project Delivery - Design-bid-build</a:t>
            </a:r>
          </a:p>
        </p:txBody>
      </p:sp>
      <p:pic>
        <p:nvPicPr>
          <p:cNvPr id="4" name="Content Placeholder 18" descr="Chart&#10;&#10;Description automatically generated">
            <a:extLst>
              <a:ext uri="{FF2B5EF4-FFF2-40B4-BE49-F238E27FC236}">
                <a16:creationId xmlns:a16="http://schemas.microsoft.com/office/drawing/2014/main" id="{3AA6068F-37B4-2B48-B315-2110519B3B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5454" y="1996240"/>
            <a:ext cx="6356465" cy="2865518"/>
          </a:xfrm>
          <a:prstGeom prst="rect">
            <a:avLst/>
          </a:prstGeom>
        </p:spPr>
      </p:pic>
    </p:spTree>
    <p:extLst>
      <p:ext uri="{BB962C8B-B14F-4D97-AF65-F5344CB8AC3E}">
        <p14:creationId xmlns:p14="http://schemas.microsoft.com/office/powerpoint/2010/main" val="2337528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1F0683-CFE6-F344-9F18-61B17A0E88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B20D5C0-EB1A-3542-BDE5-96E536690EC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latin typeface="+mj-lt"/>
                <a:ea typeface="+mj-ea"/>
                <a:cs typeface="+mj-cs"/>
              </a:rPr>
              <a:t>Regenerative</a:t>
            </a:r>
          </a:p>
        </p:txBody>
      </p:sp>
    </p:spTree>
    <p:extLst>
      <p:ext uri="{BB962C8B-B14F-4D97-AF65-F5344CB8AC3E}">
        <p14:creationId xmlns:p14="http://schemas.microsoft.com/office/powerpoint/2010/main" val="2133547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DBA25-7FEF-0741-8B1D-B74C67BB5A5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kern="1200" dirty="0">
                <a:solidFill>
                  <a:schemeClr val="bg1"/>
                </a:solidFill>
                <a:latin typeface="+mj-lt"/>
                <a:ea typeface="+mj-ea"/>
                <a:cs typeface="+mj-cs"/>
              </a:rPr>
              <a:t>Cooperative Planning</a:t>
            </a:r>
          </a:p>
        </p:txBody>
      </p:sp>
      <p:pic>
        <p:nvPicPr>
          <p:cNvPr id="7" name="Picture 6" descr="A picture containing diagram&#10;&#10;Description automatically generated">
            <a:extLst>
              <a:ext uri="{FF2B5EF4-FFF2-40B4-BE49-F238E27FC236}">
                <a16:creationId xmlns:a16="http://schemas.microsoft.com/office/drawing/2014/main" id="{E50222F3-6573-5A43-9AB7-4F2DF95542A8}"/>
              </a:ext>
            </a:extLst>
          </p:cNvPr>
          <p:cNvPicPr/>
          <p:nvPr/>
        </p:nvPicPr>
        <p:blipFill rotWithShape="1">
          <a:blip r:embed="rId3">
            <a:extLst>
              <a:ext uri="{28A0092B-C50C-407E-A947-70E740481C1C}">
                <a14:useLocalDpi xmlns:a14="http://schemas.microsoft.com/office/drawing/2010/main"/>
              </a:ext>
            </a:extLst>
          </a:blip>
          <a:srcRect/>
          <a:stretch/>
        </p:blipFill>
        <p:spPr>
          <a:xfrm>
            <a:off x="5195454" y="1893182"/>
            <a:ext cx="6356465" cy="3071635"/>
          </a:xfrm>
          <a:prstGeom prst="rect">
            <a:avLst/>
          </a:prstGeom>
        </p:spPr>
      </p:pic>
    </p:spTree>
    <p:extLst>
      <p:ext uri="{BB962C8B-B14F-4D97-AF65-F5344CB8AC3E}">
        <p14:creationId xmlns:p14="http://schemas.microsoft.com/office/powerpoint/2010/main" val="1599691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DBA25-7FEF-0741-8B1D-B74C67BB5A5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b="0" kern="1200">
                <a:solidFill>
                  <a:schemeClr val="bg1"/>
                </a:solidFill>
                <a:latin typeface="+mj-lt"/>
                <a:ea typeface="+mj-ea"/>
                <a:cs typeface="+mj-cs"/>
              </a:rPr>
              <a:t>Integrated Design And Project Delivery</a:t>
            </a:r>
          </a:p>
        </p:txBody>
      </p:sp>
      <p:pic>
        <p:nvPicPr>
          <p:cNvPr id="5" name="Content Placeholder 18" descr="Chart&#10;&#10;Description automatically generated">
            <a:extLst>
              <a:ext uri="{FF2B5EF4-FFF2-40B4-BE49-F238E27FC236}">
                <a16:creationId xmlns:a16="http://schemas.microsoft.com/office/drawing/2014/main" id="{4C1FED29-4BBD-6C47-B2C7-E02E76ED61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6217" y="434898"/>
            <a:ext cx="5519542" cy="5008321"/>
          </a:xfrm>
          <a:prstGeom prst="rect">
            <a:avLst/>
          </a:prstGeom>
        </p:spPr>
      </p:pic>
    </p:spTree>
    <p:extLst>
      <p:ext uri="{BB962C8B-B14F-4D97-AF65-F5344CB8AC3E}">
        <p14:creationId xmlns:p14="http://schemas.microsoft.com/office/powerpoint/2010/main" val="2200288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A5701CC-238B-6345-B7D9-71349295B232}"/>
              </a:ext>
            </a:extLst>
          </p:cNvPr>
          <p:cNvSpPr txBox="1">
            <a:spLocks/>
          </p:cNvSpPr>
          <p:nvPr/>
        </p:nvSpPr>
        <p:spPr>
          <a:xfrm>
            <a:off x="7988808" y="585216"/>
            <a:ext cx="3364992" cy="37398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tx1">
                    <a:lumMod val="65000"/>
                    <a:lumOff val="35000"/>
                  </a:schemeClr>
                </a:solidFill>
                <a:latin typeface="+mn-lt"/>
                <a:ea typeface="Helvetica Neue" panose="02000503000000020004" pitchFamily="2" charset="0"/>
                <a:cs typeface="Helvetica Neue" panose="02000503000000020004" pitchFamily="2" charset="0"/>
              </a:defRPr>
            </a:lvl1pPr>
          </a:lstStyle>
          <a:p>
            <a:r>
              <a:rPr lang="en-US" sz="5400" dirty="0">
                <a:solidFill>
                  <a:schemeClr val="accent2"/>
                </a:solidFill>
                <a:latin typeface="+mj-lt"/>
                <a:ea typeface="+mj-ea"/>
                <a:cs typeface="+mj-cs"/>
              </a:rPr>
              <a:t>The Integrated Team</a:t>
            </a:r>
          </a:p>
        </p:txBody>
      </p:sp>
      <p:pic>
        <p:nvPicPr>
          <p:cNvPr id="7" name="Content Placeholder 18" descr="Chart&#10;&#10;Description automatically generated">
            <a:extLst>
              <a:ext uri="{FF2B5EF4-FFF2-40B4-BE49-F238E27FC236}">
                <a16:creationId xmlns:a16="http://schemas.microsoft.com/office/drawing/2014/main" id="{22F5AABB-AB2E-FE45-9201-5070E5BB54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201"/>
          <a:stretch/>
        </p:blipFill>
        <p:spPr>
          <a:xfrm>
            <a:off x="835764" y="585217"/>
            <a:ext cx="6405672" cy="5568696"/>
          </a:xfrm>
          <a:prstGeom prst="rect">
            <a:avLst/>
          </a:prstGeom>
        </p:spPr>
      </p:pic>
    </p:spTree>
    <p:extLst>
      <p:ext uri="{BB962C8B-B14F-4D97-AF65-F5344CB8AC3E}">
        <p14:creationId xmlns:p14="http://schemas.microsoft.com/office/powerpoint/2010/main" val="3017218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13D3-D770-9D44-9212-5E4E196483B6}"/>
              </a:ext>
            </a:extLst>
          </p:cNvPr>
          <p:cNvSpPr>
            <a:spLocks noGrp="1"/>
          </p:cNvSpPr>
          <p:nvPr>
            <p:ph type="title"/>
          </p:nvPr>
        </p:nvSpPr>
        <p:spPr/>
        <p:txBody>
          <a:bodyPr>
            <a:normAutofit/>
          </a:bodyPr>
          <a:lstStyle/>
          <a:p>
            <a:r>
              <a:rPr lang="en-US" dirty="0"/>
              <a:t>Key Planning Considerations</a:t>
            </a:r>
          </a:p>
        </p:txBody>
      </p:sp>
      <p:graphicFrame>
        <p:nvGraphicFramePr>
          <p:cNvPr id="26" name="Content Placeholder 6">
            <a:extLst>
              <a:ext uri="{FF2B5EF4-FFF2-40B4-BE49-F238E27FC236}">
                <a16:creationId xmlns:a16="http://schemas.microsoft.com/office/drawing/2014/main" id="{D44EBEFC-00D3-034D-9C5E-30170A2CD29A}"/>
              </a:ext>
            </a:extLst>
          </p:cNvPr>
          <p:cNvGraphicFramePr>
            <a:graphicFrameLocks noGrp="1"/>
          </p:cNvGraphicFramePr>
          <p:nvPr>
            <p:ph idx="1"/>
            <p:extLst>
              <p:ext uri="{D42A27DB-BD31-4B8C-83A1-F6EECF244321}">
                <p14:modId xmlns:p14="http://schemas.microsoft.com/office/powerpoint/2010/main" val="133989383"/>
              </p:ext>
            </p:extLst>
          </p:nvPr>
        </p:nvGraphicFramePr>
        <p:xfrm>
          <a:off x="838200" y="1263938"/>
          <a:ext cx="10515600" cy="4478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2333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7B16F-6A53-DD49-AD9C-DAF4603F3233}"/>
              </a:ext>
            </a:extLst>
          </p:cNvPr>
          <p:cNvSpPr>
            <a:spLocks noGrp="1"/>
          </p:cNvSpPr>
          <p:nvPr>
            <p:ph type="title"/>
          </p:nvPr>
        </p:nvSpPr>
        <p:spPr/>
        <p:txBody>
          <a:bodyPr/>
          <a:lstStyle/>
          <a:p>
            <a:r>
              <a:rPr lang="en-US" dirty="0"/>
              <a:t>Manufacturer Input</a:t>
            </a:r>
          </a:p>
        </p:txBody>
      </p:sp>
      <p:pic>
        <p:nvPicPr>
          <p:cNvPr id="8" name="Content Placeholder 7">
            <a:extLst>
              <a:ext uri="{FF2B5EF4-FFF2-40B4-BE49-F238E27FC236}">
                <a16:creationId xmlns:a16="http://schemas.microsoft.com/office/drawing/2014/main" id="{9BE10474-A8AD-C24D-9AB4-1EFD8AFA183A}"/>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490537" y="1253330"/>
            <a:ext cx="6245929" cy="4688121"/>
          </a:xfrm>
        </p:spPr>
      </p:pic>
      <p:sp>
        <p:nvSpPr>
          <p:cNvPr id="7" name="Content Placeholder 6">
            <a:extLst>
              <a:ext uri="{FF2B5EF4-FFF2-40B4-BE49-F238E27FC236}">
                <a16:creationId xmlns:a16="http://schemas.microsoft.com/office/drawing/2014/main" id="{5EE846DF-DE78-7943-9412-D7A2B95E6DA1}"/>
              </a:ext>
            </a:extLst>
          </p:cNvPr>
          <p:cNvSpPr>
            <a:spLocks noGrp="1"/>
          </p:cNvSpPr>
          <p:nvPr>
            <p:ph sz="half" idx="2"/>
          </p:nvPr>
        </p:nvSpPr>
        <p:spPr>
          <a:xfrm>
            <a:off x="7072132" y="1253330"/>
            <a:ext cx="4205468" cy="4650511"/>
          </a:xfrm>
        </p:spPr>
        <p:txBody>
          <a:bodyPr/>
          <a:lstStyle/>
          <a:p>
            <a:r>
              <a:rPr lang="en-US" dirty="0"/>
              <a:t>Capabilities for product and sizes </a:t>
            </a:r>
          </a:p>
          <a:p>
            <a:r>
              <a:rPr lang="en-US" dirty="0"/>
              <a:t>Optimize size</a:t>
            </a:r>
          </a:p>
          <a:p>
            <a:r>
              <a:rPr lang="en-US" dirty="0"/>
              <a:t>Reduce waste</a:t>
            </a:r>
          </a:p>
        </p:txBody>
      </p:sp>
      <p:sp>
        <p:nvSpPr>
          <p:cNvPr id="9" name="TextBox 8">
            <a:extLst>
              <a:ext uri="{FF2B5EF4-FFF2-40B4-BE49-F238E27FC236}">
                <a16:creationId xmlns:a16="http://schemas.microsoft.com/office/drawing/2014/main" id="{1799B218-E9A3-D847-A3CF-7480E6453486}"/>
              </a:ext>
            </a:extLst>
          </p:cNvPr>
          <p:cNvSpPr txBox="1"/>
          <p:nvPr/>
        </p:nvSpPr>
        <p:spPr>
          <a:xfrm>
            <a:off x="190672" y="6246812"/>
            <a:ext cx="6009236" cy="461665"/>
          </a:xfrm>
          <a:prstGeom prst="rect">
            <a:avLst/>
          </a:prstGeom>
          <a:noFill/>
        </p:spPr>
        <p:txBody>
          <a:bodyPr wrap="square" rtlCol="0">
            <a:spAutoFit/>
          </a:bodyPr>
          <a:lstStyle/>
          <a:p>
            <a:r>
              <a:rPr lang="en-CA" sz="1200" dirty="0">
                <a:latin typeface="+mj-lt"/>
              </a:rPr>
              <a:t>Albina Yard in Portland Oregon by LEVER Architecture. Photo by LEVER Architecture.</a:t>
            </a:r>
            <a:br>
              <a:rPr lang="en-US" sz="1200" i="1" dirty="0">
                <a:latin typeface="+mj-lt"/>
              </a:rPr>
            </a:br>
            <a:endParaRPr lang="en-US" sz="1200" i="1" dirty="0">
              <a:latin typeface="+mj-lt"/>
            </a:endParaRPr>
          </a:p>
        </p:txBody>
      </p:sp>
    </p:spTree>
    <p:extLst>
      <p:ext uri="{BB962C8B-B14F-4D97-AF65-F5344CB8AC3E}">
        <p14:creationId xmlns:p14="http://schemas.microsoft.com/office/powerpoint/2010/main" val="1671452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building, man, riding&#10;&#10;Description automatically generated">
            <a:extLst>
              <a:ext uri="{FF2B5EF4-FFF2-40B4-BE49-F238E27FC236}">
                <a16:creationId xmlns:a16="http://schemas.microsoft.com/office/drawing/2014/main" id="{459E8302-494A-484C-9ED9-B0E65C810EB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1905129" cy="6051176"/>
          </a:xfrm>
          <a:prstGeom prst="rect">
            <a:avLst/>
          </a:prstGeom>
        </p:spPr>
      </p:pic>
      <p:sp>
        <p:nvSpPr>
          <p:cNvPr id="2" name="Title 1">
            <a:extLst>
              <a:ext uri="{FF2B5EF4-FFF2-40B4-BE49-F238E27FC236}">
                <a16:creationId xmlns:a16="http://schemas.microsoft.com/office/drawing/2014/main" id="{4180A618-9FF4-EB40-BD00-701F9A7F7E6D}"/>
              </a:ext>
            </a:extLst>
          </p:cNvPr>
          <p:cNvSpPr>
            <a:spLocks noGrp="1"/>
          </p:cNvSpPr>
          <p:nvPr>
            <p:ph type="title"/>
          </p:nvPr>
        </p:nvSpPr>
        <p:spPr/>
        <p:txBody>
          <a:bodyPr/>
          <a:lstStyle/>
          <a:p>
            <a:r>
              <a:rPr lang="en-US" dirty="0">
                <a:solidFill>
                  <a:schemeClr val="bg1"/>
                </a:solidFill>
              </a:rPr>
              <a:t>Kit of Parts</a:t>
            </a:r>
          </a:p>
        </p:txBody>
      </p:sp>
      <p:sp>
        <p:nvSpPr>
          <p:cNvPr id="8" name="Text Placeholder 5">
            <a:extLst>
              <a:ext uri="{FF2B5EF4-FFF2-40B4-BE49-F238E27FC236}">
                <a16:creationId xmlns:a16="http://schemas.microsoft.com/office/drawing/2014/main" id="{28098F37-7D00-AF46-84A3-69FB373C136F}"/>
              </a:ext>
            </a:extLst>
          </p:cNvPr>
          <p:cNvSpPr txBox="1">
            <a:spLocks/>
          </p:cNvSpPr>
          <p:nvPr/>
        </p:nvSpPr>
        <p:spPr>
          <a:xfrm>
            <a:off x="0" y="5597072"/>
            <a:ext cx="11905129" cy="454104"/>
          </a:xfrm>
          <a:prstGeom prst="rect">
            <a:avLst/>
          </a:prstGeom>
          <a:solidFill>
            <a:schemeClr val="tx1">
              <a:alpha val="35000"/>
            </a:schemeClr>
          </a:solidFill>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solidFill>
                  <a:schemeClr val="bg1"/>
                </a:solidFill>
                <a:latin typeface="+mj-lt"/>
              </a:rPr>
              <a:t>Brock Commons Tall Wood House. Architects: Acton </a:t>
            </a:r>
            <a:r>
              <a:rPr lang="en-CA" dirty="0" err="1">
                <a:solidFill>
                  <a:schemeClr val="bg1"/>
                </a:solidFill>
                <a:latin typeface="+mj-lt"/>
              </a:rPr>
              <a:t>Ostry</a:t>
            </a:r>
            <a:r>
              <a:rPr lang="en-CA" dirty="0">
                <a:solidFill>
                  <a:schemeClr val="bg1"/>
                </a:solidFill>
                <a:latin typeface="+mj-lt"/>
              </a:rPr>
              <a:t> Architects, Structural Engineer: Fast + Epp,  Photo By: Pollux Chung</a:t>
            </a:r>
            <a:endParaRPr lang="en-US" dirty="0">
              <a:solidFill>
                <a:schemeClr val="bg1"/>
              </a:solidFill>
              <a:latin typeface="+mj-lt"/>
            </a:endParaRPr>
          </a:p>
        </p:txBody>
      </p:sp>
    </p:spTree>
    <p:extLst>
      <p:ext uri="{BB962C8B-B14F-4D97-AF65-F5344CB8AC3E}">
        <p14:creationId xmlns:p14="http://schemas.microsoft.com/office/powerpoint/2010/main" val="4247728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2C72D-FB22-094D-B6C9-9DA2C1362F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5DF60315-E0C1-764E-9052-6066B714B0ED}"/>
              </a:ext>
            </a:extLst>
          </p:cNvPr>
          <p:cNvSpPr>
            <a:spLocks noGrp="1"/>
          </p:cNvSpPr>
          <p:nvPr>
            <p:ph type="title"/>
          </p:nvPr>
        </p:nvSpPr>
        <p:spPr>
          <a:xfrm>
            <a:off x="7910622" y="2633540"/>
            <a:ext cx="3377585" cy="795460"/>
          </a:xfrm>
        </p:spPr>
        <p:txBody>
          <a:bodyPr>
            <a:normAutofit fontScale="90000"/>
          </a:bodyPr>
          <a:lstStyle/>
          <a:p>
            <a:pPr algn="r"/>
            <a:r>
              <a:rPr lang="en-US" dirty="0"/>
              <a:t>Know Your Product and Supply Chain</a:t>
            </a:r>
            <a:br>
              <a:rPr lang="en-US" dirty="0"/>
            </a:br>
            <a:r>
              <a:rPr lang="en-US" dirty="0"/>
              <a:t>March 2021</a:t>
            </a:r>
          </a:p>
        </p:txBody>
      </p:sp>
    </p:spTree>
    <p:extLst>
      <p:ext uri="{BB962C8B-B14F-4D97-AF65-F5344CB8AC3E}">
        <p14:creationId xmlns:p14="http://schemas.microsoft.com/office/powerpoint/2010/main" val="447961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5D31D-7CFF-F64F-8516-4668640A86A8}"/>
              </a:ext>
            </a:extLst>
          </p:cNvPr>
          <p:cNvSpPr/>
          <p:nvPr/>
        </p:nvSpPr>
        <p:spPr>
          <a:xfrm>
            <a:off x="1" y="860079"/>
            <a:ext cx="11887200" cy="5169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1434490-BEAA-B549-892A-827B1D9F2B49}"/>
              </a:ext>
            </a:extLst>
          </p:cNvPr>
          <p:cNvSpPr>
            <a:spLocks noGrp="1"/>
          </p:cNvSpPr>
          <p:nvPr>
            <p:ph type="title"/>
          </p:nvPr>
        </p:nvSpPr>
        <p:spPr/>
        <p:txBody>
          <a:bodyPr/>
          <a:lstStyle/>
          <a:p>
            <a:r>
              <a:rPr lang="en-US" dirty="0"/>
              <a:t>Activity – Integrated Design Process</a:t>
            </a:r>
          </a:p>
        </p:txBody>
      </p:sp>
      <p:sp>
        <p:nvSpPr>
          <p:cNvPr id="10" name="Content Placeholder 9">
            <a:extLst>
              <a:ext uri="{FF2B5EF4-FFF2-40B4-BE49-F238E27FC236}">
                <a16:creationId xmlns:a16="http://schemas.microsoft.com/office/drawing/2014/main" id="{037D8C58-26BD-5B47-8AE5-6A4B00AC8803}"/>
              </a:ext>
            </a:extLst>
          </p:cNvPr>
          <p:cNvSpPr>
            <a:spLocks noGrp="1"/>
          </p:cNvSpPr>
          <p:nvPr>
            <p:ph idx="1"/>
          </p:nvPr>
        </p:nvSpPr>
        <p:spPr>
          <a:xfrm>
            <a:off x="838199" y="1477109"/>
            <a:ext cx="9021417" cy="4478334"/>
          </a:xfrm>
        </p:spPr>
        <p:txBody>
          <a:bodyPr>
            <a:normAutofit/>
          </a:bodyPr>
          <a:lstStyle/>
          <a:p>
            <a:pPr marL="457200" indent="-457200">
              <a:buAutoNum type="arabicPeriod"/>
            </a:pPr>
            <a:r>
              <a:rPr lang="en-US" i="1" dirty="0"/>
              <a:t>Describe the differences between the design-bid-build and the integrated design process (IDP). Provide a diagram of the relationships. Consider:</a:t>
            </a:r>
          </a:p>
          <a:p>
            <a:pPr marL="457200" indent="-457200">
              <a:buAutoNum type="arabicPeriod"/>
            </a:pPr>
            <a:endParaRPr lang="en-US" i="1" dirty="0"/>
          </a:p>
          <a:p>
            <a:pPr marL="1371600" lvl="2" indent="-457200">
              <a:buFont typeface="+mj-lt"/>
              <a:buAutoNum type="alphaLcPeriod"/>
            </a:pPr>
            <a:r>
              <a:rPr lang="en-US" sz="2400" i="1" dirty="0"/>
              <a:t>What are the key advantages to IDP in mass timber buildings?</a:t>
            </a:r>
          </a:p>
          <a:p>
            <a:pPr marL="1371600" lvl="2" indent="-457200">
              <a:buFont typeface="+mj-lt"/>
              <a:buAutoNum type="alphaLcPeriod"/>
            </a:pPr>
            <a:r>
              <a:rPr lang="en-US" sz="2400" i="1" dirty="0"/>
              <a:t>What is the collaboration process critical?</a:t>
            </a:r>
            <a:br>
              <a:rPr lang="en-US" sz="2200" dirty="0"/>
            </a:br>
            <a:endParaRPr lang="en-US" sz="2200" dirty="0"/>
          </a:p>
        </p:txBody>
      </p:sp>
      <p:pic>
        <p:nvPicPr>
          <p:cNvPr id="7" name="Picture 6" descr="Icon&#10;&#10;Description automatically generated">
            <a:extLst>
              <a:ext uri="{FF2B5EF4-FFF2-40B4-BE49-F238E27FC236}">
                <a16:creationId xmlns:a16="http://schemas.microsoft.com/office/drawing/2014/main" id="{F2FBEF50-04EE-794E-AFF5-AB0A856FC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2462" y="204871"/>
            <a:ext cx="804295" cy="585132"/>
          </a:xfrm>
          <a:prstGeom prst="rect">
            <a:avLst/>
          </a:prstGeom>
        </p:spPr>
      </p:pic>
    </p:spTree>
    <p:extLst>
      <p:ext uri="{BB962C8B-B14F-4D97-AF65-F5344CB8AC3E}">
        <p14:creationId xmlns:p14="http://schemas.microsoft.com/office/powerpoint/2010/main" val="3407610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E3A376-B51E-3941-AF61-A6801B200C1C}"/>
              </a:ext>
            </a:extLst>
          </p:cNvPr>
          <p:cNvSpPr>
            <a:spLocks noGrp="1"/>
          </p:cNvSpPr>
          <p:nvPr>
            <p:ph type="title"/>
          </p:nvPr>
        </p:nvSpPr>
        <p:spPr/>
        <p:txBody>
          <a:bodyPr>
            <a:normAutofit fontScale="90000"/>
          </a:bodyPr>
          <a:lstStyle/>
          <a:p>
            <a:r>
              <a:rPr lang="en-US" dirty="0"/>
              <a:t>Module 2: Design Considerations for Optimized Design</a:t>
            </a:r>
          </a:p>
        </p:txBody>
      </p:sp>
      <p:sp>
        <p:nvSpPr>
          <p:cNvPr id="5" name="Content Placeholder 4">
            <a:extLst>
              <a:ext uri="{FF2B5EF4-FFF2-40B4-BE49-F238E27FC236}">
                <a16:creationId xmlns:a16="http://schemas.microsoft.com/office/drawing/2014/main" id="{63D2F24D-D94E-9A47-A855-AFA284099B58}"/>
              </a:ext>
            </a:extLst>
          </p:cNvPr>
          <p:cNvSpPr>
            <a:spLocks noGrp="1"/>
          </p:cNvSpPr>
          <p:nvPr>
            <p:ph idx="1"/>
          </p:nvPr>
        </p:nvSpPr>
        <p:spPr/>
        <p:txBody>
          <a:bodyPr/>
          <a:lstStyle/>
          <a:p>
            <a:pPr marL="0" indent="0">
              <a:buNone/>
            </a:pPr>
            <a:r>
              <a:rPr lang="en-US" i="1" dirty="0"/>
              <a:t>Objectives: </a:t>
            </a:r>
          </a:p>
          <a:p>
            <a:pPr marL="0" indent="0">
              <a:buNone/>
            </a:pPr>
            <a:r>
              <a:rPr lang="en-US" dirty="0"/>
              <a:t>Understand key design considerations to optimize design for prefabrication of mass timber design. </a:t>
            </a:r>
          </a:p>
          <a:p>
            <a:pPr marL="0" indent="0">
              <a:buNone/>
            </a:pPr>
            <a:endParaRPr lang="en-US" dirty="0"/>
          </a:p>
          <a:p>
            <a:r>
              <a:rPr lang="en-US" dirty="0"/>
              <a:t>Structural design considerations</a:t>
            </a:r>
          </a:p>
          <a:p>
            <a:r>
              <a:rPr lang="en-US" dirty="0"/>
              <a:t>Fire protection design considerations</a:t>
            </a:r>
          </a:p>
          <a:p>
            <a:r>
              <a:rPr lang="en-US" dirty="0"/>
              <a:t>Acoustic and vibration design considerations</a:t>
            </a:r>
          </a:p>
          <a:p>
            <a:r>
              <a:rPr lang="en-US" dirty="0"/>
              <a:t>Retrofits and adding </a:t>
            </a:r>
            <a:r>
              <a:rPr lang="en-US" dirty="0" err="1"/>
              <a:t>storeys</a:t>
            </a:r>
            <a:r>
              <a:rPr lang="en-US" dirty="0"/>
              <a:t> to existing building design considerations</a:t>
            </a:r>
          </a:p>
        </p:txBody>
      </p:sp>
    </p:spTree>
    <p:extLst>
      <p:ext uri="{BB962C8B-B14F-4D97-AF65-F5344CB8AC3E}">
        <p14:creationId xmlns:p14="http://schemas.microsoft.com/office/powerpoint/2010/main" val="3525351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EC5602-9107-254E-AF70-DA1C7CDFAA2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kern="1200">
                <a:solidFill>
                  <a:schemeClr val="bg1"/>
                </a:solidFill>
                <a:latin typeface="+mj-lt"/>
                <a:ea typeface="+mj-ea"/>
                <a:cs typeface="+mj-cs"/>
              </a:rPr>
              <a:t>Design Consideration of Mass Timber Design</a:t>
            </a:r>
          </a:p>
        </p:txBody>
      </p:sp>
      <p:pic>
        <p:nvPicPr>
          <p:cNvPr id="5" name="Picture 4" descr="A picture containing indoor, building, colonnade&#10;&#10;Description automatically generated">
            <a:extLst>
              <a:ext uri="{FF2B5EF4-FFF2-40B4-BE49-F238E27FC236}">
                <a16:creationId xmlns:a16="http://schemas.microsoft.com/office/drawing/2014/main" id="{3D4E0BC8-B835-A343-94DC-854C116C168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551686"/>
            <a:ext cx="11890145" cy="4286177"/>
          </a:xfrm>
          <a:prstGeom prst="rect">
            <a:avLst/>
          </a:prstGeom>
        </p:spPr>
      </p:pic>
      <p:sp>
        <p:nvSpPr>
          <p:cNvPr id="6" name="Rectangle 5">
            <a:extLst>
              <a:ext uri="{FF2B5EF4-FFF2-40B4-BE49-F238E27FC236}">
                <a16:creationId xmlns:a16="http://schemas.microsoft.com/office/drawing/2014/main" id="{AA42E8E2-4EF9-7C4C-9384-40BE1BD78CF3}"/>
              </a:ext>
            </a:extLst>
          </p:cNvPr>
          <p:cNvSpPr/>
          <p:nvPr/>
        </p:nvSpPr>
        <p:spPr>
          <a:xfrm>
            <a:off x="127553" y="5837863"/>
            <a:ext cx="662320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Mactan Cebu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International Airport Terminal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Cebu City, Philippines.</a:t>
            </a:r>
          </a:p>
        </p:txBody>
      </p:sp>
    </p:spTree>
    <p:extLst>
      <p:ext uri="{BB962C8B-B14F-4D97-AF65-F5344CB8AC3E}">
        <p14:creationId xmlns:p14="http://schemas.microsoft.com/office/powerpoint/2010/main" val="2001567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3215A-426C-574B-9575-D7E788062F22}"/>
              </a:ext>
            </a:extLst>
          </p:cNvPr>
          <p:cNvSpPr>
            <a:spLocks noGrp="1"/>
          </p:cNvSpPr>
          <p:nvPr>
            <p:ph type="title" idx="4294967295"/>
          </p:nvPr>
        </p:nvSpPr>
        <p:spPr>
          <a:xfrm>
            <a:off x="7652084" y="116807"/>
            <a:ext cx="3806825" cy="1009650"/>
          </a:xfrm>
        </p:spPr>
        <p:txBody>
          <a:bodyPr vert="horz" lIns="91440" tIns="45720" rIns="91440" bIns="45720" rtlCol="0" anchor="ctr">
            <a:normAutofit/>
          </a:bodyPr>
          <a:lstStyle/>
          <a:p>
            <a:r>
              <a:rPr lang="en-US" sz="4000" dirty="0">
                <a:latin typeface="+mn-lt"/>
                <a:ea typeface="+mj-ea"/>
                <a:cs typeface="+mj-cs"/>
              </a:rPr>
              <a:t>Mass Timber</a:t>
            </a:r>
          </a:p>
        </p:txBody>
      </p:sp>
      <p:sp>
        <p:nvSpPr>
          <p:cNvPr id="3" name="Content Placeholder 2">
            <a:extLst>
              <a:ext uri="{FF2B5EF4-FFF2-40B4-BE49-F238E27FC236}">
                <a16:creationId xmlns:a16="http://schemas.microsoft.com/office/drawing/2014/main" id="{D0D77A76-680A-8F4F-ABE4-E913D24DCA76}"/>
              </a:ext>
            </a:extLst>
          </p:cNvPr>
          <p:cNvSpPr>
            <a:spLocks noGrp="1"/>
          </p:cNvSpPr>
          <p:nvPr>
            <p:ph idx="4294967295"/>
          </p:nvPr>
        </p:nvSpPr>
        <p:spPr>
          <a:xfrm>
            <a:off x="7652084" y="1083767"/>
            <a:ext cx="3798888" cy="4689475"/>
          </a:xfrm>
        </p:spPr>
        <p:txBody>
          <a:bodyPr vert="horz" lIns="91440" tIns="45720" rIns="91440" bIns="45720" rtlCol="0">
            <a:normAutofit/>
          </a:bodyPr>
          <a:lstStyle/>
          <a:p>
            <a:r>
              <a:rPr lang="en-US" sz="2000" dirty="0">
                <a:solidFill>
                  <a:schemeClr val="tx1"/>
                </a:solidFill>
              </a:rPr>
              <a:t>Engineered products made from dimensional lumber</a:t>
            </a:r>
          </a:p>
          <a:p>
            <a:r>
              <a:rPr lang="en-US" sz="2000" dirty="0">
                <a:solidFill>
                  <a:schemeClr val="tx1"/>
                </a:solidFill>
              </a:rPr>
              <a:t>Laminated together through the elimination process</a:t>
            </a:r>
          </a:p>
          <a:p>
            <a:r>
              <a:rPr lang="en-US" sz="2000" dirty="0">
                <a:solidFill>
                  <a:schemeClr val="tx1"/>
                </a:solidFill>
              </a:rPr>
              <a:t>Forms large structural elements</a:t>
            </a:r>
          </a:p>
          <a:p>
            <a:r>
              <a:rPr lang="en-US" sz="2000" dirty="0">
                <a:solidFill>
                  <a:schemeClr val="tx1"/>
                </a:solidFill>
              </a:rPr>
              <a:t>Lamination occurs through adhesive, nails, screws, or dowels</a:t>
            </a:r>
          </a:p>
          <a:p>
            <a:endParaRPr lang="en-US" sz="2000" dirty="0">
              <a:solidFill>
                <a:schemeClr val="tx1"/>
              </a:solidFill>
            </a:endParaRPr>
          </a:p>
          <a:p>
            <a:pPr marL="457200" lvl="1" indent="0">
              <a:buNone/>
            </a:pPr>
            <a:r>
              <a:rPr lang="en-US" sz="1600" b="1" dirty="0">
                <a:solidFill>
                  <a:schemeClr val="tx1">
                    <a:lumMod val="65000"/>
                    <a:lumOff val="35000"/>
                  </a:schemeClr>
                </a:solidFill>
              </a:rPr>
              <a:t>Cross Laminated Timber</a:t>
            </a:r>
          </a:p>
          <a:p>
            <a:pPr marL="457200" lvl="1" indent="0">
              <a:buNone/>
            </a:pPr>
            <a:r>
              <a:rPr lang="en-US" sz="1600" b="1" dirty="0">
                <a:solidFill>
                  <a:schemeClr val="tx1">
                    <a:lumMod val="65000"/>
                    <a:lumOff val="35000"/>
                  </a:schemeClr>
                </a:solidFill>
              </a:rPr>
              <a:t>Glulam </a:t>
            </a:r>
          </a:p>
          <a:p>
            <a:pPr marL="457200" lvl="1" indent="0">
              <a:buNone/>
            </a:pPr>
            <a:r>
              <a:rPr lang="en-US" sz="1600" b="1" dirty="0">
                <a:solidFill>
                  <a:schemeClr val="tx1">
                    <a:lumMod val="65000"/>
                    <a:lumOff val="35000"/>
                  </a:schemeClr>
                </a:solidFill>
              </a:rPr>
              <a:t>Dowel Laminated Timber </a:t>
            </a:r>
          </a:p>
          <a:p>
            <a:pPr marL="457200" lvl="1" indent="0">
              <a:buNone/>
            </a:pPr>
            <a:r>
              <a:rPr lang="en-US" sz="1600" b="1" dirty="0">
                <a:solidFill>
                  <a:schemeClr val="tx1">
                    <a:lumMod val="65000"/>
                    <a:lumOff val="35000"/>
                  </a:schemeClr>
                </a:solidFill>
              </a:rPr>
              <a:t>Nail Laminated Timber</a:t>
            </a:r>
          </a:p>
          <a:p>
            <a:pPr marL="457200" lvl="1" indent="0">
              <a:buNone/>
            </a:pPr>
            <a:r>
              <a:rPr lang="en-US" sz="1600" b="1" dirty="0">
                <a:solidFill>
                  <a:schemeClr val="tx1">
                    <a:lumMod val="65000"/>
                    <a:lumOff val="35000"/>
                  </a:schemeClr>
                </a:solidFill>
              </a:rPr>
              <a:t>Mass Plywood</a:t>
            </a:r>
          </a:p>
        </p:txBody>
      </p:sp>
      <p:pic>
        <p:nvPicPr>
          <p:cNvPr id="6" name="Content Placeholder 5">
            <a:extLst>
              <a:ext uri="{FF2B5EF4-FFF2-40B4-BE49-F238E27FC236}">
                <a16:creationId xmlns:a16="http://schemas.microsoft.com/office/drawing/2014/main" id="{ECB667D8-CBA3-9648-8FCB-385DFD3336EE}"/>
              </a:ext>
            </a:extLst>
          </p:cNvPr>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0" y="0"/>
            <a:ext cx="7181612" cy="6857010"/>
          </a:xfrm>
          <a:prstGeom prst="rect">
            <a:avLst/>
          </a:prstGeom>
          <a:effectLst/>
        </p:spPr>
      </p:pic>
      <p:sp>
        <p:nvSpPr>
          <p:cNvPr id="5" name="TextBox 4">
            <a:extLst>
              <a:ext uri="{FF2B5EF4-FFF2-40B4-BE49-F238E27FC236}">
                <a16:creationId xmlns:a16="http://schemas.microsoft.com/office/drawing/2014/main" id="{8996494A-27FA-9441-86AC-A6E8EAB65A7D}"/>
              </a:ext>
            </a:extLst>
          </p:cNvPr>
          <p:cNvSpPr txBox="1"/>
          <p:nvPr/>
        </p:nvSpPr>
        <p:spPr>
          <a:xfrm>
            <a:off x="0" y="6410528"/>
            <a:ext cx="7181613" cy="447472"/>
          </a:xfrm>
          <a:prstGeom prst="rect">
            <a:avLst/>
          </a:prstGeom>
          <a:solidFill>
            <a:srgbClr val="000000">
              <a:alpha val="50000"/>
            </a:srgbClr>
          </a:solidFill>
          <a:ln>
            <a:noFill/>
          </a:ln>
        </p:spPr>
        <p:txBody>
          <a:bodyPr wrap="square" rtlCol="0">
            <a:noAutofit/>
          </a:bodyPr>
          <a:lstStyle/>
          <a:p>
            <a:pPr>
              <a:spcAft>
                <a:spcPts val="600"/>
              </a:spcAft>
            </a:pPr>
            <a:r>
              <a:rPr lang="en-US" sz="1300" i="1" dirty="0">
                <a:solidFill>
                  <a:srgbClr val="FFFFFF"/>
                </a:solidFill>
                <a:latin typeface="+mj-lt"/>
              </a:rPr>
              <a:t>Image of a CLT Panel in the fabrication process. Photo by: Veronica Madonna</a:t>
            </a:r>
          </a:p>
        </p:txBody>
      </p:sp>
    </p:spTree>
    <p:extLst>
      <p:ext uri="{BB962C8B-B14F-4D97-AF65-F5344CB8AC3E}">
        <p14:creationId xmlns:p14="http://schemas.microsoft.com/office/powerpoint/2010/main" val="2143989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1540-A436-BA4A-8182-6C8E15EEB219}"/>
              </a:ext>
            </a:extLst>
          </p:cNvPr>
          <p:cNvSpPr>
            <a:spLocks noGrp="1"/>
          </p:cNvSpPr>
          <p:nvPr>
            <p:ph type="title"/>
          </p:nvPr>
        </p:nvSpPr>
        <p:spPr/>
        <p:txBody>
          <a:bodyPr/>
          <a:lstStyle/>
          <a:p>
            <a:r>
              <a:rPr lang="en-US" dirty="0"/>
              <a:t>Structural Design Considerations</a:t>
            </a:r>
          </a:p>
        </p:txBody>
      </p:sp>
      <p:sp>
        <p:nvSpPr>
          <p:cNvPr id="3" name="Text Placeholder 2">
            <a:extLst>
              <a:ext uri="{FF2B5EF4-FFF2-40B4-BE49-F238E27FC236}">
                <a16:creationId xmlns:a16="http://schemas.microsoft.com/office/drawing/2014/main" id="{F59EDD21-9512-3443-A310-BA8295AF64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6753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04F140-ED71-174E-AF61-D762C62914E2}"/>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2200" y="0"/>
            <a:ext cx="7624303" cy="6858000"/>
          </a:xfrm>
        </p:spPr>
      </p:pic>
      <p:sp>
        <p:nvSpPr>
          <p:cNvPr id="2" name="Title 1">
            <a:extLst>
              <a:ext uri="{FF2B5EF4-FFF2-40B4-BE49-F238E27FC236}">
                <a16:creationId xmlns:a16="http://schemas.microsoft.com/office/drawing/2014/main" id="{B6121658-F427-4A49-9ABE-D951859CB6CE}"/>
              </a:ext>
            </a:extLst>
          </p:cNvPr>
          <p:cNvSpPr>
            <a:spLocks noGrp="1"/>
          </p:cNvSpPr>
          <p:nvPr>
            <p:ph type="title"/>
          </p:nvPr>
        </p:nvSpPr>
        <p:spPr/>
        <p:txBody>
          <a:bodyPr/>
          <a:lstStyle/>
          <a:p>
            <a:r>
              <a:rPr lang="en-US" dirty="0">
                <a:solidFill>
                  <a:schemeClr val="bg1"/>
                </a:solidFill>
              </a:rPr>
              <a:t>Selecting a Mass Timber System</a:t>
            </a:r>
          </a:p>
        </p:txBody>
      </p:sp>
      <p:sp>
        <p:nvSpPr>
          <p:cNvPr id="5" name="Rectangle 4">
            <a:extLst>
              <a:ext uri="{FF2B5EF4-FFF2-40B4-BE49-F238E27FC236}">
                <a16:creationId xmlns:a16="http://schemas.microsoft.com/office/drawing/2014/main" id="{E93EA1F2-6BEE-084B-9FE1-8DAEB38EEFAC}"/>
              </a:ext>
            </a:extLst>
          </p:cNvPr>
          <p:cNvSpPr/>
          <p:nvPr/>
        </p:nvSpPr>
        <p:spPr>
          <a:xfrm>
            <a:off x="145637" y="6006799"/>
            <a:ext cx="67491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Installation of glulam beam during the construction of the First Tech Credit Union headquarters building in Hillsboro, Oregon.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https://</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www.capitalpress.com</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9B39978-A8DF-AE46-B145-D52387670B0D}"/>
              </a:ext>
            </a:extLst>
          </p:cNvPr>
          <p:cNvSpPr txBox="1"/>
          <p:nvPr/>
        </p:nvSpPr>
        <p:spPr>
          <a:xfrm>
            <a:off x="8010940" y="2335696"/>
            <a:ext cx="3127844" cy="156966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Strength and stability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Load capacity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Program and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Long term flexibility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169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7A8559-577A-E841-BFAB-AC1F55635DC2}"/>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a:solidFill>
                  <a:schemeClr val="bg1"/>
                </a:solidFill>
                <a:latin typeface="+mj-lt"/>
                <a:ea typeface="+mj-ea"/>
                <a:cs typeface="+mj-cs"/>
              </a:rPr>
              <a:t>Common </a:t>
            </a:r>
            <a:br>
              <a:rPr lang="en-US" sz="4400">
                <a:solidFill>
                  <a:schemeClr val="bg1"/>
                </a:solidFill>
                <a:latin typeface="+mj-lt"/>
                <a:ea typeface="+mj-ea"/>
                <a:cs typeface="+mj-cs"/>
              </a:rPr>
            </a:br>
            <a:r>
              <a:rPr lang="en-US" sz="4400">
                <a:solidFill>
                  <a:schemeClr val="bg1"/>
                </a:solidFill>
                <a:latin typeface="+mj-lt"/>
                <a:ea typeface="+mj-ea"/>
                <a:cs typeface="+mj-cs"/>
              </a:rPr>
              <a:t>Timber Systems</a:t>
            </a:r>
          </a:p>
        </p:txBody>
      </p:sp>
      <p:graphicFrame>
        <p:nvGraphicFramePr>
          <p:cNvPr id="8" name="Content Placeholder 5">
            <a:extLst>
              <a:ext uri="{FF2B5EF4-FFF2-40B4-BE49-F238E27FC236}">
                <a16:creationId xmlns:a16="http://schemas.microsoft.com/office/drawing/2014/main" id="{589FA787-42BF-4525-B1EA-20BF002BEC99}"/>
              </a:ext>
            </a:extLst>
          </p:cNvPr>
          <p:cNvGraphicFramePr>
            <a:graphicFrameLocks noGrp="1"/>
          </p:cNvGraphicFramePr>
          <p:nvPr>
            <p:ph idx="1"/>
          </p:nvPr>
        </p:nvGraphicFramePr>
        <p:xfrm>
          <a:off x="6378122" y="984637"/>
          <a:ext cx="4246735" cy="4437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3733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3E51912-E052-F241-92DB-61E6FDE3E4C2}"/>
              </a:ext>
            </a:extLst>
          </p:cNvPr>
          <p:cNvPicPr>
            <a:picLocks noChangeAspect="1"/>
          </p:cNvPicPr>
          <p:nvPr/>
        </p:nvPicPr>
        <p:blipFill rotWithShape="1">
          <a:blip r:embed="rId3">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7E8FA9-97C7-5D4A-8D0D-F7E1A63AB1F7}"/>
              </a:ext>
            </a:extLst>
          </p:cNvPr>
          <p:cNvSpPr>
            <a:spLocks noGrp="1"/>
          </p:cNvSpPr>
          <p:nvPr>
            <p:ph type="title"/>
          </p:nvPr>
        </p:nvSpPr>
        <p:spPr>
          <a:xfrm>
            <a:off x="838200" y="1122362"/>
            <a:ext cx="10515600" cy="2900518"/>
          </a:xfrm>
        </p:spPr>
        <p:txBody>
          <a:bodyPr vert="horz" lIns="91440" tIns="45720" rIns="91440" bIns="45720" rtlCol="0" anchor="b">
            <a:normAutofit/>
          </a:bodyPr>
          <a:lstStyle/>
          <a:p>
            <a:pPr algn="ctr"/>
            <a:r>
              <a:rPr lang="en-US" sz="4400">
                <a:solidFill>
                  <a:srgbClr val="FFFFFF"/>
                </a:solidFill>
                <a:latin typeface="+mj-lt"/>
                <a:ea typeface="+mj-ea"/>
                <a:cs typeface="+mj-cs"/>
              </a:rPr>
              <a:t>Structural System and Program Use</a:t>
            </a:r>
          </a:p>
        </p:txBody>
      </p:sp>
      <p:sp>
        <p:nvSpPr>
          <p:cNvPr id="7" name="TextBox 6">
            <a:extLst>
              <a:ext uri="{FF2B5EF4-FFF2-40B4-BE49-F238E27FC236}">
                <a16:creationId xmlns:a16="http://schemas.microsoft.com/office/drawing/2014/main" id="{23E3B64D-2B3E-4741-B104-B3953FBD3A6F}"/>
              </a:ext>
            </a:extLst>
          </p:cNvPr>
          <p:cNvSpPr txBox="1"/>
          <p:nvPr/>
        </p:nvSpPr>
        <p:spPr>
          <a:xfrm>
            <a:off x="7608498" y="-897147"/>
            <a:ext cx="237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920990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2D5C19F-787D-F449-8F88-7FFCE2068D72}"/>
              </a:ext>
            </a:extLst>
          </p:cNvPr>
          <p:cNvPicPr>
            <a:picLocks noChangeAspect="1"/>
          </p:cNvPicPr>
          <p:nvPr/>
        </p:nvPicPr>
        <p:blipFill rotWithShape="1">
          <a:blip r:embed="rId2">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7B7E8FA9-97C7-5D4A-8D0D-F7E1A63AB1F7}"/>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a:solidFill>
                  <a:srgbClr val="FFFFFF"/>
                </a:solidFill>
                <a:latin typeface="+mj-lt"/>
                <a:ea typeface="+mj-ea"/>
                <a:cs typeface="+mj-cs"/>
              </a:rPr>
              <a:t>Structural System and Program Use</a:t>
            </a:r>
          </a:p>
        </p:txBody>
      </p:sp>
    </p:spTree>
    <p:extLst>
      <p:ext uri="{BB962C8B-B14F-4D97-AF65-F5344CB8AC3E}">
        <p14:creationId xmlns:p14="http://schemas.microsoft.com/office/powerpoint/2010/main" val="3635610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8FA9-97C7-5D4A-8D0D-F7E1A63AB1F7}"/>
              </a:ext>
            </a:extLst>
          </p:cNvPr>
          <p:cNvSpPr>
            <a:spLocks noGrp="1"/>
          </p:cNvSpPr>
          <p:nvPr>
            <p:ph type="title" idx="4294967295"/>
          </p:nvPr>
        </p:nvSpPr>
        <p:spPr>
          <a:xfrm>
            <a:off x="581890" y="348499"/>
            <a:ext cx="10515600" cy="1325563"/>
          </a:xfrm>
        </p:spPr>
        <p:txBody>
          <a:bodyPr>
            <a:normAutofit/>
          </a:bodyPr>
          <a:lstStyle/>
          <a:p>
            <a:r>
              <a:rPr lang="en-US" dirty="0">
                <a:solidFill>
                  <a:srgbClr val="FFFFFF"/>
                </a:solidFill>
              </a:rPr>
              <a:t>Key Considerations</a:t>
            </a:r>
          </a:p>
        </p:txBody>
      </p:sp>
      <p:graphicFrame>
        <p:nvGraphicFramePr>
          <p:cNvPr id="6" name="Content Placeholder 2">
            <a:extLst>
              <a:ext uri="{FF2B5EF4-FFF2-40B4-BE49-F238E27FC236}">
                <a16:creationId xmlns:a16="http://schemas.microsoft.com/office/drawing/2014/main" id="{D76A0435-3490-4E5A-B03C-FF8A3421F4A8}"/>
              </a:ext>
            </a:extLst>
          </p:cNvPr>
          <p:cNvGraphicFramePr>
            <a:graphicFrameLocks noGrp="1"/>
          </p:cNvGraphicFramePr>
          <p:nvPr>
            <p:ph idx="4294967295"/>
          </p:nvPr>
        </p:nvGraphicFramePr>
        <p:xfrm>
          <a:off x="838200" y="154937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1915951"/>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2A06F8C-E282-5E41-BB2F-39B928A4181F}"/>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70225C5A-1D50-8943-95B3-F260C0C1BB31}"/>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a:solidFill>
                  <a:srgbClr val="FFFFFF"/>
                </a:solidFill>
                <a:latin typeface="+mj-lt"/>
                <a:ea typeface="+mj-ea"/>
                <a:cs typeface="+mj-cs"/>
              </a:rPr>
              <a:t>Factors in Selecting a Structural System</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D287595-B9A1-E546-96A6-987414438436}"/>
              </a:ext>
            </a:extLst>
          </p:cNvPr>
          <p:cNvSpPr/>
          <p:nvPr/>
        </p:nvSpPr>
        <p:spPr>
          <a:xfrm>
            <a:off x="5155379" y="1065862"/>
            <a:ext cx="5744685" cy="472627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Cost</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Cost of design</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Cost of materials</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Cost of transportation</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Cost of installation</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Cost of protection and maintenance</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1082675" lvl="0" indent="0" algn="l" defTabSz="914400" rtl="0" eaLnBrk="1" fontAlgn="auto" latinLnBrk="0" hangingPunct="1">
              <a:lnSpc>
                <a:spcPct val="90000"/>
              </a:lnSpc>
              <a:spcBef>
                <a:spcPts val="0"/>
              </a:spcBef>
              <a:spcAft>
                <a:spcPts val="9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Schedule</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Shop drawings and approvals</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Materials acquisition</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Construction productivity</a:t>
            </a:r>
          </a:p>
        </p:txBody>
      </p:sp>
    </p:spTree>
    <p:extLst>
      <p:ext uri="{BB962C8B-B14F-4D97-AF65-F5344CB8AC3E}">
        <p14:creationId xmlns:p14="http://schemas.microsoft.com/office/powerpoint/2010/main" val="3497032848"/>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467F643-80C6-344C-99C3-FEC3B94DA6BE}"/>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70225C5A-1D50-8943-95B3-F260C0C1BB31}"/>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a:solidFill>
                  <a:srgbClr val="FFFFFF"/>
                </a:solidFill>
                <a:latin typeface="+mj-lt"/>
                <a:ea typeface="+mj-ea"/>
                <a:cs typeface="+mj-cs"/>
              </a:rPr>
              <a:t>Factors in Selecting a Structural System</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D287595-B9A1-E546-96A6-987414438436}"/>
              </a:ext>
            </a:extLst>
          </p:cNvPr>
          <p:cNvSpPr/>
          <p:nvPr/>
        </p:nvSpPr>
        <p:spPr>
          <a:xfrm>
            <a:off x="5155378" y="1065862"/>
            <a:ext cx="6597705" cy="518863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Function</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Clear span</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Program requirements and long-term flexibility</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Depth of members and clear height</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Location of bearing walls and other supports</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Incorporation of mechanical and electrical systems</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Thermal insulation</a:t>
            </a:r>
          </a:p>
          <a:p>
            <a:pPr marL="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Code Requirements</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Fire protection</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Sound transmission</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Structural capacity</a:t>
            </a:r>
          </a:p>
          <a:p>
            <a:pPr marL="342900" marR="1082675" lvl="0"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Durability</a:t>
            </a:r>
          </a:p>
        </p:txBody>
      </p:sp>
    </p:spTree>
    <p:extLst>
      <p:ext uri="{BB962C8B-B14F-4D97-AF65-F5344CB8AC3E}">
        <p14:creationId xmlns:p14="http://schemas.microsoft.com/office/powerpoint/2010/main" val="395081994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EA43A7D-CB25-6A41-87F8-C06F86A04E5D}"/>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70225C5A-1D50-8943-95B3-F260C0C1BB31}"/>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a:solidFill>
                  <a:schemeClr val="bg1"/>
                </a:solidFill>
                <a:latin typeface="+mj-lt"/>
                <a:ea typeface="+mj-ea"/>
                <a:cs typeface="+mj-cs"/>
              </a:rPr>
              <a:t>Factors in Selecting a Structural System</a:t>
            </a:r>
          </a:p>
        </p:txBody>
      </p:sp>
      <p:sp>
        <p:nvSpPr>
          <p:cNvPr id="1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287595-B9A1-E546-96A6-987414438436}"/>
              </a:ext>
            </a:extLst>
          </p:cNvPr>
          <p:cNvSpPr/>
          <p:nvPr/>
        </p:nvSpPr>
        <p:spPr>
          <a:xfrm>
            <a:off x="4976031" y="963877"/>
            <a:ext cx="6517977" cy="493024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Aesthetics</a:t>
            </a:r>
          </a:p>
          <a:p>
            <a:pPr marL="342900" marR="1082675" lvl="1"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Appearance of material</a:t>
            </a:r>
          </a:p>
          <a:p>
            <a:pPr marL="342900" marR="1082675" lvl="1"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Appearance of finished system</a:t>
            </a:r>
          </a:p>
          <a:p>
            <a:pPr marL="342900" marR="1082675" lvl="1"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Architectural blend of form and function</a:t>
            </a:r>
          </a:p>
          <a:p>
            <a:pPr marL="0" marR="1082675" lvl="1"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Environmental</a:t>
            </a:r>
          </a:p>
          <a:p>
            <a:pPr marL="342900" marR="1082675" lvl="1"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Environmental impact of harvesting, mining, quarrying, and manufacture</a:t>
            </a:r>
          </a:p>
          <a:p>
            <a:pPr marL="342900" marR="1082675" lvl="1"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Energy required to manufacture, transport, and install materials</a:t>
            </a:r>
          </a:p>
          <a:p>
            <a:pPr marL="342900" marR="1082675" lvl="1"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Thermal efficiency of building systems</a:t>
            </a:r>
          </a:p>
          <a:p>
            <a:pPr marL="342900" marR="1082675" lvl="1" indent="-2286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Disposal, recycle or reuse at end-of-life cycle</a:t>
            </a:r>
          </a:p>
        </p:txBody>
      </p:sp>
    </p:spTree>
    <p:extLst>
      <p:ext uri="{BB962C8B-B14F-4D97-AF65-F5344CB8AC3E}">
        <p14:creationId xmlns:p14="http://schemas.microsoft.com/office/powerpoint/2010/main" val="174803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3DB-7C2C-334D-85FB-C78097B7BFEF}"/>
              </a:ext>
            </a:extLst>
          </p:cNvPr>
          <p:cNvSpPr>
            <a:spLocks noGrp="1"/>
          </p:cNvSpPr>
          <p:nvPr>
            <p:ph type="title"/>
          </p:nvPr>
        </p:nvSpPr>
        <p:spPr/>
        <p:txBody>
          <a:bodyPr/>
          <a:lstStyle/>
          <a:p>
            <a:r>
              <a:rPr lang="en-US" dirty="0"/>
              <a:t>Framed Structural System</a:t>
            </a:r>
          </a:p>
        </p:txBody>
      </p:sp>
      <p:sp>
        <p:nvSpPr>
          <p:cNvPr id="3" name="Text Placeholder 2">
            <a:extLst>
              <a:ext uri="{FF2B5EF4-FFF2-40B4-BE49-F238E27FC236}">
                <a16:creationId xmlns:a16="http://schemas.microsoft.com/office/drawing/2014/main" id="{47689AC0-B570-F54E-A545-AF9A88DFED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90610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7896291D-B384-B446-8506-166621EA73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9205" y="1000330"/>
            <a:ext cx="8870911" cy="5002479"/>
          </a:xfrm>
          <a:prstGeom prst="rect">
            <a:avLst/>
          </a:prstGeom>
        </p:spPr>
      </p:pic>
      <p:sp>
        <p:nvSpPr>
          <p:cNvPr id="2" name="Title 1">
            <a:extLst>
              <a:ext uri="{FF2B5EF4-FFF2-40B4-BE49-F238E27FC236}">
                <a16:creationId xmlns:a16="http://schemas.microsoft.com/office/drawing/2014/main" id="{53A5348E-9BA3-7D41-AFC7-564CB6C4E949}"/>
              </a:ext>
            </a:extLst>
          </p:cNvPr>
          <p:cNvSpPr>
            <a:spLocks noGrp="1"/>
          </p:cNvSpPr>
          <p:nvPr>
            <p:ph type="title"/>
          </p:nvPr>
        </p:nvSpPr>
        <p:spPr/>
        <p:txBody>
          <a:bodyPr/>
          <a:lstStyle/>
          <a:p>
            <a:r>
              <a:rPr lang="en-US" dirty="0"/>
              <a:t>Mass Timber Products</a:t>
            </a:r>
          </a:p>
        </p:txBody>
      </p:sp>
    </p:spTree>
    <p:extLst>
      <p:ext uri="{BB962C8B-B14F-4D97-AF65-F5344CB8AC3E}">
        <p14:creationId xmlns:p14="http://schemas.microsoft.com/office/powerpoint/2010/main" val="3340770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69789F62-E842-7A43-9BF0-1D289046C8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598727" cy="6228413"/>
          </a:xfrm>
          <a:prstGeom prst="rect">
            <a:avLst/>
          </a:prstGeom>
        </p:spPr>
      </p:pic>
    </p:spTree>
    <p:extLst>
      <p:ext uri="{BB962C8B-B14F-4D97-AF65-F5344CB8AC3E}">
        <p14:creationId xmlns:p14="http://schemas.microsoft.com/office/powerpoint/2010/main" val="3573932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96C698-C7ED-B545-8EFB-872D01DE0E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8288" y="9144"/>
            <a:ext cx="11878056" cy="6007608"/>
          </a:xfrm>
          <a:prstGeom prst="rect">
            <a:avLst/>
          </a:prstGeom>
        </p:spPr>
      </p:pic>
      <p:sp>
        <p:nvSpPr>
          <p:cNvPr id="2" name="Title 1">
            <a:extLst>
              <a:ext uri="{FF2B5EF4-FFF2-40B4-BE49-F238E27FC236}">
                <a16:creationId xmlns:a16="http://schemas.microsoft.com/office/drawing/2014/main" id="{33EAFF0E-2183-5341-9ABD-59E050B8B8BE}"/>
              </a:ext>
            </a:extLst>
          </p:cNvPr>
          <p:cNvSpPr>
            <a:spLocks noGrp="1"/>
          </p:cNvSpPr>
          <p:nvPr>
            <p:ph type="title"/>
          </p:nvPr>
        </p:nvSpPr>
        <p:spPr/>
        <p:txBody>
          <a:bodyPr/>
          <a:lstStyle/>
          <a:p>
            <a:r>
              <a:rPr lang="en-US" dirty="0">
                <a:solidFill>
                  <a:schemeClr val="bg1"/>
                </a:solidFill>
              </a:rPr>
              <a:t>Ontario Secondary School Teachers’ Federation</a:t>
            </a:r>
          </a:p>
        </p:txBody>
      </p:sp>
      <p:sp>
        <p:nvSpPr>
          <p:cNvPr id="5" name="Rectangle 4">
            <a:extLst>
              <a:ext uri="{FF2B5EF4-FFF2-40B4-BE49-F238E27FC236}">
                <a16:creationId xmlns:a16="http://schemas.microsoft.com/office/drawing/2014/main" id="{862B83AB-F54D-6347-855A-52A12DDA3B5D}"/>
              </a:ext>
            </a:extLst>
          </p:cNvPr>
          <p:cNvSpPr/>
          <p:nvPr/>
        </p:nvSpPr>
        <p:spPr>
          <a:xfrm>
            <a:off x="222504" y="6006799"/>
            <a:ext cx="6096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Moriyama &amp; </a:t>
            </a:r>
            <a:r>
              <a:rPr kumimoji="0" lang="en-US" sz="1100" b="0" i="0" u="none" strike="noStrike" kern="1200" cap="none" spc="0" normalizeH="0" baseline="0" noProof="0" dirty="0" err="1">
                <a:ln>
                  <a:noFill/>
                </a:ln>
                <a:solidFill>
                  <a:prstClr val="black"/>
                </a:solidFill>
                <a:effectLst/>
                <a:uLnTx/>
                <a:uFillTx/>
                <a:latin typeface="Calibri Light" panose="020F0302020204030204"/>
                <a:ea typeface="+mn-ea"/>
                <a:cs typeface="+mn-cs"/>
              </a:rPr>
              <a:t>Teshima</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Architects, </a:t>
            </a:r>
            <a:r>
              <a:rPr kumimoji="0" lang="en-US" sz="1100" b="0" i="0" u="none" strike="noStrike" kern="1200" cap="none" spc="0" normalizeH="0" baseline="0" noProof="0" dirty="0" err="1">
                <a:ln>
                  <a:noFill/>
                </a:ln>
                <a:solidFill>
                  <a:prstClr val="black"/>
                </a:solidFill>
                <a:effectLst/>
                <a:uLnTx/>
                <a:uFillTx/>
                <a:latin typeface="Calibri Light" panose="020F0302020204030204"/>
                <a:ea typeface="+mn-ea"/>
                <a:cs typeface="+mn-cs"/>
              </a:rPr>
              <a:t>www.mtarch.com</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283545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6F3D8CC9-191E-4B4A-B2E2-1646A1CDB5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598727" cy="5816184"/>
          </a:xfrm>
          <a:prstGeom prst="rect">
            <a:avLst/>
          </a:prstGeom>
        </p:spPr>
      </p:pic>
    </p:spTree>
    <p:extLst>
      <p:ext uri="{BB962C8B-B14F-4D97-AF65-F5344CB8AC3E}">
        <p14:creationId xmlns:p14="http://schemas.microsoft.com/office/powerpoint/2010/main" val="298674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33A39-D2E0-DE40-B8C5-0C92611318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752" y="1149159"/>
            <a:ext cx="7163562" cy="4754944"/>
          </a:xfrm>
          <a:prstGeom prst="rect">
            <a:avLst/>
          </a:prstGeom>
        </p:spPr>
      </p:pic>
      <p:pic>
        <p:nvPicPr>
          <p:cNvPr id="4" name="Picture 3">
            <a:extLst>
              <a:ext uri="{FF2B5EF4-FFF2-40B4-BE49-F238E27FC236}">
                <a16:creationId xmlns:a16="http://schemas.microsoft.com/office/drawing/2014/main" id="{43162168-7DB0-FB4C-9EBE-C99CF92445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572726" y="1149159"/>
            <a:ext cx="4216812" cy="4754944"/>
          </a:xfrm>
          <a:prstGeom prst="rect">
            <a:avLst/>
          </a:prstGeom>
        </p:spPr>
      </p:pic>
      <p:sp>
        <p:nvSpPr>
          <p:cNvPr id="2" name="Title 1">
            <a:extLst>
              <a:ext uri="{FF2B5EF4-FFF2-40B4-BE49-F238E27FC236}">
                <a16:creationId xmlns:a16="http://schemas.microsoft.com/office/drawing/2014/main" id="{50221A76-96C7-2A43-86D4-6F1E277CA262}"/>
              </a:ext>
            </a:extLst>
          </p:cNvPr>
          <p:cNvSpPr>
            <a:spLocks noGrp="1"/>
          </p:cNvSpPr>
          <p:nvPr>
            <p:ph type="title"/>
          </p:nvPr>
        </p:nvSpPr>
        <p:spPr/>
        <p:txBody>
          <a:bodyPr anchor="ctr">
            <a:normAutofit/>
          </a:bodyPr>
          <a:lstStyle/>
          <a:p>
            <a:r>
              <a:rPr lang="en-US" dirty="0"/>
              <a:t>80 Atlantic Avenue – Toronto Ontario</a:t>
            </a:r>
          </a:p>
        </p:txBody>
      </p:sp>
      <p:sp>
        <p:nvSpPr>
          <p:cNvPr id="5" name="Rectangle 4">
            <a:extLst>
              <a:ext uri="{FF2B5EF4-FFF2-40B4-BE49-F238E27FC236}">
                <a16:creationId xmlns:a16="http://schemas.microsoft.com/office/drawing/2014/main" id="{79B9C3D1-A481-AB4F-91C7-311129B0FA59}"/>
              </a:ext>
            </a:extLst>
          </p:cNvPr>
          <p:cNvSpPr/>
          <p:nvPr/>
        </p:nvSpPr>
        <p:spPr>
          <a:xfrm>
            <a:off x="222504" y="6006799"/>
            <a:ext cx="6096000" cy="4308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Quadrangle Architects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https://</a:t>
            </a:r>
            <a:r>
              <a:rPr kumimoji="0" lang="en-US" sz="1100" b="0" i="0" u="none" strike="noStrike" kern="1200" cap="none" spc="0" normalizeH="0" baseline="0" noProof="0" dirty="0" err="1">
                <a:ln>
                  <a:noFill/>
                </a:ln>
                <a:solidFill>
                  <a:prstClr val="black"/>
                </a:solidFill>
                <a:effectLst/>
                <a:uLnTx/>
                <a:uFillTx/>
                <a:latin typeface="Calibri Light" panose="020F0302020204030204"/>
                <a:ea typeface="+mn-ea"/>
                <a:cs typeface="+mn-cs"/>
              </a:rPr>
              <a:t>www.archpaper.com</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/2020/01/80-atlantic-toronto-timber-office-building/</a:t>
            </a:r>
          </a:p>
        </p:txBody>
      </p:sp>
    </p:spTree>
    <p:extLst>
      <p:ext uri="{BB962C8B-B14F-4D97-AF65-F5344CB8AC3E}">
        <p14:creationId xmlns:p14="http://schemas.microsoft.com/office/powerpoint/2010/main" val="3452836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5CEBA9F-0E38-9348-BF4E-9BE9F1A728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598727" cy="5666282"/>
          </a:xfrm>
          <a:prstGeom prst="rect">
            <a:avLst/>
          </a:prstGeom>
        </p:spPr>
      </p:pic>
    </p:spTree>
    <p:extLst>
      <p:ext uri="{BB962C8B-B14F-4D97-AF65-F5344CB8AC3E}">
        <p14:creationId xmlns:p14="http://schemas.microsoft.com/office/powerpoint/2010/main" val="3243049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40478-0B12-2544-991E-11278F4EA355}"/>
              </a:ext>
            </a:extLst>
          </p:cNvPr>
          <p:cNvSpPr>
            <a:spLocks noGrp="1"/>
          </p:cNvSpPr>
          <p:nvPr>
            <p:ph type="title"/>
          </p:nvPr>
        </p:nvSpPr>
        <p:spPr/>
        <p:txBody>
          <a:bodyPr/>
          <a:lstStyle/>
          <a:p>
            <a:r>
              <a:rPr lang="en-US" dirty="0"/>
              <a:t>Brock Commons Tall Wood House</a:t>
            </a:r>
          </a:p>
        </p:txBody>
      </p:sp>
      <p:pic>
        <p:nvPicPr>
          <p:cNvPr id="4" name="Picture 3">
            <a:extLst>
              <a:ext uri="{FF2B5EF4-FFF2-40B4-BE49-F238E27FC236}">
                <a16:creationId xmlns:a16="http://schemas.microsoft.com/office/drawing/2014/main" id="{C69B91CA-4649-1B48-B338-8A4BB2CDC3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8048" y="861387"/>
            <a:ext cx="8723376" cy="5135226"/>
          </a:xfrm>
          <a:prstGeom prst="rect">
            <a:avLst/>
          </a:prstGeom>
        </p:spPr>
      </p:pic>
      <p:sp>
        <p:nvSpPr>
          <p:cNvPr id="5" name="Rectangle 4">
            <a:extLst>
              <a:ext uri="{FF2B5EF4-FFF2-40B4-BE49-F238E27FC236}">
                <a16:creationId xmlns:a16="http://schemas.microsoft.com/office/drawing/2014/main" id="{F6FFBE41-6105-B24E-A4BA-84C667BA8B39}"/>
              </a:ext>
            </a:extLst>
          </p:cNvPr>
          <p:cNvSpPr/>
          <p:nvPr/>
        </p:nvSpPr>
        <p:spPr>
          <a:xfrm>
            <a:off x="222504" y="6006799"/>
            <a:ext cx="6096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Acton </a:t>
            </a:r>
            <a:r>
              <a:rPr kumimoji="0" lang="en-US" sz="1100" b="0" i="0" u="none" strike="noStrike" kern="1200" cap="none" spc="0" normalizeH="0" baseline="0" noProof="0" dirty="0" err="1">
                <a:ln>
                  <a:noFill/>
                </a:ln>
                <a:solidFill>
                  <a:prstClr val="black"/>
                </a:solidFill>
                <a:effectLst/>
                <a:uLnTx/>
                <a:uFillTx/>
                <a:latin typeface="Calibri Light" panose="020F0302020204030204"/>
                <a:ea typeface="+mn-ea"/>
                <a:cs typeface="+mn-cs"/>
              </a:rPr>
              <a:t>Ostry</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Architects </a:t>
            </a:r>
          </a:p>
        </p:txBody>
      </p:sp>
    </p:spTree>
    <p:extLst>
      <p:ext uri="{BB962C8B-B14F-4D97-AF65-F5344CB8AC3E}">
        <p14:creationId xmlns:p14="http://schemas.microsoft.com/office/powerpoint/2010/main" val="20475052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FA64D-D0A9-CC40-9C35-4F553A1F1DC7}"/>
              </a:ext>
            </a:extLst>
          </p:cNvPr>
          <p:cNvSpPr>
            <a:spLocks noGrp="1"/>
          </p:cNvSpPr>
          <p:nvPr>
            <p:ph type="title"/>
          </p:nvPr>
        </p:nvSpPr>
        <p:spPr/>
        <p:txBody>
          <a:bodyPr/>
          <a:lstStyle/>
          <a:p>
            <a:r>
              <a:rPr lang="en-US" dirty="0"/>
              <a:t>Timber Bay Design Tool – Fast + Epp Concept Lab</a:t>
            </a:r>
          </a:p>
        </p:txBody>
      </p:sp>
      <p:sp>
        <p:nvSpPr>
          <p:cNvPr id="3" name="Rectangle 2">
            <a:hlinkClick r:id="rId2"/>
            <a:extLst>
              <a:ext uri="{FF2B5EF4-FFF2-40B4-BE49-F238E27FC236}">
                <a16:creationId xmlns:a16="http://schemas.microsoft.com/office/drawing/2014/main" id="{D095937D-ACD2-2244-9B5B-32FA4AF24D70}"/>
              </a:ext>
            </a:extLst>
          </p:cNvPr>
          <p:cNvSpPr/>
          <p:nvPr/>
        </p:nvSpPr>
        <p:spPr>
          <a:xfrm>
            <a:off x="3612225" y="1000330"/>
            <a:ext cx="184731"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0EF4E22-5EC6-C94F-A5FF-738259CD8C8F}"/>
              </a:ext>
            </a:extLst>
          </p:cNvPr>
          <p:cNvSpPr txBox="1"/>
          <p:nvPr/>
        </p:nvSpPr>
        <p:spPr>
          <a:xfrm>
            <a:off x="5005753" y="1046496"/>
            <a:ext cx="61102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www.fastepp.com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/concept-lab/timber-bay-design-tool/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C33B78C-5AC4-434D-A05C-AB009EE7A3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06" y="1626458"/>
            <a:ext cx="7538300" cy="5026672"/>
          </a:xfrm>
          <a:prstGeom prst="rect">
            <a:avLst/>
          </a:prstGeom>
        </p:spPr>
      </p:pic>
    </p:spTree>
    <p:extLst>
      <p:ext uri="{BB962C8B-B14F-4D97-AF65-F5344CB8AC3E}">
        <p14:creationId xmlns:p14="http://schemas.microsoft.com/office/powerpoint/2010/main" val="549654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07DE-9C52-DA46-886C-D73A844CA2BE}"/>
              </a:ext>
            </a:extLst>
          </p:cNvPr>
          <p:cNvSpPr>
            <a:spLocks noGrp="1"/>
          </p:cNvSpPr>
          <p:nvPr>
            <p:ph type="title"/>
          </p:nvPr>
        </p:nvSpPr>
        <p:spPr/>
        <p:txBody>
          <a:bodyPr/>
          <a:lstStyle/>
          <a:p>
            <a:r>
              <a:rPr lang="en-US" dirty="0"/>
              <a:t>Member Calculator Tool – Fast + Epp Concept Lab</a:t>
            </a:r>
          </a:p>
        </p:txBody>
      </p:sp>
      <p:pic>
        <p:nvPicPr>
          <p:cNvPr id="3" name="Picture 2">
            <a:extLst>
              <a:ext uri="{FF2B5EF4-FFF2-40B4-BE49-F238E27FC236}">
                <a16:creationId xmlns:a16="http://schemas.microsoft.com/office/drawing/2014/main" id="{F68BEA88-AB08-9C46-B343-7214B0223C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28891"/>
            <a:ext cx="6969579" cy="5129109"/>
          </a:xfrm>
          <a:prstGeom prst="rect">
            <a:avLst/>
          </a:prstGeom>
        </p:spPr>
      </p:pic>
      <p:sp>
        <p:nvSpPr>
          <p:cNvPr id="4" name="Rectangle 3">
            <a:extLst>
              <a:ext uri="{FF2B5EF4-FFF2-40B4-BE49-F238E27FC236}">
                <a16:creationId xmlns:a16="http://schemas.microsoft.com/office/drawing/2014/main" id="{AC90679A-BC6D-8A49-A5A0-29E53FDA8E3E}"/>
              </a:ext>
            </a:extLst>
          </p:cNvPr>
          <p:cNvSpPr/>
          <p:nvPr/>
        </p:nvSpPr>
        <p:spPr>
          <a:xfrm>
            <a:off x="5886288" y="1000330"/>
            <a:ext cx="48774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www.fastepp.com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/concept-lab/calculator/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530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5D31D-7CFF-F64F-8516-4668640A86A8}"/>
              </a:ext>
            </a:extLst>
          </p:cNvPr>
          <p:cNvSpPr/>
          <p:nvPr/>
        </p:nvSpPr>
        <p:spPr>
          <a:xfrm>
            <a:off x="1" y="860079"/>
            <a:ext cx="11887200" cy="5169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434490-BEAA-B549-892A-827B1D9F2B49}"/>
              </a:ext>
            </a:extLst>
          </p:cNvPr>
          <p:cNvSpPr>
            <a:spLocks noGrp="1"/>
          </p:cNvSpPr>
          <p:nvPr>
            <p:ph type="title"/>
          </p:nvPr>
        </p:nvSpPr>
        <p:spPr/>
        <p:txBody>
          <a:bodyPr/>
          <a:lstStyle/>
          <a:p>
            <a:r>
              <a:rPr lang="en-US" dirty="0"/>
              <a:t>Activity – Factors in Selecting a Structural System</a:t>
            </a:r>
          </a:p>
        </p:txBody>
      </p:sp>
      <p:sp>
        <p:nvSpPr>
          <p:cNvPr id="10" name="Content Placeholder 9">
            <a:extLst>
              <a:ext uri="{FF2B5EF4-FFF2-40B4-BE49-F238E27FC236}">
                <a16:creationId xmlns:a16="http://schemas.microsoft.com/office/drawing/2014/main" id="{037D8C58-26BD-5B47-8AE5-6A4B00AC8803}"/>
              </a:ext>
            </a:extLst>
          </p:cNvPr>
          <p:cNvSpPr>
            <a:spLocks noGrp="1"/>
          </p:cNvSpPr>
          <p:nvPr>
            <p:ph idx="1"/>
          </p:nvPr>
        </p:nvSpPr>
        <p:spPr>
          <a:xfrm>
            <a:off x="838199" y="1477109"/>
            <a:ext cx="9021417" cy="4478334"/>
          </a:xfrm>
        </p:spPr>
        <p:txBody>
          <a:bodyPr/>
          <a:lstStyle/>
          <a:p>
            <a:pPr marL="457200" indent="-457200">
              <a:buAutoNum type="arabicPeriod"/>
            </a:pPr>
            <a:r>
              <a:rPr lang="en-US" i="1" dirty="0"/>
              <a:t>Name the six factors described in selecting a structural system.</a:t>
            </a:r>
          </a:p>
          <a:p>
            <a:pPr marL="457200" indent="-457200">
              <a:buAutoNum type="arabicPeriod"/>
            </a:pPr>
            <a:r>
              <a:rPr lang="en-US" i="1" dirty="0"/>
              <a:t>Utilizing the Fast + Epp Concept Lab Timber Bay sizing tool, calculated the size of the structural members of the following structural grid spans. </a:t>
            </a:r>
          </a:p>
          <a:p>
            <a:pPr marL="0" indent="0">
              <a:buNone/>
            </a:pPr>
            <a:endParaRPr lang="en-US" i="1" dirty="0"/>
          </a:p>
          <a:p>
            <a:pPr marL="914400" lvl="1" indent="-457200">
              <a:buFont typeface="+mj-lt"/>
              <a:buAutoNum type="alphaLcParenR"/>
            </a:pPr>
            <a:r>
              <a:rPr lang="en-US" i="1" dirty="0"/>
              <a:t>8x6m Office Building, 6 stories with a 60 min fire resistance rating.</a:t>
            </a:r>
          </a:p>
          <a:p>
            <a:pPr marL="457200" lvl="1" indent="0">
              <a:buNone/>
            </a:pPr>
            <a:endParaRPr lang="en-US" i="1" dirty="0"/>
          </a:p>
          <a:p>
            <a:pPr marL="457200" lvl="1" indent="0">
              <a:buNone/>
            </a:pPr>
            <a:r>
              <a:rPr lang="en-US" sz="2400" i="1" dirty="0"/>
              <a:t>Describe the advantages and challenges in design choices available for the scenario. </a:t>
            </a:r>
            <a:endParaRPr lang="en-US" dirty="0"/>
          </a:p>
        </p:txBody>
      </p:sp>
      <p:pic>
        <p:nvPicPr>
          <p:cNvPr id="7" name="Picture 6" descr="Icon&#10;&#10;Description automatically generated">
            <a:extLst>
              <a:ext uri="{FF2B5EF4-FFF2-40B4-BE49-F238E27FC236}">
                <a16:creationId xmlns:a16="http://schemas.microsoft.com/office/drawing/2014/main" id="{F2FBEF50-04EE-794E-AFF5-AB0A856FC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2462" y="204871"/>
            <a:ext cx="804295" cy="585132"/>
          </a:xfrm>
          <a:prstGeom prst="rect">
            <a:avLst/>
          </a:prstGeom>
        </p:spPr>
      </p:pic>
    </p:spTree>
    <p:extLst>
      <p:ext uri="{BB962C8B-B14F-4D97-AF65-F5344CB8AC3E}">
        <p14:creationId xmlns:p14="http://schemas.microsoft.com/office/powerpoint/2010/main" val="679179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A3DB-7C2C-334D-85FB-C78097B7BFEF}"/>
              </a:ext>
            </a:extLst>
          </p:cNvPr>
          <p:cNvSpPr>
            <a:spLocks noGrp="1"/>
          </p:cNvSpPr>
          <p:nvPr>
            <p:ph type="title"/>
          </p:nvPr>
        </p:nvSpPr>
        <p:spPr/>
        <p:txBody>
          <a:bodyPr/>
          <a:lstStyle/>
          <a:p>
            <a:r>
              <a:rPr lang="en-US" dirty="0"/>
              <a:t>Hybrid System</a:t>
            </a:r>
          </a:p>
        </p:txBody>
      </p:sp>
      <p:sp>
        <p:nvSpPr>
          <p:cNvPr id="3" name="Text Placeholder 2">
            <a:extLst>
              <a:ext uri="{FF2B5EF4-FFF2-40B4-BE49-F238E27FC236}">
                <a16:creationId xmlns:a16="http://schemas.microsoft.com/office/drawing/2014/main" id="{47689AC0-B570-F54E-A545-AF9A88DFED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21940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A94B-C150-0E49-866D-BC2500605B4C}"/>
              </a:ext>
            </a:extLst>
          </p:cNvPr>
          <p:cNvSpPr>
            <a:spLocks noGrp="1"/>
          </p:cNvSpPr>
          <p:nvPr>
            <p:ph type="title"/>
          </p:nvPr>
        </p:nvSpPr>
        <p:spPr/>
        <p:txBody>
          <a:bodyPr/>
          <a:lstStyle/>
          <a:p>
            <a:r>
              <a:rPr lang="en-US" dirty="0"/>
              <a:t>Glulam and Glulam Panels (GLT)</a:t>
            </a:r>
          </a:p>
        </p:txBody>
      </p:sp>
      <p:sp>
        <p:nvSpPr>
          <p:cNvPr id="3" name="Rectangle 2">
            <a:extLst>
              <a:ext uri="{FF2B5EF4-FFF2-40B4-BE49-F238E27FC236}">
                <a16:creationId xmlns:a16="http://schemas.microsoft.com/office/drawing/2014/main" id="{C256F117-1EA3-2E46-BD5D-2D9C4F36E477}"/>
              </a:ext>
            </a:extLst>
          </p:cNvPr>
          <p:cNvSpPr>
            <a:spLocks noChangeArrowheads="1"/>
          </p:cNvSpPr>
          <p:nvPr/>
        </p:nvSpPr>
        <p:spPr bwMode="auto">
          <a:xfrm>
            <a:off x="490194" y="1611086"/>
            <a:ext cx="2489389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41" descr="Glued Laminated Timber - Structure Fusion">
            <a:extLst>
              <a:ext uri="{FF2B5EF4-FFF2-40B4-BE49-F238E27FC236}">
                <a16:creationId xmlns:a16="http://schemas.microsoft.com/office/drawing/2014/main" id="{2989B6A4-C979-7247-BF8F-9F8A13EE7F91}"/>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314633" y="830511"/>
            <a:ext cx="3774351" cy="25254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B3D7D84-0E35-6D4C-A8E3-B2E91E2B34E1}"/>
              </a:ext>
            </a:extLst>
          </p:cNvPr>
          <p:cNvSpPr/>
          <p:nvPr/>
        </p:nvSpPr>
        <p:spPr>
          <a:xfrm>
            <a:off x="360585" y="5608703"/>
            <a:ext cx="4041598" cy="1015663"/>
          </a:xfrm>
          <a:prstGeom prst="rect">
            <a:avLst/>
          </a:prstGeom>
        </p:spPr>
        <p:txBody>
          <a:bodyPr wrap="square">
            <a:spAutoFit/>
          </a:bodyPr>
          <a:lstStyle/>
          <a:p>
            <a:r>
              <a:rPr lang="en-CA" sz="2000" b="1" dirty="0">
                <a:solidFill>
                  <a:srgbClr val="000000"/>
                </a:solidFill>
                <a:latin typeface="Calibri" panose="020F0502020204030204" pitchFamily="34" charset="0"/>
                <a:ea typeface="Calibri" panose="020F0502020204030204" pitchFamily="34" charset="0"/>
                <a:cs typeface="Calibri Light" panose="020F0302020204030204" pitchFamily="34" charset="0"/>
              </a:rPr>
              <a:t>Dimensional Lumber stacked parallel to each other</a:t>
            </a:r>
          </a:p>
          <a:p>
            <a:r>
              <a:rPr lang="en-CA" sz="2000" b="1" dirty="0">
                <a:solidFill>
                  <a:srgbClr val="000000"/>
                </a:solidFill>
                <a:latin typeface="Calibri" panose="020F0502020204030204" pitchFamily="34" charset="0"/>
                <a:ea typeface="Calibri" panose="020F0502020204030204" pitchFamily="34" charset="0"/>
                <a:cs typeface="Calibri Light" panose="020F0302020204030204" pitchFamily="34" charset="0"/>
              </a:rPr>
              <a:t>Long spans and strength</a:t>
            </a:r>
            <a:r>
              <a:rPr lang="en-CA" sz="2000" dirty="0"/>
              <a:t> </a:t>
            </a:r>
            <a:endParaRPr lang="en-US" sz="2000" dirty="0"/>
          </a:p>
        </p:txBody>
      </p:sp>
      <p:sp>
        <p:nvSpPr>
          <p:cNvPr id="8" name="Rectangle 8">
            <a:extLst>
              <a:ext uri="{FF2B5EF4-FFF2-40B4-BE49-F238E27FC236}">
                <a16:creationId xmlns:a16="http://schemas.microsoft.com/office/drawing/2014/main" id="{D86C637E-97E8-CA4D-8F3F-7832A0845A79}"/>
              </a:ext>
            </a:extLst>
          </p:cNvPr>
          <p:cNvSpPr>
            <a:spLocks noChangeArrowheads="1"/>
          </p:cNvSpPr>
          <p:nvPr/>
        </p:nvSpPr>
        <p:spPr bwMode="auto">
          <a:xfrm>
            <a:off x="4656879" y="1000330"/>
            <a:ext cx="1342432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5EEBC09D-2EB9-0249-A252-13BE1B6BC6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40" y="3259181"/>
            <a:ext cx="4625839" cy="2226358"/>
          </a:xfrm>
          <a:prstGeom prst="rect">
            <a:avLst/>
          </a:prstGeom>
        </p:spPr>
      </p:pic>
      <p:pic>
        <p:nvPicPr>
          <p:cNvPr id="10" name="Picture 9">
            <a:extLst>
              <a:ext uri="{FF2B5EF4-FFF2-40B4-BE49-F238E27FC236}">
                <a16:creationId xmlns:a16="http://schemas.microsoft.com/office/drawing/2014/main" id="{896441A1-0381-9842-AF0C-75D9A6A6F0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5198" y="893059"/>
            <a:ext cx="6179671" cy="4622838"/>
          </a:xfrm>
          <a:prstGeom prst="rect">
            <a:avLst/>
          </a:prstGeom>
        </p:spPr>
      </p:pic>
      <p:sp>
        <p:nvSpPr>
          <p:cNvPr id="15" name="Rectangle 14">
            <a:extLst>
              <a:ext uri="{FF2B5EF4-FFF2-40B4-BE49-F238E27FC236}">
                <a16:creationId xmlns:a16="http://schemas.microsoft.com/office/drawing/2014/main" id="{0FE80DCD-0DCF-E04D-94F2-A16B0EC06561}"/>
              </a:ext>
            </a:extLst>
          </p:cNvPr>
          <p:cNvSpPr/>
          <p:nvPr/>
        </p:nvSpPr>
        <p:spPr>
          <a:xfrm>
            <a:off x="5457033" y="5534039"/>
            <a:ext cx="6096000" cy="338554"/>
          </a:xfrm>
          <a:prstGeom prst="rect">
            <a:avLst/>
          </a:prstGeom>
        </p:spPr>
        <p:txBody>
          <a:bodyPr>
            <a:spAutoFit/>
          </a:bodyPr>
          <a:lstStyle/>
          <a:p>
            <a:pPr>
              <a:spcAft>
                <a:spcPts val="900"/>
              </a:spcAft>
            </a:pPr>
            <a:r>
              <a:rPr lang="en-CA" sz="1600" i="1" dirty="0">
                <a:latin typeface="Calibri Light" panose="020F0302020204030204" pitchFamily="34" charset="0"/>
                <a:ea typeface="Calibri" panose="020F0502020204030204" pitchFamily="34" charset="0"/>
                <a:cs typeface="Calibri Light" panose="020F0302020204030204" pitchFamily="34" charset="0"/>
              </a:rPr>
              <a:t>Image of a glulam beam structure and decking. Source: </a:t>
            </a:r>
            <a:r>
              <a:rPr lang="en-CA" sz="1600" i="1" dirty="0" err="1">
                <a:latin typeface="Calibri Light" panose="020F0302020204030204" pitchFamily="34" charset="0"/>
                <a:ea typeface="Calibri" panose="020F0502020204030204" pitchFamily="34" charset="0"/>
                <a:cs typeface="Calibri Light" panose="020F0302020204030204" pitchFamily="34" charset="0"/>
              </a:rPr>
              <a:t>StructureCraft</a:t>
            </a:r>
            <a:endParaRPr lang="en-CA" sz="1600" i="1" dirty="0">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3005542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87506BA5-7A92-5147-B632-7A20EDE206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598727" cy="5763718"/>
          </a:xfrm>
          <a:prstGeom prst="rect">
            <a:avLst/>
          </a:prstGeom>
        </p:spPr>
      </p:pic>
    </p:spTree>
    <p:extLst>
      <p:ext uri="{BB962C8B-B14F-4D97-AF65-F5344CB8AC3E}">
        <p14:creationId xmlns:p14="http://schemas.microsoft.com/office/powerpoint/2010/main" val="2555824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1AF8D3-5ADB-3940-BA2B-E4E42720EB2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1904617" cy="5874229"/>
          </a:xfrm>
          <a:prstGeom prst="rect">
            <a:avLst/>
          </a:prstGeom>
        </p:spPr>
      </p:pic>
      <p:sp>
        <p:nvSpPr>
          <p:cNvPr id="2" name="Title 1">
            <a:extLst>
              <a:ext uri="{FF2B5EF4-FFF2-40B4-BE49-F238E27FC236}">
                <a16:creationId xmlns:a16="http://schemas.microsoft.com/office/drawing/2014/main" id="{C7E8540A-AAED-124F-B801-B71450057038}"/>
              </a:ext>
            </a:extLst>
          </p:cNvPr>
          <p:cNvSpPr>
            <a:spLocks noGrp="1"/>
          </p:cNvSpPr>
          <p:nvPr>
            <p:ph type="title"/>
          </p:nvPr>
        </p:nvSpPr>
        <p:spPr/>
        <p:txBody>
          <a:bodyPr/>
          <a:lstStyle/>
          <a:p>
            <a:r>
              <a:rPr lang="en-US" dirty="0">
                <a:solidFill>
                  <a:schemeClr val="bg1"/>
                </a:solidFill>
              </a:rPr>
              <a:t>The </a:t>
            </a:r>
            <a:r>
              <a:rPr lang="en-US" dirty="0" err="1">
                <a:solidFill>
                  <a:schemeClr val="bg1"/>
                </a:solidFill>
              </a:rPr>
              <a:t>Arbour</a:t>
            </a:r>
            <a:r>
              <a:rPr lang="en-US" dirty="0">
                <a:solidFill>
                  <a:schemeClr val="bg1"/>
                </a:solidFill>
              </a:rPr>
              <a:t> at George Brown College</a:t>
            </a:r>
          </a:p>
        </p:txBody>
      </p:sp>
      <p:sp>
        <p:nvSpPr>
          <p:cNvPr id="4" name="Rectangle 3">
            <a:extLst>
              <a:ext uri="{FF2B5EF4-FFF2-40B4-BE49-F238E27FC236}">
                <a16:creationId xmlns:a16="http://schemas.microsoft.com/office/drawing/2014/main" id="{72C1A280-2A03-A349-A848-ADA8D6A564A8}"/>
              </a:ext>
            </a:extLst>
          </p:cNvPr>
          <p:cNvSpPr/>
          <p:nvPr/>
        </p:nvSpPr>
        <p:spPr>
          <a:xfrm>
            <a:off x="222504" y="6006799"/>
            <a:ext cx="6096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Moriyama &amp; </a:t>
            </a:r>
            <a:r>
              <a:rPr kumimoji="0" lang="en-US" sz="1100" b="0" i="0" u="none" strike="noStrike" kern="1200" cap="none" spc="0" normalizeH="0" baseline="0" noProof="0" dirty="0" err="1">
                <a:ln>
                  <a:noFill/>
                </a:ln>
                <a:solidFill>
                  <a:prstClr val="black"/>
                </a:solidFill>
                <a:effectLst/>
                <a:uLnTx/>
                <a:uFillTx/>
                <a:latin typeface="Calibri Light" panose="020F0302020204030204"/>
                <a:ea typeface="+mn-ea"/>
                <a:cs typeface="+mn-cs"/>
              </a:rPr>
              <a:t>Teshima</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Architects and Acton </a:t>
            </a:r>
            <a:r>
              <a:rPr kumimoji="0" lang="en-US" sz="1100" b="0" i="0" u="none" strike="noStrike" kern="1200" cap="none" spc="0" normalizeH="0" baseline="0" noProof="0" dirty="0" err="1">
                <a:ln>
                  <a:noFill/>
                </a:ln>
                <a:solidFill>
                  <a:prstClr val="black"/>
                </a:solidFill>
                <a:effectLst/>
                <a:uLnTx/>
                <a:uFillTx/>
                <a:latin typeface="Calibri Light" panose="020F0302020204030204"/>
                <a:ea typeface="+mn-ea"/>
                <a:cs typeface="+mn-cs"/>
              </a:rPr>
              <a:t>Ostry</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Architects </a:t>
            </a:r>
          </a:p>
        </p:txBody>
      </p:sp>
    </p:spTree>
    <p:extLst>
      <p:ext uri="{BB962C8B-B14F-4D97-AF65-F5344CB8AC3E}">
        <p14:creationId xmlns:p14="http://schemas.microsoft.com/office/powerpoint/2010/main" val="2190929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A5D1D-9529-3443-8309-EA217959F4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598727" cy="5883639"/>
          </a:xfrm>
          <a:prstGeom prst="rect">
            <a:avLst/>
          </a:prstGeom>
        </p:spPr>
      </p:pic>
    </p:spTree>
    <p:extLst>
      <p:ext uri="{BB962C8B-B14F-4D97-AF65-F5344CB8AC3E}">
        <p14:creationId xmlns:p14="http://schemas.microsoft.com/office/powerpoint/2010/main" val="218385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3C68D-D040-134D-9B19-DF9AFF4D60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878491" cy="6026331"/>
          </a:xfrm>
          <a:prstGeom prst="rect">
            <a:avLst/>
          </a:prstGeom>
        </p:spPr>
      </p:pic>
      <p:sp>
        <p:nvSpPr>
          <p:cNvPr id="2" name="Title 1">
            <a:extLst>
              <a:ext uri="{FF2B5EF4-FFF2-40B4-BE49-F238E27FC236}">
                <a16:creationId xmlns:a16="http://schemas.microsoft.com/office/drawing/2014/main" id="{0479D144-273D-DE42-82D6-6E352B427A91}"/>
              </a:ext>
            </a:extLst>
          </p:cNvPr>
          <p:cNvSpPr>
            <a:spLocks noGrp="1"/>
          </p:cNvSpPr>
          <p:nvPr>
            <p:ph type="title"/>
          </p:nvPr>
        </p:nvSpPr>
        <p:spPr/>
        <p:txBody>
          <a:bodyPr/>
          <a:lstStyle/>
          <a:p>
            <a:r>
              <a:rPr lang="en-US" dirty="0">
                <a:solidFill>
                  <a:schemeClr val="bg1"/>
                </a:solidFill>
              </a:rPr>
              <a:t>77 Wade Avenue, Toronto Ontario</a:t>
            </a:r>
          </a:p>
        </p:txBody>
      </p:sp>
      <p:sp>
        <p:nvSpPr>
          <p:cNvPr id="4" name="Rectangle 3">
            <a:extLst>
              <a:ext uri="{FF2B5EF4-FFF2-40B4-BE49-F238E27FC236}">
                <a16:creationId xmlns:a16="http://schemas.microsoft.com/office/drawing/2014/main" id="{90EE1DD3-B40E-4745-ABED-5E988BEED89E}"/>
              </a:ext>
            </a:extLst>
          </p:cNvPr>
          <p:cNvSpPr/>
          <p:nvPr/>
        </p:nvSpPr>
        <p:spPr>
          <a:xfrm>
            <a:off x="222504" y="6006799"/>
            <a:ext cx="6096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BNKC Architects</a:t>
            </a:r>
          </a:p>
        </p:txBody>
      </p:sp>
    </p:spTree>
    <p:extLst>
      <p:ext uri="{BB962C8B-B14F-4D97-AF65-F5344CB8AC3E}">
        <p14:creationId xmlns:p14="http://schemas.microsoft.com/office/powerpoint/2010/main" val="2036444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29" descr="80M | Katerra">
            <a:extLst>
              <a:ext uri="{FF2B5EF4-FFF2-40B4-BE49-F238E27FC236}">
                <a16:creationId xmlns:a16="http://schemas.microsoft.com/office/drawing/2014/main" id="{507246AF-7B58-4443-B5FE-577C042B72F4}"/>
              </a:ext>
            </a:extLst>
          </p:cNvPr>
          <p:cNvPicPr>
            <a:picLocks noChangeAspect="1" noChangeArrowheads="1"/>
          </p:cNvPicPr>
          <p:nvPr/>
        </p:nvPicPr>
        <p:blipFill rotWithShape="1">
          <a:blip r:embed="rId2" r:link="rId3" cstate="screen">
            <a:extLst>
              <a:ext uri="{28A0092B-C50C-407E-A947-70E740481C1C}">
                <a14:useLocalDpi xmlns:a14="http://schemas.microsoft.com/office/drawing/2010/main"/>
              </a:ext>
            </a:extLst>
          </a:blip>
          <a:srcRect l="-32" r="-9520"/>
          <a:stretch>
            <a:fillRect/>
          </a:stretch>
        </p:blipFill>
        <p:spPr bwMode="auto">
          <a:xfrm>
            <a:off x="0" y="0"/>
            <a:ext cx="11323982" cy="59932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C9545F-27D3-8E4E-90EA-5507CE69E964}"/>
              </a:ext>
            </a:extLst>
          </p:cNvPr>
          <p:cNvSpPr>
            <a:spLocks noGrp="1"/>
          </p:cNvSpPr>
          <p:nvPr>
            <p:ph type="title"/>
          </p:nvPr>
        </p:nvSpPr>
        <p:spPr/>
        <p:txBody>
          <a:bodyPr/>
          <a:lstStyle/>
          <a:p>
            <a:r>
              <a:rPr lang="en-US" dirty="0">
                <a:solidFill>
                  <a:schemeClr val="bg1"/>
                </a:solidFill>
              </a:rPr>
              <a:t>80 M Street, Washington D.C. </a:t>
            </a:r>
          </a:p>
        </p:txBody>
      </p:sp>
      <p:sp>
        <p:nvSpPr>
          <p:cNvPr id="3" name="Rectangle 2">
            <a:extLst>
              <a:ext uri="{FF2B5EF4-FFF2-40B4-BE49-F238E27FC236}">
                <a16:creationId xmlns:a16="http://schemas.microsoft.com/office/drawing/2014/main" id="{D32EFA71-3D32-714A-8D50-D448F71907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578B37C-F75E-8E4C-B00A-B9D9C1173581}"/>
              </a:ext>
            </a:extLst>
          </p:cNvPr>
          <p:cNvSpPr/>
          <p:nvPr/>
        </p:nvSpPr>
        <p:spPr>
          <a:xfrm>
            <a:off x="1451548" y="45973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mn-cs"/>
              </a:rPr>
              <a:t>Figure 44: 80 M Street in Washington D.C. is a vertical expansion of an existing building. Source: Think Wood.</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3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6DCB3-57E7-9B48-914C-52A883C92B5C}"/>
              </a:ext>
            </a:extLst>
          </p:cNvPr>
          <p:cNvSpPr>
            <a:spLocks noGrp="1"/>
          </p:cNvSpPr>
          <p:nvPr>
            <p:ph type="title"/>
          </p:nvPr>
        </p:nvSpPr>
        <p:spPr/>
        <p:txBody>
          <a:bodyPr/>
          <a:lstStyle/>
          <a:p>
            <a:r>
              <a:rPr lang="en-US" dirty="0"/>
              <a:t>Panelized System</a:t>
            </a:r>
          </a:p>
        </p:txBody>
      </p:sp>
      <p:sp>
        <p:nvSpPr>
          <p:cNvPr id="3" name="Text Placeholder 2">
            <a:extLst>
              <a:ext uri="{FF2B5EF4-FFF2-40B4-BE49-F238E27FC236}">
                <a16:creationId xmlns:a16="http://schemas.microsoft.com/office/drawing/2014/main" id="{AFAAAED1-E529-9A4D-8F31-D662A4872C6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6528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6E3C54B-7751-F04A-A727-72D86F7669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03" y="0"/>
            <a:ext cx="10598727" cy="5613816"/>
          </a:xfrm>
          <a:prstGeom prst="rect">
            <a:avLst/>
          </a:prstGeom>
        </p:spPr>
      </p:pic>
    </p:spTree>
    <p:extLst>
      <p:ext uri="{BB962C8B-B14F-4D97-AF65-F5344CB8AC3E}">
        <p14:creationId xmlns:p14="http://schemas.microsoft.com/office/powerpoint/2010/main" val="32893733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AEA1-75E9-D445-9198-9770E8A8A3AF}"/>
              </a:ext>
            </a:extLst>
          </p:cNvPr>
          <p:cNvSpPr>
            <a:spLocks noGrp="1"/>
          </p:cNvSpPr>
          <p:nvPr>
            <p:ph type="title"/>
          </p:nvPr>
        </p:nvSpPr>
        <p:spPr/>
        <p:txBody>
          <a:bodyPr/>
          <a:lstStyle/>
          <a:p>
            <a:r>
              <a:rPr lang="en-US" dirty="0"/>
              <a:t>The Cube – Hamburg, Germany</a:t>
            </a:r>
          </a:p>
        </p:txBody>
      </p:sp>
      <p:pic>
        <p:nvPicPr>
          <p:cNvPr id="3" name="Picture 2" descr="A building with balconies&#10;&#10;Description automatically generated with low confidence">
            <a:extLst>
              <a:ext uri="{FF2B5EF4-FFF2-40B4-BE49-F238E27FC236}">
                <a16:creationId xmlns:a16="http://schemas.microsoft.com/office/drawing/2014/main" id="{837BB0BF-AB64-C542-B5E7-CDE3C96B353D}"/>
              </a:ext>
            </a:extLst>
          </p:cNvPr>
          <p:cNvPicPr/>
          <p:nvPr/>
        </p:nvPicPr>
        <p:blipFill>
          <a:blip r:embed="rId2" cstate="screen">
            <a:extLst>
              <a:ext uri="{28A0092B-C50C-407E-A947-70E740481C1C}">
                <a14:useLocalDpi xmlns:a14="http://schemas.microsoft.com/office/drawing/2010/main"/>
              </a:ext>
            </a:extLst>
          </a:blip>
          <a:stretch>
            <a:fillRect/>
          </a:stretch>
        </p:blipFill>
        <p:spPr>
          <a:xfrm>
            <a:off x="0" y="1121930"/>
            <a:ext cx="5943600" cy="3789680"/>
          </a:xfrm>
          <a:prstGeom prst="rect">
            <a:avLst/>
          </a:prstGeom>
        </p:spPr>
      </p:pic>
      <p:pic>
        <p:nvPicPr>
          <p:cNvPr id="4" name="Picture 3" descr="A picture containing sky, dock&#10;&#10;Description automatically generated">
            <a:extLst>
              <a:ext uri="{FF2B5EF4-FFF2-40B4-BE49-F238E27FC236}">
                <a16:creationId xmlns:a16="http://schemas.microsoft.com/office/drawing/2014/main" id="{F64D035A-1BBF-F04B-A1FC-421D0885DE2A}"/>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6096000" y="1121930"/>
            <a:ext cx="5943600" cy="3767455"/>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3B69B702-6AD5-C349-860E-9B62E4229BDB}"/>
              </a:ext>
            </a:extLst>
          </p:cNvPr>
          <p:cNvSpPr/>
          <p:nvPr/>
        </p:nvSpPr>
        <p:spPr>
          <a:xfrm>
            <a:off x="150335" y="5010985"/>
            <a:ext cx="10991429" cy="7617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CA" sz="18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The Cube in Hamburg, Germany, is constructed using CLT panels for floor and wall structure. </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CA" sz="18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Photo credit IBA Hamburg, Martin Kunze.</a:t>
            </a:r>
          </a:p>
        </p:txBody>
      </p:sp>
    </p:spTree>
    <p:extLst>
      <p:ext uri="{BB962C8B-B14F-4D97-AF65-F5344CB8AC3E}">
        <p14:creationId xmlns:p14="http://schemas.microsoft.com/office/powerpoint/2010/main" val="2784929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CEE2-0114-1C41-9DE9-70C1DCC57F53}"/>
              </a:ext>
            </a:extLst>
          </p:cNvPr>
          <p:cNvSpPr>
            <a:spLocks noGrp="1"/>
          </p:cNvSpPr>
          <p:nvPr>
            <p:ph type="title"/>
          </p:nvPr>
        </p:nvSpPr>
        <p:spPr/>
        <p:txBody>
          <a:bodyPr/>
          <a:lstStyle/>
          <a:p>
            <a:r>
              <a:rPr lang="en-US" dirty="0"/>
              <a:t>Case Study:</a:t>
            </a:r>
            <a:br>
              <a:rPr lang="en-US" dirty="0"/>
            </a:br>
            <a:r>
              <a:rPr lang="en-US" dirty="0"/>
              <a:t>R-Hauz R-Town, Toronto Ontario</a:t>
            </a:r>
            <a:br>
              <a:rPr lang="en-US" dirty="0"/>
            </a:br>
            <a:endParaRPr lang="en-US" dirty="0"/>
          </a:p>
        </p:txBody>
      </p:sp>
      <p:sp>
        <p:nvSpPr>
          <p:cNvPr id="3" name="Text Placeholder 2">
            <a:extLst>
              <a:ext uri="{FF2B5EF4-FFF2-40B4-BE49-F238E27FC236}">
                <a16:creationId xmlns:a16="http://schemas.microsoft.com/office/drawing/2014/main" id="{C4EAA251-9F34-CC47-8477-E27E80AAF7D1}"/>
              </a:ext>
            </a:extLst>
          </p:cNvPr>
          <p:cNvSpPr>
            <a:spLocks noGrp="1"/>
          </p:cNvSpPr>
          <p:nvPr>
            <p:ph type="body" idx="1"/>
          </p:nvPr>
        </p:nvSpPr>
        <p:spPr/>
        <p:txBody>
          <a:bodyPr/>
          <a:lstStyle/>
          <a:p>
            <a:r>
              <a:rPr lang="en-US" dirty="0"/>
              <a:t>Panelized Cross-Laminated Timber (CLT)</a:t>
            </a:r>
          </a:p>
        </p:txBody>
      </p:sp>
    </p:spTree>
    <p:extLst>
      <p:ext uri="{BB962C8B-B14F-4D97-AF65-F5344CB8AC3E}">
        <p14:creationId xmlns:p14="http://schemas.microsoft.com/office/powerpoint/2010/main" val="19845128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utdoor, road, sky&#10;&#10;Description automatically generated">
            <a:extLst>
              <a:ext uri="{FF2B5EF4-FFF2-40B4-BE49-F238E27FC236}">
                <a16:creationId xmlns:a16="http://schemas.microsoft.com/office/drawing/2014/main" id="{CFF29169-E84F-7D4D-BDB4-E06161C7906B}"/>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1" y="0"/>
            <a:ext cx="7704944" cy="6858000"/>
          </a:xfrm>
          <a:prstGeom prst="rect">
            <a:avLst/>
          </a:prstGeom>
        </p:spPr>
      </p:pic>
      <p:sp>
        <p:nvSpPr>
          <p:cNvPr id="4" name="Title 3">
            <a:extLst>
              <a:ext uri="{FF2B5EF4-FFF2-40B4-BE49-F238E27FC236}">
                <a16:creationId xmlns:a16="http://schemas.microsoft.com/office/drawing/2014/main" id="{9D5E9E97-54DD-E246-AEFD-3CEAA5BA6D27}"/>
              </a:ext>
            </a:extLst>
          </p:cNvPr>
          <p:cNvSpPr>
            <a:spLocks noGrp="1"/>
          </p:cNvSpPr>
          <p:nvPr>
            <p:ph type="title"/>
          </p:nvPr>
        </p:nvSpPr>
        <p:spPr>
          <a:xfrm>
            <a:off x="490194" y="1621159"/>
            <a:ext cx="10798014" cy="795460"/>
          </a:xfrm>
        </p:spPr>
        <p:txBody>
          <a:bodyPr>
            <a:normAutofit fontScale="90000"/>
          </a:bodyPr>
          <a:lstStyle/>
          <a:p>
            <a:pPr algn="r"/>
            <a:r>
              <a:rPr lang="en-US" dirty="0"/>
              <a:t>Case Study</a:t>
            </a:r>
            <a:br>
              <a:rPr lang="en-US" dirty="0"/>
            </a:br>
            <a:r>
              <a:rPr lang="en-US" dirty="0"/>
              <a:t>R-Hauz, R-Town</a:t>
            </a:r>
          </a:p>
        </p:txBody>
      </p:sp>
      <p:sp>
        <p:nvSpPr>
          <p:cNvPr id="5" name="Rectangle 4">
            <a:extLst>
              <a:ext uri="{FF2B5EF4-FFF2-40B4-BE49-F238E27FC236}">
                <a16:creationId xmlns:a16="http://schemas.microsoft.com/office/drawing/2014/main" id="{D40B3C6D-C49B-8E48-8FC0-63ED7A9050E3}"/>
              </a:ext>
            </a:extLst>
          </p:cNvPr>
          <p:cNvSpPr/>
          <p:nvPr/>
        </p:nvSpPr>
        <p:spPr>
          <a:xfrm>
            <a:off x="7955295" y="2416619"/>
            <a:ext cx="3991865" cy="1752659"/>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Developer: </a:t>
            </a:r>
            <a:r>
              <a:rPr kumimoji="0" lang="en-CA"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R-Hauz</a:t>
            </a:r>
            <a:endParaRPr kumimoji="0" lang="en-CA"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Architect: </a:t>
            </a:r>
            <a:r>
              <a:rPr kumimoji="0" lang="en-CA"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CMV Architects</a:t>
            </a:r>
            <a:endParaRPr kumimoji="0" lang="en-CA"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Structural Engineer: </a:t>
            </a:r>
            <a:r>
              <a:rPr kumimoji="0" lang="en-CA"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Moses Engineering</a:t>
            </a:r>
            <a:endParaRPr kumimoji="0" lang="en-CA"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Cross-Laminated Timber Panels</a:t>
            </a:r>
            <a:endParaRPr kumimoji="0" lang="en-CA"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9CC8779-E5FC-564D-B82D-98C4BA98E026}"/>
              </a:ext>
            </a:extLst>
          </p:cNvPr>
          <p:cNvSpPr/>
          <p:nvPr/>
        </p:nvSpPr>
        <p:spPr>
          <a:xfrm>
            <a:off x="125895" y="6211669"/>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CA" sz="1800" b="0" i="1" u="none" strike="noStrike" kern="1200" cap="none" spc="0" normalizeH="0" baseline="0" noProof="0" dirty="0">
                <a:ln>
                  <a:noFill/>
                </a:ln>
                <a:solidFill>
                  <a:prstClr val="white"/>
                </a:solidFill>
                <a:effectLst/>
                <a:uLnTx/>
                <a:uFillTx/>
                <a:latin typeface="Calibri Light" panose="020F0302020204030204" pitchFamily="34" charset="0"/>
                <a:ea typeface="Calibri" panose="020F0502020204030204" pitchFamily="34" charset="0"/>
                <a:cs typeface="Calibri Light" panose="020F0302020204030204" pitchFamily="34" charset="0"/>
              </a:rPr>
              <a:t>Concept rendering of the front elevation along Queen Street East in Toronto, Ontario. Image Source: </a:t>
            </a:r>
            <a:r>
              <a:rPr kumimoji="0" lang="en-CA" sz="1800" b="0" i="1" u="none" strike="noStrike" kern="1200" cap="none" spc="0" normalizeH="0" baseline="0" noProof="0" dirty="0" err="1">
                <a:ln>
                  <a:noFill/>
                </a:ln>
                <a:solidFill>
                  <a:prstClr val="white"/>
                </a:solidFill>
                <a:effectLst/>
                <a:uLnTx/>
                <a:uFillTx/>
                <a:latin typeface="Calibri Light" panose="020F0302020204030204" pitchFamily="34" charset="0"/>
                <a:ea typeface="Calibri" panose="020F0502020204030204" pitchFamily="34" charset="0"/>
                <a:cs typeface="Calibri Light" panose="020F0302020204030204" pitchFamily="34" charset="0"/>
              </a:rPr>
              <a:t>www.r-hauz.ca</a:t>
            </a:r>
            <a:r>
              <a:rPr kumimoji="0" lang="en-CA" sz="1800" b="0" i="1" u="none" strike="noStrike" kern="1200" cap="none" spc="0" normalizeH="0" baseline="0" noProof="0" dirty="0">
                <a:ln>
                  <a:noFill/>
                </a:ln>
                <a:solidFill>
                  <a:prstClr val="white"/>
                </a:solidFill>
                <a:effectLst/>
                <a:uLnTx/>
                <a:uFillTx/>
                <a:latin typeface="Calibri Light" panose="020F0302020204030204" pitchFamily="34" charset="0"/>
                <a:ea typeface="Calibri" panose="020F0502020204030204" pitchFamily="34" charset="0"/>
                <a:cs typeface="Calibri Light" panose="020F0302020204030204" pitchFamily="34" charset="0"/>
              </a:rPr>
              <a:t>.</a:t>
            </a:r>
          </a:p>
        </p:txBody>
      </p:sp>
    </p:spTree>
    <p:extLst>
      <p:ext uri="{BB962C8B-B14F-4D97-AF65-F5344CB8AC3E}">
        <p14:creationId xmlns:p14="http://schemas.microsoft.com/office/powerpoint/2010/main" val="284764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702B0-E017-954F-AF6A-94094C4F191F}"/>
              </a:ext>
            </a:extLst>
          </p:cNvPr>
          <p:cNvSpPr>
            <a:spLocks noGrp="1"/>
          </p:cNvSpPr>
          <p:nvPr>
            <p:ph type="title"/>
          </p:nvPr>
        </p:nvSpPr>
        <p:spPr/>
        <p:txBody>
          <a:bodyPr/>
          <a:lstStyle/>
          <a:p>
            <a:r>
              <a:rPr lang="en-US" dirty="0"/>
              <a:t>Cross Laminated Timber (CLT)</a:t>
            </a:r>
          </a:p>
        </p:txBody>
      </p:sp>
      <p:pic>
        <p:nvPicPr>
          <p:cNvPr id="3" name="Picture 2" descr="A picture containing lumber, building, wooden, building material&#10;&#10;Description automatically generated">
            <a:extLst>
              <a:ext uri="{FF2B5EF4-FFF2-40B4-BE49-F238E27FC236}">
                <a16:creationId xmlns:a16="http://schemas.microsoft.com/office/drawing/2014/main" id="{6EAD964F-404F-C140-9380-0DB6FE74CF12}"/>
              </a:ext>
            </a:extLst>
          </p:cNvPr>
          <p:cNvPicPr/>
          <p:nvPr/>
        </p:nvPicPr>
        <p:blipFill>
          <a:blip r:embed="rId2">
            <a:extLst>
              <a:ext uri="{28A0092B-C50C-407E-A947-70E740481C1C}">
                <a14:useLocalDpi xmlns:a14="http://schemas.microsoft.com/office/drawing/2010/main"/>
              </a:ext>
            </a:extLst>
          </a:blip>
          <a:stretch>
            <a:fillRect/>
          </a:stretch>
        </p:blipFill>
        <p:spPr>
          <a:xfrm>
            <a:off x="490194" y="2042160"/>
            <a:ext cx="5143081" cy="2529840"/>
          </a:xfrm>
          <a:prstGeom prst="rect">
            <a:avLst/>
          </a:prstGeom>
        </p:spPr>
      </p:pic>
      <p:sp>
        <p:nvSpPr>
          <p:cNvPr id="4" name="Rectangle 3">
            <a:extLst>
              <a:ext uri="{FF2B5EF4-FFF2-40B4-BE49-F238E27FC236}">
                <a16:creationId xmlns:a16="http://schemas.microsoft.com/office/drawing/2014/main" id="{59EA2EA8-1987-D542-8281-7C0A1805166A}"/>
              </a:ext>
            </a:extLst>
          </p:cNvPr>
          <p:cNvSpPr/>
          <p:nvPr/>
        </p:nvSpPr>
        <p:spPr>
          <a:xfrm>
            <a:off x="346776" y="4905944"/>
            <a:ext cx="3924778" cy="1323439"/>
          </a:xfrm>
          <a:prstGeom prst="rect">
            <a:avLst/>
          </a:prstGeom>
        </p:spPr>
        <p:txBody>
          <a:bodyPr wrap="square">
            <a:spAutoFit/>
          </a:bodyPr>
          <a:lstStyle/>
          <a:p>
            <a:r>
              <a:rPr lang="en-CA" sz="2000" b="1" dirty="0">
                <a:solidFill>
                  <a:srgbClr val="000000"/>
                </a:solidFill>
                <a:latin typeface="Calibri" panose="020F0502020204030204" pitchFamily="34" charset="0"/>
                <a:ea typeface="Calibri" panose="020F0502020204030204" pitchFamily="34" charset="0"/>
                <a:cs typeface="Calibri Light" panose="020F0302020204030204" pitchFamily="34" charset="0"/>
              </a:rPr>
              <a:t>Dimensional lumber stacked crosswise</a:t>
            </a:r>
          </a:p>
          <a:p>
            <a:r>
              <a:rPr lang="en-CA" sz="2000" b="1" dirty="0">
                <a:solidFill>
                  <a:srgbClr val="000000"/>
                </a:solidFill>
                <a:latin typeface="Calibri" panose="020F0502020204030204" pitchFamily="34" charset="0"/>
                <a:ea typeface="Calibri" panose="020F0502020204030204" pitchFamily="34" charset="0"/>
                <a:cs typeface="Calibri Light" panose="020F0302020204030204" pitchFamily="34" charset="0"/>
              </a:rPr>
              <a:t>Strength, dimensional stability and rigidity</a:t>
            </a:r>
            <a:r>
              <a:rPr lang="en-CA" sz="2000" dirty="0"/>
              <a:t> </a:t>
            </a:r>
            <a:endParaRPr lang="en-US" sz="2000" dirty="0"/>
          </a:p>
        </p:txBody>
      </p:sp>
      <p:pic>
        <p:nvPicPr>
          <p:cNvPr id="5" name="Picture 4" descr="A picture containing sky, dock&#10;&#10;Description automatically generated">
            <a:extLst>
              <a:ext uri="{FF2B5EF4-FFF2-40B4-BE49-F238E27FC236}">
                <a16:creationId xmlns:a16="http://schemas.microsoft.com/office/drawing/2014/main" id="{63451396-BE0A-964E-9475-2CBCBAA40D6E}"/>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5633275" y="1000330"/>
            <a:ext cx="5943600" cy="3767455"/>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B9A85B26-6994-4A40-938B-0CBC6916558A}"/>
              </a:ext>
            </a:extLst>
          </p:cNvPr>
          <p:cNvSpPr/>
          <p:nvPr/>
        </p:nvSpPr>
        <p:spPr>
          <a:xfrm>
            <a:off x="5557075" y="4886285"/>
            <a:ext cx="6096000" cy="584775"/>
          </a:xfrm>
          <a:prstGeom prst="rect">
            <a:avLst/>
          </a:prstGeom>
        </p:spPr>
        <p:txBody>
          <a:bodyPr>
            <a:spAutoFit/>
          </a:bodyPr>
          <a:lstStyle/>
          <a:p>
            <a:pPr>
              <a:spcAft>
                <a:spcPts val="900"/>
              </a:spcAft>
            </a:pPr>
            <a:r>
              <a:rPr lang="en-CA" sz="1600" i="1" dirty="0">
                <a:latin typeface="Calibri Light" panose="020F0302020204030204" pitchFamily="34" charset="0"/>
                <a:ea typeface="Calibri" panose="020F0502020204030204" pitchFamily="34" charset="0"/>
                <a:cs typeface="Calibri Light" panose="020F0302020204030204" pitchFamily="34" charset="0"/>
              </a:rPr>
              <a:t>The Cube in Hamburg, Germany, is constructed using CLT panels for floor and wall structure. Photo credit IBA Hamburg, Martin Kunze.</a:t>
            </a:r>
          </a:p>
        </p:txBody>
      </p:sp>
    </p:spTree>
    <p:extLst>
      <p:ext uri="{BB962C8B-B14F-4D97-AF65-F5344CB8AC3E}">
        <p14:creationId xmlns:p14="http://schemas.microsoft.com/office/powerpoint/2010/main" val="4073548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5CDA-D783-9848-A3EB-2E308CDA1A8E}"/>
              </a:ext>
            </a:extLst>
          </p:cNvPr>
          <p:cNvSpPr>
            <a:spLocks noGrp="1"/>
          </p:cNvSpPr>
          <p:nvPr>
            <p:ph type="title"/>
          </p:nvPr>
        </p:nvSpPr>
        <p:spPr/>
        <p:txBody>
          <a:bodyPr/>
          <a:lstStyle/>
          <a:p>
            <a:r>
              <a:rPr lang="en-US" dirty="0"/>
              <a:t>Case Study: R-Hauz, R-Town</a:t>
            </a:r>
          </a:p>
        </p:txBody>
      </p:sp>
      <p:pic>
        <p:nvPicPr>
          <p:cNvPr id="4" name="Picture 3" descr="A picture containing tree&#10;&#10;Description automatically generated">
            <a:extLst>
              <a:ext uri="{FF2B5EF4-FFF2-40B4-BE49-F238E27FC236}">
                <a16:creationId xmlns:a16="http://schemas.microsoft.com/office/drawing/2014/main" id="{C311512B-2260-4942-B64C-07C9ACE96531}"/>
              </a:ext>
            </a:extLst>
          </p:cNvPr>
          <p:cNvPicPr/>
          <p:nvPr/>
        </p:nvPicPr>
        <p:blipFill>
          <a:blip r:embed="rId2">
            <a:extLst>
              <a:ext uri="{28A0092B-C50C-407E-A947-70E740481C1C}">
                <a14:useLocalDpi xmlns:a14="http://schemas.microsoft.com/office/drawing/2010/main"/>
              </a:ext>
            </a:extLst>
          </a:blip>
          <a:stretch>
            <a:fillRect/>
          </a:stretch>
        </p:blipFill>
        <p:spPr>
          <a:xfrm>
            <a:off x="0" y="1069824"/>
            <a:ext cx="7444408" cy="558330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5F465053-A0EF-3A49-AEE0-FE55D2D7CD80}"/>
              </a:ext>
            </a:extLst>
          </p:cNvPr>
          <p:cNvPicPr/>
          <p:nvPr/>
        </p:nvPicPr>
        <p:blipFill>
          <a:blip r:embed="rId3" cstate="screen">
            <a:extLst>
              <a:ext uri="{28A0092B-C50C-407E-A947-70E740481C1C}">
                <a14:useLocalDpi xmlns:a14="http://schemas.microsoft.com/office/drawing/2010/main"/>
              </a:ext>
            </a:extLst>
          </a:blip>
          <a:stretch>
            <a:fillRect/>
          </a:stretch>
        </p:blipFill>
        <p:spPr>
          <a:xfrm>
            <a:off x="7595137" y="1069824"/>
            <a:ext cx="4298689" cy="3223880"/>
          </a:xfrm>
          <a:prstGeom prst="rect">
            <a:avLst/>
          </a:prstGeom>
        </p:spPr>
      </p:pic>
    </p:spTree>
    <p:extLst>
      <p:ext uri="{BB962C8B-B14F-4D97-AF65-F5344CB8AC3E}">
        <p14:creationId xmlns:p14="http://schemas.microsoft.com/office/powerpoint/2010/main" val="1112801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C452C3-A4F3-304D-9238-160A7CA7A1FF}"/>
              </a:ext>
            </a:extLst>
          </p:cNvPr>
          <p:cNvSpPr>
            <a:spLocks noGrp="1"/>
          </p:cNvSpPr>
          <p:nvPr>
            <p:ph type="title"/>
          </p:nvPr>
        </p:nvSpPr>
        <p:spPr/>
        <p:txBody>
          <a:bodyPr/>
          <a:lstStyle/>
          <a:p>
            <a:r>
              <a:rPr lang="en-US" dirty="0"/>
              <a:t>Case Study: </a:t>
            </a:r>
            <a:br>
              <a:rPr lang="en-US" dirty="0"/>
            </a:br>
            <a:r>
              <a:rPr lang="en-US" dirty="0"/>
              <a:t>YWCA Supportive Housing</a:t>
            </a:r>
            <a:br>
              <a:rPr lang="en-US" dirty="0"/>
            </a:br>
            <a:r>
              <a:rPr lang="en-US" dirty="0"/>
              <a:t>Kitchener-Waterloo, Ontario</a:t>
            </a:r>
          </a:p>
        </p:txBody>
      </p:sp>
      <p:sp>
        <p:nvSpPr>
          <p:cNvPr id="4" name="Text Placeholder 3">
            <a:extLst>
              <a:ext uri="{FF2B5EF4-FFF2-40B4-BE49-F238E27FC236}">
                <a16:creationId xmlns:a16="http://schemas.microsoft.com/office/drawing/2014/main" id="{43E408CE-BC8E-E947-9132-8BBA2C350159}"/>
              </a:ext>
            </a:extLst>
          </p:cNvPr>
          <p:cNvSpPr>
            <a:spLocks noGrp="1"/>
          </p:cNvSpPr>
          <p:nvPr>
            <p:ph type="body" idx="1"/>
          </p:nvPr>
        </p:nvSpPr>
        <p:spPr/>
        <p:txBody>
          <a:bodyPr/>
          <a:lstStyle/>
          <a:p>
            <a:r>
              <a:rPr lang="en-US" dirty="0"/>
              <a:t>Panelized Cross-Laminated Timber (CLT)</a:t>
            </a:r>
          </a:p>
          <a:p>
            <a:endParaRPr lang="en-US" dirty="0"/>
          </a:p>
        </p:txBody>
      </p:sp>
    </p:spTree>
    <p:extLst>
      <p:ext uri="{BB962C8B-B14F-4D97-AF65-F5344CB8AC3E}">
        <p14:creationId xmlns:p14="http://schemas.microsoft.com/office/powerpoint/2010/main" val="2593613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80BCBC-733A-E945-A1B2-835458E4D165}"/>
              </a:ext>
            </a:extLst>
          </p:cNvPr>
          <p:cNvSpPr>
            <a:spLocks noGrp="1"/>
          </p:cNvSpPr>
          <p:nvPr>
            <p:ph type="title"/>
          </p:nvPr>
        </p:nvSpPr>
        <p:spPr/>
        <p:txBody>
          <a:bodyPr/>
          <a:lstStyle/>
          <a:p>
            <a:r>
              <a:rPr lang="en-US" dirty="0"/>
              <a:t>Case Study: YWCA Supportive Housing</a:t>
            </a:r>
          </a:p>
        </p:txBody>
      </p:sp>
      <p:pic>
        <p:nvPicPr>
          <p:cNvPr id="5" name="Picture 4" descr="A picture containing sky, road, outdoor, scene&#10;&#10;Description automatically generated">
            <a:extLst>
              <a:ext uri="{FF2B5EF4-FFF2-40B4-BE49-F238E27FC236}">
                <a16:creationId xmlns:a16="http://schemas.microsoft.com/office/drawing/2014/main" id="{D2EB553F-9F70-9E40-B54C-7DEC28D1A179}"/>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0" y="1005868"/>
            <a:ext cx="7611592" cy="5134307"/>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4155A647-81D3-D744-9840-B673494C1321}"/>
              </a:ext>
            </a:extLst>
          </p:cNvPr>
          <p:cNvSpPr/>
          <p:nvPr/>
        </p:nvSpPr>
        <p:spPr>
          <a:xfrm>
            <a:off x="139796" y="6140175"/>
            <a:ext cx="70722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Concept rendering of the proposed exterior of the YWCA Supportive Housing. Image Source: Edge Architects and Element5. </a:t>
            </a:r>
          </a:p>
        </p:txBody>
      </p:sp>
      <p:sp>
        <p:nvSpPr>
          <p:cNvPr id="7" name="Rectangle 6">
            <a:extLst>
              <a:ext uri="{FF2B5EF4-FFF2-40B4-BE49-F238E27FC236}">
                <a16:creationId xmlns:a16="http://schemas.microsoft.com/office/drawing/2014/main" id="{05E719E6-03F2-2846-A01B-81766B57FF6C}"/>
              </a:ext>
            </a:extLst>
          </p:cNvPr>
          <p:cNvSpPr/>
          <p:nvPr/>
        </p:nvSpPr>
        <p:spPr>
          <a:xfrm>
            <a:off x="7885840" y="1822870"/>
            <a:ext cx="3991865" cy="3034805"/>
          </a:xfrm>
          <a:prstGeom prst="rect">
            <a:avLst/>
          </a:prstGeom>
        </p:spPr>
        <p:txBody>
          <a:bodyPr wrap="square">
            <a:spAutoFit/>
          </a:bodyPr>
          <a:lstStyle/>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Architect: </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Edge Architects</a:t>
            </a: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Owners: </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YWKW</a:t>
            </a: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Developer: </a:t>
            </a:r>
            <a:r>
              <a:rPr kumimoji="0" lang="en-CA" sz="18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Melloul</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Blamey</a:t>
            </a:r>
            <a:r>
              <a:rPr kumimoji="0" lang="en-CA"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Construction</a:t>
            </a: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Mass Timber Fabricator: </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Element5</a:t>
            </a:r>
          </a:p>
          <a:p>
            <a:pPr marL="0" marR="0" lvl="0" indent="0" algn="l" defTabSz="914400" rtl="0" eaLnBrk="1" fontAlgn="auto" latinLnBrk="0" hangingPunct="1">
              <a:lnSpc>
                <a:spcPct val="150000"/>
              </a:lnSpc>
              <a:spcBef>
                <a:spcPts val="10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50000"/>
              </a:lnSpc>
              <a:spcBef>
                <a:spcPts val="10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Cross-Laminated Timber Panels</a:t>
            </a:r>
            <a:endParaRPr kumimoji="0" lang="en-CA"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10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37637433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6DDB845A-26EC-C94B-9FBA-3BE6F54F660A}"/>
              </a:ext>
            </a:extLst>
          </p:cNvPr>
          <p:cNvPicPr/>
          <p:nvPr/>
        </p:nvPicPr>
        <p:blipFill>
          <a:blip r:embed="rId2">
            <a:extLst>
              <a:ext uri="{28A0092B-C50C-407E-A947-70E740481C1C}">
                <a14:useLocalDpi xmlns:a14="http://schemas.microsoft.com/office/drawing/2010/main"/>
              </a:ext>
            </a:extLst>
          </a:blip>
          <a:stretch>
            <a:fillRect/>
          </a:stretch>
        </p:blipFill>
        <p:spPr>
          <a:xfrm>
            <a:off x="6341530" y="1350988"/>
            <a:ext cx="5527802" cy="3133189"/>
          </a:xfrm>
          <a:prstGeom prst="rect">
            <a:avLst/>
          </a:prstGeom>
        </p:spPr>
      </p:pic>
      <p:sp>
        <p:nvSpPr>
          <p:cNvPr id="2" name="Title 1">
            <a:extLst>
              <a:ext uri="{FF2B5EF4-FFF2-40B4-BE49-F238E27FC236}">
                <a16:creationId xmlns:a16="http://schemas.microsoft.com/office/drawing/2014/main" id="{BF8CDEF3-9D52-3046-9D3C-FCEF17C92C8A}"/>
              </a:ext>
            </a:extLst>
          </p:cNvPr>
          <p:cNvSpPr>
            <a:spLocks noGrp="1"/>
          </p:cNvSpPr>
          <p:nvPr>
            <p:ph type="title"/>
          </p:nvPr>
        </p:nvSpPr>
        <p:spPr/>
        <p:txBody>
          <a:bodyPr/>
          <a:lstStyle/>
          <a:p>
            <a:r>
              <a:rPr lang="en-US" dirty="0"/>
              <a:t>Case Study: YWCA Supportive Housing</a:t>
            </a:r>
          </a:p>
        </p:txBody>
      </p:sp>
      <p:sp>
        <p:nvSpPr>
          <p:cNvPr id="3" name="Rectangle 2">
            <a:extLst>
              <a:ext uri="{FF2B5EF4-FFF2-40B4-BE49-F238E27FC236}">
                <a16:creationId xmlns:a16="http://schemas.microsoft.com/office/drawing/2014/main" id="{76EC35C1-92E6-904F-B8D4-0399E775C9D7}"/>
              </a:ext>
            </a:extLst>
          </p:cNvPr>
          <p:cNvSpPr>
            <a:spLocks noChangeArrowheads="1"/>
          </p:cNvSpPr>
          <p:nvPr/>
        </p:nvSpPr>
        <p:spPr bwMode="auto">
          <a:xfrm>
            <a:off x="291976" y="1111056"/>
            <a:ext cx="1422999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97" name="Picture 80" descr="A room with tables and chairs&#10;&#10;Description automatically generated with low confidence">
            <a:extLst>
              <a:ext uri="{FF2B5EF4-FFF2-40B4-BE49-F238E27FC236}">
                <a16:creationId xmlns:a16="http://schemas.microsoft.com/office/drawing/2014/main" id="{34856B04-94A4-5843-9EA4-EDC6DC1AB23A}"/>
              </a:ext>
            </a:extLst>
          </p:cNvPr>
          <p:cNvPicPr>
            <a:picLocks noChangeAspect="1" noChangeArrowheads="1"/>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a:off x="0" y="1111056"/>
            <a:ext cx="6522164" cy="4884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A6E985-C100-954D-BC60-0C2BBF969504}"/>
              </a:ext>
            </a:extLst>
          </p:cNvPr>
          <p:cNvSpPr/>
          <p:nvPr/>
        </p:nvSpPr>
        <p:spPr>
          <a:xfrm>
            <a:off x="141394" y="5995681"/>
            <a:ext cx="668971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mn-cs"/>
              </a:rPr>
              <a:t>Concept rendering of the interior of the ground floor amenity space. The structural grid in this location shifts from a panelized system to a post and panel system. Image Source: Edge Architects and Element5. </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3B615AB-B6BC-BA4A-B946-EB3725EA0F13}"/>
              </a:ext>
            </a:extLst>
          </p:cNvPr>
          <p:cNvSpPr/>
          <p:nvPr/>
        </p:nvSpPr>
        <p:spPr>
          <a:xfrm>
            <a:off x="6642847" y="4945563"/>
            <a:ext cx="491265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mn-cs"/>
              </a:rPr>
              <a:t>Diagram of cross-laminated timber panel distribution. Image source: Edge Architects and Element5. </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1696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DEF3-9D52-3046-9D3C-FCEF17C92C8A}"/>
              </a:ext>
            </a:extLst>
          </p:cNvPr>
          <p:cNvSpPr>
            <a:spLocks noGrp="1"/>
          </p:cNvSpPr>
          <p:nvPr>
            <p:ph type="title"/>
          </p:nvPr>
        </p:nvSpPr>
        <p:spPr/>
        <p:txBody>
          <a:bodyPr/>
          <a:lstStyle/>
          <a:p>
            <a:r>
              <a:rPr lang="en-US" dirty="0"/>
              <a:t>Case Study: YWCA Supportive Housing</a:t>
            </a:r>
          </a:p>
        </p:txBody>
      </p:sp>
      <p:pic>
        <p:nvPicPr>
          <p:cNvPr id="3" name="Picture 2" descr="Diagram, engineering drawing&#10;&#10;Description automatically generated">
            <a:extLst>
              <a:ext uri="{FF2B5EF4-FFF2-40B4-BE49-F238E27FC236}">
                <a16:creationId xmlns:a16="http://schemas.microsoft.com/office/drawing/2014/main" id="{82ED6731-3DF8-6F41-BF32-D37C4FC0647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71369" y="1150801"/>
            <a:ext cx="4430778" cy="4289909"/>
          </a:xfrm>
          <a:prstGeom prst="rect">
            <a:avLst/>
          </a:prstGeom>
        </p:spPr>
      </p:pic>
      <p:sp>
        <p:nvSpPr>
          <p:cNvPr id="4" name="Rectangle 2">
            <a:extLst>
              <a:ext uri="{FF2B5EF4-FFF2-40B4-BE49-F238E27FC236}">
                <a16:creationId xmlns:a16="http://schemas.microsoft.com/office/drawing/2014/main" id="{BB6B8DFC-950C-4845-9275-CAA52FCF8EFC}"/>
              </a:ext>
            </a:extLst>
          </p:cNvPr>
          <p:cNvSpPr>
            <a:spLocks noChangeArrowheads="1"/>
          </p:cNvSpPr>
          <p:nvPr/>
        </p:nvSpPr>
        <p:spPr bwMode="auto">
          <a:xfrm>
            <a:off x="6403543" y="1713054"/>
            <a:ext cx="1794745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73" name="Picture 83" descr="Diagram&#10;&#10;Description automatically generated">
            <a:extLst>
              <a:ext uri="{FF2B5EF4-FFF2-40B4-BE49-F238E27FC236}">
                <a16:creationId xmlns:a16="http://schemas.microsoft.com/office/drawing/2014/main" id="{5F1EB5B1-E810-CC42-8842-8DE17A1B25C5}"/>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6403543" y="1713054"/>
            <a:ext cx="4884665" cy="31946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2BEC90-F880-174B-B8E1-F7A1A4B594C1}"/>
              </a:ext>
            </a:extLst>
          </p:cNvPr>
          <p:cNvSpPr/>
          <p:nvPr/>
        </p:nvSpPr>
        <p:spPr>
          <a:xfrm>
            <a:off x="338758" y="5627896"/>
            <a:ext cx="725423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mn-cs"/>
              </a:rPr>
              <a:t>Left: Diagram of Element5’s CLIP system. Right: Building Diagram illustrating the prefabricated mass timber structural system and exterior envelop components. Image Source: Edge Architects and Element5. </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3455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DEF3-9D52-3046-9D3C-FCEF17C92C8A}"/>
              </a:ext>
            </a:extLst>
          </p:cNvPr>
          <p:cNvSpPr>
            <a:spLocks noGrp="1"/>
          </p:cNvSpPr>
          <p:nvPr>
            <p:ph type="title"/>
          </p:nvPr>
        </p:nvSpPr>
        <p:spPr/>
        <p:txBody>
          <a:bodyPr/>
          <a:lstStyle/>
          <a:p>
            <a:r>
              <a:rPr lang="en-US" dirty="0"/>
              <a:t>Case Study: YWCA Supportive Housing</a:t>
            </a:r>
          </a:p>
        </p:txBody>
      </p:sp>
      <p:pic>
        <p:nvPicPr>
          <p:cNvPr id="3" name="Picture 2" descr="Diagram&#10;&#10;Description automatically generated">
            <a:extLst>
              <a:ext uri="{FF2B5EF4-FFF2-40B4-BE49-F238E27FC236}">
                <a16:creationId xmlns:a16="http://schemas.microsoft.com/office/drawing/2014/main" id="{536266DF-2C99-8C44-AC04-C46015FEE796}"/>
              </a:ext>
            </a:extLst>
          </p:cNvPr>
          <p:cNvPicPr/>
          <p:nvPr/>
        </p:nvPicPr>
        <p:blipFill rotWithShape="1">
          <a:blip r:embed="rId2">
            <a:extLst>
              <a:ext uri="{28A0092B-C50C-407E-A947-70E740481C1C}">
                <a14:useLocalDpi xmlns:a14="http://schemas.microsoft.com/office/drawing/2010/main"/>
              </a:ext>
            </a:extLst>
          </a:blip>
          <a:srcRect/>
          <a:stretch/>
        </p:blipFill>
        <p:spPr bwMode="auto">
          <a:xfrm>
            <a:off x="1334098" y="824752"/>
            <a:ext cx="8805243" cy="5342487"/>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87FC7C78-F171-B34F-BC1E-8AC33FB50B69}"/>
              </a:ext>
            </a:extLst>
          </p:cNvPr>
          <p:cNvSpPr/>
          <p:nvPr/>
        </p:nvSpPr>
        <p:spPr>
          <a:xfrm>
            <a:off x="385482" y="6167239"/>
            <a:ext cx="6096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Diagram and description of the process and sequencing of construction. Image Source: Edge Architects and Element5. </a:t>
            </a:r>
          </a:p>
        </p:txBody>
      </p:sp>
    </p:spTree>
    <p:extLst>
      <p:ext uri="{BB962C8B-B14F-4D97-AF65-F5344CB8AC3E}">
        <p14:creationId xmlns:p14="http://schemas.microsoft.com/office/powerpoint/2010/main" val="3102974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1540-A436-BA4A-8182-6C8E15EEB219}"/>
              </a:ext>
            </a:extLst>
          </p:cNvPr>
          <p:cNvSpPr>
            <a:spLocks noGrp="1"/>
          </p:cNvSpPr>
          <p:nvPr>
            <p:ph type="title"/>
          </p:nvPr>
        </p:nvSpPr>
        <p:spPr/>
        <p:txBody>
          <a:bodyPr/>
          <a:lstStyle/>
          <a:p>
            <a:r>
              <a:rPr lang="en-US" dirty="0"/>
              <a:t>Designing for Fire Protection</a:t>
            </a:r>
          </a:p>
        </p:txBody>
      </p:sp>
      <p:sp>
        <p:nvSpPr>
          <p:cNvPr id="3" name="Text Placeholder 2">
            <a:extLst>
              <a:ext uri="{FF2B5EF4-FFF2-40B4-BE49-F238E27FC236}">
                <a16:creationId xmlns:a16="http://schemas.microsoft.com/office/drawing/2014/main" id="{F59EDD21-9512-3443-A310-BA8295AF64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835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DE81-9771-B442-A09A-99535F4BDCDC}"/>
              </a:ext>
            </a:extLst>
          </p:cNvPr>
          <p:cNvSpPr>
            <a:spLocks noGrp="1"/>
          </p:cNvSpPr>
          <p:nvPr>
            <p:ph type="title"/>
          </p:nvPr>
        </p:nvSpPr>
        <p:spPr/>
        <p:txBody>
          <a:bodyPr anchor="ctr">
            <a:normAutofit/>
          </a:bodyPr>
          <a:lstStyle/>
          <a:p>
            <a:r>
              <a:rPr lang="en-US" sz="4000" dirty="0"/>
              <a:t>Fire Protection – Key Considerations</a:t>
            </a:r>
          </a:p>
        </p:txBody>
      </p:sp>
      <p:graphicFrame>
        <p:nvGraphicFramePr>
          <p:cNvPr id="8" name="Content Placeholder 3">
            <a:extLst>
              <a:ext uri="{FF2B5EF4-FFF2-40B4-BE49-F238E27FC236}">
                <a16:creationId xmlns:a16="http://schemas.microsoft.com/office/drawing/2014/main" id="{1C79F8E3-3DCD-4AA8-9950-8CBE49E494AA}"/>
              </a:ext>
            </a:extLst>
          </p:cNvPr>
          <p:cNvGraphicFramePr>
            <a:graphicFrameLocks noGrp="1"/>
          </p:cNvGraphicFramePr>
          <p:nvPr>
            <p:ph idx="1"/>
          </p:nvPr>
        </p:nvGraphicFramePr>
        <p:xfrm>
          <a:off x="264160" y="1000330"/>
          <a:ext cx="11582400" cy="4954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0642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75B5-0FA7-C44E-AC85-30C62470091C}"/>
              </a:ext>
            </a:extLst>
          </p:cNvPr>
          <p:cNvSpPr>
            <a:spLocks noGrp="1"/>
          </p:cNvSpPr>
          <p:nvPr>
            <p:ph type="title"/>
          </p:nvPr>
        </p:nvSpPr>
        <p:spPr/>
        <p:txBody>
          <a:bodyPr>
            <a:normAutofit fontScale="90000"/>
          </a:bodyPr>
          <a:lstStyle/>
          <a:p>
            <a:pPr algn="ctr"/>
            <a:r>
              <a:rPr lang="en-US" sz="5200"/>
              <a:t>Passive Fire Protection Strategies </a:t>
            </a:r>
          </a:p>
        </p:txBody>
      </p:sp>
      <p:graphicFrame>
        <p:nvGraphicFramePr>
          <p:cNvPr id="4" name="Content Placeholder 2">
            <a:extLst>
              <a:ext uri="{FF2B5EF4-FFF2-40B4-BE49-F238E27FC236}">
                <a16:creationId xmlns:a16="http://schemas.microsoft.com/office/drawing/2014/main" id="{5EFD7269-DE5E-6842-B1AD-D41B41AE7142}"/>
              </a:ext>
            </a:extLst>
          </p:cNvPr>
          <p:cNvGraphicFramePr>
            <a:graphicFrameLocks noGrp="1"/>
          </p:cNvGraphicFramePr>
          <p:nvPr>
            <p:ph sz="half" idx="1"/>
          </p:nvPr>
        </p:nvGraphicFramePr>
        <p:xfrm>
          <a:off x="490538" y="1252538"/>
          <a:ext cx="5181600" cy="4651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61EA2E1C-593F-934B-8D29-B2D51915E1D5}"/>
              </a:ext>
            </a:extLst>
          </p:cNvPr>
          <p:cNvSpPr>
            <a:spLocks noGrp="1"/>
          </p:cNvSpPr>
          <p:nvPr>
            <p:ph sz="half" idx="2"/>
          </p:nvPr>
        </p:nvSpPr>
        <p:spPr>
          <a:xfrm>
            <a:off x="6106608" y="2645564"/>
            <a:ext cx="5181600" cy="1566871"/>
          </a:xfrm>
        </p:spPr>
        <p:txBody>
          <a:bodyPr/>
          <a:lstStyle/>
          <a:p>
            <a:pPr marL="0" indent="0">
              <a:buNone/>
            </a:pPr>
            <a:r>
              <a:rPr lang="en-CA" dirty="0"/>
              <a:t>Components and systems are intended to contain fire or slow the spread of fires through the use of fire-resistant building elements </a:t>
            </a:r>
            <a:endParaRPr lang="en-US" dirty="0"/>
          </a:p>
        </p:txBody>
      </p:sp>
    </p:spTree>
    <p:extLst>
      <p:ext uri="{BB962C8B-B14F-4D97-AF65-F5344CB8AC3E}">
        <p14:creationId xmlns:p14="http://schemas.microsoft.com/office/powerpoint/2010/main" val="35960349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253E0C-38B5-284D-9CB4-01F7FD80D1C1}"/>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l="-78"/>
          <a:stretch/>
        </p:blipFill>
        <p:spPr>
          <a:xfrm>
            <a:off x="0" y="0"/>
            <a:ext cx="11887200" cy="6054291"/>
          </a:xfrm>
        </p:spPr>
      </p:pic>
      <p:sp>
        <p:nvSpPr>
          <p:cNvPr id="4" name="Content Placeholder 3">
            <a:extLst>
              <a:ext uri="{FF2B5EF4-FFF2-40B4-BE49-F238E27FC236}">
                <a16:creationId xmlns:a16="http://schemas.microsoft.com/office/drawing/2014/main" id="{0F65F63B-119F-BF4D-97FE-311BCF2EFD7C}"/>
              </a:ext>
            </a:extLst>
          </p:cNvPr>
          <p:cNvSpPr>
            <a:spLocks noGrp="1"/>
          </p:cNvSpPr>
          <p:nvPr>
            <p:ph sz="half" idx="2"/>
          </p:nvPr>
        </p:nvSpPr>
        <p:spPr>
          <a:xfrm>
            <a:off x="499053" y="1545877"/>
            <a:ext cx="5035473" cy="4508414"/>
          </a:xfrm>
          <a:solidFill>
            <a:schemeClr val="bg1">
              <a:alpha val="76000"/>
            </a:schemeClr>
          </a:solidFill>
        </p:spPr>
        <p:txBody>
          <a:bodyPr>
            <a:normAutofit/>
          </a:bodyPr>
          <a:lstStyle/>
          <a:p>
            <a:pPr marL="0" lvl="0" indent="0">
              <a:buNone/>
            </a:pPr>
            <a:r>
              <a:rPr lang="en-US" sz="3600" b="1" dirty="0">
                <a:solidFill>
                  <a:schemeClr val="tx1">
                    <a:lumMod val="65000"/>
                    <a:lumOff val="35000"/>
                  </a:schemeClr>
                </a:solidFill>
              </a:rPr>
              <a:t>Active Fire Protection Strategies</a:t>
            </a:r>
          </a:p>
          <a:p>
            <a:pPr marL="0" lvl="0" indent="0">
              <a:buNone/>
            </a:pPr>
            <a:endParaRPr lang="en-CA" sz="2800" dirty="0"/>
          </a:p>
          <a:p>
            <a:pPr marL="0" lvl="0" indent="0">
              <a:buNone/>
            </a:pPr>
            <a:r>
              <a:rPr lang="en-CA" dirty="0"/>
              <a:t>Detection and response systems </a:t>
            </a:r>
          </a:p>
          <a:p>
            <a:pPr lvl="1"/>
            <a:r>
              <a:rPr lang="en-CA" dirty="0"/>
              <a:t>Fire dampers </a:t>
            </a:r>
          </a:p>
          <a:p>
            <a:pPr lvl="1"/>
            <a:r>
              <a:rPr lang="en-CA" dirty="0"/>
              <a:t>Closure of automatic doors </a:t>
            </a:r>
          </a:p>
          <a:p>
            <a:pPr lvl="1"/>
            <a:r>
              <a:rPr lang="en-CA" dirty="0"/>
              <a:t>Fire sprinklers activated </a:t>
            </a:r>
          </a:p>
          <a:p>
            <a:pPr lvl="1"/>
            <a:r>
              <a:rPr lang="en-CA" dirty="0"/>
              <a:t>Fire suppression system activated </a:t>
            </a:r>
          </a:p>
          <a:p>
            <a:endParaRPr lang="en-US" dirty="0"/>
          </a:p>
        </p:txBody>
      </p:sp>
    </p:spTree>
    <p:extLst>
      <p:ext uri="{BB962C8B-B14F-4D97-AF65-F5344CB8AC3E}">
        <p14:creationId xmlns:p14="http://schemas.microsoft.com/office/powerpoint/2010/main" val="189566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3E9C-50F8-0846-B8DC-87CE2BB91875}"/>
              </a:ext>
            </a:extLst>
          </p:cNvPr>
          <p:cNvSpPr>
            <a:spLocks noGrp="1"/>
          </p:cNvSpPr>
          <p:nvPr>
            <p:ph type="title"/>
          </p:nvPr>
        </p:nvSpPr>
        <p:spPr/>
        <p:txBody>
          <a:bodyPr/>
          <a:lstStyle/>
          <a:p>
            <a:r>
              <a:rPr lang="en-US" dirty="0"/>
              <a:t>Nail Laminated Timber (NLT)</a:t>
            </a:r>
          </a:p>
        </p:txBody>
      </p:sp>
      <p:sp>
        <p:nvSpPr>
          <p:cNvPr id="4" name="Rectangle 4">
            <a:extLst>
              <a:ext uri="{FF2B5EF4-FFF2-40B4-BE49-F238E27FC236}">
                <a16:creationId xmlns:a16="http://schemas.microsoft.com/office/drawing/2014/main" id="{D8C23500-1C10-2D41-A3FA-09CEFCE8404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7D210CBE-F4B0-3C43-B6EB-9E24B401F460}"/>
              </a:ext>
            </a:extLst>
          </p:cNvPr>
          <p:cNvSpPr>
            <a:spLocks noChangeArrowheads="1"/>
          </p:cNvSpPr>
          <p:nvPr/>
        </p:nvSpPr>
        <p:spPr bwMode="auto">
          <a:xfrm>
            <a:off x="2041160" y="2131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3" name="Picture 58" descr="Nail Laminated Timber Construction | NLT Lumber | Think Wood">
            <a:extLst>
              <a:ext uri="{FF2B5EF4-FFF2-40B4-BE49-F238E27FC236}">
                <a16:creationId xmlns:a16="http://schemas.microsoft.com/office/drawing/2014/main" id="{0ED45686-5D0B-A949-91EF-B0C8E46DA79C}"/>
              </a:ext>
            </a:extLst>
          </p:cNvPr>
          <p:cNvPicPr>
            <a:picLocks noChangeAspect="1" noChangeArrowheads="1"/>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a:off x="490194" y="1536005"/>
            <a:ext cx="3604309" cy="22085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752B8143-C12B-AD44-A80F-65C2CDA33A5D}"/>
              </a:ext>
            </a:extLst>
          </p:cNvPr>
          <p:cNvSpPr>
            <a:spLocks noChangeArrowheads="1"/>
          </p:cNvSpPr>
          <p:nvPr/>
        </p:nvSpPr>
        <p:spPr bwMode="auto">
          <a:xfrm>
            <a:off x="6063006" y="8273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5" name="Picture 81" descr="80 Atlantic is Toronto's first timber office building in generations">
            <a:extLst>
              <a:ext uri="{FF2B5EF4-FFF2-40B4-BE49-F238E27FC236}">
                <a16:creationId xmlns:a16="http://schemas.microsoft.com/office/drawing/2014/main" id="{148FC625-914A-4546-A5E5-310A409FEBA7}"/>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4794308" y="955105"/>
            <a:ext cx="6737005" cy="38995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7C473F1-5F9A-3B41-8A9F-BBD1CE6E7DFC}"/>
              </a:ext>
            </a:extLst>
          </p:cNvPr>
          <p:cNvSpPr/>
          <p:nvPr/>
        </p:nvSpPr>
        <p:spPr>
          <a:xfrm>
            <a:off x="4794307" y="4982468"/>
            <a:ext cx="6737005" cy="830997"/>
          </a:xfrm>
          <a:prstGeom prst="rect">
            <a:avLst/>
          </a:prstGeom>
        </p:spPr>
        <p:txBody>
          <a:bodyPr wrap="square">
            <a:spAutoFit/>
          </a:bodyPr>
          <a:lstStyle/>
          <a:p>
            <a:pPr>
              <a:spcAft>
                <a:spcPts val="900"/>
              </a:spcAft>
            </a:pPr>
            <a:r>
              <a:rPr lang="en-CA" sz="1600" i="1" dirty="0">
                <a:latin typeface="+mj-lt"/>
              </a:rPr>
              <a:t>The interior of 80 Atlantic Avenue in Toronto, Ontario architectural designed by BPN Quadrangle (formerly Quadrangle Architects Ltd.) utilizes a nail-laminated timber floor deck. Photo credit: </a:t>
            </a:r>
            <a:r>
              <a:rPr lang="en-CA" sz="1600" i="1" dirty="0" err="1">
                <a:latin typeface="+mj-lt"/>
              </a:rPr>
              <a:t>Doublespace</a:t>
            </a:r>
            <a:r>
              <a:rPr lang="en-CA" sz="1600" i="1" dirty="0">
                <a:latin typeface="+mj-lt"/>
              </a:rPr>
              <a:t> Photography. </a:t>
            </a:r>
          </a:p>
        </p:txBody>
      </p:sp>
      <p:sp>
        <p:nvSpPr>
          <p:cNvPr id="8" name="Rectangle 7">
            <a:extLst>
              <a:ext uri="{FF2B5EF4-FFF2-40B4-BE49-F238E27FC236}">
                <a16:creationId xmlns:a16="http://schemas.microsoft.com/office/drawing/2014/main" id="{F4D463FD-2034-3241-931A-41B8BDE2C41A}"/>
              </a:ext>
            </a:extLst>
          </p:cNvPr>
          <p:cNvSpPr/>
          <p:nvPr/>
        </p:nvSpPr>
        <p:spPr>
          <a:xfrm>
            <a:off x="424853" y="3771039"/>
            <a:ext cx="3415600" cy="1631216"/>
          </a:xfrm>
          <a:prstGeom prst="rect">
            <a:avLst/>
          </a:prstGeom>
        </p:spPr>
        <p:txBody>
          <a:bodyPr wrap="square">
            <a:spAutoFit/>
          </a:bodyPr>
          <a:lstStyle/>
          <a:p>
            <a:r>
              <a:rPr lang="en-CA" sz="2000" b="1" dirty="0">
                <a:latin typeface="Calibri" panose="020F0502020204030204" pitchFamily="34" charset="0"/>
                <a:ea typeface="Calibri" panose="020F0502020204030204" pitchFamily="34" charset="0"/>
                <a:cs typeface="Calibri Light" panose="020F0302020204030204" pitchFamily="34" charset="0"/>
              </a:rPr>
              <a:t>NLT consists of dimensional lumber placed on edge with individual pieces mechanically fastened together by nails or screws</a:t>
            </a:r>
            <a:r>
              <a:rPr lang="en-CA" sz="2000" b="1" dirty="0"/>
              <a:t> </a:t>
            </a:r>
            <a:endParaRPr lang="en-US" sz="2000" b="1" dirty="0"/>
          </a:p>
        </p:txBody>
      </p:sp>
    </p:spTree>
    <p:extLst>
      <p:ext uri="{BB962C8B-B14F-4D97-AF65-F5344CB8AC3E}">
        <p14:creationId xmlns:p14="http://schemas.microsoft.com/office/powerpoint/2010/main" val="19996017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BA1F9-F8EC-0646-B2ED-378166230876}"/>
              </a:ext>
            </a:extLst>
          </p:cNvPr>
          <p:cNvSpPr>
            <a:spLocks noGrp="1"/>
          </p:cNvSpPr>
          <p:nvPr>
            <p:ph type="title"/>
          </p:nvPr>
        </p:nvSpPr>
        <p:spPr/>
        <p:txBody>
          <a:bodyPr/>
          <a:lstStyle/>
          <a:p>
            <a:pPr algn="r"/>
            <a:r>
              <a:rPr lang="en-US" dirty="0"/>
              <a:t>Fire Protection – Char Theory</a:t>
            </a:r>
          </a:p>
        </p:txBody>
      </p:sp>
      <p:pic>
        <p:nvPicPr>
          <p:cNvPr id="4" name="Picture 3">
            <a:extLst>
              <a:ext uri="{FF2B5EF4-FFF2-40B4-BE49-F238E27FC236}">
                <a16:creationId xmlns:a16="http://schemas.microsoft.com/office/drawing/2014/main" id="{A7D2C59C-4567-4D4D-AD5E-09DAAFC855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0417" y="0"/>
            <a:ext cx="4608550" cy="6653130"/>
          </a:xfrm>
          <a:prstGeom prst="rect">
            <a:avLst/>
          </a:prstGeom>
        </p:spPr>
      </p:pic>
      <p:pic>
        <p:nvPicPr>
          <p:cNvPr id="10" name="Picture 9">
            <a:extLst>
              <a:ext uri="{FF2B5EF4-FFF2-40B4-BE49-F238E27FC236}">
                <a16:creationId xmlns:a16="http://schemas.microsoft.com/office/drawing/2014/main" id="{F36250E1-488D-A041-B330-25DDD6FAB2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85214" y="1511125"/>
            <a:ext cx="5102994" cy="3835750"/>
          </a:xfrm>
          <a:prstGeom prst="rect">
            <a:avLst/>
          </a:prstGeom>
        </p:spPr>
      </p:pic>
    </p:spTree>
    <p:extLst>
      <p:ext uri="{BB962C8B-B14F-4D97-AF65-F5344CB8AC3E}">
        <p14:creationId xmlns:p14="http://schemas.microsoft.com/office/powerpoint/2010/main" val="16665517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BA1F9-F8EC-0646-B2ED-378166230876}"/>
              </a:ext>
            </a:extLst>
          </p:cNvPr>
          <p:cNvSpPr>
            <a:spLocks noGrp="1"/>
          </p:cNvSpPr>
          <p:nvPr>
            <p:ph type="title"/>
          </p:nvPr>
        </p:nvSpPr>
        <p:spPr/>
        <p:txBody>
          <a:bodyPr/>
          <a:lstStyle/>
          <a:p>
            <a:r>
              <a:rPr lang="en-US" dirty="0"/>
              <a:t>Fire Protection – Encapsulation</a:t>
            </a:r>
          </a:p>
        </p:txBody>
      </p:sp>
      <p:sp>
        <p:nvSpPr>
          <p:cNvPr id="12" name="Content Placeholder 11">
            <a:extLst>
              <a:ext uri="{FF2B5EF4-FFF2-40B4-BE49-F238E27FC236}">
                <a16:creationId xmlns:a16="http://schemas.microsoft.com/office/drawing/2014/main" id="{082E8FBA-FC14-944A-9143-1834DB8EBCCE}"/>
              </a:ext>
            </a:extLst>
          </p:cNvPr>
          <p:cNvSpPr>
            <a:spLocks noGrp="1"/>
          </p:cNvSpPr>
          <p:nvPr>
            <p:ph sz="half" idx="1"/>
          </p:nvPr>
        </p:nvSpPr>
        <p:spPr/>
        <p:txBody>
          <a:bodyPr/>
          <a:lstStyle/>
          <a:p>
            <a:endParaRPr lang="en-US"/>
          </a:p>
        </p:txBody>
      </p:sp>
      <p:pic>
        <p:nvPicPr>
          <p:cNvPr id="13" name="Picture 12">
            <a:extLst>
              <a:ext uri="{FF2B5EF4-FFF2-40B4-BE49-F238E27FC236}">
                <a16:creationId xmlns:a16="http://schemas.microsoft.com/office/drawing/2014/main" id="{E3063B2B-A979-E94C-B4C2-C9886DE052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234" y="954157"/>
            <a:ext cx="5979311" cy="5063466"/>
          </a:xfrm>
          <a:prstGeom prst="rect">
            <a:avLst/>
          </a:prstGeom>
        </p:spPr>
      </p:pic>
      <p:sp>
        <p:nvSpPr>
          <p:cNvPr id="14" name="TextBox 13">
            <a:extLst>
              <a:ext uri="{FF2B5EF4-FFF2-40B4-BE49-F238E27FC236}">
                <a16:creationId xmlns:a16="http://schemas.microsoft.com/office/drawing/2014/main" id="{C9E2A4A1-4C9E-604B-8FB0-BF6142AE95AA}"/>
              </a:ext>
            </a:extLst>
          </p:cNvPr>
          <p:cNvSpPr txBox="1"/>
          <p:nvPr/>
        </p:nvSpPr>
        <p:spPr>
          <a:xfrm>
            <a:off x="241824" y="6191465"/>
            <a:ext cx="4477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Source: Denis Blount, ARUP – </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“Knock on Wood: Acoustical Design in Mass Timber Structures”.</a:t>
            </a:r>
          </a:p>
        </p:txBody>
      </p:sp>
      <p:pic>
        <p:nvPicPr>
          <p:cNvPr id="3" name="Picture 2">
            <a:extLst>
              <a:ext uri="{FF2B5EF4-FFF2-40B4-BE49-F238E27FC236}">
                <a16:creationId xmlns:a16="http://schemas.microsoft.com/office/drawing/2014/main" id="{19D7D681-6841-164F-B83C-CAF5D8CDB5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8784" y="602600"/>
            <a:ext cx="5257800" cy="5346700"/>
          </a:xfrm>
          <a:prstGeom prst="rect">
            <a:avLst/>
          </a:prstGeom>
        </p:spPr>
      </p:pic>
    </p:spTree>
    <p:extLst>
      <p:ext uri="{BB962C8B-B14F-4D97-AF65-F5344CB8AC3E}">
        <p14:creationId xmlns:p14="http://schemas.microsoft.com/office/powerpoint/2010/main" val="2368441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1C30-84F6-B549-878E-AB6B43DC355B}"/>
              </a:ext>
            </a:extLst>
          </p:cNvPr>
          <p:cNvSpPr>
            <a:spLocks noGrp="1"/>
          </p:cNvSpPr>
          <p:nvPr>
            <p:ph type="title"/>
          </p:nvPr>
        </p:nvSpPr>
        <p:spPr/>
        <p:txBody>
          <a:bodyPr>
            <a:normAutofit fontScale="90000"/>
          </a:bodyPr>
          <a:lstStyle/>
          <a:p>
            <a:r>
              <a:rPr lang="en-US" dirty="0"/>
              <a:t>Fire Protection Case Study – Brock Commons Tall House</a:t>
            </a:r>
            <a:br>
              <a:rPr lang="en-US" dirty="0"/>
            </a:br>
            <a:r>
              <a:rPr lang="en-US" dirty="0"/>
              <a:t>Fire Safety During Construction </a:t>
            </a:r>
          </a:p>
        </p:txBody>
      </p:sp>
      <p:sp>
        <p:nvSpPr>
          <p:cNvPr id="4" name="Content Placeholder 3">
            <a:extLst>
              <a:ext uri="{FF2B5EF4-FFF2-40B4-BE49-F238E27FC236}">
                <a16:creationId xmlns:a16="http://schemas.microsoft.com/office/drawing/2014/main" id="{3AC98C79-48F4-F84D-AADC-6A26CA1F7833}"/>
              </a:ext>
            </a:extLst>
          </p:cNvPr>
          <p:cNvSpPr>
            <a:spLocks noGrp="1"/>
          </p:cNvSpPr>
          <p:nvPr>
            <p:ph sz="half" idx="2"/>
          </p:nvPr>
        </p:nvSpPr>
        <p:spPr>
          <a:xfrm>
            <a:off x="6235337" y="1573722"/>
            <a:ext cx="5181600" cy="3710556"/>
          </a:xfrm>
        </p:spPr>
        <p:txBody>
          <a:bodyPr>
            <a:normAutofit/>
          </a:bodyPr>
          <a:lstStyle/>
          <a:p>
            <a:pPr marL="0" indent="0">
              <a:buNone/>
            </a:pPr>
            <a:r>
              <a:rPr lang="en-CA" sz="2400" dirty="0"/>
              <a:t>High-Rise</a:t>
            </a:r>
          </a:p>
          <a:p>
            <a:pPr lvl="1"/>
            <a:r>
              <a:rPr lang="en-CA" dirty="0"/>
              <a:t>Less than four levels of unprotected wood during construction. </a:t>
            </a:r>
          </a:p>
          <a:p>
            <a:pPr lvl="1"/>
            <a:r>
              <a:rPr lang="en-CA" dirty="0"/>
              <a:t>Protection of wood structural elements by installing a layer of Type X gypsum board and concrete topping as structure is built. </a:t>
            </a:r>
          </a:p>
          <a:p>
            <a:pPr lvl="1"/>
            <a:r>
              <a:rPr lang="en-CA" dirty="0"/>
              <a:t>Functional standpipe in concrete cores. </a:t>
            </a:r>
          </a:p>
          <a:p>
            <a:pPr lvl="1"/>
            <a:r>
              <a:rPr lang="en-CA" dirty="0"/>
              <a:t>On-site security and fire watch </a:t>
            </a:r>
          </a:p>
          <a:p>
            <a:endParaRPr lang="en-US" dirty="0"/>
          </a:p>
        </p:txBody>
      </p:sp>
      <p:pic>
        <p:nvPicPr>
          <p:cNvPr id="12" name="Picture 11">
            <a:extLst>
              <a:ext uri="{FF2B5EF4-FFF2-40B4-BE49-F238E27FC236}">
                <a16:creationId xmlns:a16="http://schemas.microsoft.com/office/drawing/2014/main" id="{F890B9A2-FE99-EC4E-926C-E570E725F7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22" y="1236616"/>
            <a:ext cx="6023018" cy="4511041"/>
          </a:xfrm>
          <a:prstGeom prst="rect">
            <a:avLst/>
          </a:prstGeom>
        </p:spPr>
      </p:pic>
      <p:sp>
        <p:nvSpPr>
          <p:cNvPr id="13" name="TextBox 12">
            <a:extLst>
              <a:ext uri="{FF2B5EF4-FFF2-40B4-BE49-F238E27FC236}">
                <a16:creationId xmlns:a16="http://schemas.microsoft.com/office/drawing/2014/main" id="{C8A31D83-8796-4F4B-B396-2193CF607C9C}"/>
              </a:ext>
            </a:extLst>
          </p:cNvPr>
          <p:cNvSpPr txBox="1"/>
          <p:nvPr/>
        </p:nvSpPr>
        <p:spPr>
          <a:xfrm>
            <a:off x="241823" y="6191465"/>
            <a:ext cx="529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Image:  Source: Think Wood, https://</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www.thinkwood.com</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/projects/brock-commons-</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tallwood</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-house</a:t>
            </a:r>
            <a:endPar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 name="TextBox 13">
            <a:extLst>
              <a:ext uri="{FF2B5EF4-FFF2-40B4-BE49-F238E27FC236}">
                <a16:creationId xmlns:a16="http://schemas.microsoft.com/office/drawing/2014/main" id="{D4D4FE95-F424-6148-A443-138CE0F0AC9D}"/>
              </a:ext>
            </a:extLst>
          </p:cNvPr>
          <p:cNvSpPr txBox="1"/>
          <p:nvPr/>
        </p:nvSpPr>
        <p:spPr>
          <a:xfrm>
            <a:off x="6235337" y="5150791"/>
            <a:ext cx="529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Image:  Source: Think Wood, https://</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www.thinkwood.com</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/projects/brock-commons-</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tallwood</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-house</a:t>
            </a:r>
            <a:endPar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3852711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9E8B-1000-8C4A-9E88-53C5741988EB}"/>
              </a:ext>
            </a:extLst>
          </p:cNvPr>
          <p:cNvSpPr>
            <a:spLocks noGrp="1"/>
          </p:cNvSpPr>
          <p:nvPr>
            <p:ph type="title"/>
          </p:nvPr>
        </p:nvSpPr>
        <p:spPr/>
        <p:txBody>
          <a:bodyPr/>
          <a:lstStyle/>
          <a:p>
            <a:pPr algn="r"/>
            <a:r>
              <a:rPr lang="en-US" dirty="0"/>
              <a:t>Carbon 12 – Portland Oregon</a:t>
            </a:r>
          </a:p>
        </p:txBody>
      </p:sp>
      <p:pic>
        <p:nvPicPr>
          <p:cNvPr id="3" name="Picture 2">
            <a:extLst>
              <a:ext uri="{FF2B5EF4-FFF2-40B4-BE49-F238E27FC236}">
                <a16:creationId xmlns:a16="http://schemas.microsoft.com/office/drawing/2014/main" id="{32D7A50F-4C8D-0649-8D5C-755D35F2B6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09398" cy="6858000"/>
          </a:xfrm>
          <a:prstGeom prst="rect">
            <a:avLst/>
          </a:prstGeom>
        </p:spPr>
      </p:pic>
      <p:pic>
        <p:nvPicPr>
          <p:cNvPr id="4" name="Picture 3">
            <a:extLst>
              <a:ext uri="{FF2B5EF4-FFF2-40B4-BE49-F238E27FC236}">
                <a16:creationId xmlns:a16="http://schemas.microsoft.com/office/drawing/2014/main" id="{D59E6ACC-C5B0-5449-8F40-F53CF0B30C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05975" y="2569944"/>
            <a:ext cx="6117596" cy="3438089"/>
          </a:xfrm>
          <a:prstGeom prst="rect">
            <a:avLst/>
          </a:prstGeom>
        </p:spPr>
      </p:pic>
      <p:sp>
        <p:nvSpPr>
          <p:cNvPr id="5" name="TextBox 4">
            <a:extLst>
              <a:ext uri="{FF2B5EF4-FFF2-40B4-BE49-F238E27FC236}">
                <a16:creationId xmlns:a16="http://schemas.microsoft.com/office/drawing/2014/main" id="{5F195380-C8A9-E543-A778-FEAEB63C4B3E}"/>
              </a:ext>
            </a:extLst>
          </p:cNvPr>
          <p:cNvSpPr txBox="1"/>
          <p:nvPr/>
        </p:nvSpPr>
        <p:spPr>
          <a:xfrm>
            <a:off x="97860" y="6133715"/>
            <a:ext cx="32421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https://www.kaiserpath.com/carbon12</a:t>
            </a:r>
            <a:endPar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Calibri Light" panose="020F0302020204030204"/>
                <a:ea typeface="+mn-ea"/>
                <a:cs typeface="+mn-cs"/>
              </a:rPr>
              <a:t>Images: Andrew Pogue, Marcus Kauffman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7A499C2D-2612-7349-A5E0-C68B30C8C9B5}"/>
              </a:ext>
            </a:extLst>
          </p:cNvPr>
          <p:cNvSpPr txBox="1"/>
          <p:nvPr/>
        </p:nvSpPr>
        <p:spPr>
          <a:xfrm>
            <a:off x="6229581" y="863713"/>
            <a:ext cx="4870384"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ED7D31"/>
                </a:solidFill>
                <a:effectLst/>
                <a:uLnTx/>
                <a:uFillTx/>
                <a:latin typeface="Calibri" panose="020F0502020204030204"/>
                <a:ea typeface="+mn-ea"/>
                <a:cs typeface="+mn-cs"/>
              </a:rPr>
              <a:t>Fully Exposed Mass Timber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Maximum height: 9 stories; 85 feet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Maximum area: 405,000 SF total building; 45,000 SF average per floor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Fire-rating requirements: 2-hour primary frame; 2-hour floors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925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1540-A436-BA4A-8182-6C8E15EEB219}"/>
              </a:ext>
            </a:extLst>
          </p:cNvPr>
          <p:cNvSpPr>
            <a:spLocks noGrp="1"/>
          </p:cNvSpPr>
          <p:nvPr>
            <p:ph type="title"/>
          </p:nvPr>
        </p:nvSpPr>
        <p:spPr/>
        <p:txBody>
          <a:bodyPr/>
          <a:lstStyle/>
          <a:p>
            <a:r>
              <a:rPr lang="en-US" dirty="0"/>
              <a:t>Designing for Acoustics and Vibration</a:t>
            </a:r>
          </a:p>
        </p:txBody>
      </p:sp>
      <p:sp>
        <p:nvSpPr>
          <p:cNvPr id="3" name="Text Placeholder 2">
            <a:extLst>
              <a:ext uri="{FF2B5EF4-FFF2-40B4-BE49-F238E27FC236}">
                <a16:creationId xmlns:a16="http://schemas.microsoft.com/office/drawing/2014/main" id="{F59EDD21-9512-3443-A310-BA8295AF64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226830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089A4-F89B-774E-BF8A-24853B54BFE4}"/>
              </a:ext>
            </a:extLst>
          </p:cNvPr>
          <p:cNvSpPr>
            <a:spLocks noGrp="1"/>
          </p:cNvSpPr>
          <p:nvPr>
            <p:ph type="title"/>
          </p:nvPr>
        </p:nvSpPr>
        <p:spPr/>
        <p:txBody>
          <a:bodyPr/>
          <a:lstStyle/>
          <a:p>
            <a:r>
              <a:rPr lang="en-US" dirty="0"/>
              <a:t>Acoustics – STC vs IIC</a:t>
            </a:r>
          </a:p>
        </p:txBody>
      </p:sp>
      <p:pic>
        <p:nvPicPr>
          <p:cNvPr id="5" name="Picture 4">
            <a:extLst>
              <a:ext uri="{FF2B5EF4-FFF2-40B4-BE49-F238E27FC236}">
                <a16:creationId xmlns:a16="http://schemas.microsoft.com/office/drawing/2014/main" id="{EAEAF857-C9EE-8E42-A715-36387AA986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337" y="762856"/>
            <a:ext cx="5448136" cy="3129781"/>
          </a:xfrm>
          <a:prstGeom prst="rect">
            <a:avLst/>
          </a:prstGeom>
        </p:spPr>
      </p:pic>
      <p:pic>
        <p:nvPicPr>
          <p:cNvPr id="6" name="Picture 5">
            <a:extLst>
              <a:ext uri="{FF2B5EF4-FFF2-40B4-BE49-F238E27FC236}">
                <a16:creationId xmlns:a16="http://schemas.microsoft.com/office/drawing/2014/main" id="{38A5FC57-60AE-B143-A7E8-E14A2B3E93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389" y="1054217"/>
            <a:ext cx="5448137" cy="2863104"/>
          </a:xfrm>
          <a:prstGeom prst="rect">
            <a:avLst/>
          </a:prstGeom>
        </p:spPr>
      </p:pic>
      <p:sp>
        <p:nvSpPr>
          <p:cNvPr id="7" name="TextBox 6">
            <a:extLst>
              <a:ext uri="{FF2B5EF4-FFF2-40B4-BE49-F238E27FC236}">
                <a16:creationId xmlns:a16="http://schemas.microsoft.com/office/drawing/2014/main" id="{4F1884F4-5CA5-F34C-B9E3-2DCBF8495464}"/>
              </a:ext>
            </a:extLst>
          </p:cNvPr>
          <p:cNvSpPr txBox="1"/>
          <p:nvPr/>
        </p:nvSpPr>
        <p:spPr>
          <a:xfrm>
            <a:off x="241824" y="6191465"/>
            <a:ext cx="4477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Source: Denis Blount, ARUP – </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“Knock on Wood: Acoustical Design in Mass Timber Structures”.</a:t>
            </a:r>
          </a:p>
        </p:txBody>
      </p:sp>
      <p:sp>
        <p:nvSpPr>
          <p:cNvPr id="8" name="TextBox 7">
            <a:extLst>
              <a:ext uri="{FF2B5EF4-FFF2-40B4-BE49-F238E27FC236}">
                <a16:creationId xmlns:a16="http://schemas.microsoft.com/office/drawing/2014/main" id="{8FF0892A-A410-9C41-98FD-134606AD9277}"/>
              </a:ext>
            </a:extLst>
          </p:cNvPr>
          <p:cNvSpPr txBox="1"/>
          <p:nvPr/>
        </p:nvSpPr>
        <p:spPr>
          <a:xfrm>
            <a:off x="490194" y="3917321"/>
            <a:ext cx="485650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Sound Transmission Class (STC) – Airborne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“Through” partitions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Around partitions (flanking)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Through structural coupling</a:t>
            </a:r>
          </a:p>
        </p:txBody>
      </p:sp>
      <p:sp>
        <p:nvSpPr>
          <p:cNvPr id="9" name="TextBox 8">
            <a:extLst>
              <a:ext uri="{FF2B5EF4-FFF2-40B4-BE49-F238E27FC236}">
                <a16:creationId xmlns:a16="http://schemas.microsoft.com/office/drawing/2014/main" id="{004C970E-B832-6E49-B1C7-CBFE35E72624}"/>
              </a:ext>
            </a:extLst>
          </p:cNvPr>
          <p:cNvSpPr txBox="1"/>
          <p:nvPr/>
        </p:nvSpPr>
        <p:spPr>
          <a:xfrm>
            <a:off x="6431702" y="3892637"/>
            <a:ext cx="4856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Impact Sound Isolation (IIC) –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Through floor assemblies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Through structural coupling </a:t>
            </a:r>
          </a:p>
        </p:txBody>
      </p:sp>
    </p:spTree>
    <p:extLst>
      <p:ext uri="{BB962C8B-B14F-4D97-AF65-F5344CB8AC3E}">
        <p14:creationId xmlns:p14="http://schemas.microsoft.com/office/powerpoint/2010/main" val="14781838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0A2F-DFD0-0748-951C-802FD99BC244}"/>
              </a:ext>
            </a:extLst>
          </p:cNvPr>
          <p:cNvSpPr>
            <a:spLocks noGrp="1"/>
          </p:cNvSpPr>
          <p:nvPr>
            <p:ph type="title"/>
          </p:nvPr>
        </p:nvSpPr>
        <p:spPr/>
        <p:txBody>
          <a:bodyPr/>
          <a:lstStyle/>
          <a:p>
            <a:r>
              <a:rPr lang="en-US" dirty="0"/>
              <a:t>Improving Acoustics</a:t>
            </a:r>
          </a:p>
        </p:txBody>
      </p:sp>
      <p:graphicFrame>
        <p:nvGraphicFramePr>
          <p:cNvPr id="4" name="Content Placeholder 2">
            <a:extLst>
              <a:ext uri="{FF2B5EF4-FFF2-40B4-BE49-F238E27FC236}">
                <a16:creationId xmlns:a16="http://schemas.microsoft.com/office/drawing/2014/main" id="{00A42BF8-DDAA-2341-9884-58ABAE4CFB1B}"/>
              </a:ext>
            </a:extLst>
          </p:cNvPr>
          <p:cNvGraphicFramePr>
            <a:graphicFrameLocks noGrp="1"/>
          </p:cNvGraphicFramePr>
          <p:nvPr>
            <p:ph idx="1"/>
          </p:nvPr>
        </p:nvGraphicFramePr>
        <p:xfrm>
          <a:off x="772608" y="1189831"/>
          <a:ext cx="10515600" cy="4478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39844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45DA3-4F1A-7746-B2E5-A0E881FCD80F}"/>
              </a:ext>
            </a:extLst>
          </p:cNvPr>
          <p:cNvSpPr>
            <a:spLocks noGrp="1"/>
          </p:cNvSpPr>
          <p:nvPr>
            <p:ph type="title"/>
          </p:nvPr>
        </p:nvSpPr>
        <p:spPr/>
        <p:txBody>
          <a:bodyPr/>
          <a:lstStyle/>
          <a:p>
            <a:r>
              <a:rPr lang="en-US" dirty="0"/>
              <a:t>Acoustics – Flanking Control</a:t>
            </a:r>
          </a:p>
        </p:txBody>
      </p:sp>
      <p:pic>
        <p:nvPicPr>
          <p:cNvPr id="3" name="Picture 2">
            <a:extLst>
              <a:ext uri="{FF2B5EF4-FFF2-40B4-BE49-F238E27FC236}">
                <a16:creationId xmlns:a16="http://schemas.microsoft.com/office/drawing/2014/main" id="{58EA562C-71BA-A841-8AC0-8337411F40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65899" y="1604258"/>
            <a:ext cx="7820450" cy="3649483"/>
          </a:xfrm>
          <a:prstGeom prst="rect">
            <a:avLst/>
          </a:prstGeom>
        </p:spPr>
      </p:pic>
      <p:sp>
        <p:nvSpPr>
          <p:cNvPr id="4" name="TextBox 3">
            <a:extLst>
              <a:ext uri="{FF2B5EF4-FFF2-40B4-BE49-F238E27FC236}">
                <a16:creationId xmlns:a16="http://schemas.microsoft.com/office/drawing/2014/main" id="{9289645E-E31F-DC41-89DA-C8F71BC4B0ED}"/>
              </a:ext>
            </a:extLst>
          </p:cNvPr>
          <p:cNvSpPr txBox="1"/>
          <p:nvPr/>
        </p:nvSpPr>
        <p:spPr>
          <a:xfrm>
            <a:off x="241824" y="6191465"/>
            <a:ext cx="4477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Source: Denis Blount, ARUP – </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“Knock on Wood: Acoustical Design in Mass Timber Structures”.</a:t>
            </a:r>
          </a:p>
        </p:txBody>
      </p:sp>
      <p:sp>
        <p:nvSpPr>
          <p:cNvPr id="6" name="Content Placeholder 2">
            <a:extLst>
              <a:ext uri="{FF2B5EF4-FFF2-40B4-BE49-F238E27FC236}">
                <a16:creationId xmlns:a16="http://schemas.microsoft.com/office/drawing/2014/main" id="{0D35F56D-B47C-3743-86DF-B732AC729C45}"/>
              </a:ext>
            </a:extLst>
          </p:cNvPr>
          <p:cNvSpPr txBox="1">
            <a:spLocks/>
          </p:cNvSpPr>
          <p:nvPr/>
        </p:nvSpPr>
        <p:spPr>
          <a:xfrm>
            <a:off x="490194" y="1356728"/>
            <a:ext cx="3684241" cy="4478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Decoupling of floor topping at CLT</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Decoupling walls from space below</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Acoustic sealant at partition joints</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2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97CC-C770-D749-9EA8-326C993EA2E0}"/>
              </a:ext>
            </a:extLst>
          </p:cNvPr>
          <p:cNvSpPr>
            <a:spLocks noGrp="1"/>
          </p:cNvSpPr>
          <p:nvPr>
            <p:ph type="title"/>
          </p:nvPr>
        </p:nvSpPr>
        <p:spPr/>
        <p:txBody>
          <a:bodyPr/>
          <a:lstStyle/>
          <a:p>
            <a:r>
              <a:rPr lang="en-US" dirty="0"/>
              <a:t>Acoustic Treatments on CLT Floor Assembly</a:t>
            </a:r>
          </a:p>
        </p:txBody>
      </p:sp>
      <p:pic>
        <p:nvPicPr>
          <p:cNvPr id="3" name="Picture 2">
            <a:extLst>
              <a:ext uri="{FF2B5EF4-FFF2-40B4-BE49-F238E27FC236}">
                <a16:creationId xmlns:a16="http://schemas.microsoft.com/office/drawing/2014/main" id="{987B92E7-02A5-1A41-9031-9C24A58B0E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108" y="1232452"/>
            <a:ext cx="11071317" cy="4740417"/>
          </a:xfrm>
          <a:prstGeom prst="rect">
            <a:avLst/>
          </a:prstGeom>
        </p:spPr>
      </p:pic>
      <p:sp>
        <p:nvSpPr>
          <p:cNvPr id="4" name="TextBox 3">
            <a:extLst>
              <a:ext uri="{FF2B5EF4-FFF2-40B4-BE49-F238E27FC236}">
                <a16:creationId xmlns:a16="http://schemas.microsoft.com/office/drawing/2014/main" id="{7B56BBDA-B257-3143-A11D-2189BCCC1339}"/>
              </a:ext>
            </a:extLst>
          </p:cNvPr>
          <p:cNvSpPr txBox="1"/>
          <p:nvPr/>
        </p:nvSpPr>
        <p:spPr>
          <a:xfrm>
            <a:off x="241824" y="6191465"/>
            <a:ext cx="4477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Source: Denis Blount, ARUP – </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“Knock on Wood: Acoustical Design in Mass Timber Structures”.</a:t>
            </a:r>
          </a:p>
        </p:txBody>
      </p:sp>
      <p:sp>
        <p:nvSpPr>
          <p:cNvPr id="5" name="TextBox 4">
            <a:extLst>
              <a:ext uri="{FF2B5EF4-FFF2-40B4-BE49-F238E27FC236}">
                <a16:creationId xmlns:a16="http://schemas.microsoft.com/office/drawing/2014/main" id="{33E54C1F-328A-354F-BFD0-5453E49A4F4C}"/>
              </a:ext>
            </a:extLst>
          </p:cNvPr>
          <p:cNvSpPr txBox="1"/>
          <p:nvPr/>
        </p:nvSpPr>
        <p:spPr>
          <a:xfrm>
            <a:off x="241824" y="5394715"/>
            <a:ext cx="44777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Reference:  Canadian CLT Handbook – 19</a:t>
            </a:r>
            <a:r>
              <a:rPr kumimoji="0" lang="en-US" sz="1200" b="0" i="0" u="none" strike="noStrike" kern="1200" cap="none" spc="0" normalizeH="0" baseline="30000" noProof="0" dirty="0">
                <a:ln>
                  <a:noFill/>
                </a:ln>
                <a:solidFill>
                  <a:prstClr val="black"/>
                </a:solidFill>
                <a:effectLst/>
                <a:uLnTx/>
                <a:uFillTx/>
                <a:latin typeface="Calibri Light" panose="020F0302020204030204"/>
                <a:ea typeface="+mn-ea"/>
                <a:cs typeface="+mn-cs"/>
              </a:rPr>
              <a:t>th</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 Edition, FP Innovations</a:t>
            </a:r>
            <a:endPar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859100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8FB92-E61D-5648-B1CA-2BE3045C35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0220" y="1000330"/>
            <a:ext cx="9677961" cy="4497642"/>
          </a:xfrm>
          <a:prstGeom prst="rect">
            <a:avLst/>
          </a:prstGeom>
        </p:spPr>
      </p:pic>
      <p:sp>
        <p:nvSpPr>
          <p:cNvPr id="4" name="TextBox 3">
            <a:extLst>
              <a:ext uri="{FF2B5EF4-FFF2-40B4-BE49-F238E27FC236}">
                <a16:creationId xmlns:a16="http://schemas.microsoft.com/office/drawing/2014/main" id="{8061C663-EBB8-A340-80C1-E730B69896CA}"/>
              </a:ext>
            </a:extLst>
          </p:cNvPr>
          <p:cNvSpPr txBox="1"/>
          <p:nvPr/>
        </p:nvSpPr>
        <p:spPr>
          <a:xfrm>
            <a:off x="241824" y="6191465"/>
            <a:ext cx="4477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Source: Denis Blount, ARUP – </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“Knock on Wood: Acoustical Design in Mass Timber Structures”.</a:t>
            </a:r>
          </a:p>
        </p:txBody>
      </p:sp>
      <p:sp>
        <p:nvSpPr>
          <p:cNvPr id="5" name="Title 1">
            <a:extLst>
              <a:ext uri="{FF2B5EF4-FFF2-40B4-BE49-F238E27FC236}">
                <a16:creationId xmlns:a16="http://schemas.microsoft.com/office/drawing/2014/main" id="{E7990A64-54D4-9248-97E6-FAAE0E9D33DC}"/>
              </a:ext>
            </a:extLst>
          </p:cNvPr>
          <p:cNvSpPr>
            <a:spLocks noGrp="1"/>
          </p:cNvSpPr>
          <p:nvPr>
            <p:ph type="title"/>
          </p:nvPr>
        </p:nvSpPr>
        <p:spPr/>
        <p:txBody>
          <a:bodyPr/>
          <a:lstStyle/>
          <a:p>
            <a:r>
              <a:rPr lang="en-US" dirty="0"/>
              <a:t>Acoustic Treatments on CLT Wall Assembly</a:t>
            </a:r>
          </a:p>
        </p:txBody>
      </p:sp>
      <p:sp>
        <p:nvSpPr>
          <p:cNvPr id="6" name="TextBox 5">
            <a:extLst>
              <a:ext uri="{FF2B5EF4-FFF2-40B4-BE49-F238E27FC236}">
                <a16:creationId xmlns:a16="http://schemas.microsoft.com/office/drawing/2014/main" id="{01ADA9BF-8651-684A-BA68-EF0235B98EED}"/>
              </a:ext>
            </a:extLst>
          </p:cNvPr>
          <p:cNvSpPr txBox="1"/>
          <p:nvPr/>
        </p:nvSpPr>
        <p:spPr>
          <a:xfrm>
            <a:off x="241824" y="5580671"/>
            <a:ext cx="44777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Reference:  Canadian CLT Handbook – 19</a:t>
            </a:r>
            <a:r>
              <a:rPr kumimoji="0" lang="en-US" sz="1200" b="0" i="0" u="none" strike="noStrike" kern="1200" cap="none" spc="0" normalizeH="0" baseline="30000" noProof="0" dirty="0">
                <a:ln>
                  <a:noFill/>
                </a:ln>
                <a:solidFill>
                  <a:prstClr val="black"/>
                </a:solidFill>
                <a:effectLst/>
                <a:uLnTx/>
                <a:uFillTx/>
                <a:latin typeface="Calibri Light" panose="020F0302020204030204"/>
                <a:ea typeface="+mn-ea"/>
                <a:cs typeface="+mn-cs"/>
              </a:rPr>
              <a:t>th</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 Edition, FP Innovations</a:t>
            </a:r>
            <a:endPar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062395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A2A6-D261-6049-ABDB-C95AF7366194}"/>
              </a:ext>
            </a:extLst>
          </p:cNvPr>
          <p:cNvSpPr>
            <a:spLocks noGrp="1"/>
          </p:cNvSpPr>
          <p:nvPr>
            <p:ph type="title"/>
          </p:nvPr>
        </p:nvSpPr>
        <p:spPr/>
        <p:txBody>
          <a:bodyPr/>
          <a:lstStyle/>
          <a:p>
            <a:r>
              <a:rPr lang="en-US" dirty="0"/>
              <a:t>Dowel Laminated Timber (DLT)</a:t>
            </a:r>
          </a:p>
        </p:txBody>
      </p:sp>
      <p:sp>
        <p:nvSpPr>
          <p:cNvPr id="3" name="Rectangle 2">
            <a:extLst>
              <a:ext uri="{FF2B5EF4-FFF2-40B4-BE49-F238E27FC236}">
                <a16:creationId xmlns:a16="http://schemas.microsoft.com/office/drawing/2014/main" id="{C4EB377E-DD7B-7E43-8FD2-5B9A108CD540}"/>
              </a:ext>
            </a:extLst>
          </p:cNvPr>
          <p:cNvSpPr>
            <a:spLocks noChangeArrowheads="1"/>
          </p:cNvSpPr>
          <p:nvPr/>
        </p:nvSpPr>
        <p:spPr bwMode="auto">
          <a:xfrm>
            <a:off x="1049312" y="1646836"/>
            <a:ext cx="140935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3" name="Picture 55" descr="Dowel Laminated Timber">
            <a:extLst>
              <a:ext uri="{FF2B5EF4-FFF2-40B4-BE49-F238E27FC236}">
                <a16:creationId xmlns:a16="http://schemas.microsoft.com/office/drawing/2014/main" id="{3EF77FE0-52C1-C248-8C94-40009BFA2A51}"/>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0" y="2083341"/>
            <a:ext cx="4443475" cy="23255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1067FE-D539-2A48-B5D1-2A195EE85D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8261" y="993234"/>
            <a:ext cx="6773545" cy="4505769"/>
          </a:xfrm>
          <a:prstGeom prst="rect">
            <a:avLst/>
          </a:prstGeom>
        </p:spPr>
      </p:pic>
      <p:sp>
        <p:nvSpPr>
          <p:cNvPr id="7" name="Rectangle 6">
            <a:extLst>
              <a:ext uri="{FF2B5EF4-FFF2-40B4-BE49-F238E27FC236}">
                <a16:creationId xmlns:a16="http://schemas.microsoft.com/office/drawing/2014/main" id="{CC0B20E9-1ACC-7C46-B55A-08405BEA5E7F}"/>
              </a:ext>
            </a:extLst>
          </p:cNvPr>
          <p:cNvSpPr/>
          <p:nvPr/>
        </p:nvSpPr>
        <p:spPr>
          <a:xfrm>
            <a:off x="4871654" y="5534039"/>
            <a:ext cx="6830151" cy="338554"/>
          </a:xfrm>
          <a:prstGeom prst="rect">
            <a:avLst/>
          </a:prstGeom>
        </p:spPr>
        <p:txBody>
          <a:bodyPr wrap="square">
            <a:spAutoFit/>
          </a:bodyPr>
          <a:lstStyle/>
          <a:p>
            <a:pPr>
              <a:spcAft>
                <a:spcPts val="900"/>
              </a:spcAft>
            </a:pPr>
            <a:r>
              <a:rPr lang="en-CA" sz="1600" i="1" dirty="0">
                <a:latin typeface="Calibri Light" panose="020F0302020204030204" pitchFamily="34" charset="0"/>
                <a:ea typeface="Calibri" panose="020F0502020204030204" pitchFamily="34" charset="0"/>
                <a:cs typeface="Calibri Light" panose="020F0302020204030204" pitchFamily="34" charset="0"/>
              </a:rPr>
              <a:t>Image of the DLT floor structure at </a:t>
            </a:r>
            <a:r>
              <a:rPr lang="en-CA" sz="1600" i="1" dirty="0">
                <a:latin typeface="Calibri Light" panose="020F0302020204030204" pitchFamily="34" charset="0"/>
                <a:cs typeface="Calibri Light" panose="020F0302020204030204" pitchFamily="34" charset="0"/>
              </a:rPr>
              <a:t>111 East Grand Office. Source: </a:t>
            </a:r>
            <a:r>
              <a:rPr lang="en-CA" sz="1600" i="1" dirty="0" err="1">
                <a:latin typeface="Calibri Light" panose="020F0302020204030204" pitchFamily="34" charset="0"/>
                <a:cs typeface="Calibri Light" panose="020F0302020204030204" pitchFamily="34" charset="0"/>
              </a:rPr>
              <a:t>StructureCraft</a:t>
            </a:r>
            <a:endParaRPr lang="en-CA" sz="1600" i="1" dirty="0">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7F062B08-D8B3-F74A-8DB9-D265B98723C0}"/>
              </a:ext>
            </a:extLst>
          </p:cNvPr>
          <p:cNvSpPr/>
          <p:nvPr/>
        </p:nvSpPr>
        <p:spPr>
          <a:xfrm>
            <a:off x="357182" y="4721634"/>
            <a:ext cx="3729109" cy="1015663"/>
          </a:xfrm>
          <a:prstGeom prst="rect">
            <a:avLst/>
          </a:prstGeom>
        </p:spPr>
        <p:txBody>
          <a:bodyPr wrap="square">
            <a:spAutoFit/>
          </a:bodyPr>
          <a:lstStyle/>
          <a:p>
            <a:r>
              <a:rPr lang="en-CA" sz="2000" b="1" dirty="0">
                <a:latin typeface="Calibri" panose="020F0502020204030204" pitchFamily="34" charset="0"/>
                <a:ea typeface="Calibri" panose="020F0502020204030204" pitchFamily="34" charset="0"/>
                <a:cs typeface="Calibri Light" panose="020F0302020204030204" pitchFamily="34" charset="0"/>
              </a:rPr>
              <a:t>Like NLT, except it is fastened together using wood dowels rather than metal screws or nails</a:t>
            </a:r>
            <a:r>
              <a:rPr lang="en-CA" sz="2000" b="1" dirty="0"/>
              <a:t> </a:t>
            </a:r>
            <a:endParaRPr lang="en-US" sz="2000" b="1" dirty="0"/>
          </a:p>
        </p:txBody>
      </p:sp>
    </p:spTree>
    <p:extLst>
      <p:ext uri="{BB962C8B-B14F-4D97-AF65-F5344CB8AC3E}">
        <p14:creationId xmlns:p14="http://schemas.microsoft.com/office/powerpoint/2010/main" val="36764561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EC7A1-76AD-D940-9B41-B31568A640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805072" cy="6858000"/>
          </a:xfrm>
          <a:prstGeom prst="rect">
            <a:avLst/>
          </a:prstGeom>
        </p:spPr>
      </p:pic>
      <p:sp>
        <p:nvSpPr>
          <p:cNvPr id="4" name="Title 3">
            <a:extLst>
              <a:ext uri="{FF2B5EF4-FFF2-40B4-BE49-F238E27FC236}">
                <a16:creationId xmlns:a16="http://schemas.microsoft.com/office/drawing/2014/main" id="{73917A78-BB7C-A54B-951D-044EA4C39940}"/>
              </a:ext>
            </a:extLst>
          </p:cNvPr>
          <p:cNvSpPr>
            <a:spLocks noGrp="1"/>
          </p:cNvSpPr>
          <p:nvPr>
            <p:ph type="title"/>
          </p:nvPr>
        </p:nvSpPr>
        <p:spPr>
          <a:xfrm>
            <a:off x="6801932" y="204870"/>
            <a:ext cx="4486275" cy="795460"/>
          </a:xfrm>
        </p:spPr>
        <p:txBody>
          <a:bodyPr>
            <a:normAutofit fontScale="90000"/>
          </a:bodyPr>
          <a:lstStyle/>
          <a:p>
            <a:pPr algn="r"/>
            <a:r>
              <a:rPr lang="en-US" dirty="0"/>
              <a:t>Other Design Considerations</a:t>
            </a:r>
          </a:p>
        </p:txBody>
      </p:sp>
      <p:sp>
        <p:nvSpPr>
          <p:cNvPr id="5" name="Text Placeholder 4">
            <a:extLst>
              <a:ext uri="{FF2B5EF4-FFF2-40B4-BE49-F238E27FC236}">
                <a16:creationId xmlns:a16="http://schemas.microsoft.com/office/drawing/2014/main" id="{0F4CD862-687B-3F4A-9C89-075AFA77F22A}"/>
              </a:ext>
            </a:extLst>
          </p:cNvPr>
          <p:cNvSpPr>
            <a:spLocks noGrp="1"/>
          </p:cNvSpPr>
          <p:nvPr>
            <p:ph type="body" sz="quarter" idx="4294967295"/>
          </p:nvPr>
        </p:nvSpPr>
        <p:spPr>
          <a:xfrm>
            <a:off x="6803503" y="5484241"/>
            <a:ext cx="4486275" cy="246063"/>
          </a:xfrm>
        </p:spPr>
        <p:txBody>
          <a:bodyPr>
            <a:noAutofit/>
          </a:bodyPr>
          <a:lstStyle/>
          <a:p>
            <a:pPr marL="0" indent="0">
              <a:buNone/>
            </a:pPr>
            <a:r>
              <a:rPr lang="en-CA" sz="1200" dirty="0">
                <a:solidFill>
                  <a:schemeClr val="tx1"/>
                </a:solidFill>
                <a:latin typeface="+mj-lt"/>
              </a:rPr>
              <a:t>CLT floor slab is lowered into place and fastened to the glulam columns. Photo: KK Law, Courtesy of Naturally: Wood.</a:t>
            </a:r>
            <a:endParaRPr lang="en-US" sz="1200" dirty="0">
              <a:solidFill>
                <a:schemeClr val="tx1"/>
              </a:solidFill>
              <a:latin typeface="+mj-lt"/>
            </a:endParaRPr>
          </a:p>
        </p:txBody>
      </p:sp>
      <p:sp>
        <p:nvSpPr>
          <p:cNvPr id="6" name="Text Placeholder 5">
            <a:extLst>
              <a:ext uri="{FF2B5EF4-FFF2-40B4-BE49-F238E27FC236}">
                <a16:creationId xmlns:a16="http://schemas.microsoft.com/office/drawing/2014/main" id="{F8297D14-A5A0-6343-843F-0BA709BA3A12}"/>
              </a:ext>
            </a:extLst>
          </p:cNvPr>
          <p:cNvSpPr>
            <a:spLocks noGrp="1"/>
          </p:cNvSpPr>
          <p:nvPr>
            <p:ph type="body" sz="quarter" idx="4294967295"/>
          </p:nvPr>
        </p:nvSpPr>
        <p:spPr>
          <a:xfrm>
            <a:off x="7251192" y="1545019"/>
            <a:ext cx="3838575" cy="519112"/>
          </a:xfrm>
        </p:spPr>
        <p:txBody>
          <a:bodyPr>
            <a:normAutofit fontScale="25000" lnSpcReduction="20000"/>
          </a:bodyPr>
          <a:lstStyle/>
          <a:p>
            <a:r>
              <a:rPr lang="en-US" sz="8000" dirty="0"/>
              <a:t>Full scale mockups</a:t>
            </a:r>
          </a:p>
          <a:p>
            <a:r>
              <a:rPr lang="en-US" sz="8000" dirty="0"/>
              <a:t>Fire proofing of connectors</a:t>
            </a:r>
          </a:p>
          <a:p>
            <a:r>
              <a:rPr lang="en-US" sz="8000" dirty="0"/>
              <a:t>Vibration and Acoustics</a:t>
            </a:r>
          </a:p>
          <a:p>
            <a:r>
              <a:rPr lang="en-US" sz="8000" dirty="0"/>
              <a:t>Approval Process and AHJ</a:t>
            </a:r>
          </a:p>
          <a:p>
            <a:r>
              <a:rPr lang="en-US" sz="8000" dirty="0"/>
              <a:t>Insurance Requirements</a:t>
            </a:r>
          </a:p>
          <a:p>
            <a:r>
              <a:rPr lang="en-US" sz="8000" dirty="0"/>
              <a:t>Temporary fire protection during construction</a:t>
            </a:r>
          </a:p>
          <a:p>
            <a:r>
              <a:rPr lang="en-US" sz="8000" dirty="0"/>
              <a:t>Onsite Security and Protection </a:t>
            </a:r>
          </a:p>
          <a:p>
            <a:r>
              <a:rPr lang="en-US" sz="8000" dirty="0"/>
              <a:t>Supply Chain </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112912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85D31D-7CFF-F64F-8516-4668640A86A8}"/>
              </a:ext>
            </a:extLst>
          </p:cNvPr>
          <p:cNvSpPr/>
          <p:nvPr/>
        </p:nvSpPr>
        <p:spPr>
          <a:xfrm>
            <a:off x="1" y="860079"/>
            <a:ext cx="11887200" cy="5169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434490-BEAA-B549-892A-827B1D9F2B49}"/>
              </a:ext>
            </a:extLst>
          </p:cNvPr>
          <p:cNvSpPr>
            <a:spLocks noGrp="1"/>
          </p:cNvSpPr>
          <p:nvPr>
            <p:ph type="title"/>
          </p:nvPr>
        </p:nvSpPr>
        <p:spPr/>
        <p:txBody>
          <a:bodyPr/>
          <a:lstStyle/>
          <a:p>
            <a:r>
              <a:rPr lang="en-US" dirty="0"/>
              <a:t>Activity – Understanding Fire Protection and Acoustics</a:t>
            </a:r>
          </a:p>
        </p:txBody>
      </p:sp>
      <p:sp>
        <p:nvSpPr>
          <p:cNvPr id="10" name="Content Placeholder 9">
            <a:extLst>
              <a:ext uri="{FF2B5EF4-FFF2-40B4-BE49-F238E27FC236}">
                <a16:creationId xmlns:a16="http://schemas.microsoft.com/office/drawing/2014/main" id="{037D8C58-26BD-5B47-8AE5-6A4B00AC8803}"/>
              </a:ext>
            </a:extLst>
          </p:cNvPr>
          <p:cNvSpPr>
            <a:spLocks noGrp="1"/>
          </p:cNvSpPr>
          <p:nvPr>
            <p:ph idx="1"/>
          </p:nvPr>
        </p:nvSpPr>
        <p:spPr>
          <a:xfrm>
            <a:off x="838199" y="1477109"/>
            <a:ext cx="9021417" cy="4478334"/>
          </a:xfrm>
        </p:spPr>
        <p:txBody>
          <a:bodyPr/>
          <a:lstStyle/>
          <a:p>
            <a:pPr marL="457200" indent="-457200">
              <a:buAutoNum type="arabicPeriod"/>
            </a:pPr>
            <a:r>
              <a:rPr lang="en-US" i="1" dirty="0"/>
              <a:t>Name the various passive and active strategies involved in designing for fire protection of mass timber buildings. </a:t>
            </a:r>
          </a:p>
          <a:p>
            <a:pPr marL="457200" indent="-457200">
              <a:buFont typeface="+mj-lt"/>
              <a:buAutoNum type="arabicPeriod"/>
            </a:pPr>
            <a:endParaRPr lang="en-US" i="1" dirty="0"/>
          </a:p>
          <a:p>
            <a:pPr marL="457200" indent="-457200">
              <a:buAutoNum type="arabicPeriod"/>
            </a:pPr>
            <a:r>
              <a:rPr lang="en-US" i="1" dirty="0"/>
              <a:t>What are the two main acoustic concerns when it comes to mass timber buildings?</a:t>
            </a:r>
          </a:p>
          <a:p>
            <a:pPr marL="457200" indent="-457200">
              <a:buFont typeface="+mj-lt"/>
              <a:buAutoNum type="arabicPeriod"/>
            </a:pPr>
            <a:endParaRPr lang="en-US" i="1" dirty="0"/>
          </a:p>
          <a:p>
            <a:pPr marL="457200" indent="-457200">
              <a:buAutoNum type="arabicPeriod"/>
            </a:pPr>
            <a:r>
              <a:rPr lang="en-US" i="1" dirty="0"/>
              <a:t>What are the three main ways to improve acoustical performance and what are some of the key considerations of each? </a:t>
            </a:r>
            <a:br>
              <a:rPr lang="en-US" dirty="0"/>
            </a:br>
            <a:endParaRPr lang="en-US" dirty="0"/>
          </a:p>
        </p:txBody>
      </p:sp>
      <p:pic>
        <p:nvPicPr>
          <p:cNvPr id="7" name="Picture 6" descr="Icon&#10;&#10;Description automatically generated">
            <a:extLst>
              <a:ext uri="{FF2B5EF4-FFF2-40B4-BE49-F238E27FC236}">
                <a16:creationId xmlns:a16="http://schemas.microsoft.com/office/drawing/2014/main" id="{F2FBEF50-04EE-794E-AFF5-AB0A856FC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2462" y="204871"/>
            <a:ext cx="804295" cy="585132"/>
          </a:xfrm>
          <a:prstGeom prst="rect">
            <a:avLst/>
          </a:prstGeom>
        </p:spPr>
      </p:pic>
    </p:spTree>
    <p:extLst>
      <p:ext uri="{BB962C8B-B14F-4D97-AF65-F5344CB8AC3E}">
        <p14:creationId xmlns:p14="http://schemas.microsoft.com/office/powerpoint/2010/main" val="701897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1540-A436-BA4A-8182-6C8E15EEB219}"/>
              </a:ext>
            </a:extLst>
          </p:cNvPr>
          <p:cNvSpPr>
            <a:spLocks noGrp="1"/>
          </p:cNvSpPr>
          <p:nvPr>
            <p:ph type="title"/>
          </p:nvPr>
        </p:nvSpPr>
        <p:spPr/>
        <p:txBody>
          <a:bodyPr/>
          <a:lstStyle/>
          <a:p>
            <a:r>
              <a:rPr lang="en-US" dirty="0"/>
              <a:t>Retrofits and Adding </a:t>
            </a:r>
            <a:r>
              <a:rPr lang="en-US" dirty="0" err="1"/>
              <a:t>Storeys</a:t>
            </a:r>
            <a:r>
              <a:rPr lang="en-US" dirty="0"/>
              <a:t> to Existing Buildings</a:t>
            </a:r>
          </a:p>
        </p:txBody>
      </p:sp>
      <p:sp>
        <p:nvSpPr>
          <p:cNvPr id="3" name="Text Placeholder 2">
            <a:extLst>
              <a:ext uri="{FF2B5EF4-FFF2-40B4-BE49-F238E27FC236}">
                <a16:creationId xmlns:a16="http://schemas.microsoft.com/office/drawing/2014/main" id="{F59EDD21-9512-3443-A310-BA8295AF64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30906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8D19BD-F5D4-C542-931C-89F1DD9C5F07}"/>
              </a:ext>
            </a:extLst>
          </p:cNvPr>
          <p:cNvSpPr>
            <a:spLocks noGrp="1"/>
          </p:cNvSpPr>
          <p:nvPr>
            <p:ph type="title"/>
          </p:nvPr>
        </p:nvSpPr>
        <p:spPr/>
        <p:txBody>
          <a:bodyPr>
            <a:normAutofit fontScale="90000"/>
          </a:bodyPr>
          <a:lstStyle/>
          <a:p>
            <a:r>
              <a:rPr lang="en-CA" dirty="0"/>
              <a:t>Adding Stories to Existing Buildings and Mass Timber</a:t>
            </a:r>
            <a:br>
              <a:rPr lang="en-CA" dirty="0"/>
            </a:br>
            <a:endParaRPr lang="en-US" dirty="0"/>
          </a:p>
        </p:txBody>
      </p:sp>
      <p:pic>
        <p:nvPicPr>
          <p:cNvPr id="7" name="Picture 6" descr="A picture containing sky, outdoor&#10;&#10;Description automatically generated">
            <a:extLst>
              <a:ext uri="{FF2B5EF4-FFF2-40B4-BE49-F238E27FC236}">
                <a16:creationId xmlns:a16="http://schemas.microsoft.com/office/drawing/2014/main" id="{05BFC6CF-388E-0747-B7CE-1EEEB2184DF3}"/>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1913891" y="863754"/>
            <a:ext cx="8364217" cy="4729987"/>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1B4EFB99-015C-FA44-84AC-40CACF54C669}"/>
              </a:ext>
            </a:extLst>
          </p:cNvPr>
          <p:cNvSpPr/>
          <p:nvPr/>
        </p:nvSpPr>
        <p:spPr>
          <a:xfrm>
            <a:off x="490194" y="5742064"/>
            <a:ext cx="66652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mn-cs"/>
              </a:rPr>
              <a:t>Illustration representing design opportunities with adding storeys to an existing building. Concept rendering by Studio Veronica Madonna Architect.</a:t>
            </a:r>
            <a:r>
              <a:rPr kumimoji="0" lang="en-CA" sz="16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9234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BA75F-EC6B-004B-8CE8-64BDB43AAB99}"/>
              </a:ext>
            </a:extLst>
          </p:cNvPr>
          <p:cNvSpPr>
            <a:spLocks noGrp="1"/>
          </p:cNvSpPr>
          <p:nvPr>
            <p:ph type="title"/>
          </p:nvPr>
        </p:nvSpPr>
        <p:spPr/>
        <p:txBody>
          <a:bodyPr/>
          <a:lstStyle/>
          <a:p>
            <a:r>
              <a:rPr lang="en-US" dirty="0"/>
              <a:t>Consideration of Mass Timber and Adding Stories</a:t>
            </a:r>
          </a:p>
        </p:txBody>
      </p:sp>
      <p:sp>
        <p:nvSpPr>
          <p:cNvPr id="3" name="Rectangle 2">
            <a:extLst>
              <a:ext uri="{FF2B5EF4-FFF2-40B4-BE49-F238E27FC236}">
                <a16:creationId xmlns:a16="http://schemas.microsoft.com/office/drawing/2014/main" id="{DAF2F80A-C864-0246-BB76-CD547BDFFB53}"/>
              </a:ext>
            </a:extLst>
          </p:cNvPr>
          <p:cNvSpPr>
            <a:spLocks noChangeArrowheads="1"/>
          </p:cNvSpPr>
          <p:nvPr/>
        </p:nvSpPr>
        <p:spPr bwMode="auto">
          <a:xfrm>
            <a:off x="1863679" y="1000330"/>
            <a:ext cx="177503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121" name="Picture 36" descr="Former South Boston Rivet Factory Gets Heavy Timber Upgrade | 2021-01-19 |  Engineering News-Record">
            <a:extLst>
              <a:ext uri="{FF2B5EF4-FFF2-40B4-BE49-F238E27FC236}">
                <a16:creationId xmlns:a16="http://schemas.microsoft.com/office/drawing/2014/main" id="{AB8DF3A7-C032-8944-B27B-96406C4A0347}"/>
              </a:ext>
            </a:extLst>
          </p:cNvPr>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2099733" y="1000330"/>
            <a:ext cx="7710311" cy="471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1093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DF661-6EE2-F040-AEE3-4711068800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043861" cy="6005689"/>
          </a:xfrm>
          <a:prstGeom prst="rect">
            <a:avLst/>
          </a:prstGeom>
        </p:spPr>
      </p:pic>
      <p:sp>
        <p:nvSpPr>
          <p:cNvPr id="2" name="Title 1">
            <a:extLst>
              <a:ext uri="{FF2B5EF4-FFF2-40B4-BE49-F238E27FC236}">
                <a16:creationId xmlns:a16="http://schemas.microsoft.com/office/drawing/2014/main" id="{F904C4E5-5932-E640-8192-B271EEF67B0C}"/>
              </a:ext>
            </a:extLst>
          </p:cNvPr>
          <p:cNvSpPr>
            <a:spLocks noGrp="1"/>
          </p:cNvSpPr>
          <p:nvPr>
            <p:ph type="title"/>
          </p:nvPr>
        </p:nvSpPr>
        <p:spPr/>
        <p:txBody>
          <a:bodyPr/>
          <a:lstStyle/>
          <a:p>
            <a:r>
              <a:rPr lang="en-CA" dirty="0">
                <a:solidFill>
                  <a:schemeClr val="bg1"/>
                </a:solidFill>
              </a:rPr>
              <a:t>South Boston Rivet Factory</a:t>
            </a:r>
            <a:endParaRPr lang="en-US" dirty="0">
              <a:solidFill>
                <a:schemeClr val="bg1"/>
              </a:solidFill>
            </a:endParaRPr>
          </a:p>
        </p:txBody>
      </p:sp>
      <p:sp>
        <p:nvSpPr>
          <p:cNvPr id="4" name="TextBox 3">
            <a:extLst>
              <a:ext uri="{FF2B5EF4-FFF2-40B4-BE49-F238E27FC236}">
                <a16:creationId xmlns:a16="http://schemas.microsoft.com/office/drawing/2014/main" id="{0BEEB591-9483-7F42-A600-04E5FA9C22E5}"/>
              </a:ext>
            </a:extLst>
          </p:cNvPr>
          <p:cNvSpPr txBox="1"/>
          <p:nvPr/>
        </p:nvSpPr>
        <p:spPr>
          <a:xfrm>
            <a:off x="106532" y="6116715"/>
            <a:ext cx="67176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Adding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storeys</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to South Boston Rivet Factory, by Margulies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Perruzzi</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Architects.</a:t>
            </a:r>
          </a:p>
        </p:txBody>
      </p:sp>
    </p:spTree>
    <p:extLst>
      <p:ext uri="{BB962C8B-B14F-4D97-AF65-F5344CB8AC3E}">
        <p14:creationId xmlns:p14="http://schemas.microsoft.com/office/powerpoint/2010/main" val="1505666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6765-09D7-A44B-B031-695AFBBCCC5D}"/>
              </a:ext>
            </a:extLst>
          </p:cNvPr>
          <p:cNvSpPr>
            <a:spLocks noGrp="1"/>
          </p:cNvSpPr>
          <p:nvPr>
            <p:ph type="title"/>
          </p:nvPr>
        </p:nvSpPr>
        <p:spPr/>
        <p:txBody>
          <a:bodyPr/>
          <a:lstStyle/>
          <a:p>
            <a:r>
              <a:rPr lang="en-US" dirty="0"/>
              <a:t>South Boston Rivet Factory</a:t>
            </a:r>
          </a:p>
        </p:txBody>
      </p:sp>
      <p:pic>
        <p:nvPicPr>
          <p:cNvPr id="3" name="Picture 2">
            <a:extLst>
              <a:ext uri="{FF2B5EF4-FFF2-40B4-BE49-F238E27FC236}">
                <a16:creationId xmlns:a16="http://schemas.microsoft.com/office/drawing/2014/main" id="{9E9A4554-9929-DC45-8239-6DC4534B6A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3465" y="1000330"/>
            <a:ext cx="8501047" cy="5195084"/>
          </a:xfrm>
          <a:prstGeom prst="rect">
            <a:avLst/>
          </a:prstGeom>
        </p:spPr>
      </p:pic>
      <p:sp>
        <p:nvSpPr>
          <p:cNvPr id="5" name="TextBox 4">
            <a:extLst>
              <a:ext uri="{FF2B5EF4-FFF2-40B4-BE49-F238E27FC236}">
                <a16:creationId xmlns:a16="http://schemas.microsoft.com/office/drawing/2014/main" id="{1B406431-DA68-3344-82B8-B586C6B138E1}"/>
              </a:ext>
            </a:extLst>
          </p:cNvPr>
          <p:cNvSpPr txBox="1"/>
          <p:nvPr/>
        </p:nvSpPr>
        <p:spPr>
          <a:xfrm>
            <a:off x="343438" y="6083635"/>
            <a:ext cx="67572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Source: https://</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www.enr.com</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/articles/51022-former-south-boston-rivet-factory-gets-heavy-timber-upgrade</a:t>
            </a:r>
          </a:p>
        </p:txBody>
      </p:sp>
    </p:spTree>
    <p:extLst>
      <p:ext uri="{BB962C8B-B14F-4D97-AF65-F5344CB8AC3E}">
        <p14:creationId xmlns:p14="http://schemas.microsoft.com/office/powerpoint/2010/main" val="907522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308D88-BB77-3D4B-9D51-26E11C5238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4665" y="4247913"/>
            <a:ext cx="3142669" cy="2044930"/>
          </a:xfrm>
          <a:prstGeom prst="rect">
            <a:avLst/>
          </a:prstGeom>
        </p:spPr>
      </p:pic>
      <p:sp>
        <p:nvSpPr>
          <p:cNvPr id="2" name="Title 1">
            <a:extLst>
              <a:ext uri="{FF2B5EF4-FFF2-40B4-BE49-F238E27FC236}">
                <a16:creationId xmlns:a16="http://schemas.microsoft.com/office/drawing/2014/main" id="{4DCF89F3-62C6-2149-AF01-4659690EFDC4}"/>
              </a:ext>
            </a:extLst>
          </p:cNvPr>
          <p:cNvSpPr>
            <a:spLocks noGrp="1"/>
          </p:cNvSpPr>
          <p:nvPr>
            <p:ph type="title"/>
          </p:nvPr>
        </p:nvSpPr>
        <p:spPr/>
        <p:txBody>
          <a:bodyPr/>
          <a:lstStyle/>
          <a:p>
            <a:r>
              <a:rPr lang="en-US" dirty="0"/>
              <a:t>Resources</a:t>
            </a:r>
          </a:p>
        </p:txBody>
      </p:sp>
      <p:pic>
        <p:nvPicPr>
          <p:cNvPr id="3" name="Picture 2">
            <a:extLst>
              <a:ext uri="{FF2B5EF4-FFF2-40B4-BE49-F238E27FC236}">
                <a16:creationId xmlns:a16="http://schemas.microsoft.com/office/drawing/2014/main" id="{4F12E8B7-29D6-1B44-A9AB-98C75EE630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09" y="1000330"/>
            <a:ext cx="2944272" cy="3730412"/>
          </a:xfrm>
          <a:prstGeom prst="rect">
            <a:avLst/>
          </a:prstGeom>
        </p:spPr>
      </p:pic>
      <p:pic>
        <p:nvPicPr>
          <p:cNvPr id="4" name="Picture 3">
            <a:extLst>
              <a:ext uri="{FF2B5EF4-FFF2-40B4-BE49-F238E27FC236}">
                <a16:creationId xmlns:a16="http://schemas.microsoft.com/office/drawing/2014/main" id="{7E3B3ED8-71B9-7F4D-A1BE-1CF1DBAFCD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9506" y="-2459"/>
            <a:ext cx="2519568" cy="3180161"/>
          </a:xfrm>
          <a:prstGeom prst="rect">
            <a:avLst/>
          </a:prstGeom>
        </p:spPr>
      </p:pic>
      <p:pic>
        <p:nvPicPr>
          <p:cNvPr id="5" name="Picture 4">
            <a:extLst>
              <a:ext uri="{FF2B5EF4-FFF2-40B4-BE49-F238E27FC236}">
                <a16:creationId xmlns:a16="http://schemas.microsoft.com/office/drawing/2014/main" id="{D004CDD0-93FE-054F-BD74-0929817C9F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8272" y="1759041"/>
            <a:ext cx="2711667" cy="3517341"/>
          </a:xfrm>
          <a:prstGeom prst="rect">
            <a:avLst/>
          </a:prstGeom>
        </p:spPr>
      </p:pic>
      <p:pic>
        <p:nvPicPr>
          <p:cNvPr id="9" name="Picture 8">
            <a:extLst>
              <a:ext uri="{FF2B5EF4-FFF2-40B4-BE49-F238E27FC236}">
                <a16:creationId xmlns:a16="http://schemas.microsoft.com/office/drawing/2014/main" id="{BD72DB3A-7905-5540-93B6-469E4DDED2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37894" y="1197671"/>
            <a:ext cx="2185836" cy="3180161"/>
          </a:xfrm>
          <a:prstGeom prst="rect">
            <a:avLst/>
          </a:prstGeom>
        </p:spPr>
      </p:pic>
      <p:pic>
        <p:nvPicPr>
          <p:cNvPr id="10" name="Picture 9">
            <a:extLst>
              <a:ext uri="{FF2B5EF4-FFF2-40B4-BE49-F238E27FC236}">
                <a16:creationId xmlns:a16="http://schemas.microsoft.com/office/drawing/2014/main" id="{7654708B-E823-AF48-8612-9AD6580370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77934" y="3813717"/>
            <a:ext cx="2303346" cy="3044283"/>
          </a:xfrm>
          <a:prstGeom prst="rect">
            <a:avLst/>
          </a:prstGeom>
        </p:spPr>
      </p:pic>
    </p:spTree>
    <p:extLst>
      <p:ext uri="{BB962C8B-B14F-4D97-AF65-F5344CB8AC3E}">
        <p14:creationId xmlns:p14="http://schemas.microsoft.com/office/powerpoint/2010/main" val="8482813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E3A376-B51E-3941-AF61-A6801B200C1C}"/>
              </a:ext>
            </a:extLst>
          </p:cNvPr>
          <p:cNvSpPr>
            <a:spLocks noGrp="1"/>
          </p:cNvSpPr>
          <p:nvPr>
            <p:ph type="title"/>
          </p:nvPr>
        </p:nvSpPr>
        <p:spPr/>
        <p:txBody>
          <a:bodyPr/>
          <a:lstStyle/>
          <a:p>
            <a:r>
              <a:rPr lang="en-US" dirty="0"/>
              <a:t>Module 3: Early Construction Consideration</a:t>
            </a:r>
          </a:p>
        </p:txBody>
      </p:sp>
      <p:sp>
        <p:nvSpPr>
          <p:cNvPr id="5" name="Content Placeholder 4">
            <a:extLst>
              <a:ext uri="{FF2B5EF4-FFF2-40B4-BE49-F238E27FC236}">
                <a16:creationId xmlns:a16="http://schemas.microsoft.com/office/drawing/2014/main" id="{63D2F24D-D94E-9A47-A855-AFA284099B58}"/>
              </a:ext>
            </a:extLst>
          </p:cNvPr>
          <p:cNvSpPr>
            <a:spLocks noGrp="1"/>
          </p:cNvSpPr>
          <p:nvPr>
            <p:ph idx="1"/>
          </p:nvPr>
        </p:nvSpPr>
        <p:spPr/>
        <p:txBody>
          <a:bodyPr>
            <a:normAutofit lnSpcReduction="10000"/>
          </a:bodyPr>
          <a:lstStyle/>
          <a:p>
            <a:pPr marL="0" indent="0">
              <a:buNone/>
            </a:pPr>
            <a:r>
              <a:rPr lang="en-US" i="1" dirty="0"/>
              <a:t>Objectives:</a:t>
            </a:r>
          </a:p>
          <a:p>
            <a:pPr marL="0" indent="0">
              <a:buNone/>
            </a:pPr>
            <a:r>
              <a:rPr lang="en-US" dirty="0"/>
              <a:t>Understand the key early construction consideration involved with prefabrication and mass timber design. </a:t>
            </a:r>
          </a:p>
          <a:p>
            <a:pPr marL="0" indent="0">
              <a:buNone/>
            </a:pPr>
            <a:endParaRPr lang="en-US" dirty="0"/>
          </a:p>
          <a:p>
            <a:r>
              <a:rPr lang="en-US" dirty="0"/>
              <a:t>Building Information Modelling (BIM) and Design for Manufacturing and Assembly (</a:t>
            </a:r>
            <a:r>
              <a:rPr lang="en-US" dirty="0" err="1"/>
              <a:t>DfMA</a:t>
            </a:r>
            <a:r>
              <a:rPr lang="en-US" dirty="0"/>
              <a:t>)</a:t>
            </a:r>
          </a:p>
          <a:p>
            <a:r>
              <a:rPr lang="en-US" dirty="0"/>
              <a:t>System Integration</a:t>
            </a:r>
          </a:p>
          <a:p>
            <a:r>
              <a:rPr lang="en-US" dirty="0"/>
              <a:t>Envelop and Moisture </a:t>
            </a:r>
            <a:r>
              <a:rPr lang="en-US" dirty="0" err="1"/>
              <a:t>Consideratioins</a:t>
            </a:r>
            <a:endParaRPr lang="en-US" dirty="0"/>
          </a:p>
          <a:p>
            <a:r>
              <a:rPr lang="en-US" dirty="0"/>
              <a:t>XXXX</a:t>
            </a:r>
          </a:p>
          <a:p>
            <a:endParaRPr lang="en-US" dirty="0"/>
          </a:p>
          <a:p>
            <a:pPr marL="0" indent="0">
              <a:buNone/>
            </a:pPr>
            <a:r>
              <a:rPr lang="en-US" i="1" dirty="0"/>
              <a:t>Assignment: Embodied Carbon Comparison</a:t>
            </a:r>
          </a:p>
        </p:txBody>
      </p:sp>
    </p:spTree>
    <p:extLst>
      <p:ext uri="{BB962C8B-B14F-4D97-AF65-F5344CB8AC3E}">
        <p14:creationId xmlns:p14="http://schemas.microsoft.com/office/powerpoint/2010/main" val="16539920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E60D8F-A674-6049-BFCF-5DD900ACAC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1894820" cy="6096000"/>
          </a:xfrm>
          <a:prstGeom prst="rect">
            <a:avLst/>
          </a:prstGeom>
        </p:spPr>
      </p:pic>
      <p:sp>
        <p:nvSpPr>
          <p:cNvPr id="3" name="Title 2">
            <a:extLst>
              <a:ext uri="{FF2B5EF4-FFF2-40B4-BE49-F238E27FC236}">
                <a16:creationId xmlns:a16="http://schemas.microsoft.com/office/drawing/2014/main" id="{AD0BBFF4-9822-8541-AAC0-B237F7D90676}"/>
              </a:ext>
            </a:extLst>
          </p:cNvPr>
          <p:cNvSpPr>
            <a:spLocks noGrp="1"/>
          </p:cNvSpPr>
          <p:nvPr>
            <p:ph type="title"/>
          </p:nvPr>
        </p:nvSpPr>
        <p:spPr>
          <a:xfrm>
            <a:off x="0" y="0"/>
            <a:ext cx="12192000" cy="762000"/>
          </a:xfrm>
          <a:solidFill>
            <a:schemeClr val="tx1">
              <a:alpha val="65000"/>
            </a:schemeClr>
          </a:solidFill>
        </p:spPr>
        <p:txBody>
          <a:bodyPr/>
          <a:lstStyle/>
          <a:p>
            <a:pPr algn="ctr"/>
            <a:r>
              <a:rPr lang="en-US" dirty="0">
                <a:solidFill>
                  <a:schemeClr val="bg1"/>
                </a:solidFill>
              </a:rPr>
              <a:t>Automation and Industrialization of Mass Timber</a:t>
            </a:r>
          </a:p>
        </p:txBody>
      </p:sp>
      <p:sp>
        <p:nvSpPr>
          <p:cNvPr id="6" name="Rectangle 5">
            <a:extLst>
              <a:ext uri="{FF2B5EF4-FFF2-40B4-BE49-F238E27FC236}">
                <a16:creationId xmlns:a16="http://schemas.microsoft.com/office/drawing/2014/main" id="{DB492BE8-CE95-D541-A4A7-0DB8E33106E1}"/>
              </a:ext>
            </a:extLst>
          </p:cNvPr>
          <p:cNvSpPr/>
          <p:nvPr/>
        </p:nvSpPr>
        <p:spPr>
          <a:xfrm>
            <a:off x="198120" y="6096000"/>
            <a:ext cx="7155180" cy="7001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Image of an automated fabrication process of mass timber, Katerra. </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Source: </a:t>
            </a:r>
            <a:r>
              <a:rPr kumimoji="0" lang="en-CA" sz="1600" b="0" i="1" u="none" strike="noStrike" kern="1200" cap="none" spc="0" normalizeH="0" baseline="0" noProof="0" dirty="0" err="1">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www.kateria.com</a:t>
            </a:r>
            <a:r>
              <a:rPr kumimoji="0" lang="en-CA" sz="1600" b="0" i="1"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a:t>
            </a:r>
          </a:p>
        </p:txBody>
      </p:sp>
    </p:spTree>
    <p:extLst>
      <p:ext uri="{BB962C8B-B14F-4D97-AF65-F5344CB8AC3E}">
        <p14:creationId xmlns:p14="http://schemas.microsoft.com/office/powerpoint/2010/main" val="978925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16991cb-7b70-410c-8842-c0e7fbae0f64">
      <Terms xmlns="http://schemas.microsoft.com/office/infopath/2007/PartnerControls"/>
    </lcf76f155ced4ddcb4097134ff3c332f>
    <TaxCatchAll xmlns="05b89403-8670-4c8a-a68b-beee026a383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D56DC1492CF64F9CB9F0283E06F62F" ma:contentTypeVersion="16" ma:contentTypeDescription="Create a new document." ma:contentTypeScope="" ma:versionID="ed8b3db7b927529770a398ae90d3f295">
  <xsd:schema xmlns:xsd="http://www.w3.org/2001/XMLSchema" xmlns:xs="http://www.w3.org/2001/XMLSchema" xmlns:p="http://schemas.microsoft.com/office/2006/metadata/properties" xmlns:ns2="05b89403-8670-4c8a-a68b-beee026a3835" xmlns:ns3="216991cb-7b70-410c-8842-c0e7fbae0f64" targetNamespace="http://schemas.microsoft.com/office/2006/metadata/properties" ma:root="true" ma:fieldsID="9c03eff4a98e0c507c35d91660c66f74" ns2:_="" ns3:_="">
    <xsd:import namespace="05b89403-8670-4c8a-a68b-beee026a3835"/>
    <xsd:import namespace="216991cb-7b70-410c-8842-c0e7fbae0f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89403-8670-4c8a-a68b-beee026a38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b745ca-1c30-4b00-a226-317ec975d38c}" ma:internalName="TaxCatchAll" ma:showField="CatchAllData" ma:web="05b89403-8670-4c8a-a68b-beee026a38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6991cb-7b70-410c-8842-c0e7fbae0f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03b80b-8175-4c13-af67-3d8e268027a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71D092-80D1-43BB-96DB-520491B9C999}">
  <ds:schemaRefs>
    <ds:schemaRef ds:uri="http://schemas.microsoft.com/office/2006/metadata/properties"/>
    <ds:schemaRef ds:uri="http://schemas.microsoft.com/office/infopath/2007/PartnerControls"/>
    <ds:schemaRef ds:uri="216991cb-7b70-410c-8842-c0e7fbae0f64"/>
    <ds:schemaRef ds:uri="05b89403-8670-4c8a-a68b-beee026a3835"/>
  </ds:schemaRefs>
</ds:datastoreItem>
</file>

<file path=customXml/itemProps2.xml><?xml version="1.0" encoding="utf-8"?>
<ds:datastoreItem xmlns:ds="http://schemas.openxmlformats.org/officeDocument/2006/customXml" ds:itemID="{50482259-8CED-4949-8B6F-4D55FE662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b89403-8670-4c8a-a68b-beee026a3835"/>
    <ds:schemaRef ds:uri="216991cb-7b70-410c-8842-c0e7fbae0f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E6FDCA-91CE-4831-B7B2-11999DC0E10D}">
  <ds:schemaRefs>
    <ds:schemaRef ds:uri="http://schemas.microsoft.com/sharepoint/v3/contenttype/forms"/>
  </ds:schemaRefs>
</ds:datastoreItem>
</file>

<file path=docMetadata/LabelInfo.xml><?xml version="1.0" encoding="utf-8"?>
<clbl:labelList xmlns:clbl="http://schemas.microsoft.com/office/2020/mipLabelMetadata">
  <clbl:label id="{686f3fda-574e-4a94-abb4-8a294c9a9778}" enabled="1" method="Privileged" siteId="{ac144e41-8001-48f0-9e1c-170716ed06b6}" removed="0"/>
</clbl:labelList>
</file>

<file path=docProps/app.xml><?xml version="1.0" encoding="utf-8"?>
<Properties xmlns="http://schemas.openxmlformats.org/officeDocument/2006/extended-properties" xmlns:vt="http://schemas.openxmlformats.org/officeDocument/2006/docPropsVTypes">
  <TotalTime>6321</TotalTime>
  <Words>4651</Words>
  <Application>Microsoft Office PowerPoint</Application>
  <PresentationFormat>Widescreen</PresentationFormat>
  <Paragraphs>677</Paragraphs>
  <Slides>164</Slides>
  <Notes>48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164</vt:i4>
      </vt:variant>
    </vt:vector>
  </HeadingPairs>
  <TitlesOfParts>
    <vt:vector size="171" baseType="lpstr">
      <vt:lpstr>Arial</vt:lpstr>
      <vt:lpstr>Calibri</vt:lpstr>
      <vt:lpstr>Calibri Light</vt:lpstr>
      <vt:lpstr>Jost</vt:lpstr>
      <vt:lpstr>Wingdings</vt:lpstr>
      <vt:lpstr>Office Theme</vt:lpstr>
      <vt:lpstr>3_Office Theme</vt:lpstr>
      <vt:lpstr>PowerPoint Presentation</vt:lpstr>
      <vt:lpstr>Module 1: Introduction and Project Planning for Optimizing Design</vt:lpstr>
      <vt:lpstr>Regenerative</vt:lpstr>
      <vt:lpstr>Mass Timber</vt:lpstr>
      <vt:lpstr>Mass Timber Products</vt:lpstr>
      <vt:lpstr>Glulam and Glulam Panels (GLT)</vt:lpstr>
      <vt:lpstr>Cross Laminated Timber (CLT)</vt:lpstr>
      <vt:lpstr>Nail Laminated Timber (NLT)</vt:lpstr>
      <vt:lpstr>Dowel Laminated Timber (DLT)</vt:lpstr>
      <vt:lpstr>Mass Plywood Panels (MPP)</vt:lpstr>
      <vt:lpstr>Advantages of Mass Timber</vt:lpstr>
      <vt:lpstr>Additional Advantages</vt:lpstr>
      <vt:lpstr>Social, Economic, Environmental and Cultural Benefits</vt:lpstr>
      <vt:lpstr>Life Cycle Overview of Mass Timber </vt:lpstr>
      <vt:lpstr>Carbon Emissions</vt:lpstr>
      <vt:lpstr>Embodied vs. Operation Carbon</vt:lpstr>
      <vt:lpstr>Activity – Understanding Mass Timber</vt:lpstr>
      <vt:lpstr>Advantages of Prefabrication</vt:lpstr>
      <vt:lpstr>Mass Timber and Prefabrication</vt:lpstr>
      <vt:lpstr>Benefits of Modular Construction</vt:lpstr>
      <vt:lpstr>Construction Advantage</vt:lpstr>
      <vt:lpstr>PowerPoint Presentation</vt:lpstr>
      <vt:lpstr>Prefabrication and Potential Scenarios  </vt:lpstr>
      <vt:lpstr>3D Volumetric Prefabrication</vt:lpstr>
      <vt:lpstr>2D Panelized</vt:lpstr>
      <vt:lpstr>Early Considerations For Optimizing Design</vt:lpstr>
      <vt:lpstr>Project Planning</vt:lpstr>
      <vt:lpstr>Project Planning and Time Distribution</vt:lpstr>
      <vt:lpstr>Traditional Project Delivery - Design-bid-build</vt:lpstr>
      <vt:lpstr>Cooperative Planning</vt:lpstr>
      <vt:lpstr>Integrated Design And Project Delivery</vt:lpstr>
      <vt:lpstr>PowerPoint Presentation</vt:lpstr>
      <vt:lpstr>Key Planning Considerations</vt:lpstr>
      <vt:lpstr>Manufacturer Input</vt:lpstr>
      <vt:lpstr>Kit of Parts</vt:lpstr>
      <vt:lpstr>Know Your Product and Supply Chain March 2021</vt:lpstr>
      <vt:lpstr>Activity – Integrated Design Process</vt:lpstr>
      <vt:lpstr>Module 2: Design Considerations for Optimized Design</vt:lpstr>
      <vt:lpstr>Design Consideration of Mass Timber Design</vt:lpstr>
      <vt:lpstr>Structural Design Considerations</vt:lpstr>
      <vt:lpstr>Selecting a Mass Timber System</vt:lpstr>
      <vt:lpstr>Common  Timber Systems</vt:lpstr>
      <vt:lpstr>Structural System and Program Use</vt:lpstr>
      <vt:lpstr>Structural System and Program Use</vt:lpstr>
      <vt:lpstr>Key Considerations</vt:lpstr>
      <vt:lpstr>Factors in Selecting a Structural System</vt:lpstr>
      <vt:lpstr>Factors in Selecting a Structural System</vt:lpstr>
      <vt:lpstr>Factors in Selecting a Structural System</vt:lpstr>
      <vt:lpstr>Framed Structural System</vt:lpstr>
      <vt:lpstr>PowerPoint Presentation</vt:lpstr>
      <vt:lpstr>Ontario Secondary School Teachers’ Federation</vt:lpstr>
      <vt:lpstr>PowerPoint Presentation</vt:lpstr>
      <vt:lpstr>80 Atlantic Avenue – Toronto Ontario</vt:lpstr>
      <vt:lpstr>PowerPoint Presentation</vt:lpstr>
      <vt:lpstr>Brock Commons Tall Wood House</vt:lpstr>
      <vt:lpstr>Timber Bay Design Tool – Fast + Epp Concept Lab</vt:lpstr>
      <vt:lpstr>Member Calculator Tool – Fast + Epp Concept Lab</vt:lpstr>
      <vt:lpstr>Activity – Factors in Selecting a Structural System</vt:lpstr>
      <vt:lpstr>Hybrid System</vt:lpstr>
      <vt:lpstr>PowerPoint Presentation</vt:lpstr>
      <vt:lpstr>The Arbour at George Brown College</vt:lpstr>
      <vt:lpstr>PowerPoint Presentation</vt:lpstr>
      <vt:lpstr>77 Wade Avenue, Toronto Ontario</vt:lpstr>
      <vt:lpstr>80 M Street, Washington D.C. </vt:lpstr>
      <vt:lpstr>Panelized System</vt:lpstr>
      <vt:lpstr>PowerPoint Presentation</vt:lpstr>
      <vt:lpstr>The Cube – Hamburg, Germany</vt:lpstr>
      <vt:lpstr>Case Study: R-Hauz R-Town, Toronto Ontario </vt:lpstr>
      <vt:lpstr>Case Study R-Hauz, R-Town</vt:lpstr>
      <vt:lpstr>Case Study: R-Hauz, R-Town</vt:lpstr>
      <vt:lpstr>Case Study:  YWCA Supportive Housing Kitchener-Waterloo, Ontario</vt:lpstr>
      <vt:lpstr>Case Study: YWCA Supportive Housing</vt:lpstr>
      <vt:lpstr>Case Study: YWCA Supportive Housing</vt:lpstr>
      <vt:lpstr>Case Study: YWCA Supportive Housing</vt:lpstr>
      <vt:lpstr>Case Study: YWCA Supportive Housing</vt:lpstr>
      <vt:lpstr>Designing for Fire Protection</vt:lpstr>
      <vt:lpstr>Fire Protection – Key Considerations</vt:lpstr>
      <vt:lpstr>Passive Fire Protection Strategies </vt:lpstr>
      <vt:lpstr>PowerPoint Presentation</vt:lpstr>
      <vt:lpstr>Fire Protection – Char Theory</vt:lpstr>
      <vt:lpstr>Fire Protection – Encapsulation</vt:lpstr>
      <vt:lpstr>Fire Protection Case Study – Brock Commons Tall House Fire Safety During Construction </vt:lpstr>
      <vt:lpstr>Carbon 12 – Portland Oregon</vt:lpstr>
      <vt:lpstr>Designing for Acoustics and Vibration</vt:lpstr>
      <vt:lpstr>Acoustics – STC vs IIC</vt:lpstr>
      <vt:lpstr>Improving Acoustics</vt:lpstr>
      <vt:lpstr>Acoustics – Flanking Control</vt:lpstr>
      <vt:lpstr>Acoustic Treatments on CLT Floor Assembly</vt:lpstr>
      <vt:lpstr>Acoustic Treatments on CLT Wall Assembly</vt:lpstr>
      <vt:lpstr>Other Design Considerations</vt:lpstr>
      <vt:lpstr>Activity – Understanding Fire Protection and Acoustics</vt:lpstr>
      <vt:lpstr>Retrofits and Adding Storeys to Existing Buildings</vt:lpstr>
      <vt:lpstr>Adding Stories to Existing Buildings and Mass Timber </vt:lpstr>
      <vt:lpstr>Consideration of Mass Timber and Adding Stories</vt:lpstr>
      <vt:lpstr>South Boston Rivet Factory</vt:lpstr>
      <vt:lpstr>South Boston Rivet Factory</vt:lpstr>
      <vt:lpstr>Resources</vt:lpstr>
      <vt:lpstr>Module 3: Early Construction Consideration</vt:lpstr>
      <vt:lpstr>Automation and Industrialization of Mass Timber</vt:lpstr>
      <vt:lpstr>Benefits of Prefabrication</vt:lpstr>
      <vt:lpstr>PowerPoint Presentation</vt:lpstr>
      <vt:lpstr>Building Information Modeling (BIM) Design for Manufacturing and Assembly (DfMA)</vt:lpstr>
      <vt:lpstr>PowerPoint Presentation</vt:lpstr>
      <vt:lpstr>Importance of BIM and DfMA Integration </vt:lpstr>
      <vt:lpstr>Virtual Design and Construction Modelling</vt:lpstr>
      <vt:lpstr>Mass Timber Factory</vt:lpstr>
      <vt:lpstr>Digital Twin / Virtual Design and Construction Model</vt:lpstr>
      <vt:lpstr>Video – Digital Twin, Virtual Design and Construction Modeling</vt:lpstr>
      <vt:lpstr>Next Generation</vt:lpstr>
      <vt:lpstr>Activity – Benefits of Prefabrication</vt:lpstr>
      <vt:lpstr>System Integration</vt:lpstr>
      <vt:lpstr>Prefabrication and System Integration</vt:lpstr>
      <vt:lpstr>PowerPoint Presentation</vt:lpstr>
      <vt:lpstr>PowerPoint Presentation</vt:lpstr>
      <vt:lpstr>Case Study: Brock Commons Tallwood House</vt:lpstr>
      <vt:lpstr>PowerPoint Presentation</vt:lpstr>
      <vt:lpstr>Brock Commons Overview – Video 1</vt:lpstr>
      <vt:lpstr>Brock Commons </vt:lpstr>
      <vt:lpstr>Virtual Design and Construction Modelling</vt:lpstr>
      <vt:lpstr>PowerPoint Presentation</vt:lpstr>
      <vt:lpstr>PowerPoint Presentation</vt:lpstr>
      <vt:lpstr>Brock Commons Design Process – Video 2</vt:lpstr>
      <vt:lpstr>Brock Commons Project Schedule Overview</vt:lpstr>
      <vt:lpstr>Full-Scale Mock-Up</vt:lpstr>
      <vt:lpstr>Construction Planning</vt:lpstr>
      <vt:lpstr>Kit of Parts</vt:lpstr>
      <vt:lpstr>Brock Commons Construction Process – Video 3</vt:lpstr>
      <vt:lpstr>Activity – Benefits of VDC Modelling</vt:lpstr>
      <vt:lpstr>Envelop &amp; Moisture</vt:lpstr>
      <vt:lpstr>Envelop and Enclosure</vt:lpstr>
      <vt:lpstr>Temporary Protective Roofing</vt:lpstr>
      <vt:lpstr>Prefabricated Envelopes</vt:lpstr>
      <vt:lpstr>Managing the Risk of Water Damage During Construction</vt:lpstr>
      <vt:lpstr>Managing the Risk of Fire During Construction</vt:lpstr>
      <vt:lpstr>Module 4: Life Cycle Assessment</vt:lpstr>
      <vt:lpstr>Holistic Considerations of Carbon</vt:lpstr>
      <vt:lpstr>Life Cycle Assessment</vt:lpstr>
      <vt:lpstr>The Process of Whole-Building LCA</vt:lpstr>
      <vt:lpstr>Operational Carbon</vt:lpstr>
      <vt:lpstr>Embodied Carbon</vt:lpstr>
      <vt:lpstr>Net-Zero Carbon</vt:lpstr>
      <vt:lpstr>LCA / LCI / LCIA and LCC</vt:lpstr>
      <vt:lpstr>Life Cycle Assessment</vt:lpstr>
      <vt:lpstr>Whole-Building LCA Explained</vt:lpstr>
      <vt:lpstr>Activity - Life Cycle Assessment</vt:lpstr>
      <vt:lpstr>Why is LCA and Carbon Analysis Important?</vt:lpstr>
      <vt:lpstr>2060 Global Building Stock</vt:lpstr>
      <vt:lpstr>Global CO2 Emissions by Sector</vt:lpstr>
      <vt:lpstr>Why is Reducing Embodied Carbon Important? </vt:lpstr>
      <vt:lpstr>Embodied vs. Operation Carbon</vt:lpstr>
      <vt:lpstr>Canada Raising Climate Ambitions </vt:lpstr>
      <vt:lpstr>Accelerating to Zero by 2040</vt:lpstr>
      <vt:lpstr>50% of wood is carbon </vt:lpstr>
      <vt:lpstr>Sustainable Forests Strategy</vt:lpstr>
      <vt:lpstr>Activity – Building and Impact on Climate</vt:lpstr>
      <vt:lpstr>Life Cycle Assessment Tools</vt:lpstr>
      <vt:lpstr>Life Cycle Assessment Workflow</vt:lpstr>
      <vt:lpstr>Gestimat</vt:lpstr>
      <vt:lpstr>Comparative Analysis - Gestimat</vt:lpstr>
      <vt:lpstr>Gestimat – Comparing Results</vt:lpstr>
      <vt:lpstr>Gestimat – Precalculated Typical Buildings</vt:lpstr>
      <vt:lpstr>Tool – Athena Impact Estimator</vt:lpstr>
      <vt:lpstr>Activity - Embodied Carbon Analysis using Gestimat</vt:lpstr>
      <vt:lpstr>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Madonna</dc:creator>
  <cp:lastModifiedBy>Michele Heron</cp:lastModifiedBy>
  <cp:revision>168</cp:revision>
  <dcterms:created xsi:type="dcterms:W3CDTF">2021-03-14T12:28:59Z</dcterms:created>
  <dcterms:modified xsi:type="dcterms:W3CDTF">2025-08-20T15:49:10Z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0x010100B6D56DC1492CF64F9CB9F0283E06F62F</vt:lpwstr>
  </property>
  <property fmtid="{D5CDD505-2E9C-101B-9397-08002B2CF9AE}" pid="3" name="MediaServiceImageTags">
    <vt:lpwstr/>
  </property>
  <property fmtid="{D5CDD505-2E9C-101B-9397-08002B2CF9AE}" pid="4" name="ClassificationContentMarkingHeaderLocations">
    <vt:lpwstr>Office Theme:6\3_Office Theme:7</vt:lpwstr>
  </property>
  <property fmtid="{D5CDD505-2E9C-101B-9397-08002B2CF9AE}" pid="5" name="ClassificationContentMarkingHeaderText">
    <vt:lpwstr>Confidential</vt:lpwstr>
  </property>
</Properties>
</file>